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9" r:id="rId6"/>
    <p:sldId id="318" r:id="rId7"/>
    <p:sldId id="319" r:id="rId8"/>
    <p:sldId id="320" r:id="rId9"/>
    <p:sldId id="321" r:id="rId10"/>
    <p:sldId id="310" r:id="rId11"/>
    <p:sldId id="311" r:id="rId12"/>
    <p:sldId id="314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9EFA5-4CD7-49C8-36B0-25FFFCF32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B814E-2FE5-2693-0D22-31D8C8EB0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A6E537-D7CB-DBD9-BCB0-80CE3A0A5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7CD6-7CF0-1DF6-BC72-4312963D0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6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1EC57-8D74-FB91-ADA9-AEAAAFC65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2D532-E9FA-394C-6149-7F4E5F904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52DD8B-402C-8C1B-F24A-368B645A2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408FE-1DFE-97A4-CDAA-8DE83022B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308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E4884-63DE-3892-3A6B-07E9D46EA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50C18-71F4-5CC0-12A2-DCD718206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2FD368-9EF3-6D62-5D4D-D53C6A24E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1B343-CAC1-B52B-0077-D2AF6BF6C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535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FA307-3B80-9849-BB1A-A21383C5E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907A2A-BF4D-D564-51D6-61A24D2486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DB8D11-1A24-C2C8-0949-D4BA4DF3A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36BCA-B21D-73EF-6E00-F092BD083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4631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t"/>
          <a:lstStyle/>
          <a:p>
            <a:br>
              <a:rPr lang="en-US" dirty="0"/>
            </a:br>
            <a:br>
              <a:rPr lang="en-US" dirty="0"/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Fraudulent Claim Detection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&amp; Recommendations 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Submitted by: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Ketan Chincholikar,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Milan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Banura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Lakhan Varshney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Ketan Chincholikar</a:t>
            </a:r>
          </a:p>
          <a:p>
            <a:r>
              <a:rPr lang="en-IN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Milan </a:t>
            </a:r>
            <a:r>
              <a:rPr lang="en-IN" sz="2000" cap="none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Banura</a:t>
            </a:r>
            <a:endParaRPr lang="en-IN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Lakhan Varshney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8898903" cy="3356576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Insure faces considerable financial losses dues to fraudulent claims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process is time-consuming and inefficient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Fraudulent claims are detected after the claim payment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Insure wants to improve the fraud detection process using data-driven insights to classify claims as fraudulent or legitimate and minimize financial losses and optimize the overall claims handling process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C5CCB-26CC-5CB7-A4CF-DA8E1A33B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10C2BB5-7D6F-BD55-4401-134997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Objective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E0B32B-AB26-500B-D9E4-8B006AFE9A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8898903" cy="3356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predictive model to classify insurance claims as either fraudulent or legitimate based on historical claim details and customer profiles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Logistic Regression and Random Forest models to identify the key features associated with fraudulent claims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1F76C-1BE4-AC65-3DB6-7A5B2F8B0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22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B9C93-FE95-469F-884D-B95309EEA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6E9AC5C-BDED-5164-20D6-DC085BF7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Handling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6292F6-9ADA-C5F2-F16A-8F28FEA14A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8898903" cy="3356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Loaded and inspected data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Handled null values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missing and illogical values (e.g., negative losses)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Dropped high-cardinality identifiers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encoding and feature scaling applied using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StandardScaler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imbalance resolved using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RandomOverSampler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4332FE-83BF-D840-F6C6-561A93B1D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7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8097B-2014-8BFB-60A2-13942D7DA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20F1353B-58C3-9624-372D-E6E60A12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– Key Insights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B72C01-4B6A-A5EA-5B66-AAF848C9D0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8898903" cy="426742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univariate and bivariate analysis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with hobbies like chess and cross-fit show high fraud risk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Insured occupation like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transport-moving and exec-managerial have more fraud percentage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Vehicle Collision  and Multi-vehicle Collision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more chance of fraud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MD, PhD , JD (people with very high education level) are likely to fraud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Incidents occurring in Ohio has highest fraud likelihood 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make – Audi, Mercedes, Ford lead in fraud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analysis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claim amount and vehicle claim, property claim, injury claim</a:t>
            </a:r>
          </a:p>
          <a:p>
            <a:pPr lvl="1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and month as customer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Imbalance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 reported in ~25% of cases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EC476E-A1CC-7F72-35A9-7C55B8D5C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30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0359D-24FA-9102-FC4C-C6058A40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FA34AA16-E08D-CD9E-7483-301C1959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11D6B8-3F98-D923-BA95-1913CD03A3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8898903" cy="335657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binary indicators for risky segments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 rare categories to reduce sparsity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one-hot encoding for categorical features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RandomOverSampler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balance classes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5DBD00-1C7C-21F7-89D4-CCD5BEE37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5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Building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363224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1B6429-52F1-FFF6-BAE6-F3143013A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973062"/>
              </p:ext>
            </p:extLst>
          </p:nvPr>
        </p:nvGraphicFramePr>
        <p:xfrm>
          <a:off x="975489" y="2663442"/>
          <a:ext cx="5725160" cy="4533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1316619498"/>
                    </a:ext>
                  </a:extLst>
                </a:gridCol>
                <a:gridCol w="861695">
                  <a:extLst>
                    <a:ext uri="{9D8B030D-6E8A-4147-A177-3AD203B41FA5}">
                      <a16:colId xmlns:a16="http://schemas.microsoft.com/office/drawing/2014/main" val="3067647921"/>
                    </a:ext>
                  </a:extLst>
                </a:gridCol>
                <a:gridCol w="883285">
                  <a:extLst>
                    <a:ext uri="{9D8B030D-6E8A-4147-A177-3AD203B41FA5}">
                      <a16:colId xmlns:a16="http://schemas.microsoft.com/office/drawing/2014/main" val="630523815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1883579085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3785529323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06318934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10536582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Cutoff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Accuracy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Sensitivity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Specificity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Precision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Recall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F1 Score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568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93.5%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0.94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0.93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0.93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0.94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0.93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63102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C67880-8374-6538-E6B6-7FBAF56DA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055" y="706245"/>
            <a:ext cx="3146745" cy="2046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F6B6F9-0D3E-FF58-B16C-B659B6480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7055" y="3207416"/>
            <a:ext cx="3811571" cy="221759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07A070-11A7-EA55-31C3-3BBDF7951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90944"/>
              </p:ext>
            </p:extLst>
          </p:nvPr>
        </p:nvGraphicFramePr>
        <p:xfrm>
          <a:off x="975489" y="4231807"/>
          <a:ext cx="5786250" cy="95631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18789">
                  <a:extLst>
                    <a:ext uri="{9D8B030D-6E8A-4147-A177-3AD203B41FA5}">
                      <a16:colId xmlns:a16="http://schemas.microsoft.com/office/drawing/2014/main" val="1344897072"/>
                    </a:ext>
                  </a:extLst>
                </a:gridCol>
                <a:gridCol w="870890">
                  <a:extLst>
                    <a:ext uri="{9D8B030D-6E8A-4147-A177-3AD203B41FA5}">
                      <a16:colId xmlns:a16="http://schemas.microsoft.com/office/drawing/2014/main" val="4218520241"/>
                    </a:ext>
                  </a:extLst>
                </a:gridCol>
                <a:gridCol w="892710">
                  <a:extLst>
                    <a:ext uri="{9D8B030D-6E8A-4147-A177-3AD203B41FA5}">
                      <a16:colId xmlns:a16="http://schemas.microsoft.com/office/drawing/2014/main" val="2840527587"/>
                    </a:ext>
                  </a:extLst>
                </a:gridCol>
                <a:gridCol w="891426">
                  <a:extLst>
                    <a:ext uri="{9D8B030D-6E8A-4147-A177-3AD203B41FA5}">
                      <a16:colId xmlns:a16="http://schemas.microsoft.com/office/drawing/2014/main" val="3723966320"/>
                    </a:ext>
                  </a:extLst>
                </a:gridCol>
                <a:gridCol w="873457">
                  <a:extLst>
                    <a:ext uri="{9D8B030D-6E8A-4147-A177-3AD203B41FA5}">
                      <a16:colId xmlns:a16="http://schemas.microsoft.com/office/drawing/2014/main" val="3462024132"/>
                    </a:ext>
                  </a:extLst>
                </a:gridCol>
                <a:gridCol w="818906">
                  <a:extLst>
                    <a:ext uri="{9D8B030D-6E8A-4147-A177-3AD203B41FA5}">
                      <a16:colId xmlns:a16="http://schemas.microsoft.com/office/drawing/2014/main" val="1281341100"/>
                    </a:ext>
                  </a:extLst>
                </a:gridCol>
                <a:gridCol w="720072">
                  <a:extLst>
                    <a:ext uri="{9D8B030D-6E8A-4147-A177-3AD203B41FA5}">
                      <a16:colId xmlns:a16="http://schemas.microsoft.com/office/drawing/2014/main" val="3081535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Hyperparameter Tuning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Accuracy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Sensitivity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Specificity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Precision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Recall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F1 Score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18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Yes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94.87%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0.99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0.90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0.91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0.99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0.95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10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pPr marL="0" indent="0">
              <a:buNone/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Model</a:t>
            </a:r>
          </a:p>
          <a:p>
            <a:pPr marL="0" indent="0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10411" y="3766942"/>
            <a:ext cx="6537960" cy="390448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CC9E4E-C459-CBC9-4C15-4F3C37DA8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29666"/>
              </p:ext>
            </p:extLst>
          </p:nvPr>
        </p:nvGraphicFramePr>
        <p:xfrm>
          <a:off x="1005786" y="2637669"/>
          <a:ext cx="5725160" cy="45339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359335318"/>
                    </a:ext>
                  </a:extLst>
                </a:gridCol>
                <a:gridCol w="861695">
                  <a:extLst>
                    <a:ext uri="{9D8B030D-6E8A-4147-A177-3AD203B41FA5}">
                      <a16:colId xmlns:a16="http://schemas.microsoft.com/office/drawing/2014/main" val="2616938099"/>
                    </a:ext>
                  </a:extLst>
                </a:gridCol>
                <a:gridCol w="883285">
                  <a:extLst>
                    <a:ext uri="{9D8B030D-6E8A-4147-A177-3AD203B41FA5}">
                      <a16:colId xmlns:a16="http://schemas.microsoft.com/office/drawing/2014/main" val="3900398306"/>
                    </a:ext>
                  </a:extLst>
                </a:gridCol>
                <a:gridCol w="882015">
                  <a:extLst>
                    <a:ext uri="{9D8B030D-6E8A-4147-A177-3AD203B41FA5}">
                      <a16:colId xmlns:a16="http://schemas.microsoft.com/office/drawing/2014/main" val="3272919858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315359735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341409833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861081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Cutoff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Accuracy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Sensitivity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Specificity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Precision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Recall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F1 Score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122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79%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0.54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0.87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0.58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0.54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0.56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7014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ECAD81-E451-6008-8ABB-6099F5C77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185658"/>
              </p:ext>
            </p:extLst>
          </p:nvPr>
        </p:nvGraphicFramePr>
        <p:xfrm>
          <a:off x="1005786" y="4324351"/>
          <a:ext cx="5725160" cy="7048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096010">
                  <a:extLst>
                    <a:ext uri="{9D8B030D-6E8A-4147-A177-3AD203B41FA5}">
                      <a16:colId xmlns:a16="http://schemas.microsoft.com/office/drawing/2014/main" val="2302672291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832461593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225450369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966778197"/>
                    </a:ext>
                  </a:extLst>
                </a:gridCol>
                <a:gridCol w="804545">
                  <a:extLst>
                    <a:ext uri="{9D8B030D-6E8A-4147-A177-3AD203B41FA5}">
                      <a16:colId xmlns:a16="http://schemas.microsoft.com/office/drawing/2014/main" val="3726877950"/>
                    </a:ext>
                  </a:extLst>
                </a:gridCol>
                <a:gridCol w="712470">
                  <a:extLst>
                    <a:ext uri="{9D8B030D-6E8A-4147-A177-3AD203B41FA5}">
                      <a16:colId xmlns:a16="http://schemas.microsoft.com/office/drawing/2014/main" val="2155333153"/>
                    </a:ext>
                  </a:extLst>
                </a:gridCol>
                <a:gridCol w="636270">
                  <a:extLst>
                    <a:ext uri="{9D8B030D-6E8A-4147-A177-3AD203B41FA5}">
                      <a16:colId xmlns:a16="http://schemas.microsoft.com/office/drawing/2014/main" val="2434597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Hyperparameter Tuning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Accuracy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Sensitivity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Specificity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Precision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Recall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 dirty="0">
                          <a:effectLst/>
                        </a:rPr>
                        <a:t>F1 Score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15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Yes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83.67%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effectLst/>
                        </a:rPr>
                        <a:t>0.77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0.86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0.64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0.77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0.70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67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&amp; Business Implications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1"/>
            <a:ext cx="10439401" cy="42579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Fraudulent claims exhibit identifiable patterns linked to incident severity, customer hobbies, customer occupation types, and education making predictive modelling highly viable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model is recommended for operational deployment due to its superior accuracy, balanced precision and recall, and robustness after hyperparameter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model showed slightly lower performance; it remains valuable for its interpretability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investigation for high-risk segments (e.g., major damage, unusual hobbies)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claims triage using predictive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{84B66984-9B33-401C-8CD0-174E2AAC2D87}tf11964407_win32</Template>
  <TotalTime>128</TotalTime>
  <Words>488</Words>
  <Application>Microsoft Office PowerPoint</Application>
  <PresentationFormat>Widescreen</PresentationFormat>
  <Paragraphs>125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Gill Sans Nova Light</vt:lpstr>
      <vt:lpstr>Sagona Book</vt:lpstr>
      <vt:lpstr>Custom</vt:lpstr>
      <vt:lpstr>  Fraudulent Claim Detection  Summary &amp; Recommendations     Submitted by: Ketan Chincholikar, Milan Banura, Lakhan Varshney </vt:lpstr>
      <vt:lpstr>Problem Statement</vt:lpstr>
      <vt:lpstr>Business Objective</vt:lpstr>
      <vt:lpstr>Data Handling</vt:lpstr>
      <vt:lpstr>Exploratory Data Analysis – Key Insights</vt:lpstr>
      <vt:lpstr>Feature Engineering</vt:lpstr>
      <vt:lpstr>Model Building</vt:lpstr>
      <vt:lpstr>Model Evaluation</vt:lpstr>
      <vt:lpstr>Recommendations &amp; Business Implications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Krishay Chincholikar</dc:creator>
  <cp:lastModifiedBy>Krishay Chincholikar</cp:lastModifiedBy>
  <cp:revision>4</cp:revision>
  <dcterms:created xsi:type="dcterms:W3CDTF">2025-05-04T09:23:11Z</dcterms:created>
  <dcterms:modified xsi:type="dcterms:W3CDTF">2025-05-04T11:31:25Z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