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62" r:id="rId2"/>
    <p:sldId id="256"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90" d="100"/>
          <a:sy n="90" d="100"/>
        </p:scale>
        <p:origin x="39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tan Motlag" userId="7f9d0f0577e7f7dc" providerId="LiveId" clId="{C5080B51-1B07-4BAD-A4BE-4A0C4495387F}"/>
    <pc:docChg chg="undo custSel addSld modSld sldOrd">
      <pc:chgData name="ketan Motlag" userId="7f9d0f0577e7f7dc" providerId="LiveId" clId="{C5080B51-1B07-4BAD-A4BE-4A0C4495387F}" dt="2018-10-17T11:15:49.527" v="951" actId="20577"/>
      <pc:docMkLst>
        <pc:docMk/>
      </pc:docMkLst>
      <pc:sldChg chg="addSp delSp modSp">
        <pc:chgData name="ketan Motlag" userId="7f9d0f0577e7f7dc" providerId="LiveId" clId="{C5080B51-1B07-4BAD-A4BE-4A0C4495387F}" dt="2018-10-17T10:39:28.020" v="250" actId="1076"/>
        <pc:sldMkLst>
          <pc:docMk/>
          <pc:sldMk cId="1525880076" sldId="256"/>
        </pc:sldMkLst>
        <pc:spChg chg="add del mod">
          <ac:chgData name="ketan Motlag" userId="7f9d0f0577e7f7dc" providerId="LiveId" clId="{C5080B51-1B07-4BAD-A4BE-4A0C4495387F}" dt="2018-10-17T10:30:49.538" v="126"/>
          <ac:spMkLst>
            <pc:docMk/>
            <pc:sldMk cId="1525880076" sldId="256"/>
            <ac:spMk id="2" creationId="{86388710-97D5-4EE7-BE05-FDDD6D993882}"/>
          </ac:spMkLst>
        </pc:spChg>
        <pc:spChg chg="add mod">
          <ac:chgData name="ketan Motlag" userId="7f9d0f0577e7f7dc" providerId="LiveId" clId="{C5080B51-1B07-4BAD-A4BE-4A0C4495387F}" dt="2018-10-17T10:39:28.020" v="250" actId="1076"/>
          <ac:spMkLst>
            <pc:docMk/>
            <pc:sldMk cId="1525880076" sldId="256"/>
            <ac:spMk id="3" creationId="{A3626204-805B-4306-87FE-0EC5FFDEB27C}"/>
          </ac:spMkLst>
        </pc:spChg>
        <pc:spChg chg="mod">
          <ac:chgData name="ketan Motlag" userId="7f9d0f0577e7f7dc" providerId="LiveId" clId="{C5080B51-1B07-4BAD-A4BE-4A0C4495387F}" dt="2018-10-17T10:34:00.550" v="128" actId="20577"/>
          <ac:spMkLst>
            <pc:docMk/>
            <pc:sldMk cId="1525880076" sldId="256"/>
            <ac:spMk id="4" creationId="{C3A89DAC-1781-42E9-B914-01A6B373416F}"/>
          </ac:spMkLst>
        </pc:spChg>
        <pc:picChg chg="add del mod">
          <ac:chgData name="ketan Motlag" userId="7f9d0f0577e7f7dc" providerId="LiveId" clId="{C5080B51-1B07-4BAD-A4BE-4A0C4495387F}" dt="2018-10-17T10:04:21.972" v="121" actId="478"/>
          <ac:picMkLst>
            <pc:docMk/>
            <pc:sldMk cId="1525880076" sldId="256"/>
            <ac:picMk id="5" creationId="{C361B39B-D46F-472E-9304-5E6C97D05951}"/>
          </ac:picMkLst>
        </pc:picChg>
      </pc:sldChg>
      <pc:sldChg chg="addSp modSp">
        <pc:chgData name="ketan Motlag" userId="7f9d0f0577e7f7dc" providerId="LiveId" clId="{C5080B51-1B07-4BAD-A4BE-4A0C4495387F}" dt="2018-10-17T10:44:50.500" v="462" actId="20577"/>
        <pc:sldMkLst>
          <pc:docMk/>
          <pc:sldMk cId="1040829280" sldId="257"/>
        </pc:sldMkLst>
        <pc:spChg chg="add mod">
          <ac:chgData name="ketan Motlag" userId="7f9d0f0577e7f7dc" providerId="LiveId" clId="{C5080B51-1B07-4BAD-A4BE-4A0C4495387F}" dt="2018-10-17T10:44:50.500" v="462" actId="20577"/>
          <ac:spMkLst>
            <pc:docMk/>
            <pc:sldMk cId="1040829280" sldId="257"/>
            <ac:spMk id="3" creationId="{77ED7642-1369-4520-8873-8A776DF6C1A5}"/>
          </ac:spMkLst>
        </pc:spChg>
        <pc:picChg chg="mod">
          <ac:chgData name="ketan Motlag" userId="7f9d0f0577e7f7dc" providerId="LiveId" clId="{C5080B51-1B07-4BAD-A4BE-4A0C4495387F}" dt="2018-10-17T10:03:13.605" v="113" actId="1076"/>
          <ac:picMkLst>
            <pc:docMk/>
            <pc:sldMk cId="1040829280" sldId="257"/>
            <ac:picMk id="2" creationId="{9437BA2B-F118-4563-A09D-8BED9A6CC3D8}"/>
          </ac:picMkLst>
        </pc:picChg>
      </pc:sldChg>
      <pc:sldChg chg="modSp">
        <pc:chgData name="ketan Motlag" userId="7f9d0f0577e7f7dc" providerId="LiveId" clId="{C5080B51-1B07-4BAD-A4BE-4A0C4495387F}" dt="2018-10-17T10:03:34.227" v="115" actId="1076"/>
        <pc:sldMkLst>
          <pc:docMk/>
          <pc:sldMk cId="9044636" sldId="258"/>
        </pc:sldMkLst>
        <pc:spChg chg="mod">
          <ac:chgData name="ketan Motlag" userId="7f9d0f0577e7f7dc" providerId="LiveId" clId="{C5080B51-1B07-4BAD-A4BE-4A0C4495387F}" dt="2018-10-17T09:59:05.802" v="60" actId="20577"/>
          <ac:spMkLst>
            <pc:docMk/>
            <pc:sldMk cId="9044636" sldId="258"/>
            <ac:spMk id="4" creationId="{C3A89DAC-1781-42E9-B914-01A6B373416F}"/>
          </ac:spMkLst>
        </pc:spChg>
        <pc:picChg chg="mod">
          <ac:chgData name="ketan Motlag" userId="7f9d0f0577e7f7dc" providerId="LiveId" clId="{C5080B51-1B07-4BAD-A4BE-4A0C4495387F}" dt="2018-10-17T10:03:26.298" v="114" actId="1076"/>
          <ac:picMkLst>
            <pc:docMk/>
            <pc:sldMk cId="9044636" sldId="258"/>
            <ac:picMk id="3" creationId="{80A4F82F-150E-4D23-813F-882AD16CAE0D}"/>
          </ac:picMkLst>
        </pc:picChg>
        <pc:picChg chg="mod">
          <ac:chgData name="ketan Motlag" userId="7f9d0f0577e7f7dc" providerId="LiveId" clId="{C5080B51-1B07-4BAD-A4BE-4A0C4495387F}" dt="2018-10-17T10:03:34.227" v="115" actId="1076"/>
          <ac:picMkLst>
            <pc:docMk/>
            <pc:sldMk cId="9044636" sldId="258"/>
            <ac:picMk id="6" creationId="{C67B706A-EDAB-451E-85A0-CD97C231FE4B}"/>
          </ac:picMkLst>
        </pc:picChg>
      </pc:sldChg>
      <pc:sldChg chg="addSp modSp">
        <pc:chgData name="ketan Motlag" userId="7f9d0f0577e7f7dc" providerId="LiveId" clId="{C5080B51-1B07-4BAD-A4BE-4A0C4495387F}" dt="2018-10-17T10:53:14.012" v="519" actId="20577"/>
        <pc:sldMkLst>
          <pc:docMk/>
          <pc:sldMk cId="346178749" sldId="259"/>
        </pc:sldMkLst>
        <pc:spChg chg="add mod">
          <ac:chgData name="ketan Motlag" userId="7f9d0f0577e7f7dc" providerId="LiveId" clId="{C5080B51-1B07-4BAD-A4BE-4A0C4495387F}" dt="2018-10-17T10:53:14.012" v="519" actId="20577"/>
          <ac:spMkLst>
            <pc:docMk/>
            <pc:sldMk cId="346178749" sldId="259"/>
            <ac:spMk id="3" creationId="{8BB4BD75-5D9C-4774-981F-89CAA42A1C3C}"/>
          </ac:spMkLst>
        </pc:spChg>
        <pc:spChg chg="mod">
          <ac:chgData name="ketan Motlag" userId="7f9d0f0577e7f7dc" providerId="LiveId" clId="{C5080B51-1B07-4BAD-A4BE-4A0C4495387F}" dt="2018-10-17T10:03:57.780" v="118" actId="1076"/>
          <ac:spMkLst>
            <pc:docMk/>
            <pc:sldMk cId="346178749" sldId="259"/>
            <ac:spMk id="4" creationId="{C3A89DAC-1781-42E9-B914-01A6B373416F}"/>
          </ac:spMkLst>
        </pc:spChg>
        <pc:picChg chg="mod">
          <ac:chgData name="ketan Motlag" userId="7f9d0f0577e7f7dc" providerId="LiveId" clId="{C5080B51-1B07-4BAD-A4BE-4A0C4495387F}" dt="2018-10-17T10:04:02.525" v="119" actId="1076"/>
          <ac:picMkLst>
            <pc:docMk/>
            <pc:sldMk cId="346178749" sldId="259"/>
            <ac:picMk id="2" creationId="{F391E4D1-57B6-42E1-AF20-AD9F5B877668}"/>
          </ac:picMkLst>
        </pc:picChg>
      </pc:sldChg>
      <pc:sldChg chg="modSp">
        <pc:chgData name="ketan Motlag" userId="7f9d0f0577e7f7dc" providerId="LiveId" clId="{C5080B51-1B07-4BAD-A4BE-4A0C4495387F}" dt="2018-10-17T11:15:49.527" v="951" actId="20577"/>
        <pc:sldMkLst>
          <pc:docMk/>
          <pc:sldMk cId="3008623693" sldId="260"/>
        </pc:sldMkLst>
        <pc:spChg chg="mod">
          <ac:chgData name="ketan Motlag" userId="7f9d0f0577e7f7dc" providerId="LiveId" clId="{C5080B51-1B07-4BAD-A4BE-4A0C4495387F}" dt="2018-10-17T11:15:49.527" v="951" actId="20577"/>
          <ac:spMkLst>
            <pc:docMk/>
            <pc:sldMk cId="3008623693" sldId="260"/>
            <ac:spMk id="4" creationId="{C3A89DAC-1781-42E9-B914-01A6B373416F}"/>
          </ac:spMkLst>
        </pc:spChg>
      </pc:sldChg>
      <pc:sldChg chg="ord">
        <pc:chgData name="ketan Motlag" userId="7f9d0f0577e7f7dc" providerId="LiveId" clId="{C5080B51-1B07-4BAD-A4BE-4A0C4495387F}" dt="2018-10-17T10:55:11.519" v="520"/>
        <pc:sldMkLst>
          <pc:docMk/>
          <pc:sldMk cId="3186913905" sldId="261"/>
        </pc:sldMkLst>
      </pc:sldChg>
      <pc:sldChg chg="delSp modSp add ord">
        <pc:chgData name="ketan Motlag" userId="7f9d0f0577e7f7dc" providerId="LiveId" clId="{C5080B51-1B07-4BAD-A4BE-4A0C4495387F}" dt="2018-10-17T10:01:02.687" v="111" actId="20577"/>
        <pc:sldMkLst>
          <pc:docMk/>
          <pc:sldMk cId="1430766760" sldId="262"/>
        </pc:sldMkLst>
        <pc:spChg chg="mod">
          <ac:chgData name="ketan Motlag" userId="7f9d0f0577e7f7dc" providerId="LiveId" clId="{C5080B51-1B07-4BAD-A4BE-4A0C4495387F}" dt="2018-10-17T10:01:02.687" v="111" actId="20577"/>
          <ac:spMkLst>
            <pc:docMk/>
            <pc:sldMk cId="1430766760" sldId="262"/>
            <ac:spMk id="2" creationId="{ACD1D89A-C57D-4C70-BFF7-D12933AB5C6C}"/>
          </ac:spMkLst>
        </pc:spChg>
        <pc:spChg chg="del">
          <ac:chgData name="ketan Motlag" userId="7f9d0f0577e7f7dc" providerId="LiveId" clId="{C5080B51-1B07-4BAD-A4BE-4A0C4495387F}" dt="2018-10-17T09:59:39.692" v="72"/>
          <ac:spMkLst>
            <pc:docMk/>
            <pc:sldMk cId="1430766760" sldId="262"/>
            <ac:spMk id="3" creationId="{AABCBD0E-25DA-47F4-AB8B-83F966B2E26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69A590-23A5-4E47-ACD9-FFF17AD843AA}" type="datetimeFigureOut">
              <a:rPr lang="en-GB" smtClean="0"/>
              <a:t>16/10/2018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4D163D-38F5-4AEA-A333-0B5F4FBDC585}"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423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9A590-23A5-4E47-ACD9-FFF17AD843AA}" type="datetimeFigureOut">
              <a:rPr lang="en-GB" smtClean="0"/>
              <a:t>16/10/2018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4D163D-38F5-4AEA-A333-0B5F4FBDC585}" type="slidenum">
              <a:rPr lang="en-GB" smtClean="0"/>
              <a:t>‹#›</a:t>
            </a:fld>
            <a:endParaRPr lang="en-GB"/>
          </a:p>
        </p:txBody>
      </p:sp>
    </p:spTree>
    <p:extLst>
      <p:ext uri="{BB962C8B-B14F-4D97-AF65-F5344CB8AC3E}">
        <p14:creationId xmlns:p14="http://schemas.microsoft.com/office/powerpoint/2010/main" val="3336236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9A590-23A5-4E47-ACD9-FFF17AD843AA}" type="datetimeFigureOut">
              <a:rPr lang="en-GB" smtClean="0"/>
              <a:t>16/10/2018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4D163D-38F5-4AEA-A333-0B5F4FBDC585}" type="slidenum">
              <a:rPr lang="en-GB" smtClean="0"/>
              <a:t>‹#›</a:t>
            </a:fld>
            <a:endParaRPr lang="en-GB"/>
          </a:p>
        </p:txBody>
      </p:sp>
    </p:spTree>
    <p:extLst>
      <p:ext uri="{BB962C8B-B14F-4D97-AF65-F5344CB8AC3E}">
        <p14:creationId xmlns:p14="http://schemas.microsoft.com/office/powerpoint/2010/main" val="1412518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9A590-23A5-4E47-ACD9-FFF17AD843AA}" type="datetimeFigureOut">
              <a:rPr lang="en-GB" smtClean="0"/>
              <a:t>16/10/2018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4D163D-38F5-4AEA-A333-0B5F4FBDC585}" type="slidenum">
              <a:rPr lang="en-GB" smtClean="0"/>
              <a:t>‹#›</a:t>
            </a:fld>
            <a:endParaRPr lang="en-GB"/>
          </a:p>
        </p:txBody>
      </p:sp>
    </p:spTree>
    <p:extLst>
      <p:ext uri="{BB962C8B-B14F-4D97-AF65-F5344CB8AC3E}">
        <p14:creationId xmlns:p14="http://schemas.microsoft.com/office/powerpoint/2010/main" val="2607845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69A590-23A5-4E47-ACD9-FFF17AD843AA}" type="datetimeFigureOut">
              <a:rPr lang="en-GB" smtClean="0"/>
              <a:t>16/10/2018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4D163D-38F5-4AEA-A333-0B5F4FBDC585}"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60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69A590-23A5-4E47-ACD9-FFF17AD843AA}" type="datetimeFigureOut">
              <a:rPr lang="en-GB" smtClean="0"/>
              <a:t>16/10/2018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C4D163D-38F5-4AEA-A333-0B5F4FBDC585}" type="slidenum">
              <a:rPr lang="en-GB" smtClean="0"/>
              <a:t>‹#›</a:t>
            </a:fld>
            <a:endParaRPr lang="en-GB"/>
          </a:p>
        </p:txBody>
      </p:sp>
    </p:spTree>
    <p:extLst>
      <p:ext uri="{BB962C8B-B14F-4D97-AF65-F5344CB8AC3E}">
        <p14:creationId xmlns:p14="http://schemas.microsoft.com/office/powerpoint/2010/main" val="167501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69A590-23A5-4E47-ACD9-FFF17AD843AA}" type="datetimeFigureOut">
              <a:rPr lang="en-GB" smtClean="0"/>
              <a:t>16/10/2018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C4D163D-38F5-4AEA-A333-0B5F4FBDC585}" type="slidenum">
              <a:rPr lang="en-GB" smtClean="0"/>
              <a:t>‹#›</a:t>
            </a:fld>
            <a:endParaRPr lang="en-GB"/>
          </a:p>
        </p:txBody>
      </p:sp>
    </p:spTree>
    <p:extLst>
      <p:ext uri="{BB962C8B-B14F-4D97-AF65-F5344CB8AC3E}">
        <p14:creationId xmlns:p14="http://schemas.microsoft.com/office/powerpoint/2010/main" val="388788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69A590-23A5-4E47-ACD9-FFF17AD843AA}" type="datetimeFigureOut">
              <a:rPr lang="en-GB" smtClean="0"/>
              <a:t>16/10/2018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C4D163D-38F5-4AEA-A333-0B5F4FBDC585}" type="slidenum">
              <a:rPr lang="en-GB" smtClean="0"/>
              <a:t>‹#›</a:t>
            </a:fld>
            <a:endParaRPr lang="en-GB"/>
          </a:p>
        </p:txBody>
      </p:sp>
    </p:spTree>
    <p:extLst>
      <p:ext uri="{BB962C8B-B14F-4D97-AF65-F5344CB8AC3E}">
        <p14:creationId xmlns:p14="http://schemas.microsoft.com/office/powerpoint/2010/main" val="2661092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F69A590-23A5-4E47-ACD9-FFF17AD843AA}" type="datetimeFigureOut">
              <a:rPr lang="en-GB" smtClean="0"/>
              <a:t>16/10/2018</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4C4D163D-38F5-4AEA-A333-0B5F4FBDC585}" type="slidenum">
              <a:rPr lang="en-GB" smtClean="0"/>
              <a:t>‹#›</a:t>
            </a:fld>
            <a:endParaRPr lang="en-GB"/>
          </a:p>
        </p:txBody>
      </p:sp>
    </p:spTree>
    <p:extLst>
      <p:ext uri="{BB962C8B-B14F-4D97-AF65-F5344CB8AC3E}">
        <p14:creationId xmlns:p14="http://schemas.microsoft.com/office/powerpoint/2010/main" val="1839757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F69A590-23A5-4E47-ACD9-FFF17AD843AA}" type="datetimeFigureOut">
              <a:rPr lang="en-GB" smtClean="0"/>
              <a:t>16/10/2018</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C4D163D-38F5-4AEA-A333-0B5F4FBDC585}" type="slidenum">
              <a:rPr lang="en-GB" smtClean="0"/>
              <a:t>‹#›</a:t>
            </a:fld>
            <a:endParaRPr lang="en-GB"/>
          </a:p>
        </p:txBody>
      </p:sp>
    </p:spTree>
    <p:extLst>
      <p:ext uri="{BB962C8B-B14F-4D97-AF65-F5344CB8AC3E}">
        <p14:creationId xmlns:p14="http://schemas.microsoft.com/office/powerpoint/2010/main" val="71939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69A590-23A5-4E47-ACD9-FFF17AD843AA}" type="datetimeFigureOut">
              <a:rPr lang="en-GB" smtClean="0"/>
              <a:t>16/10/2018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C4D163D-38F5-4AEA-A333-0B5F4FBDC585}" type="slidenum">
              <a:rPr lang="en-GB" smtClean="0"/>
              <a:t>‹#›</a:t>
            </a:fld>
            <a:endParaRPr lang="en-GB"/>
          </a:p>
        </p:txBody>
      </p:sp>
    </p:spTree>
    <p:extLst>
      <p:ext uri="{BB962C8B-B14F-4D97-AF65-F5344CB8AC3E}">
        <p14:creationId xmlns:p14="http://schemas.microsoft.com/office/powerpoint/2010/main" val="85675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F69A590-23A5-4E47-ACD9-FFF17AD843AA}" type="datetimeFigureOut">
              <a:rPr lang="en-GB" smtClean="0"/>
              <a:t>16/10/2018</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C4D163D-38F5-4AEA-A333-0B5F4FBDC585}"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76134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D89A-C57D-4C70-BFF7-D12933AB5C6C}"/>
              </a:ext>
            </a:extLst>
          </p:cNvPr>
          <p:cNvSpPr>
            <a:spLocks noGrp="1"/>
          </p:cNvSpPr>
          <p:nvPr>
            <p:ph type="title"/>
          </p:nvPr>
        </p:nvSpPr>
        <p:spPr>
          <a:xfrm>
            <a:off x="554114" y="2256069"/>
            <a:ext cx="10515600" cy="1325563"/>
          </a:xfrm>
        </p:spPr>
        <p:txBody>
          <a:bodyPr/>
          <a:lstStyle/>
          <a:p>
            <a:r>
              <a:rPr lang="en-US" dirty="0"/>
              <a:t>	LAB 3 - Bayesian Learning and Boosting</a:t>
            </a:r>
            <a:endParaRPr lang="en-IN" dirty="0"/>
          </a:p>
        </p:txBody>
      </p:sp>
    </p:spTree>
    <p:extLst>
      <p:ext uri="{BB962C8B-B14F-4D97-AF65-F5344CB8AC3E}">
        <p14:creationId xmlns:p14="http://schemas.microsoft.com/office/powerpoint/2010/main" val="143076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A89DAC-1781-42E9-B914-01A6B373416F}"/>
              </a:ext>
            </a:extLst>
          </p:cNvPr>
          <p:cNvSpPr txBox="1"/>
          <p:nvPr/>
        </p:nvSpPr>
        <p:spPr>
          <a:xfrm>
            <a:off x="469774" y="739474"/>
            <a:ext cx="7947204" cy="1200329"/>
          </a:xfrm>
          <a:prstGeom prst="rect">
            <a:avLst/>
          </a:prstGeom>
          <a:noFill/>
        </p:spPr>
        <p:txBody>
          <a:bodyPr wrap="square" rtlCol="0">
            <a:spAutoFit/>
          </a:bodyPr>
          <a:lstStyle/>
          <a:p>
            <a:r>
              <a:rPr lang="en-GB" dirty="0"/>
              <a:t>Assignment 2/3.</a:t>
            </a:r>
          </a:p>
          <a:p>
            <a:endParaRPr lang="en-GB" dirty="0"/>
          </a:p>
          <a:p>
            <a:pPr marL="342900" indent="-342900">
              <a:buAutoNum type="arabicParenBoth"/>
            </a:pPr>
            <a:r>
              <a:rPr lang="en-GB" dirty="0"/>
              <a:t>When can a feature independence assumption be reasonable and when not?</a:t>
            </a:r>
          </a:p>
          <a:p>
            <a:endParaRPr lang="es-ES" dirty="0"/>
          </a:p>
        </p:txBody>
      </p:sp>
      <p:pic>
        <p:nvPicPr>
          <p:cNvPr id="5" name="Picture 4">
            <a:extLst>
              <a:ext uri="{FF2B5EF4-FFF2-40B4-BE49-F238E27FC236}">
                <a16:creationId xmlns:a16="http://schemas.microsoft.com/office/drawing/2014/main" id="{C361B39B-D46F-472E-9304-5E6C97D05951}"/>
              </a:ext>
            </a:extLst>
          </p:cNvPr>
          <p:cNvPicPr>
            <a:picLocks noChangeAspect="1"/>
          </p:cNvPicPr>
          <p:nvPr/>
        </p:nvPicPr>
        <p:blipFill>
          <a:blip r:embed="rId2"/>
          <a:stretch>
            <a:fillRect/>
          </a:stretch>
        </p:blipFill>
        <p:spPr>
          <a:xfrm>
            <a:off x="393101" y="2038528"/>
            <a:ext cx="5702899" cy="3712069"/>
          </a:xfrm>
          <a:prstGeom prst="rect">
            <a:avLst/>
          </a:prstGeom>
        </p:spPr>
      </p:pic>
      <p:sp>
        <p:nvSpPr>
          <p:cNvPr id="3" name="TextBox 2">
            <a:extLst>
              <a:ext uri="{FF2B5EF4-FFF2-40B4-BE49-F238E27FC236}">
                <a16:creationId xmlns:a16="http://schemas.microsoft.com/office/drawing/2014/main" id="{A3626204-805B-4306-87FE-0EC5FFDEB27C}"/>
              </a:ext>
            </a:extLst>
          </p:cNvPr>
          <p:cNvSpPr txBox="1"/>
          <p:nvPr/>
        </p:nvSpPr>
        <p:spPr>
          <a:xfrm>
            <a:off x="6389950" y="2038528"/>
            <a:ext cx="4394890" cy="923330"/>
          </a:xfrm>
          <a:prstGeom prst="rect">
            <a:avLst/>
          </a:prstGeom>
          <a:noFill/>
        </p:spPr>
        <p:txBody>
          <a:bodyPr wrap="square" rtlCol="0">
            <a:spAutoFit/>
          </a:bodyPr>
          <a:lstStyle/>
          <a:p>
            <a:r>
              <a:rPr lang="en-US" dirty="0"/>
              <a:t>Depends on the application for which you are classifying the data.</a:t>
            </a:r>
            <a:br>
              <a:rPr lang="en-US" dirty="0"/>
            </a:br>
            <a:r>
              <a:rPr lang="en-US" dirty="0"/>
              <a:t>For example spam filter, housing etc. </a:t>
            </a:r>
            <a:endParaRPr lang="en-IN" dirty="0"/>
          </a:p>
        </p:txBody>
      </p:sp>
    </p:spTree>
    <p:extLst>
      <p:ext uri="{BB962C8B-B14F-4D97-AF65-F5344CB8AC3E}">
        <p14:creationId xmlns:p14="http://schemas.microsoft.com/office/powerpoint/2010/main" val="1525880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A89DAC-1781-42E9-B914-01A6B373416F}"/>
              </a:ext>
            </a:extLst>
          </p:cNvPr>
          <p:cNvSpPr txBox="1"/>
          <p:nvPr/>
        </p:nvSpPr>
        <p:spPr>
          <a:xfrm>
            <a:off x="838483" y="614112"/>
            <a:ext cx="10458781" cy="1477328"/>
          </a:xfrm>
          <a:prstGeom prst="rect">
            <a:avLst/>
          </a:prstGeom>
          <a:noFill/>
        </p:spPr>
        <p:txBody>
          <a:bodyPr wrap="square" rtlCol="0">
            <a:spAutoFit/>
          </a:bodyPr>
          <a:lstStyle/>
          <a:p>
            <a:r>
              <a:rPr lang="en-GB" dirty="0"/>
              <a:t>Assignment 3.</a:t>
            </a:r>
          </a:p>
          <a:p>
            <a:endParaRPr lang="en-GB" dirty="0"/>
          </a:p>
          <a:p>
            <a:r>
              <a:rPr lang="en-GB" dirty="0"/>
              <a:t>(2) How does the decision boundary look for the Iris dataset? How could one improve the classification results for this scenario by changing classier or, alternatively, manipulating the data?</a:t>
            </a:r>
            <a:endParaRPr lang="es-ES" dirty="0"/>
          </a:p>
          <a:p>
            <a:endParaRPr lang="es-ES" dirty="0"/>
          </a:p>
        </p:txBody>
      </p:sp>
      <p:pic>
        <p:nvPicPr>
          <p:cNvPr id="2" name="Picture 1">
            <a:extLst>
              <a:ext uri="{FF2B5EF4-FFF2-40B4-BE49-F238E27FC236}">
                <a16:creationId xmlns:a16="http://schemas.microsoft.com/office/drawing/2014/main" id="{9437BA2B-F118-4563-A09D-8BED9A6CC3D8}"/>
              </a:ext>
            </a:extLst>
          </p:cNvPr>
          <p:cNvPicPr>
            <a:picLocks noChangeAspect="1"/>
          </p:cNvPicPr>
          <p:nvPr/>
        </p:nvPicPr>
        <p:blipFill>
          <a:blip r:embed="rId2"/>
          <a:stretch>
            <a:fillRect/>
          </a:stretch>
        </p:blipFill>
        <p:spPr>
          <a:xfrm>
            <a:off x="838483" y="1786347"/>
            <a:ext cx="6706849" cy="4359452"/>
          </a:xfrm>
          <a:prstGeom prst="rect">
            <a:avLst/>
          </a:prstGeom>
        </p:spPr>
      </p:pic>
      <p:sp>
        <p:nvSpPr>
          <p:cNvPr id="3" name="TextBox 2">
            <a:extLst>
              <a:ext uri="{FF2B5EF4-FFF2-40B4-BE49-F238E27FC236}">
                <a16:creationId xmlns:a16="http://schemas.microsoft.com/office/drawing/2014/main" id="{77ED7642-1369-4520-8873-8A776DF6C1A5}"/>
              </a:ext>
            </a:extLst>
          </p:cNvPr>
          <p:cNvSpPr txBox="1"/>
          <p:nvPr/>
        </p:nvSpPr>
        <p:spPr>
          <a:xfrm>
            <a:off x="8009467" y="2252133"/>
            <a:ext cx="3759200" cy="1477328"/>
          </a:xfrm>
          <a:prstGeom prst="rect">
            <a:avLst/>
          </a:prstGeom>
          <a:noFill/>
        </p:spPr>
        <p:txBody>
          <a:bodyPr wrap="square" rtlCol="0">
            <a:spAutoFit/>
          </a:bodyPr>
          <a:lstStyle/>
          <a:p>
            <a:r>
              <a:rPr lang="en-US" dirty="0"/>
              <a:t>We can use the other classifiers such as logistic regression, </a:t>
            </a:r>
            <a:r>
              <a:rPr lang="en-US" dirty="0" err="1"/>
              <a:t>dec</a:t>
            </a:r>
            <a:r>
              <a:rPr lang="en-US" dirty="0"/>
              <a:t> tree or PCA to reduce the dimensionality. </a:t>
            </a:r>
            <a:br>
              <a:rPr lang="en-US" dirty="0"/>
            </a:br>
            <a:r>
              <a:rPr lang="en-US" dirty="0"/>
              <a:t>And we can use the boosting on NBC for improving the classification. </a:t>
            </a:r>
            <a:endParaRPr lang="en-IN" dirty="0"/>
          </a:p>
        </p:txBody>
      </p:sp>
    </p:spTree>
    <p:extLst>
      <p:ext uri="{BB962C8B-B14F-4D97-AF65-F5344CB8AC3E}">
        <p14:creationId xmlns:p14="http://schemas.microsoft.com/office/powerpoint/2010/main" val="1040829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A89DAC-1781-42E9-B914-01A6B373416F}"/>
              </a:ext>
            </a:extLst>
          </p:cNvPr>
          <p:cNvSpPr txBox="1"/>
          <p:nvPr/>
        </p:nvSpPr>
        <p:spPr>
          <a:xfrm>
            <a:off x="838483" y="614112"/>
            <a:ext cx="10458781" cy="923330"/>
          </a:xfrm>
          <a:prstGeom prst="rect">
            <a:avLst/>
          </a:prstGeom>
          <a:noFill/>
        </p:spPr>
        <p:txBody>
          <a:bodyPr wrap="square" rtlCol="0">
            <a:spAutoFit/>
          </a:bodyPr>
          <a:lstStyle/>
          <a:p>
            <a:r>
              <a:rPr lang="en-GB" dirty="0"/>
              <a:t>Assignment 5.</a:t>
            </a:r>
          </a:p>
          <a:p>
            <a:endParaRPr lang="en-GB" dirty="0"/>
          </a:p>
          <a:p>
            <a:r>
              <a:rPr lang="en-GB" dirty="0"/>
              <a:t>(1) Is there any improvement in classification accuracy? Why/why not?</a:t>
            </a:r>
            <a:endParaRPr lang="es-ES" dirty="0"/>
          </a:p>
        </p:txBody>
      </p:sp>
      <p:pic>
        <p:nvPicPr>
          <p:cNvPr id="3" name="Picture 2">
            <a:extLst>
              <a:ext uri="{FF2B5EF4-FFF2-40B4-BE49-F238E27FC236}">
                <a16:creationId xmlns:a16="http://schemas.microsoft.com/office/drawing/2014/main" id="{80A4F82F-150E-4D23-813F-882AD16CAE0D}"/>
              </a:ext>
            </a:extLst>
          </p:cNvPr>
          <p:cNvPicPr>
            <a:picLocks noChangeAspect="1"/>
          </p:cNvPicPr>
          <p:nvPr/>
        </p:nvPicPr>
        <p:blipFill>
          <a:blip r:embed="rId2"/>
          <a:stretch>
            <a:fillRect/>
          </a:stretch>
        </p:blipFill>
        <p:spPr>
          <a:xfrm>
            <a:off x="143734" y="1613086"/>
            <a:ext cx="5737834" cy="4747974"/>
          </a:xfrm>
          <a:prstGeom prst="rect">
            <a:avLst/>
          </a:prstGeom>
        </p:spPr>
      </p:pic>
      <p:pic>
        <p:nvPicPr>
          <p:cNvPr id="5" name="Picture 4">
            <a:extLst>
              <a:ext uri="{FF2B5EF4-FFF2-40B4-BE49-F238E27FC236}">
                <a16:creationId xmlns:a16="http://schemas.microsoft.com/office/drawing/2014/main" id="{C4DE9C2B-C2C8-436C-B846-A9FE15F9324C}"/>
              </a:ext>
            </a:extLst>
          </p:cNvPr>
          <p:cNvPicPr>
            <a:picLocks noChangeAspect="1"/>
          </p:cNvPicPr>
          <p:nvPr/>
        </p:nvPicPr>
        <p:blipFill>
          <a:blip r:embed="rId3"/>
          <a:stretch>
            <a:fillRect/>
          </a:stretch>
        </p:blipFill>
        <p:spPr>
          <a:xfrm>
            <a:off x="5943600" y="1957934"/>
            <a:ext cx="6104666" cy="552407"/>
          </a:xfrm>
          <a:prstGeom prst="rect">
            <a:avLst/>
          </a:prstGeom>
        </p:spPr>
      </p:pic>
      <p:pic>
        <p:nvPicPr>
          <p:cNvPr id="6" name="Picture 5">
            <a:extLst>
              <a:ext uri="{FF2B5EF4-FFF2-40B4-BE49-F238E27FC236}">
                <a16:creationId xmlns:a16="http://schemas.microsoft.com/office/drawing/2014/main" id="{C67B706A-EDAB-451E-85A0-CD97C231FE4B}"/>
              </a:ext>
            </a:extLst>
          </p:cNvPr>
          <p:cNvPicPr>
            <a:picLocks noChangeAspect="1"/>
          </p:cNvPicPr>
          <p:nvPr/>
        </p:nvPicPr>
        <p:blipFill>
          <a:blip r:embed="rId4"/>
          <a:stretch>
            <a:fillRect/>
          </a:stretch>
        </p:blipFill>
        <p:spPr>
          <a:xfrm>
            <a:off x="6043050" y="1678257"/>
            <a:ext cx="5905766" cy="3652993"/>
          </a:xfrm>
          <a:prstGeom prst="rect">
            <a:avLst/>
          </a:prstGeom>
        </p:spPr>
      </p:pic>
    </p:spTree>
    <p:extLst>
      <p:ext uri="{BB962C8B-B14F-4D97-AF65-F5344CB8AC3E}">
        <p14:creationId xmlns:p14="http://schemas.microsoft.com/office/powerpoint/2010/main" val="9044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A89DAC-1781-42E9-B914-01A6B373416F}"/>
              </a:ext>
            </a:extLst>
          </p:cNvPr>
          <p:cNvSpPr txBox="1"/>
          <p:nvPr/>
        </p:nvSpPr>
        <p:spPr>
          <a:xfrm>
            <a:off x="802972" y="392170"/>
            <a:ext cx="10458781" cy="2031325"/>
          </a:xfrm>
          <a:prstGeom prst="rect">
            <a:avLst/>
          </a:prstGeom>
          <a:noFill/>
        </p:spPr>
        <p:txBody>
          <a:bodyPr wrap="square" rtlCol="0">
            <a:spAutoFit/>
          </a:bodyPr>
          <a:lstStyle/>
          <a:p>
            <a:r>
              <a:rPr lang="en-GB" dirty="0"/>
              <a:t>Assignment 5.</a:t>
            </a:r>
          </a:p>
          <a:p>
            <a:endParaRPr lang="en-GB" dirty="0"/>
          </a:p>
          <a:p>
            <a:r>
              <a:rPr lang="en-GB" dirty="0"/>
              <a:t>(2) Plot the decision boundary of the boosted classier on iris and compare it with that of the basic. What differences do you notice? Is the boundary of the boosted version more complex?</a:t>
            </a:r>
          </a:p>
          <a:p>
            <a:r>
              <a:rPr lang="en-GB" dirty="0"/>
              <a:t>(3) Can we make up for not using a more advanced model in the basic classier (e.g. independent features) by using boosting?</a:t>
            </a:r>
            <a:endParaRPr lang="es-ES" dirty="0"/>
          </a:p>
          <a:p>
            <a:endParaRPr lang="es-ES" dirty="0"/>
          </a:p>
        </p:txBody>
      </p:sp>
      <p:pic>
        <p:nvPicPr>
          <p:cNvPr id="2" name="Picture 1">
            <a:extLst>
              <a:ext uri="{FF2B5EF4-FFF2-40B4-BE49-F238E27FC236}">
                <a16:creationId xmlns:a16="http://schemas.microsoft.com/office/drawing/2014/main" id="{F391E4D1-57B6-42E1-AF20-AD9F5B877668}"/>
              </a:ext>
            </a:extLst>
          </p:cNvPr>
          <p:cNvPicPr>
            <a:picLocks noChangeAspect="1"/>
          </p:cNvPicPr>
          <p:nvPr/>
        </p:nvPicPr>
        <p:blipFill>
          <a:blip r:embed="rId2"/>
          <a:stretch>
            <a:fillRect/>
          </a:stretch>
        </p:blipFill>
        <p:spPr>
          <a:xfrm>
            <a:off x="354578" y="2195145"/>
            <a:ext cx="6740255" cy="4478722"/>
          </a:xfrm>
          <a:prstGeom prst="rect">
            <a:avLst/>
          </a:prstGeom>
        </p:spPr>
      </p:pic>
      <p:sp>
        <p:nvSpPr>
          <p:cNvPr id="3" name="TextBox 2">
            <a:extLst>
              <a:ext uri="{FF2B5EF4-FFF2-40B4-BE49-F238E27FC236}">
                <a16:creationId xmlns:a16="http://schemas.microsoft.com/office/drawing/2014/main" id="{8BB4BD75-5D9C-4774-981F-89CAA42A1C3C}"/>
              </a:ext>
            </a:extLst>
          </p:cNvPr>
          <p:cNvSpPr txBox="1"/>
          <p:nvPr/>
        </p:nvSpPr>
        <p:spPr>
          <a:xfrm>
            <a:off x="7366000" y="2311399"/>
            <a:ext cx="3819489" cy="646331"/>
          </a:xfrm>
          <a:prstGeom prst="rect">
            <a:avLst/>
          </a:prstGeom>
          <a:noFill/>
        </p:spPr>
        <p:txBody>
          <a:bodyPr wrap="square" rtlCol="0">
            <a:spAutoFit/>
          </a:bodyPr>
          <a:lstStyle/>
          <a:p>
            <a:r>
              <a:rPr lang="en-US" dirty="0"/>
              <a:t>Boosting can result into a overfitting of the data. </a:t>
            </a:r>
            <a:endParaRPr lang="en-IN" dirty="0"/>
          </a:p>
        </p:txBody>
      </p:sp>
    </p:spTree>
    <p:extLst>
      <p:ext uri="{BB962C8B-B14F-4D97-AF65-F5344CB8AC3E}">
        <p14:creationId xmlns:p14="http://schemas.microsoft.com/office/powerpoint/2010/main" val="346178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A89DAC-1781-42E9-B914-01A6B373416F}"/>
              </a:ext>
            </a:extLst>
          </p:cNvPr>
          <p:cNvSpPr txBox="1"/>
          <p:nvPr/>
        </p:nvSpPr>
        <p:spPr>
          <a:xfrm>
            <a:off x="337038" y="569867"/>
            <a:ext cx="11395304" cy="5940088"/>
          </a:xfrm>
          <a:prstGeom prst="rect">
            <a:avLst/>
          </a:prstGeom>
          <a:noFill/>
        </p:spPr>
        <p:txBody>
          <a:bodyPr wrap="square" rtlCol="0">
            <a:spAutoFit/>
          </a:bodyPr>
          <a:lstStyle/>
          <a:p>
            <a:r>
              <a:rPr lang="en-GB" sz="2000" dirty="0"/>
              <a:t>Assignment 7.</a:t>
            </a:r>
          </a:p>
          <a:p>
            <a:r>
              <a:rPr lang="en-GB" sz="2000" dirty="0"/>
              <a:t>If you had to pick a classifier, naive Bayes or a decision tree or the boosted versions of these, which one would you pick? Motivate from the following</a:t>
            </a:r>
          </a:p>
          <a:p>
            <a:r>
              <a:rPr lang="en-GB" sz="2000" dirty="0"/>
              <a:t>criteria:</a:t>
            </a:r>
            <a:br>
              <a:rPr lang="en-GB" sz="2000" dirty="0"/>
            </a:br>
            <a:endParaRPr lang="en-GB" sz="2000" dirty="0"/>
          </a:p>
          <a:p>
            <a:pPr marL="285750" indent="-285750">
              <a:buFontTx/>
              <a:buChar char="-"/>
            </a:pPr>
            <a:r>
              <a:rPr lang="en-GB" sz="2000" dirty="0"/>
              <a:t>Outliers </a:t>
            </a:r>
            <a:r>
              <a:rPr lang="en-GB" sz="2000" dirty="0">
                <a:sym typeface="Wingdings" panose="05000000000000000000" pitchFamily="2" charset="2"/>
              </a:rPr>
              <a:t> Decision Tree with pruning because outliers affect distributions in Naive Bayes so decision boundary will be affected by outliers. </a:t>
            </a:r>
            <a:endParaRPr lang="en-GB" sz="2000" dirty="0"/>
          </a:p>
          <a:p>
            <a:pPr marL="285750" indent="-285750">
              <a:buFontTx/>
              <a:buChar char="-"/>
            </a:pPr>
            <a:endParaRPr lang="en-GB" sz="2000" dirty="0"/>
          </a:p>
          <a:p>
            <a:pPr marL="285750" indent="-285750">
              <a:buFontTx/>
              <a:buChar char="-"/>
            </a:pPr>
            <a:r>
              <a:rPr lang="en-GB" sz="2000" dirty="0"/>
              <a:t>Irrelevant inputs: part of the feature space is irrelevant </a:t>
            </a:r>
            <a:r>
              <a:rPr lang="en-GB" sz="2000" dirty="0">
                <a:sym typeface="Wingdings" panose="05000000000000000000" pitchFamily="2" charset="2"/>
              </a:rPr>
              <a:t>We can use the pruned decision tree. OR for more complicated way we can reduce the dimensionality by PCA and removing the features we are not contributing towards data and then use NBC.</a:t>
            </a:r>
            <a:br>
              <a:rPr lang="en-GB" sz="2000" dirty="0">
                <a:sym typeface="Wingdings" panose="05000000000000000000" pitchFamily="2" charset="2"/>
              </a:rPr>
            </a:br>
            <a:endParaRPr lang="en-GB" sz="2000" dirty="0"/>
          </a:p>
          <a:p>
            <a:pPr marL="285750" indent="-285750">
              <a:buFontTx/>
              <a:buChar char="-"/>
            </a:pPr>
            <a:r>
              <a:rPr lang="en-GB" sz="2000" dirty="0"/>
              <a:t>Predictive power </a:t>
            </a:r>
            <a:r>
              <a:rPr lang="en-GB" sz="2000" dirty="0">
                <a:sym typeface="Wingdings" panose="05000000000000000000" pitchFamily="2" charset="2"/>
              </a:rPr>
              <a:t> ???</a:t>
            </a:r>
            <a:endParaRPr lang="en-GB" sz="2000" dirty="0"/>
          </a:p>
          <a:p>
            <a:pPr marL="285750" indent="-285750">
              <a:buFontTx/>
              <a:buChar char="-"/>
            </a:pPr>
            <a:endParaRPr lang="en-GB" sz="2000" dirty="0"/>
          </a:p>
          <a:p>
            <a:pPr marL="285750" indent="-285750">
              <a:buFontTx/>
              <a:buChar char="-"/>
            </a:pPr>
            <a:r>
              <a:rPr lang="en-GB" sz="2000" dirty="0"/>
              <a:t>Mixed types of data: binary, categorical or continuous features, etc. </a:t>
            </a:r>
            <a:r>
              <a:rPr lang="en-GB" sz="2000" dirty="0">
                <a:sym typeface="Wingdings" panose="05000000000000000000" pitchFamily="2" charset="2"/>
              </a:rPr>
              <a:t> Decision Tree for binary and categorical. And NBC for continuous. </a:t>
            </a:r>
            <a:endParaRPr lang="en-GB" sz="2000" dirty="0"/>
          </a:p>
          <a:p>
            <a:pPr marL="285750" indent="-285750">
              <a:buFontTx/>
              <a:buChar char="-"/>
            </a:pPr>
            <a:endParaRPr lang="en-GB" sz="2000" dirty="0"/>
          </a:p>
          <a:p>
            <a:pPr marL="285750" indent="-285750">
              <a:buFontTx/>
              <a:buChar char="-"/>
            </a:pPr>
            <a:r>
              <a:rPr lang="en-GB" sz="2000" dirty="0"/>
              <a:t>Scalability: the dimension of the data, D, is large or the number of instances, N, is large, or both. </a:t>
            </a:r>
            <a:r>
              <a:rPr lang="en-GB" sz="2000" dirty="0">
                <a:sym typeface="Wingdings" panose="05000000000000000000" pitchFamily="2" charset="2"/>
              </a:rPr>
              <a:t> For larger data set we can use </a:t>
            </a:r>
            <a:r>
              <a:rPr lang="en-GB" sz="2000" dirty="0" err="1">
                <a:sym typeface="Wingdings" panose="05000000000000000000" pitchFamily="2" charset="2"/>
              </a:rPr>
              <a:t>dec</a:t>
            </a:r>
            <a:r>
              <a:rPr lang="en-GB" sz="2000" dirty="0">
                <a:sym typeface="Wingdings" panose="05000000000000000000" pitchFamily="2" charset="2"/>
              </a:rPr>
              <a:t> tree and for more features in </a:t>
            </a:r>
            <a:r>
              <a:rPr lang="en-GB" sz="2000">
                <a:sym typeface="Wingdings" panose="05000000000000000000" pitchFamily="2" charset="2"/>
              </a:rPr>
              <a:t>data we can use NBC</a:t>
            </a:r>
            <a:endParaRPr lang="es-ES" sz="2000" dirty="0"/>
          </a:p>
        </p:txBody>
      </p:sp>
    </p:spTree>
    <p:extLst>
      <p:ext uri="{BB962C8B-B14F-4D97-AF65-F5344CB8AC3E}">
        <p14:creationId xmlns:p14="http://schemas.microsoft.com/office/powerpoint/2010/main" val="300862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19AD1F-B705-4791-87D6-EA8434360ABD}"/>
              </a:ext>
            </a:extLst>
          </p:cNvPr>
          <p:cNvPicPr>
            <a:picLocks noGrp="1" noChangeAspect="1"/>
          </p:cNvPicPr>
          <p:nvPr>
            <p:ph idx="1"/>
          </p:nvPr>
        </p:nvPicPr>
        <p:blipFill>
          <a:blip r:embed="rId2"/>
          <a:stretch>
            <a:fillRect/>
          </a:stretch>
        </p:blipFill>
        <p:spPr>
          <a:xfrm>
            <a:off x="2881270" y="1846263"/>
            <a:ext cx="6489786" cy="4022725"/>
          </a:xfrm>
          <a:prstGeom prst="rect">
            <a:avLst/>
          </a:prstGeom>
        </p:spPr>
      </p:pic>
    </p:spTree>
    <p:extLst>
      <p:ext uri="{BB962C8B-B14F-4D97-AF65-F5344CB8AC3E}">
        <p14:creationId xmlns:p14="http://schemas.microsoft.com/office/powerpoint/2010/main" val="318691390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1055</TotalTime>
  <Words>221</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Retrospect</vt:lpstr>
      <vt:lpstr> LAB 3 - Bayesian Learning and Boosting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Álvaro Orgaz Expósito</dc:creator>
  <cp:lastModifiedBy>ketan Motlag</cp:lastModifiedBy>
  <cp:revision>11</cp:revision>
  <dcterms:created xsi:type="dcterms:W3CDTF">2018-10-16T12:46:33Z</dcterms:created>
  <dcterms:modified xsi:type="dcterms:W3CDTF">2018-10-17T11:15:50Z</dcterms:modified>
</cp:coreProperties>
</file>