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9" r:id="rId3"/>
    <p:sldId id="260" r:id="rId4"/>
    <p:sldId id="279" r:id="rId5"/>
    <p:sldId id="273" r:id="rId6"/>
    <p:sldId id="263" r:id="rId7"/>
    <p:sldId id="280" r:id="rId8"/>
    <p:sldId id="264" r:id="rId9"/>
    <p:sldId id="275" r:id="rId10"/>
    <p:sldId id="276" r:id="rId11"/>
    <p:sldId id="265" r:id="rId12"/>
    <p:sldId id="277" r:id="rId13"/>
    <p:sldId id="27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3427F-B5F0-4638-BB04-B10C856B39C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E84290A-79C2-4D1B-8506-A649EFA48321}">
      <dgm:prSet/>
      <dgm:spPr/>
      <dgm:t>
        <a:bodyPr/>
        <a:lstStyle/>
        <a:p>
          <a:r>
            <a:rPr lang="en-IN" dirty="0"/>
            <a:t>Feed the numerical feature vectors and corresponding labels into the chosen model for training.</a:t>
          </a:r>
          <a:endParaRPr lang="en-US" dirty="0"/>
        </a:p>
      </dgm:t>
    </dgm:pt>
    <dgm:pt modelId="{AF1A1ACD-4148-4335-91FA-17880FC8917C}" type="parTrans" cxnId="{75F44AC4-EA7A-432B-A617-808C32C87FF3}">
      <dgm:prSet/>
      <dgm:spPr/>
      <dgm:t>
        <a:bodyPr/>
        <a:lstStyle/>
        <a:p>
          <a:endParaRPr lang="en-US"/>
        </a:p>
      </dgm:t>
    </dgm:pt>
    <dgm:pt modelId="{47E887AD-1FFB-46BF-81C4-3E9B8398D96A}" type="sibTrans" cxnId="{75F44AC4-EA7A-432B-A617-808C32C87FF3}">
      <dgm:prSet/>
      <dgm:spPr/>
      <dgm:t>
        <a:bodyPr/>
        <a:lstStyle/>
        <a:p>
          <a:endParaRPr lang="en-US"/>
        </a:p>
      </dgm:t>
    </dgm:pt>
    <dgm:pt modelId="{275D59A4-3FC6-4432-BA7C-B55F31DA4192}">
      <dgm:prSet/>
      <dgm:spPr/>
      <dgm:t>
        <a:bodyPr/>
        <a:lstStyle/>
        <a:p>
          <a:r>
            <a:rPr lang="en-IN" dirty="0"/>
            <a:t>Optimize hyperparameters through techniques like grid search or random search</a:t>
          </a:r>
          <a:r>
            <a:rPr lang="en-IN" b="1" dirty="0"/>
            <a:t>.</a:t>
          </a:r>
          <a:endParaRPr lang="en-US" dirty="0"/>
        </a:p>
      </dgm:t>
    </dgm:pt>
    <dgm:pt modelId="{6BB12FC6-24F5-48A8-AD61-CD4F6BE12CE0}" type="parTrans" cxnId="{9B110F5F-7A15-4E69-AA6A-D6169AF87B39}">
      <dgm:prSet/>
      <dgm:spPr/>
      <dgm:t>
        <a:bodyPr/>
        <a:lstStyle/>
        <a:p>
          <a:endParaRPr lang="en-US"/>
        </a:p>
      </dgm:t>
    </dgm:pt>
    <dgm:pt modelId="{8F2426BB-2442-4C75-85B0-822429920296}" type="sibTrans" cxnId="{9B110F5F-7A15-4E69-AA6A-D6169AF87B39}">
      <dgm:prSet/>
      <dgm:spPr/>
      <dgm:t>
        <a:bodyPr/>
        <a:lstStyle/>
        <a:p>
          <a:endParaRPr lang="en-US"/>
        </a:p>
      </dgm:t>
    </dgm:pt>
    <dgm:pt modelId="{21B14264-B37E-49C8-B51B-C0A047CD934F}">
      <dgm:prSet/>
      <dgm:spPr/>
      <dgm:t>
        <a:bodyPr/>
        <a:lstStyle/>
        <a:p>
          <a:r>
            <a:rPr lang="en-IN" dirty="0"/>
            <a:t>Split the dataset into training and validation sets to train the model and evaluate its performance.</a:t>
          </a:r>
          <a:endParaRPr lang="en-US" dirty="0"/>
        </a:p>
      </dgm:t>
    </dgm:pt>
    <dgm:pt modelId="{D0A2BF15-1FEF-48D6-8BA0-C5871986317E}" type="sibTrans" cxnId="{C362D3A2-F41B-47B1-97D2-6753829EEE26}">
      <dgm:prSet/>
      <dgm:spPr/>
      <dgm:t>
        <a:bodyPr/>
        <a:lstStyle/>
        <a:p>
          <a:endParaRPr lang="en-US"/>
        </a:p>
      </dgm:t>
    </dgm:pt>
    <dgm:pt modelId="{2ED639D0-B257-4847-AAD0-AE0F79AA23EC}" type="parTrans" cxnId="{C362D3A2-F41B-47B1-97D2-6753829EEE26}">
      <dgm:prSet/>
      <dgm:spPr/>
      <dgm:t>
        <a:bodyPr/>
        <a:lstStyle/>
        <a:p>
          <a:endParaRPr lang="en-US"/>
        </a:p>
      </dgm:t>
    </dgm:pt>
    <dgm:pt modelId="{567A6ACA-697F-4E3C-A0C6-E8556D744435}" type="pres">
      <dgm:prSet presAssocID="{E833427F-B5F0-4638-BB04-B10C856B39C0}" presName="linear" presStyleCnt="0">
        <dgm:presLayoutVars>
          <dgm:animLvl val="lvl"/>
          <dgm:resizeHandles val="exact"/>
        </dgm:presLayoutVars>
      </dgm:prSet>
      <dgm:spPr/>
    </dgm:pt>
    <dgm:pt modelId="{F2C0B3A5-0787-4538-9E0B-2B93FA762F85}" type="pres">
      <dgm:prSet presAssocID="{21B14264-B37E-49C8-B51B-C0A047CD934F}" presName="parentText" presStyleLbl="node1" presStyleIdx="0" presStyleCnt="3">
        <dgm:presLayoutVars>
          <dgm:chMax val="0"/>
          <dgm:bulletEnabled val="1"/>
        </dgm:presLayoutVars>
      </dgm:prSet>
      <dgm:spPr/>
    </dgm:pt>
    <dgm:pt modelId="{01A07683-91B1-45A8-91A2-67F7F947C110}" type="pres">
      <dgm:prSet presAssocID="{D0A2BF15-1FEF-48D6-8BA0-C5871986317E}" presName="spacer" presStyleCnt="0"/>
      <dgm:spPr/>
    </dgm:pt>
    <dgm:pt modelId="{064E93F3-2F86-4CC2-93D2-A2E138BD5260}" type="pres">
      <dgm:prSet presAssocID="{4E84290A-79C2-4D1B-8506-A649EFA48321}" presName="parentText" presStyleLbl="node1" presStyleIdx="1" presStyleCnt="3">
        <dgm:presLayoutVars>
          <dgm:chMax val="0"/>
          <dgm:bulletEnabled val="1"/>
        </dgm:presLayoutVars>
      </dgm:prSet>
      <dgm:spPr/>
    </dgm:pt>
    <dgm:pt modelId="{221A2676-92BF-40B5-9EC2-1010A9DECFF3}" type="pres">
      <dgm:prSet presAssocID="{47E887AD-1FFB-46BF-81C4-3E9B8398D96A}" presName="spacer" presStyleCnt="0"/>
      <dgm:spPr/>
    </dgm:pt>
    <dgm:pt modelId="{ABBDC1C5-6F9B-4183-8E80-6E8B9911B713}" type="pres">
      <dgm:prSet presAssocID="{275D59A4-3FC6-4432-BA7C-B55F31DA4192}" presName="parentText" presStyleLbl="node1" presStyleIdx="2" presStyleCnt="3">
        <dgm:presLayoutVars>
          <dgm:chMax val="0"/>
          <dgm:bulletEnabled val="1"/>
        </dgm:presLayoutVars>
      </dgm:prSet>
      <dgm:spPr/>
    </dgm:pt>
  </dgm:ptLst>
  <dgm:cxnLst>
    <dgm:cxn modelId="{9B110F5F-7A15-4E69-AA6A-D6169AF87B39}" srcId="{E833427F-B5F0-4638-BB04-B10C856B39C0}" destId="{275D59A4-3FC6-4432-BA7C-B55F31DA4192}" srcOrd="2" destOrd="0" parTransId="{6BB12FC6-24F5-48A8-AD61-CD4F6BE12CE0}" sibTransId="{8F2426BB-2442-4C75-85B0-822429920296}"/>
    <dgm:cxn modelId="{4709D943-9890-4B57-BB02-897FD66F54E8}" type="presOf" srcId="{E833427F-B5F0-4638-BB04-B10C856B39C0}" destId="{567A6ACA-697F-4E3C-A0C6-E8556D744435}" srcOrd="0" destOrd="0" presId="urn:microsoft.com/office/officeart/2005/8/layout/vList2"/>
    <dgm:cxn modelId="{14590171-2EA4-4786-8539-BAC513A51A2A}" type="presOf" srcId="{4E84290A-79C2-4D1B-8506-A649EFA48321}" destId="{064E93F3-2F86-4CC2-93D2-A2E138BD5260}" srcOrd="0" destOrd="0" presId="urn:microsoft.com/office/officeart/2005/8/layout/vList2"/>
    <dgm:cxn modelId="{C362D3A2-F41B-47B1-97D2-6753829EEE26}" srcId="{E833427F-B5F0-4638-BB04-B10C856B39C0}" destId="{21B14264-B37E-49C8-B51B-C0A047CD934F}" srcOrd="0" destOrd="0" parTransId="{2ED639D0-B257-4847-AAD0-AE0F79AA23EC}" sibTransId="{D0A2BF15-1FEF-48D6-8BA0-C5871986317E}"/>
    <dgm:cxn modelId="{75F44AC4-EA7A-432B-A617-808C32C87FF3}" srcId="{E833427F-B5F0-4638-BB04-B10C856B39C0}" destId="{4E84290A-79C2-4D1B-8506-A649EFA48321}" srcOrd="1" destOrd="0" parTransId="{AF1A1ACD-4148-4335-91FA-17880FC8917C}" sibTransId="{47E887AD-1FFB-46BF-81C4-3E9B8398D96A}"/>
    <dgm:cxn modelId="{938B72EB-E6A3-47CB-A679-DF23090A91AE}" type="presOf" srcId="{21B14264-B37E-49C8-B51B-C0A047CD934F}" destId="{F2C0B3A5-0787-4538-9E0B-2B93FA762F85}" srcOrd="0" destOrd="0" presId="urn:microsoft.com/office/officeart/2005/8/layout/vList2"/>
    <dgm:cxn modelId="{65DB67F1-392D-4212-AE3F-FF52213CA6F7}" type="presOf" srcId="{275D59A4-3FC6-4432-BA7C-B55F31DA4192}" destId="{ABBDC1C5-6F9B-4183-8E80-6E8B9911B713}" srcOrd="0" destOrd="0" presId="urn:microsoft.com/office/officeart/2005/8/layout/vList2"/>
    <dgm:cxn modelId="{5E0DCD3F-745C-44EB-873B-ADD3A0D9F736}" type="presParOf" srcId="{567A6ACA-697F-4E3C-A0C6-E8556D744435}" destId="{F2C0B3A5-0787-4538-9E0B-2B93FA762F85}" srcOrd="0" destOrd="0" presId="urn:microsoft.com/office/officeart/2005/8/layout/vList2"/>
    <dgm:cxn modelId="{6A4A08EE-C6C6-4A9A-96B4-4D27EA35E3F8}" type="presParOf" srcId="{567A6ACA-697F-4E3C-A0C6-E8556D744435}" destId="{01A07683-91B1-45A8-91A2-67F7F947C110}" srcOrd="1" destOrd="0" presId="urn:microsoft.com/office/officeart/2005/8/layout/vList2"/>
    <dgm:cxn modelId="{A0769648-028C-4A73-8F1F-6B335932D450}" type="presParOf" srcId="{567A6ACA-697F-4E3C-A0C6-E8556D744435}" destId="{064E93F3-2F86-4CC2-93D2-A2E138BD5260}" srcOrd="2" destOrd="0" presId="urn:microsoft.com/office/officeart/2005/8/layout/vList2"/>
    <dgm:cxn modelId="{842A0F84-E624-4089-B07A-A72489962D30}" type="presParOf" srcId="{567A6ACA-697F-4E3C-A0C6-E8556D744435}" destId="{221A2676-92BF-40B5-9EC2-1010A9DECFF3}" srcOrd="3" destOrd="0" presId="urn:microsoft.com/office/officeart/2005/8/layout/vList2"/>
    <dgm:cxn modelId="{12A2F3BA-4ADE-483E-B8C0-E74CF0C1A15F}" type="presParOf" srcId="{567A6ACA-697F-4E3C-A0C6-E8556D744435}" destId="{ABBDC1C5-6F9B-4183-8E80-6E8B9911B71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EFA19F-880D-45E7-9A7C-4955DE8453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25AD218-D2CC-4206-8166-BED9F7E2DF9C}">
      <dgm:prSet/>
      <dgm:spPr>
        <a:solidFill>
          <a:schemeClr val="tx1">
            <a:lumMod val="65000"/>
            <a:lumOff val="35000"/>
          </a:schemeClr>
        </a:solidFill>
      </dgm:spPr>
      <dgm:t>
        <a:bodyPr/>
        <a:lstStyle/>
        <a:p>
          <a:r>
            <a:rPr lang="en-IN" b="0" dirty="0"/>
            <a:t>We made this project by using the Vader Model for Sentimental Analysis of the dataset of Amazon Food Review. This project shows the all statistical analysis of the reviews like positive, negative and neutral. This all will be done by the Sentimental Analyzer model and the also Vader Model. These two models are very helpful for sentimental analysis. This project is helpful in many fields like spam detection, Intent Classification and Language Detection. </a:t>
          </a:r>
        </a:p>
        <a:p>
          <a:r>
            <a:rPr lang="en-IN" b="0" dirty="0"/>
            <a:t>An approach of erecting a common model was proposed in which the judgment representation model and Hierarchical bracket model should be combined into one model. therefore, the parameters of judgment representation model and parameters of hierarchical classiﬁer can be  bettered at the same time in each of training phases. However, based on the literature, semi-supervised text classification is gaining importance in text mining due to its classification efficiency. It reduces temporal costs. Some of the other crucial issues are, performance boosting, handling large taxonomies, feature selection, document zones and data imbalance.</a:t>
          </a:r>
          <a:endParaRPr lang="en-US" b="0" dirty="0"/>
        </a:p>
      </dgm:t>
    </dgm:pt>
    <dgm:pt modelId="{0905101C-927B-423E-9779-0B0391053B2D}" type="parTrans" cxnId="{63FB5FFB-D9DB-48C0-A4EC-22A1904FC7F9}">
      <dgm:prSet/>
      <dgm:spPr/>
      <dgm:t>
        <a:bodyPr/>
        <a:lstStyle/>
        <a:p>
          <a:endParaRPr lang="en-US"/>
        </a:p>
      </dgm:t>
    </dgm:pt>
    <dgm:pt modelId="{F42B9237-4917-43AC-ADBF-095D806FCE83}" type="sibTrans" cxnId="{63FB5FFB-D9DB-48C0-A4EC-22A1904FC7F9}">
      <dgm:prSet/>
      <dgm:spPr>
        <a:solidFill>
          <a:schemeClr val="bg1">
            <a:lumMod val="95000"/>
            <a:alpha val="0"/>
          </a:schemeClr>
        </a:solidFill>
      </dgm:spPr>
      <dgm:t>
        <a:bodyPr/>
        <a:lstStyle/>
        <a:p>
          <a:endParaRPr lang="en-US" dirty="0">
            <a:solidFill>
              <a:schemeClr val="bg1">
                <a:lumMod val="95000"/>
              </a:schemeClr>
            </a:solidFill>
          </a:endParaRPr>
        </a:p>
      </dgm:t>
    </dgm:pt>
    <dgm:pt modelId="{8C1BEC7C-1562-4F55-BB0C-F88647D19D92}">
      <dgm:prSet/>
      <dgm:spPr>
        <a:solidFill>
          <a:schemeClr val="tx1">
            <a:lumMod val="65000"/>
            <a:lumOff val="35000"/>
          </a:schemeClr>
        </a:solidFill>
      </dgm:spPr>
      <dgm:t>
        <a:bodyPr/>
        <a:lstStyle/>
        <a:p>
          <a:r>
            <a:rPr lang="en-IN" dirty="0"/>
            <a:t>Naïve Bayes can be improved by improving the prior probability and model iteration . For instance, designing a model using an improved Naïve Bayes algorithm has been applied in designing ﬂood analysis. The experiment in the paper shows that comprehensive index calculations lead to more reliable values of the prior prob-ability that help improve the estimation of posterior probability and the uncertainty can be reduce in frequency calculation. But its performance in text classiﬁcation needs to be improved further.</a:t>
          </a:r>
        </a:p>
        <a:p>
          <a:r>
            <a:rPr lang="en-IN" dirty="0"/>
            <a:t>Based on the literature review, the data</a:t>
          </a:r>
        </a:p>
        <a:p>
          <a:r>
            <a:rPr lang="en-IN" dirty="0"/>
            <a:t>acquisition, feature extraction and classiﬁer algorithms are the three most important</a:t>
          </a:r>
        </a:p>
        <a:p>
          <a:r>
            <a:rPr lang="en-IN" dirty="0"/>
            <a:t>parts that requires improvement.</a:t>
          </a:r>
        </a:p>
        <a:p>
          <a:r>
            <a:rPr lang="en-IN" dirty="0"/>
            <a:t>Based on the literature review, the data</a:t>
          </a:r>
        </a:p>
        <a:p>
          <a:r>
            <a:rPr lang="en-IN" dirty="0"/>
            <a:t>acquisition, feature extraction and classiﬁer algorithms are the three most important</a:t>
          </a:r>
        </a:p>
        <a:p>
          <a:r>
            <a:rPr lang="en-IN" dirty="0"/>
            <a:t>parts that requires improvement.</a:t>
          </a:r>
        </a:p>
        <a:p>
          <a:r>
            <a:rPr lang="en-IN" dirty="0"/>
            <a:t>Based on the literature review, the data</a:t>
          </a:r>
        </a:p>
        <a:p>
          <a:r>
            <a:rPr lang="en-IN" dirty="0"/>
            <a:t>acquisition, feature extraction and classiﬁer algorithms are the three most important</a:t>
          </a:r>
        </a:p>
        <a:p>
          <a:r>
            <a:rPr lang="en-IN" dirty="0"/>
            <a:t>parts that requires improvement.</a:t>
          </a:r>
        </a:p>
        <a:p>
          <a:r>
            <a:rPr lang="en-IN" dirty="0"/>
            <a:t>Based on the literature review, the data acquisition, feature extraction and classiﬁer algorithms are the three most important parts that requires improvement.</a:t>
          </a:r>
          <a:endParaRPr lang="en-US" dirty="0"/>
        </a:p>
      </dgm:t>
    </dgm:pt>
    <dgm:pt modelId="{72854152-E655-42EB-883C-96F5D95DBE38}" type="parTrans" cxnId="{DA257F64-7A41-4406-94CB-E6C2355309D2}">
      <dgm:prSet/>
      <dgm:spPr/>
      <dgm:t>
        <a:bodyPr/>
        <a:lstStyle/>
        <a:p>
          <a:endParaRPr lang="en-US"/>
        </a:p>
      </dgm:t>
    </dgm:pt>
    <dgm:pt modelId="{10CD7D2F-764D-40CD-9B90-750C72B8C140}" type="sibTrans" cxnId="{DA257F64-7A41-4406-94CB-E6C2355309D2}">
      <dgm:prSet/>
      <dgm:spPr/>
      <dgm:t>
        <a:bodyPr/>
        <a:lstStyle/>
        <a:p>
          <a:endParaRPr lang="en-US"/>
        </a:p>
      </dgm:t>
    </dgm:pt>
    <dgm:pt modelId="{DFC5CC27-FED9-47EF-BB42-E013CF4739B9}" type="pres">
      <dgm:prSet presAssocID="{78EFA19F-880D-45E7-9A7C-4955DE845308}" presName="Name0" presStyleCnt="0">
        <dgm:presLayoutVars>
          <dgm:dir/>
          <dgm:resizeHandles val="exact"/>
        </dgm:presLayoutVars>
      </dgm:prSet>
      <dgm:spPr/>
    </dgm:pt>
    <dgm:pt modelId="{BE62AD36-F931-4C9B-B7AD-059D9510EE91}" type="pres">
      <dgm:prSet presAssocID="{325AD218-D2CC-4206-8166-BED9F7E2DF9C}" presName="node" presStyleLbl="node1" presStyleIdx="0" presStyleCnt="2">
        <dgm:presLayoutVars>
          <dgm:bulletEnabled val="1"/>
        </dgm:presLayoutVars>
      </dgm:prSet>
      <dgm:spPr/>
    </dgm:pt>
    <dgm:pt modelId="{69F82D16-DCC2-43A3-AF9B-C8AA7C550071}" type="pres">
      <dgm:prSet presAssocID="{F42B9237-4917-43AC-ADBF-095D806FCE83}" presName="sibTrans" presStyleLbl="sibTrans2D1" presStyleIdx="0" presStyleCnt="1" custFlipVert="1" custScaleX="21205" custScaleY="13824" custLinFactNeighborX="-2830" custLinFactNeighborY="9526"/>
      <dgm:spPr/>
    </dgm:pt>
    <dgm:pt modelId="{397F7E64-DEC8-4D32-B235-665230727085}" type="pres">
      <dgm:prSet presAssocID="{F42B9237-4917-43AC-ADBF-095D806FCE83}" presName="connectorText" presStyleLbl="sibTrans2D1" presStyleIdx="0" presStyleCnt="1"/>
      <dgm:spPr/>
    </dgm:pt>
    <dgm:pt modelId="{9DEFBF80-DA97-4E61-89D5-953A3264A64C}" type="pres">
      <dgm:prSet presAssocID="{8C1BEC7C-1562-4F55-BB0C-F88647D19D92}" presName="node" presStyleLbl="node1" presStyleIdx="1" presStyleCnt="2">
        <dgm:presLayoutVars>
          <dgm:bulletEnabled val="1"/>
        </dgm:presLayoutVars>
      </dgm:prSet>
      <dgm:spPr/>
    </dgm:pt>
  </dgm:ptLst>
  <dgm:cxnLst>
    <dgm:cxn modelId="{D56E015E-8109-4915-A78C-853A3D4A5C89}" type="presOf" srcId="{8C1BEC7C-1562-4F55-BB0C-F88647D19D92}" destId="{9DEFBF80-DA97-4E61-89D5-953A3264A64C}" srcOrd="0" destOrd="0" presId="urn:microsoft.com/office/officeart/2005/8/layout/process1"/>
    <dgm:cxn modelId="{6A52D441-A3E0-4DE3-BB7D-7DA6E4362B26}" type="presOf" srcId="{F42B9237-4917-43AC-ADBF-095D806FCE83}" destId="{397F7E64-DEC8-4D32-B235-665230727085}" srcOrd="1" destOrd="0" presId="urn:microsoft.com/office/officeart/2005/8/layout/process1"/>
    <dgm:cxn modelId="{DFB3BA62-D919-4813-A6A3-35A9E7B17FA5}" type="presOf" srcId="{F42B9237-4917-43AC-ADBF-095D806FCE83}" destId="{69F82D16-DCC2-43A3-AF9B-C8AA7C550071}" srcOrd="0" destOrd="0" presId="urn:microsoft.com/office/officeart/2005/8/layout/process1"/>
    <dgm:cxn modelId="{DA257F64-7A41-4406-94CB-E6C2355309D2}" srcId="{78EFA19F-880D-45E7-9A7C-4955DE845308}" destId="{8C1BEC7C-1562-4F55-BB0C-F88647D19D92}" srcOrd="1" destOrd="0" parTransId="{72854152-E655-42EB-883C-96F5D95DBE38}" sibTransId="{10CD7D2F-764D-40CD-9B90-750C72B8C140}"/>
    <dgm:cxn modelId="{1B840AC8-CB86-4319-954E-158C1F66F064}" type="presOf" srcId="{78EFA19F-880D-45E7-9A7C-4955DE845308}" destId="{DFC5CC27-FED9-47EF-BB42-E013CF4739B9}" srcOrd="0" destOrd="0" presId="urn:microsoft.com/office/officeart/2005/8/layout/process1"/>
    <dgm:cxn modelId="{407F5EF3-D2B3-4E3C-A445-D5BAD7C47703}" type="presOf" srcId="{325AD218-D2CC-4206-8166-BED9F7E2DF9C}" destId="{BE62AD36-F931-4C9B-B7AD-059D9510EE91}" srcOrd="0" destOrd="0" presId="urn:microsoft.com/office/officeart/2005/8/layout/process1"/>
    <dgm:cxn modelId="{63FB5FFB-D9DB-48C0-A4EC-22A1904FC7F9}" srcId="{78EFA19F-880D-45E7-9A7C-4955DE845308}" destId="{325AD218-D2CC-4206-8166-BED9F7E2DF9C}" srcOrd="0" destOrd="0" parTransId="{0905101C-927B-423E-9779-0B0391053B2D}" sibTransId="{F42B9237-4917-43AC-ADBF-095D806FCE83}"/>
    <dgm:cxn modelId="{32F7E5C4-7F72-4F11-BE44-D9AC8C5C0D0C}" type="presParOf" srcId="{DFC5CC27-FED9-47EF-BB42-E013CF4739B9}" destId="{BE62AD36-F931-4C9B-B7AD-059D9510EE91}" srcOrd="0" destOrd="0" presId="urn:microsoft.com/office/officeart/2005/8/layout/process1"/>
    <dgm:cxn modelId="{5DDE4886-74EA-4AD9-9F58-D5FA51B14748}" type="presParOf" srcId="{DFC5CC27-FED9-47EF-BB42-E013CF4739B9}" destId="{69F82D16-DCC2-43A3-AF9B-C8AA7C550071}" srcOrd="1" destOrd="0" presId="urn:microsoft.com/office/officeart/2005/8/layout/process1"/>
    <dgm:cxn modelId="{9710A757-594E-4A98-895B-865F05EE0A44}" type="presParOf" srcId="{69F82D16-DCC2-43A3-AF9B-C8AA7C550071}" destId="{397F7E64-DEC8-4D32-B235-665230727085}" srcOrd="0" destOrd="0" presId="urn:microsoft.com/office/officeart/2005/8/layout/process1"/>
    <dgm:cxn modelId="{F7B51A1E-11EE-43E4-BAB8-FEA061A8C99F}" type="presParOf" srcId="{DFC5CC27-FED9-47EF-BB42-E013CF4739B9}" destId="{9DEFBF80-DA97-4E61-89D5-953A3264A64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0B3A5-0787-4538-9E0B-2B93FA762F85}">
      <dsp:nvSpPr>
        <dsp:cNvPr id="0" name=""/>
        <dsp:cNvSpPr/>
      </dsp:nvSpPr>
      <dsp:spPr>
        <a:xfrm>
          <a:off x="0" y="80014"/>
          <a:ext cx="6211603" cy="1539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Split the dataset into training and validation sets to train the model and evaluate its performance.</a:t>
          </a:r>
          <a:endParaRPr lang="en-US" sz="2800" kern="1200" dirty="0"/>
        </a:p>
      </dsp:txBody>
      <dsp:txXfrm>
        <a:off x="75163" y="155177"/>
        <a:ext cx="6061277" cy="1389393"/>
      </dsp:txXfrm>
    </dsp:sp>
    <dsp:sp modelId="{064E93F3-2F86-4CC2-93D2-A2E138BD5260}">
      <dsp:nvSpPr>
        <dsp:cNvPr id="0" name=""/>
        <dsp:cNvSpPr/>
      </dsp:nvSpPr>
      <dsp:spPr>
        <a:xfrm>
          <a:off x="0" y="1700374"/>
          <a:ext cx="6211603" cy="153971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Feed the numerical feature vectors and corresponding labels into the chosen model for training.</a:t>
          </a:r>
          <a:endParaRPr lang="en-US" sz="2800" kern="1200" dirty="0"/>
        </a:p>
      </dsp:txBody>
      <dsp:txXfrm>
        <a:off x="75163" y="1775537"/>
        <a:ext cx="6061277" cy="1389393"/>
      </dsp:txXfrm>
    </dsp:sp>
    <dsp:sp modelId="{ABBDC1C5-6F9B-4183-8E80-6E8B9911B713}">
      <dsp:nvSpPr>
        <dsp:cNvPr id="0" name=""/>
        <dsp:cNvSpPr/>
      </dsp:nvSpPr>
      <dsp:spPr>
        <a:xfrm>
          <a:off x="0" y="3320734"/>
          <a:ext cx="6211603" cy="15397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Optimize hyperparameters through techniques like grid search or random search</a:t>
          </a:r>
          <a:r>
            <a:rPr lang="en-IN" sz="2800" b="1" kern="1200" dirty="0"/>
            <a:t>.</a:t>
          </a:r>
          <a:endParaRPr lang="en-US" sz="2800" kern="1200" dirty="0"/>
        </a:p>
      </dsp:txBody>
      <dsp:txXfrm>
        <a:off x="75163" y="3395897"/>
        <a:ext cx="6061277" cy="138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AD36-F931-4C9B-B7AD-059D9510EE91}">
      <dsp:nvSpPr>
        <dsp:cNvPr id="0" name=""/>
        <dsp:cNvSpPr/>
      </dsp:nvSpPr>
      <dsp:spPr>
        <a:xfrm>
          <a:off x="2185" y="7746"/>
          <a:ext cx="4661520" cy="5517346"/>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kern="1200" dirty="0"/>
            <a:t>We made this project by using the Vader Model for Sentimental Analysis of the dataset of Amazon Food Review. This project shows the all statistical analysis of the reviews like positive, negative and neutral. This all will be done by the Sentimental Analyzer model and the also Vader Model. These two models are very helpful for sentimental analysis. This project is helpful in many fields like spam detection, Intent Classification and Language Detection. </a:t>
          </a:r>
        </a:p>
        <a:p>
          <a:pPr marL="0" lvl="0" indent="0" algn="ctr" defTabSz="577850">
            <a:lnSpc>
              <a:spcPct val="90000"/>
            </a:lnSpc>
            <a:spcBef>
              <a:spcPct val="0"/>
            </a:spcBef>
            <a:spcAft>
              <a:spcPct val="35000"/>
            </a:spcAft>
            <a:buNone/>
          </a:pPr>
          <a:r>
            <a:rPr lang="en-IN" sz="1300" b="0" kern="1200" dirty="0"/>
            <a:t>An approach of erecting a common model was proposed in which the judgment representation model and Hierarchical bracket model should be combined into one model. therefore, the parameters of judgment representation model and parameters of hierarchical classiﬁer can be  bettered at the same time in each of training phases. However, based on the literature, semi-supervised text classification is gaining importance in text mining due to its classification efficiency. It reduces temporal costs. Some of the other crucial issues are, performance boosting, handling large taxonomies, feature selection, document zones and data imbalance.</a:t>
          </a:r>
          <a:endParaRPr lang="en-US" sz="1300" b="0" kern="1200" dirty="0"/>
        </a:p>
      </dsp:txBody>
      <dsp:txXfrm>
        <a:off x="138716" y="144277"/>
        <a:ext cx="4388458" cy="5244284"/>
      </dsp:txXfrm>
    </dsp:sp>
    <dsp:sp modelId="{69F82D16-DCC2-43A3-AF9B-C8AA7C550071}">
      <dsp:nvSpPr>
        <dsp:cNvPr id="0" name=""/>
        <dsp:cNvSpPr/>
      </dsp:nvSpPr>
      <dsp:spPr>
        <a:xfrm flipV="1">
          <a:off x="5491234" y="2796638"/>
          <a:ext cx="209556" cy="159813"/>
        </a:xfrm>
        <a:prstGeom prst="rightArrow">
          <a:avLst>
            <a:gd name="adj1" fmla="val 60000"/>
            <a:gd name="adj2" fmla="val 50000"/>
          </a:avLst>
        </a:prstGeom>
        <a:solidFill>
          <a:schemeClr val="bg1">
            <a:lumMod val="95000"/>
            <a:alpha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chemeClr val="bg1">
                <a:lumMod val="95000"/>
              </a:schemeClr>
            </a:solidFill>
          </a:endParaRPr>
        </a:p>
      </dsp:txBody>
      <dsp:txXfrm rot="10800000">
        <a:off x="5491234" y="2828601"/>
        <a:ext cx="161612" cy="95887"/>
      </dsp:txXfrm>
    </dsp:sp>
    <dsp:sp modelId="{9DEFBF80-DA97-4E61-89D5-953A3264A64C}">
      <dsp:nvSpPr>
        <dsp:cNvPr id="0" name=""/>
        <dsp:cNvSpPr/>
      </dsp:nvSpPr>
      <dsp:spPr>
        <a:xfrm>
          <a:off x="6528315" y="7746"/>
          <a:ext cx="4661520" cy="5517346"/>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Naïve Bayes can be improved by improving the prior probability and model iteration . For instance, designing a model using an improved Naïve Bayes algorithm has been applied in designing ﬂood analysis. The experiment in the paper shows that comprehensive index calculations lead to more reliable values of the prior prob-ability that help improve the estimation of posterior probability and the uncertainty can be reduce in frequency calculation. But its performance in text classiﬁcation needs to be improved further.</a:t>
          </a:r>
        </a:p>
        <a:p>
          <a:pPr marL="0" lvl="0" indent="0" algn="ctr" defTabSz="577850">
            <a:lnSpc>
              <a:spcPct val="90000"/>
            </a:lnSpc>
            <a:spcBef>
              <a:spcPct val="0"/>
            </a:spcBef>
            <a:spcAft>
              <a:spcPct val="35000"/>
            </a:spcAft>
            <a:buNone/>
          </a:pPr>
          <a:r>
            <a:rPr lang="en-IN" sz="1300" kern="1200" dirty="0"/>
            <a:t>Based on the literature review, the data</a:t>
          </a:r>
        </a:p>
        <a:p>
          <a:pPr marL="0" lvl="0" indent="0" algn="ctr" defTabSz="577850">
            <a:lnSpc>
              <a:spcPct val="90000"/>
            </a:lnSpc>
            <a:spcBef>
              <a:spcPct val="0"/>
            </a:spcBef>
            <a:spcAft>
              <a:spcPct val="35000"/>
            </a:spcAft>
            <a:buNone/>
          </a:pPr>
          <a:r>
            <a:rPr lang="en-IN" sz="1300" kern="1200" dirty="0"/>
            <a:t>acquisition, feature extraction and classiﬁer algorithms are the three most important</a:t>
          </a:r>
        </a:p>
        <a:p>
          <a:pPr marL="0" lvl="0" indent="0" algn="ctr" defTabSz="577850">
            <a:lnSpc>
              <a:spcPct val="90000"/>
            </a:lnSpc>
            <a:spcBef>
              <a:spcPct val="0"/>
            </a:spcBef>
            <a:spcAft>
              <a:spcPct val="35000"/>
            </a:spcAft>
            <a:buNone/>
          </a:pPr>
          <a:r>
            <a:rPr lang="en-IN" sz="1300" kern="1200" dirty="0"/>
            <a:t>parts that requires improvement.</a:t>
          </a:r>
        </a:p>
        <a:p>
          <a:pPr marL="0" lvl="0" indent="0" algn="ctr" defTabSz="577850">
            <a:lnSpc>
              <a:spcPct val="90000"/>
            </a:lnSpc>
            <a:spcBef>
              <a:spcPct val="0"/>
            </a:spcBef>
            <a:spcAft>
              <a:spcPct val="35000"/>
            </a:spcAft>
            <a:buNone/>
          </a:pPr>
          <a:r>
            <a:rPr lang="en-IN" sz="1300" kern="1200" dirty="0"/>
            <a:t>Based on the literature review, the data</a:t>
          </a:r>
        </a:p>
        <a:p>
          <a:pPr marL="0" lvl="0" indent="0" algn="ctr" defTabSz="577850">
            <a:lnSpc>
              <a:spcPct val="90000"/>
            </a:lnSpc>
            <a:spcBef>
              <a:spcPct val="0"/>
            </a:spcBef>
            <a:spcAft>
              <a:spcPct val="35000"/>
            </a:spcAft>
            <a:buNone/>
          </a:pPr>
          <a:r>
            <a:rPr lang="en-IN" sz="1300" kern="1200" dirty="0"/>
            <a:t>acquisition, feature extraction and classiﬁer algorithms are the three most important</a:t>
          </a:r>
        </a:p>
        <a:p>
          <a:pPr marL="0" lvl="0" indent="0" algn="ctr" defTabSz="577850">
            <a:lnSpc>
              <a:spcPct val="90000"/>
            </a:lnSpc>
            <a:spcBef>
              <a:spcPct val="0"/>
            </a:spcBef>
            <a:spcAft>
              <a:spcPct val="35000"/>
            </a:spcAft>
            <a:buNone/>
          </a:pPr>
          <a:r>
            <a:rPr lang="en-IN" sz="1300" kern="1200" dirty="0"/>
            <a:t>parts that requires improvement.</a:t>
          </a:r>
        </a:p>
        <a:p>
          <a:pPr marL="0" lvl="0" indent="0" algn="ctr" defTabSz="577850">
            <a:lnSpc>
              <a:spcPct val="90000"/>
            </a:lnSpc>
            <a:spcBef>
              <a:spcPct val="0"/>
            </a:spcBef>
            <a:spcAft>
              <a:spcPct val="35000"/>
            </a:spcAft>
            <a:buNone/>
          </a:pPr>
          <a:r>
            <a:rPr lang="en-IN" sz="1300" kern="1200" dirty="0"/>
            <a:t>Based on the literature review, the data</a:t>
          </a:r>
        </a:p>
        <a:p>
          <a:pPr marL="0" lvl="0" indent="0" algn="ctr" defTabSz="577850">
            <a:lnSpc>
              <a:spcPct val="90000"/>
            </a:lnSpc>
            <a:spcBef>
              <a:spcPct val="0"/>
            </a:spcBef>
            <a:spcAft>
              <a:spcPct val="35000"/>
            </a:spcAft>
            <a:buNone/>
          </a:pPr>
          <a:r>
            <a:rPr lang="en-IN" sz="1300" kern="1200" dirty="0"/>
            <a:t>acquisition, feature extraction and classiﬁer algorithms are the three most important</a:t>
          </a:r>
        </a:p>
        <a:p>
          <a:pPr marL="0" lvl="0" indent="0" algn="ctr" defTabSz="577850">
            <a:lnSpc>
              <a:spcPct val="90000"/>
            </a:lnSpc>
            <a:spcBef>
              <a:spcPct val="0"/>
            </a:spcBef>
            <a:spcAft>
              <a:spcPct val="35000"/>
            </a:spcAft>
            <a:buNone/>
          </a:pPr>
          <a:r>
            <a:rPr lang="en-IN" sz="1300" kern="1200" dirty="0"/>
            <a:t>parts that requires improvement.</a:t>
          </a:r>
        </a:p>
        <a:p>
          <a:pPr marL="0" lvl="0" indent="0" algn="ctr" defTabSz="577850">
            <a:lnSpc>
              <a:spcPct val="90000"/>
            </a:lnSpc>
            <a:spcBef>
              <a:spcPct val="0"/>
            </a:spcBef>
            <a:spcAft>
              <a:spcPct val="35000"/>
            </a:spcAft>
            <a:buNone/>
          </a:pPr>
          <a:r>
            <a:rPr lang="en-IN" sz="1300" kern="1200" dirty="0"/>
            <a:t>Based on the literature review, the data acquisition, feature extraction and classiﬁer algorithms are the three most important parts that requires improvement.</a:t>
          </a:r>
          <a:endParaRPr lang="en-US" sz="1300" kern="1200" dirty="0"/>
        </a:p>
      </dsp:txBody>
      <dsp:txXfrm>
        <a:off x="6664846" y="144277"/>
        <a:ext cx="4388458" cy="52442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1F27-44B7-2F44-5447-F86AEC3E6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D7A2D4-659A-8A27-57ED-6FA94794F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FC6F02-7C16-CD00-99E4-7D21DE7AB2A1}"/>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5" name="Footer Placeholder 4">
            <a:extLst>
              <a:ext uri="{FF2B5EF4-FFF2-40B4-BE49-F238E27FC236}">
                <a16:creationId xmlns:a16="http://schemas.microsoft.com/office/drawing/2014/main" id="{DF358587-E7B2-1D27-1E57-E0CE1CF45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42DC0-193B-A103-CED8-1B1639091F84}"/>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37485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2A06-238F-7109-8679-163134869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FD25FD-F10D-DEE4-CCD6-C01889F98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CAF4B-A74B-C014-2B90-7F71E20F0841}"/>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5" name="Footer Placeholder 4">
            <a:extLst>
              <a:ext uri="{FF2B5EF4-FFF2-40B4-BE49-F238E27FC236}">
                <a16:creationId xmlns:a16="http://schemas.microsoft.com/office/drawing/2014/main" id="{47D947FD-3BF7-C8D5-771C-63D1D9AA5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932D2-CAAF-2A88-44C4-51DF77E2AB45}"/>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3605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4EB15-2E37-7048-9948-264564245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74186-BB29-3E42-18C4-E03A7E28D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F8739-7431-712B-B678-07BD98B2351C}"/>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5" name="Footer Placeholder 4">
            <a:extLst>
              <a:ext uri="{FF2B5EF4-FFF2-40B4-BE49-F238E27FC236}">
                <a16:creationId xmlns:a16="http://schemas.microsoft.com/office/drawing/2014/main" id="{EAF99420-31DE-BEF4-53E6-60153B810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B2BDE-20FE-EE80-034F-6FC70D9D5140}"/>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59246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B028-4DEE-B065-AF17-27BE6B9A4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DB00DB-208C-8BC1-C35F-5B937E1C5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27113-D7F9-9C45-D929-B29CED40B5BA}"/>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5" name="Footer Placeholder 4">
            <a:extLst>
              <a:ext uri="{FF2B5EF4-FFF2-40B4-BE49-F238E27FC236}">
                <a16:creationId xmlns:a16="http://schemas.microsoft.com/office/drawing/2014/main" id="{71FE67BB-B46B-0C1B-F3DB-6C1953854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6724C-36E8-609E-5AE1-26F6516F04A5}"/>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40491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4EF7-FB56-EF23-2699-89AFF3239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4964E2-4C0C-F3AC-26ED-EDD0F5FFB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B90BF-06CB-13F4-CE19-219600A286C4}"/>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5" name="Footer Placeholder 4">
            <a:extLst>
              <a:ext uri="{FF2B5EF4-FFF2-40B4-BE49-F238E27FC236}">
                <a16:creationId xmlns:a16="http://schemas.microsoft.com/office/drawing/2014/main" id="{EE0EBDAB-CD4F-79A5-061D-328A90B13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084C6-AB9F-7D52-54BA-5DBBBF0B27FD}"/>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278360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6CEF-1301-4456-6AA3-5D0264D666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DACF7-78AF-F343-EB00-F0170D224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0E28B-39AA-9A3C-7017-0A9BCE859D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20006F-DFD6-CF28-7B0E-5D7C6EDC6193}"/>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6" name="Footer Placeholder 5">
            <a:extLst>
              <a:ext uri="{FF2B5EF4-FFF2-40B4-BE49-F238E27FC236}">
                <a16:creationId xmlns:a16="http://schemas.microsoft.com/office/drawing/2014/main" id="{857513BF-D2F1-E97C-EAB9-BDCF549BE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F2FE1-FA12-1FB0-B677-546E94887DA4}"/>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194684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5E39-40FC-7268-B0F7-218D264230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614A18-C008-2944-D0FB-C8A2F978E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59571-3B54-5AA5-CE0C-FA919AF01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65A599-A87E-A439-1EC6-9DF447002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4B10-476F-5065-9465-C41F151B1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1D521C-423E-5C84-A5F6-CA54EF1826E7}"/>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8" name="Footer Placeholder 7">
            <a:extLst>
              <a:ext uri="{FF2B5EF4-FFF2-40B4-BE49-F238E27FC236}">
                <a16:creationId xmlns:a16="http://schemas.microsoft.com/office/drawing/2014/main" id="{B5D1666E-0328-0732-0254-87BD6CA04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2D80E-D992-8B79-3158-E6A7E0EB484B}"/>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68714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20F5-D8FB-60AC-2B44-B70822852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6A9BD8-5106-A950-8354-3DC1FE6268C4}"/>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4" name="Footer Placeholder 3">
            <a:extLst>
              <a:ext uri="{FF2B5EF4-FFF2-40B4-BE49-F238E27FC236}">
                <a16:creationId xmlns:a16="http://schemas.microsoft.com/office/drawing/2014/main" id="{36B3316B-8BDD-E638-B3FB-89E6304C75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05A4EF-E1AD-880C-29FD-0405F9B4702F}"/>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3707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B2806-6631-B441-4014-1E352B7D18DD}"/>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3" name="Footer Placeholder 2">
            <a:extLst>
              <a:ext uri="{FF2B5EF4-FFF2-40B4-BE49-F238E27FC236}">
                <a16:creationId xmlns:a16="http://schemas.microsoft.com/office/drawing/2014/main" id="{9C87DEB2-6B8B-39D6-03FF-CC644A8C46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F47F2E-D09E-B546-B1A2-473488723EC5}"/>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400136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A96B-151D-E046-70FE-E03244462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55DF8-130B-50D6-E368-BAAB57377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360E6F-84A2-89DB-279B-F4420B242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5F145-A7C8-7198-DA6F-BA923545DDF8}"/>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6" name="Footer Placeholder 5">
            <a:extLst>
              <a:ext uri="{FF2B5EF4-FFF2-40B4-BE49-F238E27FC236}">
                <a16:creationId xmlns:a16="http://schemas.microsoft.com/office/drawing/2014/main" id="{3B53A4C3-92E3-59FA-C6C2-9A0001B93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DB569-1B2D-825C-9006-16AAEBD54FD2}"/>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78198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93E9-0C47-182C-0AF0-9C399DDC3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A09BC4-5D21-ED61-A2C4-905AA2F6E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E66F9-3F4D-08EE-4E8A-13D58D49D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63CB3-1A67-9D55-8A3A-330046BD11B9}"/>
              </a:ext>
            </a:extLst>
          </p:cNvPr>
          <p:cNvSpPr>
            <a:spLocks noGrp="1"/>
          </p:cNvSpPr>
          <p:nvPr>
            <p:ph type="dt" sz="half" idx="10"/>
          </p:nvPr>
        </p:nvSpPr>
        <p:spPr/>
        <p:txBody>
          <a:bodyPr/>
          <a:lstStyle/>
          <a:p>
            <a:fld id="{38471587-DDDC-4297-A676-144FD2058511}" type="datetimeFigureOut">
              <a:rPr lang="en-IN" smtClean="0"/>
              <a:t>22-07-2023</a:t>
            </a:fld>
            <a:endParaRPr lang="en-IN"/>
          </a:p>
        </p:txBody>
      </p:sp>
      <p:sp>
        <p:nvSpPr>
          <p:cNvPr id="6" name="Footer Placeholder 5">
            <a:extLst>
              <a:ext uri="{FF2B5EF4-FFF2-40B4-BE49-F238E27FC236}">
                <a16:creationId xmlns:a16="http://schemas.microsoft.com/office/drawing/2014/main" id="{69135349-E3C3-70B1-1246-9D5697A2EE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4D61A9-490A-A5F7-6605-077CF740A114}"/>
              </a:ext>
            </a:extLst>
          </p:cNvPr>
          <p:cNvSpPr>
            <a:spLocks noGrp="1"/>
          </p:cNvSpPr>
          <p:nvPr>
            <p:ph type="sldNum" sz="quarter" idx="12"/>
          </p:nvPr>
        </p:nvSpPr>
        <p:spPr/>
        <p:txBody>
          <a:bodyPr/>
          <a:lstStyle/>
          <a:p>
            <a:fld id="{856E0746-A5CF-437A-B674-5F2D3571400E}" type="slidenum">
              <a:rPr lang="en-IN" smtClean="0"/>
              <a:t>‹#›</a:t>
            </a:fld>
            <a:endParaRPr lang="en-IN"/>
          </a:p>
        </p:txBody>
      </p:sp>
    </p:spTree>
    <p:extLst>
      <p:ext uri="{BB962C8B-B14F-4D97-AF65-F5344CB8AC3E}">
        <p14:creationId xmlns:p14="http://schemas.microsoft.com/office/powerpoint/2010/main" val="43645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1F084-F53E-2621-5CFF-B8E66BAE9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D7E449-F7E4-47BE-E2AB-060960C55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B4D7-6D20-8085-FFA8-E42919959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71587-DDDC-4297-A676-144FD2058511}" type="datetimeFigureOut">
              <a:rPr lang="en-IN" smtClean="0"/>
              <a:t>22-07-2023</a:t>
            </a:fld>
            <a:endParaRPr lang="en-IN"/>
          </a:p>
        </p:txBody>
      </p:sp>
      <p:sp>
        <p:nvSpPr>
          <p:cNvPr id="5" name="Footer Placeholder 4">
            <a:extLst>
              <a:ext uri="{FF2B5EF4-FFF2-40B4-BE49-F238E27FC236}">
                <a16:creationId xmlns:a16="http://schemas.microsoft.com/office/drawing/2014/main" id="{9CF6B19D-3898-5EC4-E2D0-57050429F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44E83-2BDB-0150-0F02-4E2223373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E0746-A5CF-437A-B674-5F2D3571400E}" type="slidenum">
              <a:rPr lang="en-IN" smtClean="0"/>
              <a:t>‹#›</a:t>
            </a:fld>
            <a:endParaRPr lang="en-IN"/>
          </a:p>
        </p:txBody>
      </p:sp>
    </p:spTree>
    <p:extLst>
      <p:ext uri="{BB962C8B-B14F-4D97-AF65-F5344CB8AC3E}">
        <p14:creationId xmlns:p14="http://schemas.microsoft.com/office/powerpoint/2010/main" val="114588981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4B630-7E3D-534E-7418-C821C7111693}"/>
              </a:ext>
            </a:extLst>
          </p:cNvPr>
          <p:cNvSpPr txBox="1"/>
          <p:nvPr/>
        </p:nvSpPr>
        <p:spPr>
          <a:xfrm>
            <a:off x="2902527" y="556551"/>
            <a:ext cx="6386945" cy="461665"/>
          </a:xfrm>
          <a:prstGeom prst="rect">
            <a:avLst/>
          </a:prstGeom>
          <a:noFill/>
        </p:spPr>
        <p:txBody>
          <a:bodyPr wrap="square">
            <a:spAutoFit/>
          </a:bodyPr>
          <a:lstStyle/>
          <a:p>
            <a:pPr algn="ctr">
              <a:spcBef>
                <a:spcPts val="600"/>
              </a:spcBef>
              <a:spcAft>
                <a:spcPts val="600"/>
              </a:spcAft>
            </a:pPr>
            <a:r>
              <a:rPr lang="en-US" sz="2400" b="1" dirty="0">
                <a:effectLst/>
                <a:latin typeface="Bookman Old Style" panose="02050604050505020204" pitchFamily="18" charset="0"/>
                <a:ea typeface="Bookman Old Style" panose="02050604050505020204" pitchFamily="18" charset="0"/>
                <a:cs typeface="Bookman Old Style" panose="02050604050505020204" pitchFamily="18" charset="0"/>
              </a:rPr>
              <a:t>Mini Project Report on</a:t>
            </a:r>
            <a:endParaRPr lang="en-IN" sz="1600" dirty="0">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FD512FB0-250F-D4D0-48FB-E3ADE559D0D7}"/>
              </a:ext>
            </a:extLst>
          </p:cNvPr>
          <p:cNvSpPr/>
          <p:nvPr/>
        </p:nvSpPr>
        <p:spPr>
          <a:xfrm>
            <a:off x="980208" y="1205347"/>
            <a:ext cx="10231584" cy="1108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F020578-1A5C-94C9-E2E0-79C6D3B387F6}"/>
              </a:ext>
            </a:extLst>
          </p:cNvPr>
          <p:cNvSpPr txBox="1"/>
          <p:nvPr/>
        </p:nvSpPr>
        <p:spPr>
          <a:xfrm>
            <a:off x="2216727" y="1323199"/>
            <a:ext cx="7758546" cy="572786"/>
          </a:xfrm>
          <a:prstGeom prst="rect">
            <a:avLst/>
          </a:prstGeom>
          <a:noFill/>
        </p:spPr>
        <p:txBody>
          <a:bodyPr wrap="square">
            <a:spAutoFit/>
          </a:bodyPr>
          <a:lstStyle/>
          <a:p>
            <a:pPr algn="ctr">
              <a:lnSpc>
                <a:spcPct val="120000"/>
              </a:lnSpc>
              <a:spcBef>
                <a:spcPts val="600"/>
              </a:spcBef>
              <a:spcAft>
                <a:spcPts val="600"/>
              </a:spcAft>
            </a:pPr>
            <a:r>
              <a:rPr lang="en-US" sz="2800" b="1" dirty="0">
                <a:effectLst/>
                <a:latin typeface="Bookman Old Style" panose="02050604050505020204" pitchFamily="18" charset="0"/>
                <a:ea typeface="Bookman Old Style" panose="02050604050505020204" pitchFamily="18" charset="0"/>
                <a:cs typeface="Bookman Old Style" panose="02050604050505020204" pitchFamily="18" charset="0"/>
              </a:rPr>
              <a:t>TEXT CLASSIFICATION</a:t>
            </a:r>
            <a:endParaRPr lang="en-IN" dirty="0">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69509688-477C-F49D-2FA9-7541502BC934}"/>
              </a:ext>
            </a:extLst>
          </p:cNvPr>
          <p:cNvSpPr/>
          <p:nvPr/>
        </p:nvSpPr>
        <p:spPr>
          <a:xfrm>
            <a:off x="980208" y="1903001"/>
            <a:ext cx="10231584" cy="1108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D369E5C-B4C0-E744-6C62-7C8329544C2A}"/>
              </a:ext>
            </a:extLst>
          </p:cNvPr>
          <p:cNvSpPr txBox="1"/>
          <p:nvPr/>
        </p:nvSpPr>
        <p:spPr>
          <a:xfrm>
            <a:off x="2902527" y="2482803"/>
            <a:ext cx="6096000" cy="1516056"/>
          </a:xfrm>
          <a:prstGeom prst="rect">
            <a:avLst/>
          </a:prstGeom>
          <a:noFill/>
        </p:spPr>
        <p:txBody>
          <a:bodyPr wrap="square">
            <a:spAutoFit/>
          </a:bodyPr>
          <a:lstStyle/>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BACHELOR OF TECHNOLOGY</a:t>
            </a:r>
            <a:endParaRPr lang="en-IN" sz="1600" dirty="0">
              <a:effectLst/>
              <a:latin typeface="Calibri" panose="020F0502020204030204" pitchFamily="34" charset="0"/>
              <a:ea typeface="Calibri" panose="020F0502020204030204" pitchFamily="34" charset="0"/>
            </a:endParaRPr>
          </a:p>
          <a:p>
            <a:pPr algn="ctr">
              <a:lnSpc>
                <a:spcPct val="57000"/>
              </a:lnSpc>
            </a:pP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600" dirty="0">
              <a:effectLst/>
              <a:latin typeface="Calibri" panose="020F0502020204030204" pitchFamily="34" charset="0"/>
              <a:ea typeface="Calibri" panose="020F0502020204030204" pitchFamily="34" charset="0"/>
            </a:endParaRPr>
          </a:p>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IN</a:t>
            </a:r>
            <a:endParaRPr lang="en-IN" sz="1600" dirty="0">
              <a:effectLst/>
              <a:latin typeface="Calibri" panose="020F0502020204030204" pitchFamily="34" charset="0"/>
              <a:ea typeface="Calibri" panose="020F0502020204030204" pitchFamily="34" charset="0"/>
            </a:endParaRPr>
          </a:p>
          <a:p>
            <a:pPr algn="ctr">
              <a:lnSpc>
                <a:spcPct val="57000"/>
              </a:lnSpc>
            </a:pP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600" dirty="0">
              <a:effectLst/>
              <a:latin typeface="Calibri" panose="020F0502020204030204" pitchFamily="34" charset="0"/>
              <a:ea typeface="Calibri" panose="020F0502020204030204" pitchFamily="34" charset="0"/>
            </a:endParaRPr>
          </a:p>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COMPUTER SCIENCE &amp; ENGINEERING </a:t>
            </a:r>
            <a:endParaRPr lang="en-IN" sz="1600" dirty="0">
              <a:effectLst/>
              <a:latin typeface="Calibri" panose="020F0502020204030204" pitchFamily="34" charset="0"/>
              <a:ea typeface="Calibri" panose="020F0502020204030204" pitchFamily="34" charset="0"/>
            </a:endParaRPr>
          </a:p>
          <a:p>
            <a:pPr algn="ctr"/>
            <a:r>
              <a:rPr lang="en-US" sz="1800" b="1" dirty="0">
                <a:solidFill>
                  <a:srgbClr val="FF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6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980D7258-D05B-6B38-B359-7B26C73A4994}"/>
              </a:ext>
            </a:extLst>
          </p:cNvPr>
          <p:cNvSpPr txBox="1"/>
          <p:nvPr/>
        </p:nvSpPr>
        <p:spPr>
          <a:xfrm>
            <a:off x="120351" y="4598951"/>
            <a:ext cx="4655128" cy="1313886"/>
          </a:xfrm>
          <a:prstGeom prst="rect">
            <a:avLst/>
          </a:prstGeom>
          <a:noFill/>
        </p:spPr>
        <p:txBody>
          <a:bodyPr wrap="square">
            <a:spAutoFit/>
          </a:bodyPr>
          <a:lstStyle/>
          <a:p>
            <a:pPr marL="2171700"/>
            <a:endParaRPr lang="en-IN" dirty="0">
              <a:effectLst/>
              <a:latin typeface="Calibri" panose="020F0502020204030204" pitchFamily="34" charset="0"/>
              <a:ea typeface="Calibri" panose="020F0502020204030204" pitchFamily="34" charset="0"/>
            </a:endParaRPr>
          </a:p>
          <a:p>
            <a:pPr>
              <a:lnSpc>
                <a:spcPct val="57000"/>
              </a:lnSpc>
            </a:pPr>
            <a:r>
              <a:rPr lang="en-US"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dirty="0">
              <a:effectLst/>
              <a:latin typeface="Calibri" panose="020F0502020204030204" pitchFamily="34" charset="0"/>
              <a:ea typeface="Calibri" panose="020F0502020204030204" pitchFamily="34" charset="0"/>
            </a:endParaRPr>
          </a:p>
          <a:p>
            <a:pPr marL="114300">
              <a:lnSpc>
                <a:spcPct val="150000"/>
              </a:lnSpc>
              <a:tabLst>
                <a:tab pos="3657600" algn="l"/>
              </a:tabLst>
            </a:pPr>
            <a:r>
              <a:rPr lang="en-US" b="1" dirty="0">
                <a:effectLst/>
                <a:latin typeface="Bookman Old Style" panose="02050604050505020204" pitchFamily="18" charset="0"/>
                <a:ea typeface="Bookman Old Style" panose="02050604050505020204" pitchFamily="18" charset="0"/>
                <a:cs typeface="Bookman Old Style" panose="02050604050505020204" pitchFamily="18" charset="0"/>
              </a:rPr>
              <a:t>Student Name: Ketan Singh </a:t>
            </a:r>
            <a:r>
              <a:rPr lang="en-US" b="1" dirty="0" err="1">
                <a:effectLst/>
                <a:latin typeface="Bookman Old Style" panose="02050604050505020204" pitchFamily="18" charset="0"/>
                <a:ea typeface="Bookman Old Style" panose="02050604050505020204" pitchFamily="18" charset="0"/>
                <a:cs typeface="Bookman Old Style" panose="02050604050505020204" pitchFamily="18" charset="0"/>
              </a:rPr>
              <a:t>Rautela</a:t>
            </a:r>
            <a:r>
              <a:rPr lang="en-US" b="1" dirty="0">
                <a:effectLst/>
                <a:latin typeface="Bookman Old Style" panose="02050604050505020204" pitchFamily="18" charset="0"/>
                <a:ea typeface="Bookman Old Style" panose="02050604050505020204" pitchFamily="18" charset="0"/>
                <a:cs typeface="Bookman Old Style" panose="02050604050505020204" pitchFamily="18" charset="0"/>
              </a:rPr>
              <a:t>                                   University Roll No. 2018881</a:t>
            </a:r>
            <a:endParaRPr lang="en-IN"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937B0437-C95B-1D9D-19E0-25B87F0C1B19}"/>
              </a:ext>
            </a:extLst>
          </p:cNvPr>
          <p:cNvSpPr txBox="1"/>
          <p:nvPr/>
        </p:nvSpPr>
        <p:spPr>
          <a:xfrm>
            <a:off x="-1906949" y="4664763"/>
            <a:ext cx="6096000" cy="400110"/>
          </a:xfrm>
          <a:prstGeom prst="rect">
            <a:avLst/>
          </a:prstGeom>
          <a:noFill/>
        </p:spPr>
        <p:txBody>
          <a:bodyPr wrap="square">
            <a:spAutoFit/>
          </a:bodyPr>
          <a:lstStyle/>
          <a:p>
            <a:pPr marL="2171700"/>
            <a:r>
              <a:rPr lang="en-US" sz="2000" b="1" dirty="0">
                <a:effectLst/>
                <a:latin typeface="Bookman Old Style" panose="02050604050505020204" pitchFamily="18" charset="0"/>
                <a:ea typeface="Bookman Old Style" panose="02050604050505020204" pitchFamily="18" charset="0"/>
                <a:cs typeface="Bookman Old Style" panose="02050604050505020204" pitchFamily="18" charset="0"/>
              </a:rPr>
              <a:t>Submitted by:</a:t>
            </a:r>
            <a:endParaRPr lang="en-IN" dirty="0">
              <a:effectLst/>
              <a:latin typeface="Calibri" panose="020F050202020403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D71D4832-C7DA-3CDB-DA97-31B0911D2541}"/>
              </a:ext>
            </a:extLst>
          </p:cNvPr>
          <p:cNvSpPr txBox="1"/>
          <p:nvPr/>
        </p:nvSpPr>
        <p:spPr>
          <a:xfrm>
            <a:off x="6542842" y="4774832"/>
            <a:ext cx="6659931" cy="962123"/>
          </a:xfrm>
          <a:prstGeom prst="rect">
            <a:avLst/>
          </a:prstGeom>
          <a:noFill/>
        </p:spPr>
        <p:txBody>
          <a:bodyPr wrap="square">
            <a:spAutoFit/>
          </a:bodyPr>
          <a:lstStyle/>
          <a:p>
            <a:pPr algn="ctr"/>
            <a:r>
              <a:rPr lang="en-US" b="1" i="1" dirty="0">
                <a:effectLst/>
                <a:latin typeface="Times New Roman" panose="02020603050405020304" pitchFamily="18" charset="0"/>
                <a:ea typeface="Times New Roman" panose="02020603050405020304" pitchFamily="18" charset="0"/>
              </a:rPr>
              <a:t>Under the Mentorship of</a:t>
            </a:r>
            <a:endParaRPr lang="en-IN" sz="1600" dirty="0">
              <a:effectLst/>
              <a:latin typeface="Calibri" panose="020F0502020204030204" pitchFamily="34" charset="0"/>
              <a:ea typeface="Calibri" panose="020F0502020204030204" pitchFamily="34" charset="0"/>
            </a:endParaRPr>
          </a:p>
          <a:p>
            <a:pPr algn="ctr">
              <a:lnSpc>
                <a:spcPct val="14000"/>
              </a:lnSpc>
            </a:pPr>
            <a:r>
              <a:rPr lang="en-US" dirty="0">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algn="ctr"/>
            <a:r>
              <a:rPr lang="en-US" b="1" dirty="0">
                <a:effectLst/>
                <a:latin typeface="Times New Roman" panose="02020603050405020304" pitchFamily="18" charset="0"/>
                <a:ea typeface="Times New Roman" panose="02020603050405020304" pitchFamily="18" charset="0"/>
              </a:rPr>
              <a:t>Dr. </a:t>
            </a:r>
            <a:r>
              <a:rPr lang="en-US" b="1" dirty="0">
                <a:latin typeface="Times New Roman" panose="02020603050405020304" pitchFamily="18" charset="0"/>
                <a:ea typeface="Times New Roman" panose="02020603050405020304" pitchFamily="18" charset="0"/>
              </a:rPr>
              <a:t>S </a:t>
            </a:r>
            <a:r>
              <a:rPr lang="en-US" b="1" dirty="0" err="1">
                <a:latin typeface="Times New Roman" panose="02020603050405020304" pitchFamily="18" charset="0"/>
                <a:ea typeface="Times New Roman" panose="02020603050405020304" pitchFamily="18" charset="0"/>
              </a:rPr>
              <a:t>S</a:t>
            </a:r>
            <a:r>
              <a:rPr lang="en-US" b="1" dirty="0">
                <a:latin typeface="Times New Roman" panose="02020603050405020304" pitchFamily="18" charset="0"/>
                <a:ea typeface="Times New Roman" panose="02020603050405020304" pitchFamily="18" charset="0"/>
              </a:rPr>
              <a:t> Samant</a:t>
            </a:r>
            <a:endParaRPr lang="en-US" b="1" dirty="0">
              <a:effectLst/>
              <a:latin typeface="Times New Roman" panose="02020603050405020304" pitchFamily="18" charset="0"/>
              <a:ea typeface="Times New Roman" panose="02020603050405020304" pitchFamily="18" charset="0"/>
            </a:endParaRPr>
          </a:p>
          <a:p>
            <a:pPr algn="ctr"/>
            <a:r>
              <a:rPr lang="en-US" b="1" dirty="0">
                <a:effectLst/>
                <a:latin typeface="Times New Roman" panose="02020603050405020304" pitchFamily="18" charset="0"/>
                <a:ea typeface="Times New Roman" panose="02020603050405020304" pitchFamily="18" charset="0"/>
              </a:rPr>
              <a:t>Assistant Professor</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9272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A81CEE-D962-78AC-97B9-0F656C5AB9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546" y="306471"/>
            <a:ext cx="11470257" cy="6258231"/>
          </a:xfrm>
          <a:prstGeom prst="rect">
            <a:avLst/>
          </a:prstGeom>
          <a:noFill/>
          <a:ln>
            <a:noFill/>
          </a:ln>
        </p:spPr>
      </p:pic>
    </p:spTree>
    <p:extLst>
      <p:ext uri="{BB962C8B-B14F-4D97-AF65-F5344CB8AC3E}">
        <p14:creationId xmlns:p14="http://schemas.microsoft.com/office/powerpoint/2010/main" val="208340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EC7F52-B8DB-B014-C12C-8B32F195E709}"/>
              </a:ext>
            </a:extLst>
          </p:cNvPr>
          <p:cNvSpPr txBox="1"/>
          <p:nvPr/>
        </p:nvSpPr>
        <p:spPr>
          <a:xfrm>
            <a:off x="635000" y="640823"/>
            <a:ext cx="3418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3.4 </a:t>
            </a:r>
          </a:p>
          <a:p>
            <a:pPr>
              <a:lnSpc>
                <a:spcPct val="90000"/>
              </a:lnSpc>
              <a:spcBef>
                <a:spcPct val="0"/>
              </a:spcBef>
              <a:spcAft>
                <a:spcPts val="600"/>
              </a:spcAf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4">
            <a:extLst>
              <a:ext uri="{FF2B5EF4-FFF2-40B4-BE49-F238E27FC236}">
                <a16:creationId xmlns:a16="http://schemas.microsoft.com/office/drawing/2014/main" id="{093BB078-09BE-53C0-8EF1-4A434E1406D9}"/>
              </a:ext>
            </a:extLst>
          </p:cNvPr>
          <p:cNvGraphicFramePr/>
          <p:nvPr>
            <p:extLst>
              <p:ext uri="{D42A27DB-BD31-4B8C-83A1-F6EECF244321}">
                <p14:modId xmlns:p14="http://schemas.microsoft.com/office/powerpoint/2010/main" val="174436623"/>
              </p:ext>
            </p:extLst>
          </p:nvPr>
        </p:nvGraphicFramePr>
        <p:xfrm>
          <a:off x="4688659" y="1037638"/>
          <a:ext cx="6211603" cy="4940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2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39747-C4B4-E111-8A05-77EA9DA602BE}"/>
              </a:ext>
            </a:extLst>
          </p:cNvPr>
          <p:cNvSpPr txBox="1"/>
          <p:nvPr/>
        </p:nvSpPr>
        <p:spPr>
          <a:xfrm>
            <a:off x="157432" y="98479"/>
            <a:ext cx="11945428" cy="1990288"/>
          </a:xfrm>
          <a:prstGeom prst="rect">
            <a:avLst/>
          </a:prstGeom>
          <a:noFill/>
        </p:spPr>
        <p:txBody>
          <a:bodyPr wrap="square">
            <a:spAutoFit/>
          </a:bodyPr>
          <a:lstStyle/>
          <a:p>
            <a:pPr algn="just">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3.5 Tokenization: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Tokenization is a crucial step in text classification, where a piece of text is divided into individual units called tokens. Tokens can be words, sub-words, characters, or even phrases, depending on the tokenization strategy used. Tokenization is the first step in converting raw text into a format that machine learning models can 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different tokenization techniques used in text classification, and the choice of tokenization method can significantly impact the performance of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460AD1B-CE1A-FBAF-371C-59A61F100523}"/>
              </a:ext>
            </a:extLst>
          </p:cNvPr>
          <p:cNvSpPr txBox="1"/>
          <p:nvPr/>
        </p:nvSpPr>
        <p:spPr>
          <a:xfrm>
            <a:off x="157432" y="2161116"/>
            <a:ext cx="11885043" cy="2196627"/>
          </a:xfrm>
          <a:prstGeom prst="rect">
            <a:avLst/>
          </a:prstGeom>
          <a:noFill/>
        </p:spPr>
        <p:txBody>
          <a:bodyPr wrap="square">
            <a:spAutoFit/>
          </a:bodyPr>
          <a:lstStyle/>
          <a:p>
            <a:pPr algn="just">
              <a:lnSpc>
                <a:spcPct val="107000"/>
              </a:lnSpc>
              <a:spcAft>
                <a:spcPts val="800"/>
              </a:spcAft>
            </a:pPr>
            <a:r>
              <a:rPr lang="en-IN" sz="2000" b="1"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3.6 Import Sentimental Analyzer: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To perform sentiment analysis for text classification, you can use various libraries and tools in Python. One popular choice is the Natural Language Toolkit (NLTK) library, which provides a Sentiment </a:t>
            </a:r>
            <a:r>
              <a:rPr lang="en-IN"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A</a:t>
            </a: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nalyzer module.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Using NLTK-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To import the Sentimental Analyzer NLTK library is used first we have to import this library after that the Sentimental Analyzer import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96DA1B3-CB7E-7724-C907-A55098EE9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570" y="4976049"/>
            <a:ext cx="7648147" cy="1286730"/>
          </a:xfrm>
          <a:prstGeom prst="rect">
            <a:avLst/>
          </a:prstGeom>
        </p:spPr>
      </p:pic>
    </p:spTree>
    <p:extLst>
      <p:ext uri="{BB962C8B-B14F-4D97-AF65-F5344CB8AC3E}">
        <p14:creationId xmlns:p14="http://schemas.microsoft.com/office/powerpoint/2010/main" val="23792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0BD4B04-08E8-9656-EE38-8C82FD6B99FA}"/>
              </a:ext>
            </a:extLst>
          </p:cNvPr>
          <p:cNvSpPr>
            <a:spLocks noChangeArrowheads="1"/>
          </p:cNvSpPr>
          <p:nvPr/>
        </p:nvSpPr>
        <p:spPr bwMode="auto">
          <a:xfrm>
            <a:off x="0" y="116089"/>
            <a:ext cx="1200261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3.7 Import Vader Model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To use the VADER (Valence Aware Dictionary and </a:t>
            </a:r>
            <a:r>
              <a:rPr lang="en-US" altLang="en-US" sz="16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Se</a:t>
            </a:r>
            <a:r>
              <a:rPr kumimoji="0" lang="en-US" altLang="en-US" sz="16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ntiment Reasoner) model for sentiment analysis in text classification, you'll need to install the </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vaderSentiment</a:t>
            </a:r>
            <a:r>
              <a:rPr kumimoji="0" lang="en-US" altLang="en-US" sz="16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library. VADER is a lexicon and rule-based sentiment analysis tool specifically designed for social media text and short informal text, making it well-suited for sentiment analysis tasks.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81FE061-2219-A6D4-A42A-3129A842B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415" y="2128211"/>
            <a:ext cx="9077780" cy="1201470"/>
          </a:xfrm>
          <a:prstGeom prst="rect">
            <a:avLst/>
          </a:prstGeom>
        </p:spPr>
      </p:pic>
      <p:sp>
        <p:nvSpPr>
          <p:cNvPr id="13" name="TextBox 12">
            <a:extLst>
              <a:ext uri="{FF2B5EF4-FFF2-40B4-BE49-F238E27FC236}">
                <a16:creationId xmlns:a16="http://schemas.microsoft.com/office/drawing/2014/main" id="{59CEFC2F-2215-B1B0-F762-11C0410BC7D0}"/>
              </a:ext>
            </a:extLst>
          </p:cNvPr>
          <p:cNvSpPr txBox="1"/>
          <p:nvPr/>
        </p:nvSpPr>
        <p:spPr>
          <a:xfrm>
            <a:off x="189781" y="3772143"/>
            <a:ext cx="11335110" cy="2368854"/>
          </a:xfrm>
          <a:prstGeom prst="rect">
            <a:avLst/>
          </a:prstGeom>
          <a:noFill/>
        </p:spPr>
        <p:txBody>
          <a:bodyPr wrap="square">
            <a:spAutoFit/>
          </a:bodyPr>
          <a:lstStyle/>
          <a:p>
            <a:pPr algn="just">
              <a:lnSpc>
                <a:spcPct val="107000"/>
              </a:lnSpc>
              <a:spcAft>
                <a:spcPts val="800"/>
              </a:spcAf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3.8 Model Testing and Deployment: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Once satisfied with the model's performance, test it on a separate test dataset to assess its generalization capabilities.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 Deploy the trained model to make predictions on new, unseen text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3.9 Performance Analysis and Iteration: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model's performance on real-world data and monitor its behaviour in production.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 Iteratively improve the model based on feedback and observations from users or stakeholders.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134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01ABA-4CAF-8A78-364D-DD00CD5B9979}"/>
              </a:ext>
            </a:extLst>
          </p:cNvPr>
          <p:cNvSpPr txBox="1"/>
          <p:nvPr/>
        </p:nvSpPr>
        <p:spPr>
          <a:xfrm>
            <a:off x="3576070" y="-802168"/>
            <a:ext cx="5039859" cy="1780937"/>
          </a:xfrm>
          <a:prstGeom prst="rect">
            <a:avLst/>
          </a:prstGeom>
          <a:noFill/>
        </p:spPr>
        <p:txBody>
          <a:bodyPr wrap="square">
            <a:spAutoFit/>
          </a:bodyPr>
          <a:lstStyle/>
          <a:p>
            <a:pPr algn="just">
              <a:lnSpc>
                <a:spcPct val="200000"/>
              </a:lnSpc>
            </a:pPr>
            <a:endParaRPr lang="en-US" sz="2400" b="1" dirty="0">
              <a:effectLst/>
              <a:latin typeface="Times New Roman" panose="02020603050405020304" pitchFamily="18" charset="0"/>
              <a:ea typeface="Times New Roman" panose="02020603050405020304" pitchFamily="18" charset="0"/>
            </a:endParaRPr>
          </a:p>
          <a:p>
            <a:pPr algn="just">
              <a:lnSpc>
                <a:spcPct val="200000"/>
              </a:lnSpc>
            </a:pPr>
            <a:r>
              <a:rPr lang="en-US" sz="3600" b="1" dirty="0">
                <a:effectLst/>
                <a:latin typeface="Times New Roman" panose="02020603050405020304" pitchFamily="18" charset="0"/>
                <a:ea typeface="Times New Roman" panose="02020603050405020304" pitchFamily="18" charset="0"/>
              </a:rPr>
              <a:t>Result and Discussion</a:t>
            </a:r>
            <a:endParaRPr lang="en-IN" sz="3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024A1E02-31C0-4E8D-7642-4AEF6051CB76}"/>
              </a:ext>
            </a:extLst>
          </p:cNvPr>
          <p:cNvSpPr txBox="1"/>
          <p:nvPr/>
        </p:nvSpPr>
        <p:spPr>
          <a:xfrm>
            <a:off x="114713" y="1032751"/>
            <a:ext cx="11953642" cy="1263166"/>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is used for Sentimental Analysis of dataset of Amazon Food Review and by using some important libraries of Python like Pandas, NumPy, seaborn, matplotlib and two models Vader Model and Sentimental Analyzer these are used for statistical analysis of the dataset. In the dataset we have Reviews of the customers for food. By using the models we get the statistical analysis of them in form of graph. Some of them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7076A86-639E-962A-5D4D-349A96F221DB}"/>
              </a:ext>
            </a:extLst>
          </p:cNvPr>
          <p:cNvSpPr/>
          <p:nvPr/>
        </p:nvSpPr>
        <p:spPr>
          <a:xfrm>
            <a:off x="1980482" y="923243"/>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7E87DAB-43B4-2D98-924D-BEF6B982B6B7}"/>
              </a:ext>
            </a:extLst>
          </p:cNvPr>
          <p:cNvSpPr txBox="1"/>
          <p:nvPr/>
        </p:nvSpPr>
        <p:spPr>
          <a:xfrm>
            <a:off x="114713" y="-207849"/>
            <a:ext cx="2660614" cy="778355"/>
          </a:xfrm>
          <a:prstGeom prst="rect">
            <a:avLst/>
          </a:prstGeom>
          <a:noFill/>
        </p:spPr>
        <p:txBody>
          <a:bodyPr wrap="square">
            <a:spAutoFit/>
          </a:bodyPr>
          <a:lstStyle/>
          <a:p>
            <a:pPr algn="just">
              <a:lnSpc>
                <a:spcPct val="200000"/>
              </a:lnSpc>
            </a:pPr>
            <a:r>
              <a:rPr lang="en-US" sz="2600" b="1" dirty="0">
                <a:effectLst/>
                <a:latin typeface="Times New Roman" panose="02020603050405020304" pitchFamily="18" charset="0"/>
                <a:ea typeface="Times New Roman" panose="02020603050405020304" pitchFamily="18" charset="0"/>
              </a:rPr>
              <a:t>Chapter 4</a:t>
            </a:r>
            <a:endParaRPr lang="en-IN" sz="2600" b="1" dirty="0">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DAD5A400-389D-8796-6C0C-07974CDC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85" y="2443654"/>
            <a:ext cx="11888230" cy="4236859"/>
          </a:xfrm>
          <a:prstGeom prst="rect">
            <a:avLst/>
          </a:prstGeom>
        </p:spPr>
      </p:pic>
    </p:spTree>
    <p:extLst>
      <p:ext uri="{BB962C8B-B14F-4D97-AF65-F5344CB8AC3E}">
        <p14:creationId xmlns:p14="http://schemas.microsoft.com/office/powerpoint/2010/main" val="150807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34428D-7814-1EA4-6632-8180D4B674C4}"/>
              </a:ext>
            </a:extLst>
          </p:cNvPr>
          <p:cNvSpPr txBox="1"/>
          <p:nvPr/>
        </p:nvSpPr>
        <p:spPr>
          <a:xfrm>
            <a:off x="838200" y="365126"/>
            <a:ext cx="9808597" cy="11461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effectLst/>
                <a:latin typeface="+mj-lt"/>
                <a:ea typeface="+mj-ea"/>
                <a:cs typeface="+mj-cs"/>
              </a:rPr>
              <a:t>DISCUSSION</a:t>
            </a:r>
            <a:endParaRPr lang="en-US" sz="4400" kern="1200">
              <a:solidFill>
                <a:schemeClr val="bg1"/>
              </a:solidFill>
              <a:effectLst/>
              <a:latin typeface="+mj-lt"/>
              <a:ea typeface="+mj-ea"/>
              <a:cs typeface="+mj-cs"/>
            </a:endParaRPr>
          </a:p>
        </p:txBody>
      </p:sp>
      <p:sp>
        <p:nvSpPr>
          <p:cNvPr id="18" name="Freeform: Shape 11">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3">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796D76A7-93FF-1BAA-71B1-55069E167FC1}"/>
              </a:ext>
            </a:extLst>
          </p:cNvPr>
          <p:cNvSpPr txBox="1"/>
          <p:nvPr/>
        </p:nvSpPr>
        <p:spPr>
          <a:xfrm>
            <a:off x="553529" y="2107569"/>
            <a:ext cx="8400690" cy="4121152"/>
          </a:xfrm>
          <a:prstGeom prst="rect">
            <a:avLst/>
          </a:prstGeom>
        </p:spPr>
        <p:txBody>
          <a:bodyPr vert="horz" lIns="91440" tIns="45720" rIns="91440" bIns="45720" rtlCol="0">
            <a:noAutofit/>
          </a:bodyPr>
          <a:lstStyle/>
          <a:p>
            <a:pPr algn="just">
              <a:lnSpc>
                <a:spcPct val="150000"/>
              </a:lnSpc>
            </a:pPr>
            <a:r>
              <a:rPr lang="en-IN" sz="1600" dirty="0">
                <a:solidFill>
                  <a:schemeClr val="tx1">
                    <a:lumMod val="95000"/>
                  </a:schemeClr>
                </a:solidFill>
                <a:effectLst/>
                <a:latin typeface="Times New Roman" panose="02020603050405020304" pitchFamily="18" charset="0"/>
                <a:ea typeface="Times New Roman" panose="02020603050405020304" pitchFamily="18" charset="0"/>
              </a:rPr>
              <a:t>In general textbook bracket ways form the base for any knowledge discovery process. As they  give formal structure to raw data. Some of the major issues in textbook bracket system are preprocessing to remove  markers, stop words,  point  birth to remove non- instructional terms,  storehouse, access, parameter estimation data imbalance overfitting etc.</a:t>
            </a:r>
          </a:p>
          <a:p>
            <a:pPr algn="just">
              <a:lnSpc>
                <a:spcPct val="150000"/>
              </a:lnSpc>
            </a:pPr>
            <a:r>
              <a:rPr lang="en-IN" sz="1600" dirty="0">
                <a:solidFill>
                  <a:schemeClr val="tx1">
                    <a:lumMod val="95000"/>
                  </a:schemeClr>
                </a:solidFill>
                <a:effectLst/>
                <a:latin typeface="Times New Roman" panose="02020603050405020304" pitchFamily="18" charset="0"/>
                <a:ea typeface="Times New Roman" panose="02020603050405020304" pitchFamily="18" charset="0"/>
              </a:rPr>
              <a:t>Extracting deep meaning or concepts from documents is difficult in data mining procedures. The semantic techniques face more issues in natural language processing scenarios especially for automation. This is mainly due to the problem of ambiguity in natural language. The presence of heterogeneous components in text documents like emails, abbreviations, SMS code further challenge the existing text mining tools as each require a different algorithm to be sorted. Mitigating the data breach in data storage facilities is another important requirement in text analysis. Though its a matter of data security the need for text analysis applications security</a:t>
            </a:r>
          </a:p>
          <a:p>
            <a:pPr indent="-228600">
              <a:lnSpc>
                <a:spcPct val="150000"/>
              </a:lnSpc>
              <a:spcAft>
                <a:spcPts val="600"/>
              </a:spcAft>
              <a:buFont typeface="Arial" panose="020B0604020202020204" pitchFamily="34" charset="0"/>
              <a:buChar char="•"/>
            </a:pPr>
            <a:endParaRPr lang="en-US" sz="1600" dirty="0">
              <a:solidFill>
                <a:schemeClr val="tx1">
                  <a:lumMod val="95000"/>
                </a:schemeClr>
              </a:solidFill>
              <a:effectLst/>
            </a:endParaRPr>
          </a:p>
        </p:txBody>
      </p:sp>
      <p:sp>
        <p:nvSpPr>
          <p:cNvPr id="16" name="Freeform: Shape 15">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54499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AC628-2464-7C1B-8EC0-7A5F46EE3B6B}"/>
              </a:ext>
            </a:extLst>
          </p:cNvPr>
          <p:cNvSpPr txBox="1"/>
          <p:nvPr/>
        </p:nvSpPr>
        <p:spPr>
          <a:xfrm>
            <a:off x="207497" y="-107789"/>
            <a:ext cx="2577905"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5</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6D8FC201-5F31-9842-ED6D-7F92CB091A7F}"/>
              </a:ext>
            </a:extLst>
          </p:cNvPr>
          <p:cNvSpPr txBox="1"/>
          <p:nvPr/>
        </p:nvSpPr>
        <p:spPr>
          <a:xfrm>
            <a:off x="3046828" y="-14110"/>
            <a:ext cx="6098344" cy="831125"/>
          </a:xfrm>
          <a:prstGeom prst="rect">
            <a:avLst/>
          </a:prstGeom>
          <a:noFill/>
        </p:spPr>
        <p:txBody>
          <a:bodyPr wrap="square">
            <a:spAutoFit/>
          </a:bodyPr>
          <a:lstStyle/>
          <a:p>
            <a:pPr algn="ctr">
              <a:lnSpc>
                <a:spcPct val="200000"/>
              </a:lnSpc>
            </a:pPr>
            <a:r>
              <a:rPr lang="en-US" sz="2800" b="1" dirty="0">
                <a:effectLst/>
                <a:latin typeface="Times New Roman" panose="02020603050405020304" pitchFamily="18" charset="0"/>
                <a:ea typeface="Times New Roman" panose="02020603050405020304" pitchFamily="18" charset="0"/>
              </a:rPr>
              <a:t>Conclusion and Future Work </a:t>
            </a:r>
            <a:endParaRPr lang="en-IN" dirty="0">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C9E76CCA-7B6F-5066-78A3-8F4D5AD46E96}"/>
              </a:ext>
            </a:extLst>
          </p:cNvPr>
          <p:cNvSpPr/>
          <p:nvPr/>
        </p:nvSpPr>
        <p:spPr>
          <a:xfrm>
            <a:off x="1984948" y="810590"/>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extBox 7">
            <a:extLst>
              <a:ext uri="{FF2B5EF4-FFF2-40B4-BE49-F238E27FC236}">
                <a16:creationId xmlns:a16="http://schemas.microsoft.com/office/drawing/2014/main" id="{472D3A47-3ECC-A3FC-5AF1-287BB590EAA8}"/>
              </a:ext>
            </a:extLst>
          </p:cNvPr>
          <p:cNvGraphicFramePr/>
          <p:nvPr>
            <p:extLst>
              <p:ext uri="{D42A27DB-BD31-4B8C-83A1-F6EECF244321}">
                <p14:modId xmlns:p14="http://schemas.microsoft.com/office/powerpoint/2010/main" val="2102572357"/>
              </p:ext>
            </p:extLst>
          </p:nvPr>
        </p:nvGraphicFramePr>
        <p:xfrm>
          <a:off x="499989" y="1239436"/>
          <a:ext cx="11192022" cy="5532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03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D7603C3-F3AD-73E6-6B83-E1E61149B9F9}"/>
              </a:ext>
            </a:extLst>
          </p:cNvPr>
          <p:cNvSpPr>
            <a:spLocks noChangeArrowheads="1"/>
          </p:cNvSpPr>
          <p:nvPr/>
        </p:nvSpPr>
        <p:spPr bwMode="auto">
          <a:xfrm>
            <a:off x="7313935" y="520306"/>
            <a:ext cx="4878065" cy="8068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3200" b="1" i="0" u="none" strike="noStrike" kern="1200" cap="none" normalizeH="0" baseline="0" dirty="0">
                <a:ln>
                  <a:noFill/>
                </a:ln>
                <a:solidFill>
                  <a:schemeClr val="tx1"/>
                </a:solidFill>
                <a:effectLst/>
                <a:latin typeface="+mj-lt"/>
                <a:ea typeface="+mj-ea"/>
                <a:cs typeface="+mj-cs"/>
              </a:rPr>
              <a:t>Table of Contents</a:t>
            </a:r>
            <a:endParaRPr kumimoji="0" lang="en-US" altLang="en-US" sz="3200" b="0" i="0" u="none" strike="noStrike" kern="1200" cap="none" normalizeH="0" baseline="0" dirty="0">
              <a:ln>
                <a:noFill/>
              </a:ln>
              <a:solidFill>
                <a:schemeClr val="tx1"/>
              </a:solidFill>
              <a:effectLst/>
              <a:latin typeface="+mj-lt"/>
              <a:ea typeface="+mj-ea"/>
              <a:cs typeface="+mj-cs"/>
            </a:endParaRPr>
          </a:p>
          <a:p>
            <a:pPr marL="0" marR="0" lvl="0" indent="0" fontAlgn="base">
              <a:lnSpc>
                <a:spcPct val="90000"/>
              </a:lnSpc>
              <a:spcBef>
                <a:spcPct val="0"/>
              </a:spcBef>
              <a:spcAft>
                <a:spcPts val="600"/>
              </a:spcAft>
              <a:buClrTx/>
              <a:buSzTx/>
              <a:tabLst/>
            </a:pPr>
            <a:endParaRPr kumimoji="0" lang="en-US" altLang="en-US" sz="3200" b="0" i="0" u="none" strike="noStrike" kern="1200" cap="none" normalizeH="0" baseline="0" dirty="0">
              <a:ln>
                <a:noFill/>
              </a:ln>
              <a:solidFill>
                <a:schemeClr val="tx1"/>
              </a:solidFill>
              <a:effectLst/>
              <a:latin typeface="+mj-lt"/>
              <a:ea typeface="+mj-ea"/>
              <a:cs typeface="+mj-cs"/>
            </a:endParaRPr>
          </a:p>
        </p:txBody>
      </p:sp>
      <p:sp>
        <p:nvSpPr>
          <p:cNvPr id="38" name="Freeform: Shape 33">
            <a:extLst>
              <a:ext uri="{FF2B5EF4-FFF2-40B4-BE49-F238E27FC236}">
                <a16:creationId xmlns:a16="http://schemas.microsoft.com/office/drawing/2014/main" id="{2A1752FF-9082-4C5E-A9E2-E0BA20BA0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108152" y="5292510"/>
            <a:ext cx="6083848" cy="1565491"/>
          </a:xfrm>
          <a:custGeom>
            <a:avLst/>
            <a:gdLst>
              <a:gd name="connsiteX0" fmla="*/ 0 w 6083848"/>
              <a:gd name="connsiteY0" fmla="*/ 1565491 h 1565491"/>
              <a:gd name="connsiteX1" fmla="*/ 6083848 w 6083848"/>
              <a:gd name="connsiteY1" fmla="*/ 1565491 h 1565491"/>
              <a:gd name="connsiteX2" fmla="*/ 6083848 w 6083848"/>
              <a:gd name="connsiteY2" fmla="*/ 0 h 1565491"/>
              <a:gd name="connsiteX3" fmla="*/ 1692132 w 6083848"/>
              <a:gd name="connsiteY3" fmla="*/ 0 h 1565491"/>
              <a:gd name="connsiteX4" fmla="*/ 1186806 w 6083848"/>
              <a:gd name="connsiteY4" fmla="*/ 0 h 1565491"/>
              <a:gd name="connsiteX5" fmla="*/ 1186070 w 6083848"/>
              <a:gd name="connsiteY5" fmla="*/ 1591 h 1565491"/>
              <a:gd name="connsiteX6" fmla="*/ 724290 w 6083848"/>
              <a:gd name="connsiteY6"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3848" h="1565491">
                <a:moveTo>
                  <a:pt x="0" y="1565491"/>
                </a:moveTo>
                <a:lnTo>
                  <a:pt x="6083848" y="1565491"/>
                </a:lnTo>
                <a:lnTo>
                  <a:pt x="6083848" y="0"/>
                </a:lnTo>
                <a:lnTo>
                  <a:pt x="1692132" y="0"/>
                </a:lnTo>
                <a:lnTo>
                  <a:pt x="1186806" y="0"/>
                </a:lnTo>
                <a:lnTo>
                  <a:pt x="1186070" y="1591"/>
                </a:lnTo>
                <a:lnTo>
                  <a:pt x="724290" y="15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5">
            <a:extLst>
              <a:ext uri="{FF2B5EF4-FFF2-40B4-BE49-F238E27FC236}">
                <a16:creationId xmlns:a16="http://schemas.microsoft.com/office/drawing/2014/main" id="{B8995233-A3DC-41BB-B52D-79B8822B8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292509"/>
            <a:ext cx="6670682" cy="1565491"/>
          </a:xfrm>
          <a:custGeom>
            <a:avLst/>
            <a:gdLst>
              <a:gd name="connsiteX0" fmla="*/ 0 w 6670682"/>
              <a:gd name="connsiteY0" fmla="*/ 1565491 h 1565491"/>
              <a:gd name="connsiteX1" fmla="*/ 526312 w 6670682"/>
              <a:gd name="connsiteY1" fmla="*/ 1565491 h 1565491"/>
              <a:gd name="connsiteX2" fmla="*/ 5419344 w 6670682"/>
              <a:gd name="connsiteY2" fmla="*/ 1565491 h 1565491"/>
              <a:gd name="connsiteX3" fmla="*/ 5945656 w 6670682"/>
              <a:gd name="connsiteY3" fmla="*/ 1565491 h 1565491"/>
              <a:gd name="connsiteX4" fmla="*/ 6670682 w 6670682"/>
              <a:gd name="connsiteY4" fmla="*/ 0 h 1565491"/>
              <a:gd name="connsiteX5" fmla="*/ 6144370 w 6670682"/>
              <a:gd name="connsiteY5" fmla="*/ 0 h 1565491"/>
              <a:gd name="connsiteX6" fmla="*/ 526312 w 6670682"/>
              <a:gd name="connsiteY6" fmla="*/ 0 h 1565491"/>
              <a:gd name="connsiteX7" fmla="*/ 0 w 6670682"/>
              <a:gd name="connsiteY7" fmla="*/ 0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0682" h="1565491">
                <a:moveTo>
                  <a:pt x="0" y="1565491"/>
                </a:moveTo>
                <a:lnTo>
                  <a:pt x="526312" y="1565491"/>
                </a:lnTo>
                <a:lnTo>
                  <a:pt x="5419344" y="1565491"/>
                </a:lnTo>
                <a:lnTo>
                  <a:pt x="5945656" y="1565491"/>
                </a:lnTo>
                <a:lnTo>
                  <a:pt x="6670682" y="0"/>
                </a:lnTo>
                <a:lnTo>
                  <a:pt x="6144370" y="0"/>
                </a:lnTo>
                <a:lnTo>
                  <a:pt x="526312"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Table 1">
            <a:extLst>
              <a:ext uri="{FF2B5EF4-FFF2-40B4-BE49-F238E27FC236}">
                <a16:creationId xmlns:a16="http://schemas.microsoft.com/office/drawing/2014/main" id="{907CF070-3E4F-905F-04B5-68441D276352}"/>
              </a:ext>
            </a:extLst>
          </p:cNvPr>
          <p:cNvGraphicFramePr>
            <a:graphicFrameLocks noGrp="1"/>
          </p:cNvGraphicFramePr>
          <p:nvPr>
            <p:extLst>
              <p:ext uri="{D42A27DB-BD31-4B8C-83A1-F6EECF244321}">
                <p14:modId xmlns:p14="http://schemas.microsoft.com/office/powerpoint/2010/main" val="666307885"/>
              </p:ext>
            </p:extLst>
          </p:nvPr>
        </p:nvGraphicFramePr>
        <p:xfrm>
          <a:off x="6575441" y="923721"/>
          <a:ext cx="4778360" cy="3810674"/>
        </p:xfrm>
        <a:graphic>
          <a:graphicData uri="http://schemas.openxmlformats.org/drawingml/2006/table">
            <a:tbl>
              <a:tblPr firstRow="1" bandRow="1">
                <a:solidFill>
                  <a:schemeClr val="bg1"/>
                </a:solidFill>
                <a:tableStyleId>{5C22544A-7EE6-4342-B048-85BDC9FD1C3A}</a:tableStyleId>
              </a:tblPr>
              <a:tblGrid>
                <a:gridCol w="1577520">
                  <a:extLst>
                    <a:ext uri="{9D8B030D-6E8A-4147-A177-3AD203B41FA5}">
                      <a16:colId xmlns:a16="http://schemas.microsoft.com/office/drawing/2014/main" val="1148414731"/>
                    </a:ext>
                  </a:extLst>
                </a:gridCol>
                <a:gridCol w="3200840">
                  <a:extLst>
                    <a:ext uri="{9D8B030D-6E8A-4147-A177-3AD203B41FA5}">
                      <a16:colId xmlns:a16="http://schemas.microsoft.com/office/drawing/2014/main" val="2021280591"/>
                    </a:ext>
                  </a:extLst>
                </a:gridCol>
              </a:tblGrid>
              <a:tr h="544382">
                <a:tc>
                  <a:txBody>
                    <a:bodyPr/>
                    <a:lstStyle/>
                    <a:p>
                      <a:pPr algn="ctr"/>
                      <a:r>
                        <a:rPr lang="en-US" sz="1800" b="0" cap="none" spc="0">
                          <a:solidFill>
                            <a:schemeClr val="bg1"/>
                          </a:solidFill>
                          <a:effectLst/>
                        </a:rPr>
                        <a:t>Chapter No.</a:t>
                      </a:r>
                      <a:endParaRPr lang="en-IN" sz="1800" b="0" cap="none" spc="0">
                        <a:solidFill>
                          <a:schemeClr val="bg1"/>
                        </a:solidFill>
                        <a:effectLst/>
                        <a:latin typeface="Calibri" panose="020F0502020204030204" pitchFamily="34" charset="0"/>
                        <a:ea typeface="Calibri" panose="020F0502020204030204" pitchFamily="34" charset="0"/>
                      </a:endParaRPr>
                    </a:p>
                  </a:txBody>
                  <a:tcPr marL="149513" marR="89815" marT="115010" marB="115010"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r>
                        <a:rPr lang="en-US" sz="1800" b="0" cap="none" spc="0" dirty="0">
                          <a:solidFill>
                            <a:schemeClr val="bg1"/>
                          </a:solidFill>
                          <a:effectLst/>
                        </a:rPr>
                        <a:t>Description</a:t>
                      </a:r>
                      <a:endParaRPr lang="en-IN" sz="1800" b="0" cap="none" spc="0" dirty="0">
                        <a:solidFill>
                          <a:schemeClr val="bg1"/>
                        </a:solidFill>
                        <a:effectLst/>
                        <a:latin typeface="Calibri" panose="020F0502020204030204" pitchFamily="34" charset="0"/>
                        <a:ea typeface="Calibri" panose="020F0502020204030204" pitchFamily="34" charset="0"/>
                      </a:endParaRPr>
                    </a:p>
                  </a:txBody>
                  <a:tcPr marL="149513" marR="89815" marT="115010" marB="115010"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3037772378"/>
                  </a:ext>
                </a:extLst>
              </a:tr>
              <a:tr h="544382">
                <a:tc>
                  <a:txBody>
                    <a:bodyPr/>
                    <a:lstStyle/>
                    <a:p>
                      <a:pPr algn="ctr"/>
                      <a:r>
                        <a:rPr lang="en-US" sz="1800" cap="none" spc="0">
                          <a:solidFill>
                            <a:schemeClr val="tx1"/>
                          </a:solidFill>
                          <a:effectLst/>
                        </a:rPr>
                        <a:t>Chapter 1</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800" cap="none" spc="0">
                          <a:solidFill>
                            <a:schemeClr val="tx1"/>
                          </a:solidFill>
                          <a:effectLst/>
                        </a:rPr>
                        <a:t>Introduction </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11407917"/>
                  </a:ext>
                </a:extLst>
              </a:tr>
              <a:tr h="544382">
                <a:tc>
                  <a:txBody>
                    <a:bodyPr/>
                    <a:lstStyle/>
                    <a:p>
                      <a:pPr algn="ctr"/>
                      <a:r>
                        <a:rPr lang="en-US" sz="1800" cap="none" spc="0">
                          <a:solidFill>
                            <a:schemeClr val="tx1"/>
                          </a:solidFill>
                          <a:effectLst/>
                        </a:rPr>
                        <a:t>Chapter 2</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r>
                        <a:rPr lang="en-US" sz="1800" cap="none" spc="0">
                          <a:solidFill>
                            <a:schemeClr val="tx1"/>
                          </a:solidFill>
                          <a:effectLst/>
                        </a:rPr>
                        <a:t>Literature Survey</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962497514"/>
                  </a:ext>
                </a:extLst>
              </a:tr>
              <a:tr h="544382">
                <a:tc>
                  <a:txBody>
                    <a:bodyPr/>
                    <a:lstStyle/>
                    <a:p>
                      <a:pPr algn="ctr"/>
                      <a:r>
                        <a:rPr lang="en-US" sz="1800" cap="none" spc="0">
                          <a:solidFill>
                            <a:schemeClr val="tx1"/>
                          </a:solidFill>
                          <a:effectLst/>
                        </a:rPr>
                        <a:t>Chapter 3</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800" cap="none" spc="0">
                          <a:solidFill>
                            <a:schemeClr val="tx1"/>
                          </a:solidFill>
                          <a:effectLst/>
                        </a:rPr>
                        <a:t>Methodology</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93613741"/>
                  </a:ext>
                </a:extLst>
              </a:tr>
              <a:tr h="544382">
                <a:tc>
                  <a:txBody>
                    <a:bodyPr/>
                    <a:lstStyle/>
                    <a:p>
                      <a:pPr algn="ctr"/>
                      <a:r>
                        <a:rPr lang="en-US" sz="1800" cap="none" spc="0">
                          <a:solidFill>
                            <a:schemeClr val="tx1"/>
                          </a:solidFill>
                          <a:effectLst/>
                        </a:rPr>
                        <a:t>Chapter 4</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r>
                        <a:rPr lang="en-US" sz="1800" cap="none" spc="0">
                          <a:solidFill>
                            <a:schemeClr val="tx1"/>
                          </a:solidFill>
                          <a:effectLst/>
                        </a:rPr>
                        <a:t>Result and Discussion</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917293433"/>
                  </a:ext>
                </a:extLst>
              </a:tr>
              <a:tr h="544382">
                <a:tc>
                  <a:txBody>
                    <a:bodyPr/>
                    <a:lstStyle/>
                    <a:p>
                      <a:pPr algn="ctr"/>
                      <a:r>
                        <a:rPr lang="en-US" sz="1800" cap="none" spc="0">
                          <a:solidFill>
                            <a:schemeClr val="tx1"/>
                          </a:solidFill>
                          <a:effectLst/>
                        </a:rPr>
                        <a:t>Chapter 5</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800" cap="none" spc="0">
                          <a:solidFill>
                            <a:schemeClr val="tx1"/>
                          </a:solidFill>
                          <a:effectLst/>
                        </a:rPr>
                        <a:t>Conclusion and Future Work</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48439286"/>
                  </a:ext>
                </a:extLst>
              </a:tr>
              <a:tr h="544382">
                <a:tc>
                  <a:txBody>
                    <a:bodyPr/>
                    <a:lstStyle/>
                    <a:p>
                      <a:pPr algn="ctr"/>
                      <a:r>
                        <a:rPr lang="en-US" sz="1800" cap="none" spc="0">
                          <a:solidFill>
                            <a:schemeClr val="tx1"/>
                          </a:solidFill>
                          <a:effectLst/>
                        </a:rPr>
                        <a:t> </a:t>
                      </a:r>
                      <a:endParaRPr lang="en-IN" sz="1800" cap="none" spc="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endParaRPr lang="en-IN" sz="1800" cap="none" spc="0" dirty="0">
                        <a:solidFill>
                          <a:schemeClr val="tx1"/>
                        </a:solidFill>
                        <a:effectLst/>
                        <a:latin typeface="Calibri" panose="020F0502020204030204" pitchFamily="34" charset="0"/>
                        <a:ea typeface="Calibri" panose="020F0502020204030204" pitchFamily="34" charset="0"/>
                      </a:endParaRPr>
                    </a:p>
                  </a:txBody>
                  <a:tcPr marL="149513" marR="89815" marT="115010" marB="11501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634314949"/>
                  </a:ext>
                </a:extLst>
              </a:tr>
            </a:tbl>
          </a:graphicData>
        </a:graphic>
      </p:graphicFrame>
      <p:pic>
        <p:nvPicPr>
          <p:cNvPr id="5" name="Picture 4" descr="A bowl of cookies with text&#10;&#10;Description automatically generated">
            <a:extLst>
              <a:ext uri="{FF2B5EF4-FFF2-40B4-BE49-F238E27FC236}">
                <a16:creationId xmlns:a16="http://schemas.microsoft.com/office/drawing/2014/main" id="{ADBA4F2F-6337-93C2-60AF-31B8D6A3E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19" y="1147314"/>
            <a:ext cx="5871575" cy="3647467"/>
          </a:xfrm>
          <a:prstGeom prst="rect">
            <a:avLst/>
          </a:prstGeom>
        </p:spPr>
      </p:pic>
    </p:spTree>
    <p:extLst>
      <p:ext uri="{BB962C8B-B14F-4D97-AF65-F5344CB8AC3E}">
        <p14:creationId xmlns:p14="http://schemas.microsoft.com/office/powerpoint/2010/main" val="298233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2EE03-5B29-2CD4-2F82-55487B55B775}"/>
              </a:ext>
            </a:extLst>
          </p:cNvPr>
          <p:cNvSpPr txBox="1"/>
          <p:nvPr/>
        </p:nvSpPr>
        <p:spPr>
          <a:xfrm>
            <a:off x="0" y="-209863"/>
            <a:ext cx="1780081"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1</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FAF35431-52E1-EACC-A46C-79C317B92A8E}"/>
              </a:ext>
            </a:extLst>
          </p:cNvPr>
          <p:cNvSpPr txBox="1"/>
          <p:nvPr/>
        </p:nvSpPr>
        <p:spPr>
          <a:xfrm>
            <a:off x="4834640" y="515785"/>
            <a:ext cx="2522720" cy="584775"/>
          </a:xfrm>
          <a:prstGeom prst="rect">
            <a:avLst/>
          </a:prstGeom>
          <a:noFill/>
        </p:spPr>
        <p:txBody>
          <a:bodyPr wrap="square">
            <a:spAutoFit/>
          </a:bodyPr>
          <a:lstStyle/>
          <a:p>
            <a:r>
              <a:rPr lang="en-US" sz="3200" b="1" dirty="0">
                <a:effectLst/>
                <a:latin typeface="Times New Roman" panose="02020603050405020304" pitchFamily="18" charset="0"/>
                <a:ea typeface="Times New Roman" panose="02020603050405020304" pitchFamily="18" charset="0"/>
              </a:rPr>
              <a:t>Introduction</a:t>
            </a:r>
            <a:endParaRPr lang="en-IN" sz="3200" dirty="0"/>
          </a:p>
        </p:txBody>
      </p:sp>
      <p:sp>
        <p:nvSpPr>
          <p:cNvPr id="10" name="Rectangle 9">
            <a:extLst>
              <a:ext uri="{FF2B5EF4-FFF2-40B4-BE49-F238E27FC236}">
                <a16:creationId xmlns:a16="http://schemas.microsoft.com/office/drawing/2014/main" id="{D9B242D4-19EE-9EFA-3E9D-F8C82E1A91D3}"/>
              </a:ext>
            </a:extLst>
          </p:cNvPr>
          <p:cNvSpPr/>
          <p:nvPr/>
        </p:nvSpPr>
        <p:spPr>
          <a:xfrm>
            <a:off x="1984948" y="1141404"/>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F854720-3FF2-E768-62BE-C6D20D1033D3}"/>
              </a:ext>
            </a:extLst>
          </p:cNvPr>
          <p:cNvSpPr txBox="1"/>
          <p:nvPr/>
        </p:nvSpPr>
        <p:spPr>
          <a:xfrm>
            <a:off x="308810" y="1660237"/>
            <a:ext cx="11750917" cy="5016758"/>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ea typeface="Calibri" panose="020F0502020204030204" pitchFamily="34" charset="0"/>
              </a:rPr>
              <a:t>Classification of Texts, also known as Textbook tracking or Textbook classification, is the </a:t>
            </a:r>
            <a:endParaRPr lang="en-IN" sz="2000" dirty="0">
              <a:effectLst/>
              <a:latin typeface="Calibri" panose="020F0502020204030204" pitchFamily="34"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process of dividing Textbooks into groups. Using natural language processing (NLP), bibliographers can </a:t>
            </a:r>
          </a:p>
          <a:p>
            <a:r>
              <a:rPr lang="en-US" sz="2000" dirty="0">
                <a:solidFill>
                  <a:srgbClr val="000000"/>
                </a:solidFill>
                <a:effectLst/>
                <a:latin typeface="Times New Roman" panose="02020603050405020304" pitchFamily="18" charset="0"/>
                <a:ea typeface="Calibri" panose="020F0502020204030204" pitchFamily="34" charset="0"/>
              </a:rPr>
              <a:t>search for books and prioritize or sort by their content. The potential of informal books is extensive similar to </a:t>
            </a:r>
          </a:p>
          <a:p>
            <a:r>
              <a:rPr lang="en-US" sz="2000" dirty="0">
                <a:solidFill>
                  <a:srgbClr val="000000"/>
                </a:solidFill>
                <a:effectLst/>
                <a:latin typeface="Times New Roman" panose="02020603050405020304" pitchFamily="18" charset="0"/>
                <a:ea typeface="Calibri" panose="020F0502020204030204" pitchFamily="34" charset="0"/>
              </a:rPr>
              <a:t>email, social media, websites and many other platforms . However, it can be difficult to extract value from this data unless it is organized in some way. Doing this used to be a small and efficient process, as manually sorting data takes time and money. Textbooks using NLP have proven to be fast, efficient and can be used to model data.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dirty="0">
                <a:solidFill>
                  <a:srgbClr val="000000"/>
                </a:solidFill>
                <a:effectLst/>
                <a:latin typeface="Times New Roman" panose="02020603050405020304" pitchFamily="18" charset="0"/>
                <a:ea typeface="Calibri" panose="020F0502020204030204" pitchFamily="34" charset="0"/>
              </a:rPr>
              <a:t>Text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classification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often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first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step</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selecting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dataset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for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further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processing,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perhaps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only</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step</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a:t>
            </a:r>
            <a:r>
              <a:rPr lang="en-US" sz="2000" dirty="0">
                <a:solidFill>
                  <a:srgbClr val="000000"/>
                </a:solidFill>
                <a:effectLst/>
                <a:latin typeface="Calibri" panose="020F0502020204030204" pitchFamily="34" charset="0"/>
                <a:ea typeface="Calibri" panose="020F0502020204030204" pitchFamily="34" charset="0"/>
              </a:rPr>
              <a:t> </a:t>
            </a:r>
          </a:p>
          <a:p>
            <a:r>
              <a:rPr lang="en-US" sz="2000" dirty="0">
                <a:solidFill>
                  <a:srgbClr val="000000"/>
                </a:solidFill>
                <a:effectLst/>
                <a:latin typeface="Times New Roman" panose="02020603050405020304" pitchFamily="18" charset="0"/>
                <a:ea typeface="Calibri" panose="020F0502020204030204" pitchFamily="34" charset="0"/>
              </a:rPr>
              <a:t>writing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book</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like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critical</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review.</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Entries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parentheses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are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not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intended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to</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provide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information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textbook</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that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not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order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form.</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One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way</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to</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teach</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classification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of</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books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to</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use</a:t>
            </a:r>
            <a:r>
              <a:rPr lang="en-US" sz="2000" dirty="0">
                <a:solidFill>
                  <a:srgbClr val="000000"/>
                </a:solidFill>
                <a:effectLst/>
                <a:latin typeface="Calibri" panose="020F0502020204030204" pitchFamily="34" charset="0"/>
                <a:ea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rPr>
              <a:t>builting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methods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to</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identify</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methods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for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describing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data</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reuse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reuse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these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features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to</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choose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order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to</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be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used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for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particular</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document. Sentimental analysis is one way of doing that.</a:t>
            </a:r>
            <a:br>
              <a:rPr lang="en-US" sz="2000" dirty="0">
                <a:effectLst/>
                <a:latin typeface="Calibri" panose="020F0502020204030204" pitchFamily="34" charset="0"/>
                <a:ea typeface="Calibri" panose="020F0502020204030204" pitchFamily="34" charset="0"/>
              </a:rPr>
            </a:br>
            <a:endParaRPr lang="en-IN" sz="2000" dirty="0">
              <a:effectLst/>
              <a:latin typeface="Calibri" panose="020F0502020204030204" pitchFamily="34"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Areas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such</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business,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product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management,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education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management</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already</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use</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the</a:t>
            </a:r>
            <a:r>
              <a:rPr lang="en-US" sz="2000" dirty="0">
                <a:solidFill>
                  <a:srgbClr val="000000"/>
                </a:solidFill>
                <a:effectLst/>
                <a:latin typeface="Calibri" panose="020F0502020204030204" pitchFamily="34"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process</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of</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extracting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and</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analyzing</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information</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from</a:t>
            </a:r>
            <a:r>
              <a:rPr lang="en-US" sz="2000" dirty="0">
                <a:solidFill>
                  <a:srgbClr val="000000"/>
                </a:solidFill>
                <a:effectLst/>
                <a:latin typeface="Calibri" panose="020F0502020204030204" pitchFamily="34"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data.</a:t>
            </a:r>
            <a:endParaRPr lang="en-IN" sz="2000" dirty="0">
              <a:effectLst/>
              <a:latin typeface="Calibri" panose="020F0502020204030204" pitchFamily="34" charset="0"/>
              <a:ea typeface="Calibri" panose="020F0502020204030204" pitchFamily="34"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37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CB094D-602D-1217-358E-603695A994B5}"/>
              </a:ext>
            </a:extLst>
          </p:cNvPr>
          <p:cNvSpPr txBox="1"/>
          <p:nvPr/>
        </p:nvSpPr>
        <p:spPr>
          <a:xfrm>
            <a:off x="-77638" y="752833"/>
            <a:ext cx="12191999" cy="5529719"/>
          </a:xfrm>
          <a:prstGeom prst="rect">
            <a:avLst/>
          </a:prstGeom>
          <a:noFill/>
        </p:spPr>
        <p:txBody>
          <a:bodyPr wrap="square">
            <a:spAutoFit/>
          </a:bodyPr>
          <a:lstStyle/>
          <a:p>
            <a:pPr algn="just">
              <a:spcBef>
                <a:spcPts val="1200"/>
              </a:spcBef>
              <a:spcAft>
                <a:spcPts val="800"/>
              </a:spcAft>
            </a:pPr>
            <a:r>
              <a:rPr lang="en-IN" sz="1800" b="1" u="sng"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Important Libraries Used</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Bef>
                <a:spcPts val="1200"/>
              </a:spcBef>
              <a:spcAft>
                <a:spcPts val="800"/>
              </a:spcAft>
              <a:buAutoNum type="arabicPeriod"/>
            </a:pP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Pandas </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Pandas is an open source Python package that's utmost extensively used for data  science/ data analysis and machine  literacy tasks. It's erected on top of another package named NumPy, which provides support for multi-dimensional arrays.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2</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NumPy - </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Python we've lists that serve the purpose of arrays, but they're slow to reuse.   NumPy aims to give an array object that's over to 50x faster than traditional Python lists.   The array object in NumPy is known as </a:t>
            </a:r>
            <a:r>
              <a:rPr lang="en-IN" sz="18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ndarray</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it provides a lot of supporting functions that make working with </a:t>
            </a:r>
            <a:r>
              <a:rPr lang="en-IN" sz="18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ndarray</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veritably easy.   Arrays are veritably constantly used in data wisdom, where speed and coffers are veritably important.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NLTK-</a:t>
            </a:r>
            <a:r>
              <a:rPr lang="en-IN" sz="18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NLTK stands for Natural Language Toolkit. It is a powerful open-source library in Python that provides tools and resources for working with human language data, primarily in the field of natural language processing (NLP). NLTK was developed by the Natural Language Processing Group at the University of Pennsylvania.</a:t>
            </a:r>
            <a:r>
              <a:rPr lang="en-IN" sz="1800" dirty="0">
                <a:effectLst/>
                <a:latin typeface="Segoe UI" panose="020B0502040204020203"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NLTK offers a wide range of functionalities, including text processing, tokenization, stemming, part-of-speech tagging, named entity recognition.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Seaborn</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Seaborn is a Python data visualization library grounded on Matplotlib. It provides a high- position interface for creating seductive and instructional statistical plates. Seaborn is designed to work seamlessly with pandas data frames, making it a popular choice for data visualization in data analysis and exploratory data analysis ( EDA).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80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C27C7-1B41-9237-6073-1DE949C70E2A}"/>
              </a:ext>
            </a:extLst>
          </p:cNvPr>
          <p:cNvSpPr txBox="1"/>
          <p:nvPr/>
        </p:nvSpPr>
        <p:spPr>
          <a:xfrm>
            <a:off x="338587" y="329242"/>
            <a:ext cx="3068847" cy="4401205"/>
          </a:xfrm>
          <a:prstGeom prst="rect">
            <a:avLst/>
          </a:prstGeom>
          <a:noFill/>
        </p:spPr>
        <p:txBody>
          <a:bodyPr wrap="square">
            <a:spAutoFit/>
          </a:bodyPr>
          <a:lstStyle/>
          <a:p>
            <a:pPr algn="just">
              <a:spcBef>
                <a:spcPts val="1200"/>
              </a:spcBef>
              <a:spcAft>
                <a:spcPts val="800"/>
              </a:spcAft>
            </a:pPr>
            <a:endPar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800"/>
              </a:spcAft>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1.4 Applications:</a:t>
            </a:r>
          </a:p>
          <a:p>
            <a:pPr algn="just">
              <a:spcBef>
                <a:spcPts val="120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1.Sentimental Analysis.</a:t>
            </a:r>
          </a:p>
          <a:p>
            <a:pPr>
              <a:spcAft>
                <a:spcPts val="12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2.Spam Detection.</a:t>
            </a:r>
          </a:p>
          <a:p>
            <a:pPr>
              <a:spcAft>
                <a:spcPts val="12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3.Language Identification.</a:t>
            </a:r>
          </a:p>
          <a:p>
            <a:pPr>
              <a:spcAft>
                <a:spcPts val="12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4.Intent Classification.</a:t>
            </a:r>
            <a:endParaRPr lang="en-IN" sz="14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24CF317C-0710-F45F-825F-C61280C95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225" y="797406"/>
            <a:ext cx="6844524" cy="4106714"/>
          </a:xfrm>
          <a:prstGeom prst="rect">
            <a:avLst/>
          </a:prstGeom>
        </p:spPr>
      </p:pic>
    </p:spTree>
    <p:extLst>
      <p:ext uri="{BB962C8B-B14F-4D97-AF65-F5344CB8AC3E}">
        <p14:creationId xmlns:p14="http://schemas.microsoft.com/office/powerpoint/2010/main" val="160481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A474D-6570-E0B6-7364-08ECAB0A4D6C}"/>
              </a:ext>
            </a:extLst>
          </p:cNvPr>
          <p:cNvSpPr txBox="1"/>
          <p:nvPr/>
        </p:nvSpPr>
        <p:spPr>
          <a:xfrm>
            <a:off x="0" y="-198619"/>
            <a:ext cx="2488367"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2</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3BE2358-08C4-5EAE-BE98-BABEB9E12AD2}"/>
              </a:ext>
            </a:extLst>
          </p:cNvPr>
          <p:cNvSpPr txBox="1"/>
          <p:nvPr/>
        </p:nvSpPr>
        <p:spPr>
          <a:xfrm>
            <a:off x="3455857" y="164205"/>
            <a:ext cx="5280286" cy="831125"/>
          </a:xfrm>
          <a:prstGeom prst="rect">
            <a:avLst/>
          </a:prstGeom>
          <a:noFill/>
        </p:spPr>
        <p:txBody>
          <a:bodyPr wrap="square">
            <a:spAutoFit/>
          </a:bodyPr>
          <a:lstStyle/>
          <a:p>
            <a:pPr algn="ctr">
              <a:lnSpc>
                <a:spcPct val="200000"/>
              </a:lnSpc>
            </a:pPr>
            <a:r>
              <a:rPr lang="en-US" sz="2800" b="1" dirty="0">
                <a:effectLst/>
                <a:latin typeface="Times New Roman" panose="02020603050405020304" pitchFamily="18" charset="0"/>
                <a:ea typeface="Times New Roman" panose="02020603050405020304" pitchFamily="18" charset="0"/>
              </a:rPr>
              <a:t>Literature Survey</a:t>
            </a:r>
            <a:endParaRPr lang="en-IN" sz="16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47DCF618-0703-CCBD-860D-A50A8A272608}"/>
              </a:ext>
            </a:extLst>
          </p:cNvPr>
          <p:cNvSpPr txBox="1"/>
          <p:nvPr/>
        </p:nvSpPr>
        <p:spPr>
          <a:xfrm>
            <a:off x="210324" y="1400096"/>
            <a:ext cx="11400832" cy="5457904"/>
          </a:xfrm>
          <a:prstGeom prst="rect">
            <a:avLst/>
          </a:prstGeom>
          <a:noFill/>
        </p:spPr>
        <p:txBody>
          <a:bodyPr wrap="square">
            <a:spAutoFit/>
          </a:bodyPr>
          <a:lstStyle/>
          <a:p>
            <a:pPr algn="just">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represents an exploration of the contributions that have already been made in the academic ﬁeld. There are many literature Surveys done where the use of text classification become very efficient and authentic. Some of them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When the number of documents increased, the computational complexity also increased( Stas, </a:t>
            </a:r>
            <a:r>
              <a:rPr lang="en-IN" sz="1800" dirty="0" err="1">
                <a:solidFill>
                  <a:srgbClr val="000000"/>
                </a:solidFill>
                <a:effectLst/>
                <a:latin typeface="Times New Roman" panose="02020603050405020304" pitchFamily="18" charset="0"/>
                <a:ea typeface="Times New Roman" panose="02020603050405020304" pitchFamily="18" charset="0"/>
              </a:rPr>
              <a:t>Juhar</a:t>
            </a:r>
            <a:r>
              <a:rPr lang="en-IN" sz="1800" dirty="0">
                <a:solidFill>
                  <a:srgbClr val="000000"/>
                </a:solidFill>
                <a:effectLst/>
                <a:latin typeface="Times New Roman" panose="02020603050405020304" pitchFamily="18" charset="0"/>
                <a:ea typeface="Times New Roman" panose="02020603050405020304" pitchFamily="18" charset="0"/>
              </a:rPr>
              <a:t>  &amp; </a:t>
            </a:r>
            <a:r>
              <a:rPr lang="en-IN" sz="1800" dirty="0" err="1">
                <a:solidFill>
                  <a:srgbClr val="000000"/>
                </a:solidFill>
                <a:effectLst/>
                <a:latin typeface="Times New Roman" panose="02020603050405020304" pitchFamily="18" charset="0"/>
                <a:ea typeface="Times New Roman" panose="02020603050405020304" pitchFamily="18" charset="0"/>
              </a:rPr>
              <a:t>Hladek</a:t>
            </a:r>
            <a:r>
              <a:rPr lang="en-IN" sz="1800" dirty="0">
                <a:solidFill>
                  <a:srgbClr val="000000"/>
                </a:solidFill>
                <a:effectLst/>
                <a:latin typeface="Times New Roman" panose="02020603050405020304" pitchFamily="18" charset="0"/>
                <a:ea typeface="Times New Roman" panose="02020603050405020304" pitchFamily="18" charset="0"/>
              </a:rPr>
              <a:t> 2014). ML is frequently seen as an offshoot of statistics as far as data mining is concerned. It employs advanced models to make opinions grounded on its own cognizance (Du, 2017; Ranjan &amp; Prasad, 2017). still, a purely statistical and purely ML approach is considered less competent, there- fore a mongrel approach is generally preferred (Srivastava,2015).</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A Comparison of Event Models for Naive Bayes Text Bracket" by Andrew McCallum and Kamal Nigam (1998).This influential paper introduced the use of Naive Bayes classifiers for  textbook bracket and compared different event models( Bag of Words, Bigrams, Trigrams) on a range of datasets. It laid the foundation for textbook bracket using statistical machine literacy  ways.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"Automatic Text Categorization Using Neural Networks" by Y. </a:t>
            </a:r>
            <a:r>
              <a:rPr lang="en-IN" sz="1800" dirty="0" err="1">
                <a:solidFill>
                  <a:srgbClr val="000000"/>
                </a:solidFill>
                <a:effectLst/>
                <a:latin typeface="Times New Roman" panose="02020603050405020304" pitchFamily="18" charset="0"/>
                <a:ea typeface="Times New Roman" panose="02020603050405020304" pitchFamily="18" charset="0"/>
              </a:rPr>
              <a:t>LeCun</a:t>
            </a:r>
            <a:r>
              <a:rPr lang="en-IN" sz="1800" dirty="0">
                <a:solidFill>
                  <a:srgbClr val="000000"/>
                </a:solidFill>
                <a:effectLst/>
                <a:latin typeface="Times New Roman" panose="02020603050405020304" pitchFamily="18" charset="0"/>
                <a:ea typeface="Times New Roman" panose="02020603050405020304" pitchFamily="18" charset="0"/>
              </a:rPr>
              <a:t>, L. </a:t>
            </a:r>
            <a:r>
              <a:rPr lang="en-IN" sz="1800" dirty="0" err="1">
                <a:solidFill>
                  <a:srgbClr val="000000"/>
                </a:solidFill>
                <a:effectLst/>
                <a:latin typeface="Times New Roman" panose="02020603050405020304" pitchFamily="18" charset="0"/>
                <a:ea typeface="Times New Roman" panose="02020603050405020304" pitchFamily="18" charset="0"/>
              </a:rPr>
              <a:t>Bottou</a:t>
            </a:r>
            <a:r>
              <a:rPr lang="en-IN" sz="1800" dirty="0">
                <a:solidFill>
                  <a:srgbClr val="000000"/>
                </a:solidFill>
                <a:effectLst/>
                <a:latin typeface="Times New Roman" panose="02020603050405020304" pitchFamily="18" charset="0"/>
                <a:ea typeface="Times New Roman" panose="02020603050405020304" pitchFamily="18" charset="0"/>
              </a:rPr>
              <a:t>, Y. </a:t>
            </a:r>
            <a:r>
              <a:rPr lang="en-IN" sz="1800" dirty="0" err="1">
                <a:solidFill>
                  <a:srgbClr val="000000"/>
                </a:solidFill>
                <a:effectLst/>
                <a:latin typeface="Times New Roman" panose="02020603050405020304" pitchFamily="18" charset="0"/>
                <a:ea typeface="Times New Roman" panose="02020603050405020304" pitchFamily="18" charset="0"/>
              </a:rPr>
              <a:t>Bengio</a:t>
            </a:r>
            <a:r>
              <a:rPr lang="en-IN" sz="1800" dirty="0">
                <a:solidFill>
                  <a:srgbClr val="000000"/>
                </a:solidFill>
                <a:effectLst/>
                <a:latin typeface="Times New Roman" panose="02020603050405020304" pitchFamily="18" charset="0"/>
                <a:ea typeface="Times New Roman" panose="02020603050405020304" pitchFamily="18" charset="0"/>
              </a:rPr>
              <a:t>, and P. Haffner (1998): This paper explored the application of neural networks, specifically the Multilayer Perceptron (MLP), for text classification tasks. It demonstrated the potential of neural networks in handling complex text data and paved the way for deep learning in NLP.</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Support Vector Machines for Text Categorization" by Thorsten </a:t>
            </a:r>
            <a:r>
              <a:rPr lang="en-IN" sz="1800" dirty="0" err="1">
                <a:solidFill>
                  <a:srgbClr val="000000"/>
                </a:solidFill>
                <a:effectLst/>
                <a:latin typeface="Times New Roman" panose="02020603050405020304" pitchFamily="18" charset="0"/>
                <a:ea typeface="Times New Roman" panose="02020603050405020304" pitchFamily="18" charset="0"/>
              </a:rPr>
              <a:t>Joachims</a:t>
            </a:r>
            <a:r>
              <a:rPr lang="en-IN" sz="1800" dirty="0">
                <a:solidFill>
                  <a:srgbClr val="000000"/>
                </a:solidFill>
                <a:effectLst/>
                <a:latin typeface="Times New Roman" panose="02020603050405020304" pitchFamily="18" charset="0"/>
                <a:ea typeface="Times New Roman" panose="02020603050405020304" pitchFamily="18" charset="0"/>
              </a:rPr>
              <a:t> ( 1998)  This paper demonstrated the effectiveness of Support Vector Machines( SVM) for  textbook classification tasks. It showed that SVMs outperformed traditional approaches like Naive Bayes on  </a:t>
            </a:r>
            <a:r>
              <a:rPr lang="en-IN" sz="1800" dirty="0" err="1">
                <a:solidFill>
                  <a:srgbClr val="000000"/>
                </a:solidFill>
                <a:effectLst/>
                <a:latin typeface="Times New Roman" panose="02020603050405020304" pitchFamily="18" charset="0"/>
                <a:ea typeface="Times New Roman" panose="02020603050405020304" pitchFamily="18" charset="0"/>
              </a:rPr>
              <a:t>colorful</a:t>
            </a:r>
            <a:r>
              <a:rPr lang="en-IN" sz="1800" dirty="0">
                <a:solidFill>
                  <a:srgbClr val="000000"/>
                </a:solidFill>
                <a:effectLst/>
                <a:latin typeface="Times New Roman" panose="02020603050405020304" pitchFamily="18" charset="0"/>
                <a:ea typeface="Times New Roman" panose="02020603050405020304" pitchFamily="18" charset="0"/>
              </a:rPr>
              <a:t>  textbook datasets and gained </a:t>
            </a:r>
            <a:r>
              <a:rPr lang="en-IN" sz="1800" dirty="0" err="1">
                <a:solidFill>
                  <a:srgbClr val="000000"/>
                </a:solidFill>
                <a:effectLst/>
                <a:latin typeface="Times New Roman" panose="02020603050405020304" pitchFamily="18" charset="0"/>
                <a:ea typeface="Times New Roman" panose="02020603050405020304" pitchFamily="18" charset="0"/>
              </a:rPr>
              <a:t>fashionability</a:t>
            </a:r>
            <a:r>
              <a:rPr lang="en-IN" sz="1800" dirty="0">
                <a:solidFill>
                  <a:srgbClr val="000000"/>
                </a:solidFill>
                <a:effectLst/>
                <a:latin typeface="Times New Roman" panose="02020603050405020304" pitchFamily="18" charset="0"/>
                <a:ea typeface="Times New Roman" panose="02020603050405020304" pitchFamily="18" charset="0"/>
              </a:rPr>
              <a:t> as a  important bracket  fashion.</a:t>
            </a:r>
            <a:endParaRPr lang="en-IN" sz="18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76F8466A-F1D9-40C3-69D0-602A55BB1F99}"/>
              </a:ext>
            </a:extLst>
          </p:cNvPr>
          <p:cNvSpPr/>
          <p:nvPr/>
        </p:nvSpPr>
        <p:spPr>
          <a:xfrm>
            <a:off x="2038351" y="1016172"/>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948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51173B-BCD1-EEC3-571F-43B537D27074}"/>
              </a:ext>
            </a:extLst>
          </p:cNvPr>
          <p:cNvSpPr txBox="1"/>
          <p:nvPr/>
        </p:nvSpPr>
        <p:spPr>
          <a:xfrm>
            <a:off x="0" y="499223"/>
            <a:ext cx="11930333" cy="5859553"/>
          </a:xfrm>
          <a:prstGeom prst="rect">
            <a:avLst/>
          </a:prstGeom>
          <a:noFill/>
        </p:spPr>
        <p:txBody>
          <a:bodyPr wrap="square">
            <a:spAutoFit/>
          </a:bodyPr>
          <a:lstStyle/>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Convolutional Neural Networks for judgment Bracket" by Yoon Kim( 2014)  This paper introduced the  operation of Convolutional Neural Networks( CNN) for  judgment -  position  textbook classification. CNNs were firstly developed for image recognition but were shown to be effective in  textbook classification as well.</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Attention Is All You Need" by Vaswani </a:t>
            </a:r>
            <a:r>
              <a:rPr lang="en-IN" sz="1800" dirty="0" err="1">
                <a:solidFill>
                  <a:srgbClr val="000000"/>
                </a:solidFill>
                <a:effectLst/>
                <a:latin typeface="Times New Roman" panose="02020603050405020304" pitchFamily="18" charset="0"/>
                <a:ea typeface="Times New Roman" panose="02020603050405020304" pitchFamily="18" charset="0"/>
              </a:rPr>
              <a:t>etal</a:t>
            </a:r>
            <a:r>
              <a:rPr lang="en-IN" sz="1800" dirty="0">
                <a:solidFill>
                  <a:srgbClr val="000000"/>
                </a:solidFill>
                <a:effectLst/>
                <a:latin typeface="Times New Roman" panose="02020603050405020304" pitchFamily="18" charset="0"/>
                <a:ea typeface="Times New Roman" panose="02020603050405020304" pitchFamily="18" charset="0"/>
              </a:rPr>
              <a:t>.( 2017)  This groundbreaking paper introduced the Transformer armature, which utilizes  tone- attention mechanisms to reuse  successional data. Mills revolutionized NLP tasks, including  textbook bracket, and models like BERT( Bidirectional Encoder Representations from Mills) achieved state- of- the- art results.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XLNet</a:t>
            </a:r>
            <a:r>
              <a:rPr lang="en-IN" sz="1800" dirty="0">
                <a:solidFill>
                  <a:srgbClr val="000000"/>
                </a:solidFill>
                <a:effectLst/>
                <a:latin typeface="Times New Roman" panose="02020603050405020304" pitchFamily="18" charset="0"/>
                <a:ea typeface="Times New Roman" panose="02020603050405020304" pitchFamily="18" charset="0"/>
              </a:rPr>
              <a:t>: Generalized Autoregressive Pretraining for Language Understanding" by Yang et al. (2019): </a:t>
            </a:r>
            <a:r>
              <a:rPr lang="en-IN" sz="1800" dirty="0" err="1">
                <a:solidFill>
                  <a:srgbClr val="000000"/>
                </a:solidFill>
                <a:effectLst/>
                <a:latin typeface="Times New Roman" panose="02020603050405020304" pitchFamily="18" charset="0"/>
                <a:ea typeface="Times New Roman" panose="02020603050405020304" pitchFamily="18" charset="0"/>
              </a:rPr>
              <a:t>XLNet</a:t>
            </a:r>
            <a:r>
              <a:rPr lang="en-IN" sz="1800" dirty="0">
                <a:solidFill>
                  <a:srgbClr val="000000"/>
                </a:solidFill>
                <a:effectLst/>
                <a:latin typeface="Times New Roman" panose="02020603050405020304" pitchFamily="18" charset="0"/>
                <a:ea typeface="Times New Roman" panose="02020603050405020304" pitchFamily="18" charset="0"/>
              </a:rPr>
              <a:t> is an extension of the BERT model that utilizes permutation-based training to capture bidirectional context while avoiding the limitations of traditional masked language models. It improved upon BERT's performance on several tasks, including text classification.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rPr>
              <a:t>ULMFiT</a:t>
            </a:r>
            <a:r>
              <a:rPr lang="en-IN" sz="1800" dirty="0">
                <a:effectLst/>
                <a:latin typeface="Times New Roman" panose="02020603050405020304" pitchFamily="18" charset="0"/>
                <a:ea typeface="Times New Roman" panose="02020603050405020304" pitchFamily="18" charset="0"/>
              </a:rPr>
              <a:t>: Universal Language Model Fine-tuning for Text Classification" by Jeremy Howard and Sebastian Ruder (2018): This paper presented </a:t>
            </a:r>
            <a:r>
              <a:rPr lang="en-IN" sz="1800" dirty="0" err="1">
                <a:effectLst/>
                <a:latin typeface="Times New Roman" panose="02020603050405020304" pitchFamily="18" charset="0"/>
                <a:ea typeface="Times New Roman" panose="02020603050405020304" pitchFamily="18" charset="0"/>
              </a:rPr>
              <a:t>ULMFiT</a:t>
            </a:r>
            <a:r>
              <a:rPr lang="en-IN" sz="1800" dirty="0">
                <a:effectLst/>
                <a:latin typeface="Times New Roman" panose="02020603050405020304" pitchFamily="18" charset="0"/>
                <a:ea typeface="Times New Roman" panose="02020603050405020304" pitchFamily="18" charset="0"/>
              </a:rPr>
              <a:t>, a transfer learning approach for text classification that leverages pre-trained language models. </a:t>
            </a:r>
            <a:r>
              <a:rPr lang="en-IN" sz="1800" dirty="0" err="1">
                <a:effectLst/>
                <a:latin typeface="Times New Roman" panose="02020603050405020304" pitchFamily="18" charset="0"/>
                <a:ea typeface="Times New Roman" panose="02020603050405020304" pitchFamily="18" charset="0"/>
              </a:rPr>
              <a:t>ULMFiT</a:t>
            </a:r>
            <a:r>
              <a:rPr lang="en-IN" sz="1800" dirty="0">
                <a:effectLst/>
                <a:latin typeface="Times New Roman" panose="02020603050405020304" pitchFamily="18" charset="0"/>
                <a:ea typeface="Times New Roman" panose="02020603050405020304" pitchFamily="18" charset="0"/>
              </a:rPr>
              <a:t> demonstrated significant performance improvements with limited </a:t>
            </a:r>
            <a:r>
              <a:rPr lang="en-IN" sz="1800" dirty="0" err="1">
                <a:effectLst/>
                <a:latin typeface="Times New Roman" panose="02020603050405020304" pitchFamily="18" charset="0"/>
                <a:ea typeface="Times New Roman" panose="02020603050405020304" pitchFamily="18" charset="0"/>
              </a:rPr>
              <a:t>labeled</a:t>
            </a:r>
            <a:r>
              <a:rPr lang="en-IN" sz="1800" dirty="0">
                <a:effectLst/>
                <a:latin typeface="Times New Roman" panose="02020603050405020304" pitchFamily="18" charset="0"/>
                <a:ea typeface="Times New Roman" panose="02020603050405020304" pitchFamily="18" charset="0"/>
              </a:rPr>
              <a:t> data.</a:t>
            </a:r>
          </a:p>
          <a:p>
            <a:pPr algn="just">
              <a:lnSpc>
                <a:spcPct val="150000"/>
              </a:lnSpc>
            </a:pPr>
            <a:r>
              <a:rPr lang="en-IN" sz="1800" dirty="0">
                <a:effectLst/>
                <a:latin typeface="Times New Roman" panose="02020603050405020304" pitchFamily="18" charset="0"/>
                <a:ea typeface="Times New Roman" panose="02020603050405020304" pitchFamily="18" charset="0"/>
              </a:rPr>
              <a:t>This literature survey highlights some of the key milestones in the development of text classification methods, from traditional statistical approaches to modern deep learning models.</a:t>
            </a:r>
          </a:p>
        </p:txBody>
      </p:sp>
    </p:spTree>
    <p:extLst>
      <p:ext uri="{BB962C8B-B14F-4D97-AF65-F5344CB8AC3E}">
        <p14:creationId xmlns:p14="http://schemas.microsoft.com/office/powerpoint/2010/main" val="210635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E38A5-6D60-1AA6-EEAB-0D0BBD1BDEBF}"/>
              </a:ext>
            </a:extLst>
          </p:cNvPr>
          <p:cNvSpPr txBox="1"/>
          <p:nvPr/>
        </p:nvSpPr>
        <p:spPr>
          <a:xfrm>
            <a:off x="0" y="-110836"/>
            <a:ext cx="2202873" cy="725648"/>
          </a:xfrm>
          <a:prstGeom prst="rect">
            <a:avLst/>
          </a:prstGeom>
          <a:noFill/>
        </p:spPr>
        <p:txBody>
          <a:bodyPr wrap="square">
            <a:spAutoFit/>
          </a:bodyPr>
          <a:lstStyle/>
          <a:p>
            <a:pPr algn="just">
              <a:lnSpc>
                <a:spcPct val="200000"/>
              </a:lnSpc>
            </a:pPr>
            <a:r>
              <a:rPr lang="en-US" sz="2400" b="1" dirty="0">
                <a:effectLst/>
                <a:latin typeface="Times New Roman" panose="02020603050405020304" pitchFamily="18" charset="0"/>
                <a:ea typeface="Times New Roman" panose="02020603050405020304" pitchFamily="18" charset="0"/>
              </a:rPr>
              <a:t>Chapter 3</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F3A931C-36BE-80FE-5E8C-793ADF7B1E10}"/>
              </a:ext>
            </a:extLst>
          </p:cNvPr>
          <p:cNvSpPr txBox="1"/>
          <p:nvPr/>
        </p:nvSpPr>
        <p:spPr>
          <a:xfrm>
            <a:off x="4675476" y="778226"/>
            <a:ext cx="2841048" cy="523220"/>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Methodology</a:t>
            </a:r>
            <a:endParaRPr lang="en-IN" sz="2800" dirty="0"/>
          </a:p>
        </p:txBody>
      </p:sp>
      <p:sp>
        <p:nvSpPr>
          <p:cNvPr id="6" name="Rectangle 5">
            <a:extLst>
              <a:ext uri="{FF2B5EF4-FFF2-40B4-BE49-F238E27FC236}">
                <a16:creationId xmlns:a16="http://schemas.microsoft.com/office/drawing/2014/main" id="{901B3675-68BF-3043-898C-7C28F0CCAE10}"/>
              </a:ext>
            </a:extLst>
          </p:cNvPr>
          <p:cNvSpPr/>
          <p:nvPr/>
        </p:nvSpPr>
        <p:spPr>
          <a:xfrm>
            <a:off x="1984948" y="1272857"/>
            <a:ext cx="8222104" cy="102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D95EA70-F5BE-5524-854B-30A21E515999}"/>
              </a:ext>
            </a:extLst>
          </p:cNvPr>
          <p:cNvSpPr txBox="1"/>
          <p:nvPr/>
        </p:nvSpPr>
        <p:spPr>
          <a:xfrm>
            <a:off x="0" y="1585222"/>
            <a:ext cx="12192000" cy="3580467"/>
          </a:xfrm>
          <a:prstGeom prst="rect">
            <a:avLst/>
          </a:prstGeom>
          <a:noFill/>
        </p:spPr>
        <p:txBody>
          <a:bodyPr wrap="square">
            <a:spAutoFit/>
          </a:bodyPr>
          <a:lstStyle/>
          <a:p>
            <a:pPr algn="just">
              <a:spcAft>
                <a:spcPts val="800"/>
              </a:spcAft>
            </a:pPr>
            <a:r>
              <a:rPr lang="en-IN" sz="16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methodology for text classification involves a series of steps and techniques to process, represent, and classify textual data accurately.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600" b="1"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3.1 Pre-processing the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first step is to remove all the unjustified data from the transformation dataset. We'll cancel the starting and end of the dataset. This is the data that's inapplicable</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to us.</a:t>
            </a:r>
            <a:r>
              <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Data preprocessing is the process of transforming raw data into an understandable format. It is also an important step in data mining as we cannot work with raw data. The quality of the data should be checked before applying machine learning or data</a:t>
            </a:r>
            <a:r>
              <a:rPr lang="en-IN" sz="1600"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 </a:t>
            </a:r>
            <a:r>
              <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mining algorithms</a:t>
            </a:r>
            <a:r>
              <a:rPr lang="en-IN" sz="1600"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Eventually, we will make sure we've only unique words.  This will help the model train better avoiding redundant confusion due to the reiteration of words.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6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3.2 Import Libraries and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We import some of the important libraries of python like pandas, </a:t>
            </a:r>
            <a:r>
              <a:rPr lang="en-IN" sz="1600" spc="-5" dirty="0" err="1">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numpy</a:t>
            </a:r>
            <a:r>
              <a:rPr lang="en-IN" sz="1600"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 , NLTK, seaborn and matplotlib for the working of our project. Importing of libraries is like this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ACEA59C-9FDF-F409-38FA-FE751FDD7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144" y="5165689"/>
            <a:ext cx="6541086" cy="1606047"/>
          </a:xfrm>
          <a:prstGeom prst="rect">
            <a:avLst/>
          </a:prstGeom>
        </p:spPr>
      </p:pic>
    </p:spTree>
    <p:extLst>
      <p:ext uri="{BB962C8B-B14F-4D97-AF65-F5344CB8AC3E}">
        <p14:creationId xmlns:p14="http://schemas.microsoft.com/office/powerpoint/2010/main" val="322866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D33FBF-DC76-D599-3EAF-F937409ECADF}"/>
              </a:ext>
            </a:extLst>
          </p:cNvPr>
          <p:cNvSpPr txBox="1"/>
          <p:nvPr/>
        </p:nvSpPr>
        <p:spPr>
          <a:xfrm>
            <a:off x="416224" y="89646"/>
            <a:ext cx="11678010" cy="646331"/>
          </a:xfrm>
          <a:prstGeom prst="rect">
            <a:avLst/>
          </a:prstGeom>
          <a:noFill/>
        </p:spPr>
        <p:txBody>
          <a:bodyPr wrap="square">
            <a:spAutoFit/>
          </a:bodyPr>
          <a:lstStyle/>
          <a:p>
            <a:pPr algn="just">
              <a:spcBef>
                <a:spcPts val="1200"/>
              </a:spcBef>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Importing of Dataset plays an important role it is second step after importing of libraries as all the operations will be done on these dataset. Importing of dataset will be done by csv library by passing the path of that 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47C2FEB-9102-5588-A8EC-5868624DF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522" y="950259"/>
            <a:ext cx="5950773" cy="646331"/>
          </a:xfrm>
          <a:prstGeom prst="rect">
            <a:avLst/>
          </a:prstGeom>
        </p:spPr>
      </p:pic>
      <p:sp>
        <p:nvSpPr>
          <p:cNvPr id="12" name="TextBox 11">
            <a:extLst>
              <a:ext uri="{FF2B5EF4-FFF2-40B4-BE49-F238E27FC236}">
                <a16:creationId xmlns:a16="http://schemas.microsoft.com/office/drawing/2014/main" id="{FB2EF618-3939-F5D0-965D-F07A73B1CDF5}"/>
              </a:ext>
            </a:extLst>
          </p:cNvPr>
          <p:cNvSpPr txBox="1"/>
          <p:nvPr/>
        </p:nvSpPr>
        <p:spPr>
          <a:xfrm>
            <a:off x="198408" y="1596590"/>
            <a:ext cx="11895826" cy="2154436"/>
          </a:xfrm>
          <a:prstGeom prst="rect">
            <a:avLst/>
          </a:prstGeom>
          <a:noFill/>
        </p:spPr>
        <p:txBody>
          <a:bodyPr wrap="square">
            <a:spAutoFit/>
          </a:bodyPr>
          <a:lstStyle/>
          <a:p>
            <a:pPr algn="just">
              <a:spcBef>
                <a:spcPts val="1200"/>
              </a:spcBef>
              <a:spcAft>
                <a:spcPts val="800"/>
              </a:spcAft>
            </a:pPr>
            <a:r>
              <a:rPr lang="en-IN" sz="20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3.3 </a:t>
            </a:r>
            <a:r>
              <a:rPr lang="en-IN" sz="2000" b="1"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Feature Extraction and Representation:</a:t>
            </a:r>
            <a:r>
              <a:rPr lang="en-IN" sz="16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 Convert the pre-processed text data into numerical feature vectors that machine learning algorithms can process.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spcAft>
                <a:spcPts val="800"/>
              </a:spcAft>
            </a:pP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b. Common techniques include Bag-of-Words (</a:t>
            </a:r>
            <a:r>
              <a:rPr lang="en-IN" sz="18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BoW</a:t>
            </a: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Term Frequency-Inverse Document Frequency (TF-IDF), and word embeddings (e.g., Word2Vec, </a:t>
            </a:r>
            <a:r>
              <a:rPr lang="en-IN" sz="18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GloVe</a:t>
            </a: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2000" b="1"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3.4 </a:t>
            </a:r>
            <a:r>
              <a:rPr lang="en-IN" sz="20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Visualizing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B21D0256-FC86-65FF-C78D-210830A3516F}"/>
              </a:ext>
            </a:extLst>
          </p:cNvPr>
          <p:cNvPicPr>
            <a:picLocks noChangeAspect="1"/>
          </p:cNvPicPr>
          <p:nvPr/>
        </p:nvPicPr>
        <p:blipFill rotWithShape="1">
          <a:blip r:embed="rId3">
            <a:extLst>
              <a:ext uri="{28A0092B-C50C-407E-A947-70E740481C1C}">
                <a14:useLocalDpi xmlns:a14="http://schemas.microsoft.com/office/drawing/2010/main" val="0"/>
              </a:ext>
            </a:extLst>
          </a:blip>
          <a:srcRect b="83120"/>
          <a:stretch/>
        </p:blipFill>
        <p:spPr>
          <a:xfrm>
            <a:off x="1199072" y="4285795"/>
            <a:ext cx="10316731" cy="1537035"/>
          </a:xfrm>
          <a:prstGeom prst="rect">
            <a:avLst/>
          </a:prstGeom>
        </p:spPr>
      </p:pic>
    </p:spTree>
    <p:extLst>
      <p:ext uri="{BB962C8B-B14F-4D97-AF65-F5344CB8AC3E}">
        <p14:creationId xmlns:p14="http://schemas.microsoft.com/office/powerpoint/2010/main" val="261723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2416</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Lato</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Abhyuday Kshatriya</dc:creator>
  <cp:lastModifiedBy>Ketan Singh Rautela</cp:lastModifiedBy>
  <cp:revision>20</cp:revision>
  <dcterms:created xsi:type="dcterms:W3CDTF">2023-01-24T18:01:12Z</dcterms:created>
  <dcterms:modified xsi:type="dcterms:W3CDTF">2023-07-22T07:37:05Z</dcterms:modified>
</cp:coreProperties>
</file>