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59" r:id="rId3"/>
    <p:sldId id="260" r:id="rId4"/>
    <p:sldId id="261" r:id="rId5"/>
    <p:sldId id="263" r:id="rId6"/>
    <p:sldId id="264" r:id="rId7"/>
    <p:sldId id="265" r:id="rId8"/>
    <p:sldId id="266" r:id="rId9"/>
    <p:sldId id="267" r:id="rId10"/>
    <p:sldId id="268"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69" autoAdjust="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3427F-B5F0-4638-BB04-B10C856B39C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1B14264-B37E-49C8-B51B-C0A047CD934F}">
      <dgm:prSet/>
      <dgm:spPr/>
      <dgm:t>
        <a:bodyPr/>
        <a:lstStyle/>
        <a:p>
          <a:r>
            <a:rPr lang="en-US"/>
            <a:t>The software used in this research are:</a:t>
          </a:r>
        </a:p>
      </dgm:t>
    </dgm:pt>
    <dgm:pt modelId="{2ED639D0-B257-4847-AAD0-AE0F79AA23EC}" type="parTrans" cxnId="{C362D3A2-F41B-47B1-97D2-6753829EEE26}">
      <dgm:prSet/>
      <dgm:spPr/>
      <dgm:t>
        <a:bodyPr/>
        <a:lstStyle/>
        <a:p>
          <a:endParaRPr lang="en-US"/>
        </a:p>
      </dgm:t>
    </dgm:pt>
    <dgm:pt modelId="{D0A2BF15-1FEF-48D6-8BA0-C5871986317E}" type="sibTrans" cxnId="{C362D3A2-F41B-47B1-97D2-6753829EEE26}">
      <dgm:prSet/>
      <dgm:spPr/>
      <dgm:t>
        <a:bodyPr/>
        <a:lstStyle/>
        <a:p>
          <a:endParaRPr lang="en-US"/>
        </a:p>
      </dgm:t>
    </dgm:pt>
    <dgm:pt modelId="{4E84290A-79C2-4D1B-8506-A649EFA48321}">
      <dgm:prSet/>
      <dgm:spPr/>
      <dgm:t>
        <a:bodyPr/>
        <a:lstStyle/>
        <a:p>
          <a:r>
            <a:rPr lang="en-US" dirty="0"/>
            <a:t>a. Windows 11 Ultimate 64 Bit: The operating system used to run all the software on the computer.</a:t>
          </a:r>
        </a:p>
      </dgm:t>
    </dgm:pt>
    <dgm:pt modelId="{AF1A1ACD-4148-4335-91FA-17880FC8917C}" type="parTrans" cxnId="{75F44AC4-EA7A-432B-A617-808C32C87FF3}">
      <dgm:prSet/>
      <dgm:spPr/>
      <dgm:t>
        <a:bodyPr/>
        <a:lstStyle/>
        <a:p>
          <a:endParaRPr lang="en-US"/>
        </a:p>
      </dgm:t>
    </dgm:pt>
    <dgm:pt modelId="{47E887AD-1FFB-46BF-81C4-3E9B8398D96A}" type="sibTrans" cxnId="{75F44AC4-EA7A-432B-A617-808C32C87FF3}">
      <dgm:prSet/>
      <dgm:spPr/>
      <dgm:t>
        <a:bodyPr/>
        <a:lstStyle/>
        <a:p>
          <a:endParaRPr lang="en-US"/>
        </a:p>
      </dgm:t>
    </dgm:pt>
    <dgm:pt modelId="{275D59A4-3FC6-4432-BA7C-B55F31DA4192}">
      <dgm:prSet/>
      <dgm:spPr/>
      <dgm:t>
        <a:bodyPr/>
        <a:lstStyle/>
        <a:p>
          <a:r>
            <a:rPr lang="en-US"/>
            <a:t>b. Arduino IDE 1.8.2: a software used in developing microcontroller applications starting from writing source programs, compiling, uploading, and testing terminals.</a:t>
          </a:r>
        </a:p>
      </dgm:t>
    </dgm:pt>
    <dgm:pt modelId="{6BB12FC6-24F5-48A8-AD61-CD4F6BE12CE0}" type="parTrans" cxnId="{9B110F5F-7A15-4E69-AA6A-D6169AF87B39}">
      <dgm:prSet/>
      <dgm:spPr/>
      <dgm:t>
        <a:bodyPr/>
        <a:lstStyle/>
        <a:p>
          <a:endParaRPr lang="en-US"/>
        </a:p>
      </dgm:t>
    </dgm:pt>
    <dgm:pt modelId="{8F2426BB-2442-4C75-85B0-822429920296}" type="sibTrans" cxnId="{9B110F5F-7A15-4E69-AA6A-D6169AF87B39}">
      <dgm:prSet/>
      <dgm:spPr/>
      <dgm:t>
        <a:bodyPr/>
        <a:lstStyle/>
        <a:p>
          <a:endParaRPr lang="en-US"/>
        </a:p>
      </dgm:t>
    </dgm:pt>
    <dgm:pt modelId="{567A6ACA-697F-4E3C-A0C6-E8556D744435}" type="pres">
      <dgm:prSet presAssocID="{E833427F-B5F0-4638-BB04-B10C856B39C0}" presName="linear" presStyleCnt="0">
        <dgm:presLayoutVars>
          <dgm:animLvl val="lvl"/>
          <dgm:resizeHandles val="exact"/>
        </dgm:presLayoutVars>
      </dgm:prSet>
      <dgm:spPr/>
    </dgm:pt>
    <dgm:pt modelId="{F2C0B3A5-0787-4538-9E0B-2B93FA762F85}" type="pres">
      <dgm:prSet presAssocID="{21B14264-B37E-49C8-B51B-C0A047CD934F}" presName="parentText" presStyleLbl="node1" presStyleIdx="0" presStyleCnt="3">
        <dgm:presLayoutVars>
          <dgm:chMax val="0"/>
          <dgm:bulletEnabled val="1"/>
        </dgm:presLayoutVars>
      </dgm:prSet>
      <dgm:spPr/>
    </dgm:pt>
    <dgm:pt modelId="{01A07683-91B1-45A8-91A2-67F7F947C110}" type="pres">
      <dgm:prSet presAssocID="{D0A2BF15-1FEF-48D6-8BA0-C5871986317E}" presName="spacer" presStyleCnt="0"/>
      <dgm:spPr/>
    </dgm:pt>
    <dgm:pt modelId="{064E93F3-2F86-4CC2-93D2-A2E138BD5260}" type="pres">
      <dgm:prSet presAssocID="{4E84290A-79C2-4D1B-8506-A649EFA48321}" presName="parentText" presStyleLbl="node1" presStyleIdx="1" presStyleCnt="3">
        <dgm:presLayoutVars>
          <dgm:chMax val="0"/>
          <dgm:bulletEnabled val="1"/>
        </dgm:presLayoutVars>
      </dgm:prSet>
      <dgm:spPr/>
    </dgm:pt>
    <dgm:pt modelId="{221A2676-92BF-40B5-9EC2-1010A9DECFF3}" type="pres">
      <dgm:prSet presAssocID="{47E887AD-1FFB-46BF-81C4-3E9B8398D96A}" presName="spacer" presStyleCnt="0"/>
      <dgm:spPr/>
    </dgm:pt>
    <dgm:pt modelId="{ABBDC1C5-6F9B-4183-8E80-6E8B9911B713}" type="pres">
      <dgm:prSet presAssocID="{275D59A4-3FC6-4432-BA7C-B55F31DA4192}" presName="parentText" presStyleLbl="node1" presStyleIdx="2" presStyleCnt="3">
        <dgm:presLayoutVars>
          <dgm:chMax val="0"/>
          <dgm:bulletEnabled val="1"/>
        </dgm:presLayoutVars>
      </dgm:prSet>
      <dgm:spPr/>
    </dgm:pt>
  </dgm:ptLst>
  <dgm:cxnLst>
    <dgm:cxn modelId="{9B110F5F-7A15-4E69-AA6A-D6169AF87B39}" srcId="{E833427F-B5F0-4638-BB04-B10C856B39C0}" destId="{275D59A4-3FC6-4432-BA7C-B55F31DA4192}" srcOrd="2" destOrd="0" parTransId="{6BB12FC6-24F5-48A8-AD61-CD4F6BE12CE0}" sibTransId="{8F2426BB-2442-4C75-85B0-822429920296}"/>
    <dgm:cxn modelId="{4709D943-9890-4B57-BB02-897FD66F54E8}" type="presOf" srcId="{E833427F-B5F0-4638-BB04-B10C856B39C0}" destId="{567A6ACA-697F-4E3C-A0C6-E8556D744435}" srcOrd="0" destOrd="0" presId="urn:microsoft.com/office/officeart/2005/8/layout/vList2"/>
    <dgm:cxn modelId="{14590171-2EA4-4786-8539-BAC513A51A2A}" type="presOf" srcId="{4E84290A-79C2-4D1B-8506-A649EFA48321}" destId="{064E93F3-2F86-4CC2-93D2-A2E138BD5260}" srcOrd="0" destOrd="0" presId="urn:microsoft.com/office/officeart/2005/8/layout/vList2"/>
    <dgm:cxn modelId="{C362D3A2-F41B-47B1-97D2-6753829EEE26}" srcId="{E833427F-B5F0-4638-BB04-B10C856B39C0}" destId="{21B14264-B37E-49C8-B51B-C0A047CD934F}" srcOrd="0" destOrd="0" parTransId="{2ED639D0-B257-4847-AAD0-AE0F79AA23EC}" sibTransId="{D0A2BF15-1FEF-48D6-8BA0-C5871986317E}"/>
    <dgm:cxn modelId="{75F44AC4-EA7A-432B-A617-808C32C87FF3}" srcId="{E833427F-B5F0-4638-BB04-B10C856B39C0}" destId="{4E84290A-79C2-4D1B-8506-A649EFA48321}" srcOrd="1" destOrd="0" parTransId="{AF1A1ACD-4148-4335-91FA-17880FC8917C}" sibTransId="{47E887AD-1FFB-46BF-81C4-3E9B8398D96A}"/>
    <dgm:cxn modelId="{938B72EB-E6A3-47CB-A679-DF23090A91AE}" type="presOf" srcId="{21B14264-B37E-49C8-B51B-C0A047CD934F}" destId="{F2C0B3A5-0787-4538-9E0B-2B93FA762F85}" srcOrd="0" destOrd="0" presId="urn:microsoft.com/office/officeart/2005/8/layout/vList2"/>
    <dgm:cxn modelId="{65DB67F1-392D-4212-AE3F-FF52213CA6F7}" type="presOf" srcId="{275D59A4-3FC6-4432-BA7C-B55F31DA4192}" destId="{ABBDC1C5-6F9B-4183-8E80-6E8B9911B713}" srcOrd="0" destOrd="0" presId="urn:microsoft.com/office/officeart/2005/8/layout/vList2"/>
    <dgm:cxn modelId="{5E0DCD3F-745C-44EB-873B-ADD3A0D9F736}" type="presParOf" srcId="{567A6ACA-697F-4E3C-A0C6-E8556D744435}" destId="{F2C0B3A5-0787-4538-9E0B-2B93FA762F85}" srcOrd="0" destOrd="0" presId="urn:microsoft.com/office/officeart/2005/8/layout/vList2"/>
    <dgm:cxn modelId="{6A4A08EE-C6C6-4A9A-96B4-4D27EA35E3F8}" type="presParOf" srcId="{567A6ACA-697F-4E3C-A0C6-E8556D744435}" destId="{01A07683-91B1-45A8-91A2-67F7F947C110}" srcOrd="1" destOrd="0" presId="urn:microsoft.com/office/officeart/2005/8/layout/vList2"/>
    <dgm:cxn modelId="{A0769648-028C-4A73-8F1F-6B335932D450}" type="presParOf" srcId="{567A6ACA-697F-4E3C-A0C6-E8556D744435}" destId="{064E93F3-2F86-4CC2-93D2-A2E138BD5260}" srcOrd="2" destOrd="0" presId="urn:microsoft.com/office/officeart/2005/8/layout/vList2"/>
    <dgm:cxn modelId="{842A0F84-E624-4089-B07A-A72489962D30}" type="presParOf" srcId="{567A6ACA-697F-4E3C-A0C6-E8556D744435}" destId="{221A2676-92BF-40B5-9EC2-1010A9DECFF3}" srcOrd="3" destOrd="0" presId="urn:microsoft.com/office/officeart/2005/8/layout/vList2"/>
    <dgm:cxn modelId="{12A2F3BA-4ADE-483E-B8C0-E74CF0C1A15F}" type="presParOf" srcId="{567A6ACA-697F-4E3C-A0C6-E8556D744435}" destId="{ABBDC1C5-6F9B-4183-8E80-6E8B9911B71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EFA19F-880D-45E7-9A7C-4955DE84530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25AD218-D2CC-4206-8166-BED9F7E2DF9C}">
      <dgm:prSet/>
      <dgm:spPr>
        <a:solidFill>
          <a:schemeClr val="tx1">
            <a:lumMod val="65000"/>
            <a:lumOff val="35000"/>
          </a:schemeClr>
        </a:solidFill>
      </dgm:spPr>
      <dgm:t>
        <a:bodyPr/>
        <a:lstStyle/>
        <a:p>
          <a:r>
            <a:rPr lang="en-US" dirty="0"/>
            <a:t>The ability of this smoke detector to detect the presence of cigarette smoke in the air depends on the concentration of smoke, the distance from the source and sensor, and the direction of movement of the smoke. </a:t>
          </a:r>
          <a:r>
            <a:rPr lang="en-US"/>
            <a:t>and from the results of tests carried out at three locations, it was explained that a closed room equipped with a colling fan to clean cigarette smoke levels made the room cleaner and reduced co2 levels.</a:t>
          </a:r>
        </a:p>
      </dgm:t>
    </dgm:pt>
    <dgm:pt modelId="{0905101C-927B-423E-9779-0B0391053B2D}" type="parTrans" cxnId="{63FB5FFB-D9DB-48C0-A4EC-22A1904FC7F9}">
      <dgm:prSet/>
      <dgm:spPr/>
      <dgm:t>
        <a:bodyPr/>
        <a:lstStyle/>
        <a:p>
          <a:endParaRPr lang="en-US"/>
        </a:p>
      </dgm:t>
    </dgm:pt>
    <dgm:pt modelId="{F42B9237-4917-43AC-ADBF-095D806FCE83}" type="sibTrans" cxnId="{63FB5FFB-D9DB-48C0-A4EC-22A1904FC7F9}">
      <dgm:prSet/>
      <dgm:spPr>
        <a:solidFill>
          <a:schemeClr val="bg1">
            <a:lumMod val="95000"/>
            <a:alpha val="0"/>
          </a:schemeClr>
        </a:solidFill>
      </dgm:spPr>
      <dgm:t>
        <a:bodyPr/>
        <a:lstStyle/>
        <a:p>
          <a:endParaRPr lang="en-US" dirty="0">
            <a:solidFill>
              <a:schemeClr val="bg1">
                <a:lumMod val="95000"/>
              </a:schemeClr>
            </a:solidFill>
          </a:endParaRPr>
        </a:p>
      </dgm:t>
    </dgm:pt>
    <dgm:pt modelId="{8C1BEC7C-1562-4F55-BB0C-F88647D19D92}">
      <dgm:prSet/>
      <dgm:spPr>
        <a:solidFill>
          <a:schemeClr val="tx1">
            <a:lumMod val="65000"/>
            <a:lumOff val="35000"/>
          </a:schemeClr>
        </a:solidFill>
      </dgm:spPr>
      <dgm:t>
        <a:bodyPr/>
        <a:lstStyle/>
        <a:p>
          <a:r>
            <a:rPr lang="en-US" dirty="0"/>
            <a:t>In a </a:t>
          </a:r>
          <a:r>
            <a:rPr lang="en-US" b="1" dirty="0"/>
            <a:t>fire</a:t>
          </a:r>
          <a:r>
            <a:rPr lang="en-US" dirty="0"/>
            <a:t>, </a:t>
          </a:r>
          <a:r>
            <a:rPr lang="en-US" b="1" dirty="0"/>
            <a:t>smoke</a:t>
          </a:r>
          <a:r>
            <a:rPr lang="en-US" dirty="0"/>
            <a:t> and deadly gases tend to spread farther and faster than heat, leading to death from inhalation of </a:t>
          </a:r>
          <a:r>
            <a:rPr lang="en-US" b="1" dirty="0"/>
            <a:t>smoke</a:t>
          </a:r>
          <a:r>
            <a:rPr lang="en-US" dirty="0"/>
            <a:t> and toxic gases. The proposed system will give the combine result at the output whether smoke and fire is present or not. The system performance can be improved with the use of optimal algorithms for detecting motion area and extracting features of fire. Neural network based outputs from both flame and smoke modules are combined to get a final output with different states as: both smoke and flame are present, fire with smoke but without flame, fire with flame but without smoke and non-fire i.e. no smoke and no flame. The enhanced system will performed well than the existing system in terms of detection rate.</a:t>
          </a:r>
        </a:p>
      </dgm:t>
    </dgm:pt>
    <dgm:pt modelId="{72854152-E655-42EB-883C-96F5D95DBE38}" type="parTrans" cxnId="{DA257F64-7A41-4406-94CB-E6C2355309D2}">
      <dgm:prSet/>
      <dgm:spPr/>
      <dgm:t>
        <a:bodyPr/>
        <a:lstStyle/>
        <a:p>
          <a:endParaRPr lang="en-US"/>
        </a:p>
      </dgm:t>
    </dgm:pt>
    <dgm:pt modelId="{10CD7D2F-764D-40CD-9B90-750C72B8C140}" type="sibTrans" cxnId="{DA257F64-7A41-4406-94CB-E6C2355309D2}">
      <dgm:prSet/>
      <dgm:spPr/>
      <dgm:t>
        <a:bodyPr/>
        <a:lstStyle/>
        <a:p>
          <a:endParaRPr lang="en-US"/>
        </a:p>
      </dgm:t>
    </dgm:pt>
    <dgm:pt modelId="{DFC5CC27-FED9-47EF-BB42-E013CF4739B9}" type="pres">
      <dgm:prSet presAssocID="{78EFA19F-880D-45E7-9A7C-4955DE845308}" presName="Name0" presStyleCnt="0">
        <dgm:presLayoutVars>
          <dgm:dir/>
          <dgm:resizeHandles val="exact"/>
        </dgm:presLayoutVars>
      </dgm:prSet>
      <dgm:spPr/>
    </dgm:pt>
    <dgm:pt modelId="{BE62AD36-F931-4C9B-B7AD-059D9510EE91}" type="pres">
      <dgm:prSet presAssocID="{325AD218-D2CC-4206-8166-BED9F7E2DF9C}" presName="node" presStyleLbl="node1" presStyleIdx="0" presStyleCnt="2">
        <dgm:presLayoutVars>
          <dgm:bulletEnabled val="1"/>
        </dgm:presLayoutVars>
      </dgm:prSet>
      <dgm:spPr/>
    </dgm:pt>
    <dgm:pt modelId="{69F82D16-DCC2-43A3-AF9B-C8AA7C550071}" type="pres">
      <dgm:prSet presAssocID="{F42B9237-4917-43AC-ADBF-095D806FCE83}" presName="sibTrans" presStyleLbl="sibTrans2D1" presStyleIdx="0" presStyleCnt="1" custFlipVert="1" custScaleX="21205" custScaleY="13824" custLinFactNeighborX="-2830" custLinFactNeighborY="9526"/>
      <dgm:spPr/>
    </dgm:pt>
    <dgm:pt modelId="{397F7E64-DEC8-4D32-B235-665230727085}" type="pres">
      <dgm:prSet presAssocID="{F42B9237-4917-43AC-ADBF-095D806FCE83}" presName="connectorText" presStyleLbl="sibTrans2D1" presStyleIdx="0" presStyleCnt="1"/>
      <dgm:spPr/>
    </dgm:pt>
    <dgm:pt modelId="{9DEFBF80-DA97-4E61-89D5-953A3264A64C}" type="pres">
      <dgm:prSet presAssocID="{8C1BEC7C-1562-4F55-BB0C-F88647D19D92}" presName="node" presStyleLbl="node1" presStyleIdx="1" presStyleCnt="2">
        <dgm:presLayoutVars>
          <dgm:bulletEnabled val="1"/>
        </dgm:presLayoutVars>
      </dgm:prSet>
      <dgm:spPr/>
    </dgm:pt>
  </dgm:ptLst>
  <dgm:cxnLst>
    <dgm:cxn modelId="{D56E015E-8109-4915-A78C-853A3D4A5C89}" type="presOf" srcId="{8C1BEC7C-1562-4F55-BB0C-F88647D19D92}" destId="{9DEFBF80-DA97-4E61-89D5-953A3264A64C}" srcOrd="0" destOrd="0" presId="urn:microsoft.com/office/officeart/2005/8/layout/process1"/>
    <dgm:cxn modelId="{6A52D441-A3E0-4DE3-BB7D-7DA6E4362B26}" type="presOf" srcId="{F42B9237-4917-43AC-ADBF-095D806FCE83}" destId="{397F7E64-DEC8-4D32-B235-665230727085}" srcOrd="1" destOrd="0" presId="urn:microsoft.com/office/officeart/2005/8/layout/process1"/>
    <dgm:cxn modelId="{DFB3BA62-D919-4813-A6A3-35A9E7B17FA5}" type="presOf" srcId="{F42B9237-4917-43AC-ADBF-095D806FCE83}" destId="{69F82D16-DCC2-43A3-AF9B-C8AA7C550071}" srcOrd="0" destOrd="0" presId="urn:microsoft.com/office/officeart/2005/8/layout/process1"/>
    <dgm:cxn modelId="{DA257F64-7A41-4406-94CB-E6C2355309D2}" srcId="{78EFA19F-880D-45E7-9A7C-4955DE845308}" destId="{8C1BEC7C-1562-4F55-BB0C-F88647D19D92}" srcOrd="1" destOrd="0" parTransId="{72854152-E655-42EB-883C-96F5D95DBE38}" sibTransId="{10CD7D2F-764D-40CD-9B90-750C72B8C140}"/>
    <dgm:cxn modelId="{1B840AC8-CB86-4319-954E-158C1F66F064}" type="presOf" srcId="{78EFA19F-880D-45E7-9A7C-4955DE845308}" destId="{DFC5CC27-FED9-47EF-BB42-E013CF4739B9}" srcOrd="0" destOrd="0" presId="urn:microsoft.com/office/officeart/2005/8/layout/process1"/>
    <dgm:cxn modelId="{407F5EF3-D2B3-4E3C-A445-D5BAD7C47703}" type="presOf" srcId="{325AD218-D2CC-4206-8166-BED9F7E2DF9C}" destId="{BE62AD36-F931-4C9B-B7AD-059D9510EE91}" srcOrd="0" destOrd="0" presId="urn:microsoft.com/office/officeart/2005/8/layout/process1"/>
    <dgm:cxn modelId="{63FB5FFB-D9DB-48C0-A4EC-22A1904FC7F9}" srcId="{78EFA19F-880D-45E7-9A7C-4955DE845308}" destId="{325AD218-D2CC-4206-8166-BED9F7E2DF9C}" srcOrd="0" destOrd="0" parTransId="{0905101C-927B-423E-9779-0B0391053B2D}" sibTransId="{F42B9237-4917-43AC-ADBF-095D806FCE83}"/>
    <dgm:cxn modelId="{32F7E5C4-7F72-4F11-BE44-D9AC8C5C0D0C}" type="presParOf" srcId="{DFC5CC27-FED9-47EF-BB42-E013CF4739B9}" destId="{BE62AD36-F931-4C9B-B7AD-059D9510EE91}" srcOrd="0" destOrd="0" presId="urn:microsoft.com/office/officeart/2005/8/layout/process1"/>
    <dgm:cxn modelId="{5DDE4886-74EA-4AD9-9F58-D5FA51B14748}" type="presParOf" srcId="{DFC5CC27-FED9-47EF-BB42-E013CF4739B9}" destId="{69F82D16-DCC2-43A3-AF9B-C8AA7C550071}" srcOrd="1" destOrd="0" presId="urn:microsoft.com/office/officeart/2005/8/layout/process1"/>
    <dgm:cxn modelId="{9710A757-594E-4A98-895B-865F05EE0A44}" type="presParOf" srcId="{69F82D16-DCC2-43A3-AF9B-C8AA7C550071}" destId="{397F7E64-DEC8-4D32-B235-665230727085}" srcOrd="0" destOrd="0" presId="urn:microsoft.com/office/officeart/2005/8/layout/process1"/>
    <dgm:cxn modelId="{F7B51A1E-11EE-43E4-BAB8-FEA061A8C99F}" type="presParOf" srcId="{DFC5CC27-FED9-47EF-BB42-E013CF4739B9}" destId="{9DEFBF80-DA97-4E61-89D5-953A3264A64C}"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0B3A5-0787-4538-9E0B-2B93FA762F85}">
      <dsp:nvSpPr>
        <dsp:cNvPr id="0" name=""/>
        <dsp:cNvSpPr/>
      </dsp:nvSpPr>
      <dsp:spPr>
        <a:xfrm>
          <a:off x="0" y="61731"/>
          <a:ext cx="6211603" cy="15634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software used in this research are:</a:t>
          </a:r>
        </a:p>
      </dsp:txBody>
      <dsp:txXfrm>
        <a:off x="76320" y="138051"/>
        <a:ext cx="6058963" cy="1410788"/>
      </dsp:txXfrm>
    </dsp:sp>
    <dsp:sp modelId="{064E93F3-2F86-4CC2-93D2-A2E138BD5260}">
      <dsp:nvSpPr>
        <dsp:cNvPr id="0" name=""/>
        <dsp:cNvSpPr/>
      </dsp:nvSpPr>
      <dsp:spPr>
        <a:xfrm>
          <a:off x="0" y="1688520"/>
          <a:ext cx="6211603" cy="156342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 Windows 11 Ultimate 64 Bit: The operating system used to run all the software on the computer.</a:t>
          </a:r>
        </a:p>
      </dsp:txBody>
      <dsp:txXfrm>
        <a:off x="76320" y="1764840"/>
        <a:ext cx="6058963" cy="1410788"/>
      </dsp:txXfrm>
    </dsp:sp>
    <dsp:sp modelId="{ABBDC1C5-6F9B-4183-8E80-6E8B9911B713}">
      <dsp:nvSpPr>
        <dsp:cNvPr id="0" name=""/>
        <dsp:cNvSpPr/>
      </dsp:nvSpPr>
      <dsp:spPr>
        <a:xfrm>
          <a:off x="0" y="3315308"/>
          <a:ext cx="6211603" cy="156342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b. Arduino IDE 1.8.2: a software used in developing microcontroller applications starting from writing source programs, compiling, uploading, and testing terminals.</a:t>
          </a:r>
        </a:p>
      </dsp:txBody>
      <dsp:txXfrm>
        <a:off x="76320" y="3391628"/>
        <a:ext cx="6058963" cy="1410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AD36-F931-4C9B-B7AD-059D9510EE91}">
      <dsp:nvSpPr>
        <dsp:cNvPr id="0" name=""/>
        <dsp:cNvSpPr/>
      </dsp:nvSpPr>
      <dsp:spPr>
        <a:xfrm>
          <a:off x="2185" y="286344"/>
          <a:ext cx="4661520" cy="4960149"/>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ability of this smoke detector to detect the presence of cigarette smoke in the air depends on the concentration of smoke, the distance from the source and sensor, and the direction of movement of the smoke. </a:t>
          </a:r>
          <a:r>
            <a:rPr lang="en-US" sz="1800" kern="1200"/>
            <a:t>and from the results of tests carried out at three locations, it was explained that a closed room equipped with a colling fan to clean cigarette smoke levels made the room cleaner and reduced co2 levels.</a:t>
          </a:r>
        </a:p>
      </dsp:txBody>
      <dsp:txXfrm>
        <a:off x="138716" y="422875"/>
        <a:ext cx="4388458" cy="4687087"/>
      </dsp:txXfrm>
    </dsp:sp>
    <dsp:sp modelId="{69F82D16-DCC2-43A3-AF9B-C8AA7C550071}">
      <dsp:nvSpPr>
        <dsp:cNvPr id="0" name=""/>
        <dsp:cNvSpPr/>
      </dsp:nvSpPr>
      <dsp:spPr>
        <a:xfrm flipV="1">
          <a:off x="5491234" y="2796638"/>
          <a:ext cx="209556" cy="159813"/>
        </a:xfrm>
        <a:prstGeom prst="rightArrow">
          <a:avLst>
            <a:gd name="adj1" fmla="val 60000"/>
            <a:gd name="adj2" fmla="val 50000"/>
          </a:avLst>
        </a:prstGeom>
        <a:solidFill>
          <a:schemeClr val="bg1">
            <a:lumMod val="95000"/>
            <a:alpha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chemeClr val="bg1">
                <a:lumMod val="95000"/>
              </a:schemeClr>
            </a:solidFill>
          </a:endParaRPr>
        </a:p>
      </dsp:txBody>
      <dsp:txXfrm rot="10800000">
        <a:off x="5491234" y="2828601"/>
        <a:ext cx="161612" cy="95887"/>
      </dsp:txXfrm>
    </dsp:sp>
    <dsp:sp modelId="{9DEFBF80-DA97-4E61-89D5-953A3264A64C}">
      <dsp:nvSpPr>
        <dsp:cNvPr id="0" name=""/>
        <dsp:cNvSpPr/>
      </dsp:nvSpPr>
      <dsp:spPr>
        <a:xfrm>
          <a:off x="6528315" y="286344"/>
          <a:ext cx="4661520" cy="4960149"/>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 a </a:t>
          </a:r>
          <a:r>
            <a:rPr lang="en-US" sz="1800" b="1" kern="1200" dirty="0"/>
            <a:t>fire</a:t>
          </a:r>
          <a:r>
            <a:rPr lang="en-US" sz="1800" kern="1200" dirty="0"/>
            <a:t>, </a:t>
          </a:r>
          <a:r>
            <a:rPr lang="en-US" sz="1800" b="1" kern="1200" dirty="0"/>
            <a:t>smoke</a:t>
          </a:r>
          <a:r>
            <a:rPr lang="en-US" sz="1800" kern="1200" dirty="0"/>
            <a:t> and deadly gases tend to spread farther and faster than heat, leading to death from inhalation of </a:t>
          </a:r>
          <a:r>
            <a:rPr lang="en-US" sz="1800" b="1" kern="1200" dirty="0"/>
            <a:t>smoke</a:t>
          </a:r>
          <a:r>
            <a:rPr lang="en-US" sz="1800" kern="1200" dirty="0"/>
            <a:t> and toxic gases. The proposed system will give the combine result at the output whether smoke and fire is present or not. The system performance can be improved with the use of optimal algorithms for detecting motion area and extracting features of fire. Neural network based outputs from both flame and smoke modules are combined to get a final output with different states as: both smoke and flame are present, fire with smoke but without flame, fire with flame but without smoke and non-fire i.e. no smoke and no flame. The enhanced system will performed well than the existing system in terms of detection rate.</a:t>
          </a:r>
        </a:p>
      </dsp:txBody>
      <dsp:txXfrm>
        <a:off x="6664846" y="422875"/>
        <a:ext cx="4388458" cy="4687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1F27-44B7-2F44-5447-F86AEC3E6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D7A2D4-659A-8A27-57ED-6FA94794F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FC6F02-7C16-CD00-99E4-7D21DE7AB2A1}"/>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5" name="Footer Placeholder 4">
            <a:extLst>
              <a:ext uri="{FF2B5EF4-FFF2-40B4-BE49-F238E27FC236}">
                <a16:creationId xmlns:a16="http://schemas.microsoft.com/office/drawing/2014/main" id="{DF358587-E7B2-1D27-1E57-E0CE1CF45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42DC0-193B-A103-CED8-1B1639091F84}"/>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37485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2A06-238F-7109-8679-163134869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FD25FD-F10D-DEE4-CCD6-C01889F98B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CAF4B-A74B-C014-2B90-7F71E20F0841}"/>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5" name="Footer Placeholder 4">
            <a:extLst>
              <a:ext uri="{FF2B5EF4-FFF2-40B4-BE49-F238E27FC236}">
                <a16:creationId xmlns:a16="http://schemas.microsoft.com/office/drawing/2014/main" id="{47D947FD-3BF7-C8D5-771C-63D1D9AA5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932D2-CAAF-2A88-44C4-51DF77E2AB45}"/>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36052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4EB15-2E37-7048-9948-264564245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74186-BB29-3E42-18C4-E03A7E28D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F8739-7431-712B-B678-07BD98B2351C}"/>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5" name="Footer Placeholder 4">
            <a:extLst>
              <a:ext uri="{FF2B5EF4-FFF2-40B4-BE49-F238E27FC236}">
                <a16:creationId xmlns:a16="http://schemas.microsoft.com/office/drawing/2014/main" id="{EAF99420-31DE-BEF4-53E6-60153B810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B2BDE-20FE-EE80-034F-6FC70D9D5140}"/>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59246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B028-4DEE-B065-AF17-27BE6B9A4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DB00DB-208C-8BC1-C35F-5B937E1C5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27113-D7F9-9C45-D929-B29CED40B5BA}"/>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5" name="Footer Placeholder 4">
            <a:extLst>
              <a:ext uri="{FF2B5EF4-FFF2-40B4-BE49-F238E27FC236}">
                <a16:creationId xmlns:a16="http://schemas.microsoft.com/office/drawing/2014/main" id="{71FE67BB-B46B-0C1B-F3DB-6C19538540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6724C-36E8-609E-5AE1-26F6516F04A5}"/>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40491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4EF7-FB56-EF23-2699-89AFF3239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4964E2-4C0C-F3AC-26ED-EDD0F5FFB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4B90BF-06CB-13F4-CE19-219600A286C4}"/>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5" name="Footer Placeholder 4">
            <a:extLst>
              <a:ext uri="{FF2B5EF4-FFF2-40B4-BE49-F238E27FC236}">
                <a16:creationId xmlns:a16="http://schemas.microsoft.com/office/drawing/2014/main" id="{EE0EBDAB-CD4F-79A5-061D-328A90B13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6084C6-AB9F-7D52-54BA-5DBBBF0B27FD}"/>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278360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6CEF-1301-4456-6AA3-5D0264D666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DACF7-78AF-F343-EB00-F0170D224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00E28B-39AA-9A3C-7017-0A9BCE859D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20006F-DFD6-CF28-7B0E-5D7C6EDC6193}"/>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6" name="Footer Placeholder 5">
            <a:extLst>
              <a:ext uri="{FF2B5EF4-FFF2-40B4-BE49-F238E27FC236}">
                <a16:creationId xmlns:a16="http://schemas.microsoft.com/office/drawing/2014/main" id="{857513BF-D2F1-E97C-EAB9-BDCF549BE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F2FE1-FA12-1FB0-B677-546E94887DA4}"/>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194684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5E39-40FC-7268-B0F7-218D264230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614A18-C008-2944-D0FB-C8A2F978E4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259571-3B54-5AA5-CE0C-FA919AF01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65A599-A87E-A439-1EC6-9DF447002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24B10-476F-5065-9465-C41F151B17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1D521C-423E-5C84-A5F6-CA54EF1826E7}"/>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8" name="Footer Placeholder 7">
            <a:extLst>
              <a:ext uri="{FF2B5EF4-FFF2-40B4-BE49-F238E27FC236}">
                <a16:creationId xmlns:a16="http://schemas.microsoft.com/office/drawing/2014/main" id="{B5D1666E-0328-0732-0254-87BD6CA049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2D80E-D992-8B79-3158-E6A7E0EB484B}"/>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68714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20F5-D8FB-60AC-2B44-B708228524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6A9BD8-5106-A950-8354-3DC1FE6268C4}"/>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4" name="Footer Placeholder 3">
            <a:extLst>
              <a:ext uri="{FF2B5EF4-FFF2-40B4-BE49-F238E27FC236}">
                <a16:creationId xmlns:a16="http://schemas.microsoft.com/office/drawing/2014/main" id="{36B3316B-8BDD-E638-B3FB-89E6304C75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05A4EF-E1AD-880C-29FD-0405F9B4702F}"/>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7074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B2806-6631-B441-4014-1E352B7D18DD}"/>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3" name="Footer Placeholder 2">
            <a:extLst>
              <a:ext uri="{FF2B5EF4-FFF2-40B4-BE49-F238E27FC236}">
                <a16:creationId xmlns:a16="http://schemas.microsoft.com/office/drawing/2014/main" id="{9C87DEB2-6B8B-39D6-03FF-CC644A8C46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F47F2E-D09E-B546-B1A2-473488723EC5}"/>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400136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A96B-151D-E046-70FE-E03244462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655DF8-130B-50D6-E368-BAAB57377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360E6F-84A2-89DB-279B-F4420B242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5F145-A7C8-7198-DA6F-BA923545DDF8}"/>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6" name="Footer Placeholder 5">
            <a:extLst>
              <a:ext uri="{FF2B5EF4-FFF2-40B4-BE49-F238E27FC236}">
                <a16:creationId xmlns:a16="http://schemas.microsoft.com/office/drawing/2014/main" id="{3B53A4C3-92E3-59FA-C6C2-9A0001B93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DB569-1B2D-825C-9006-16AAEBD54FD2}"/>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78198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93E9-0C47-182C-0AF0-9C399DDC3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A09BC4-5D21-ED61-A2C4-905AA2F6E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E66F9-3F4D-08EE-4E8A-13D58D49D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63CB3-1A67-9D55-8A3A-330046BD11B9}"/>
              </a:ext>
            </a:extLst>
          </p:cNvPr>
          <p:cNvSpPr>
            <a:spLocks noGrp="1"/>
          </p:cNvSpPr>
          <p:nvPr>
            <p:ph type="dt" sz="half" idx="10"/>
          </p:nvPr>
        </p:nvSpPr>
        <p:spPr/>
        <p:txBody>
          <a:bodyPr/>
          <a:lstStyle/>
          <a:p>
            <a:fld id="{38471587-DDDC-4297-A676-144FD2058511}" type="datetimeFigureOut">
              <a:rPr lang="en-IN" smtClean="0"/>
              <a:t>28-01-2023</a:t>
            </a:fld>
            <a:endParaRPr lang="en-IN"/>
          </a:p>
        </p:txBody>
      </p:sp>
      <p:sp>
        <p:nvSpPr>
          <p:cNvPr id="6" name="Footer Placeholder 5">
            <a:extLst>
              <a:ext uri="{FF2B5EF4-FFF2-40B4-BE49-F238E27FC236}">
                <a16:creationId xmlns:a16="http://schemas.microsoft.com/office/drawing/2014/main" id="{69135349-E3C3-70B1-1246-9D5697A2EE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4D61A9-490A-A5F7-6605-077CF740A114}"/>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43645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1F084-F53E-2621-5CFF-B8E66BAE9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D7E449-F7E4-47BE-E2AB-060960C55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CB4D7-6D20-8085-FFA8-E42919959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71587-DDDC-4297-A676-144FD2058511}" type="datetimeFigureOut">
              <a:rPr lang="en-IN" smtClean="0"/>
              <a:t>28-01-2023</a:t>
            </a:fld>
            <a:endParaRPr lang="en-IN"/>
          </a:p>
        </p:txBody>
      </p:sp>
      <p:sp>
        <p:nvSpPr>
          <p:cNvPr id="5" name="Footer Placeholder 4">
            <a:extLst>
              <a:ext uri="{FF2B5EF4-FFF2-40B4-BE49-F238E27FC236}">
                <a16:creationId xmlns:a16="http://schemas.microsoft.com/office/drawing/2014/main" id="{9CF6B19D-3898-5EC4-E2D0-57050429F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44E83-2BDB-0150-0F02-4E2223373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E0746-A5CF-437A-B674-5F2D3571400E}" type="slidenum">
              <a:rPr lang="en-IN" smtClean="0"/>
              <a:t>‹#›</a:t>
            </a:fld>
            <a:endParaRPr lang="en-IN"/>
          </a:p>
        </p:txBody>
      </p:sp>
    </p:spTree>
    <p:extLst>
      <p:ext uri="{BB962C8B-B14F-4D97-AF65-F5344CB8AC3E}">
        <p14:creationId xmlns:p14="http://schemas.microsoft.com/office/powerpoint/2010/main" val="114588981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4B630-7E3D-534E-7418-C821C7111693}"/>
              </a:ext>
            </a:extLst>
          </p:cNvPr>
          <p:cNvSpPr txBox="1"/>
          <p:nvPr/>
        </p:nvSpPr>
        <p:spPr>
          <a:xfrm>
            <a:off x="2902527" y="556551"/>
            <a:ext cx="6386945" cy="461665"/>
          </a:xfrm>
          <a:prstGeom prst="rect">
            <a:avLst/>
          </a:prstGeom>
          <a:noFill/>
        </p:spPr>
        <p:txBody>
          <a:bodyPr wrap="square">
            <a:spAutoFit/>
          </a:bodyPr>
          <a:lstStyle/>
          <a:p>
            <a:pPr algn="ctr">
              <a:spcBef>
                <a:spcPts val="600"/>
              </a:spcBef>
              <a:spcAft>
                <a:spcPts val="600"/>
              </a:spcAft>
            </a:pPr>
            <a:r>
              <a:rPr lang="en-US" sz="2400" b="1" dirty="0">
                <a:effectLst/>
                <a:latin typeface="Bookman Old Style" panose="02050604050505020204" pitchFamily="18" charset="0"/>
                <a:ea typeface="Bookman Old Style" panose="02050604050505020204" pitchFamily="18" charset="0"/>
                <a:cs typeface="Bookman Old Style" panose="02050604050505020204" pitchFamily="18" charset="0"/>
              </a:rPr>
              <a:t>Mini Project Report on</a:t>
            </a:r>
            <a:endParaRPr lang="en-IN" sz="1600" dirty="0">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FD512FB0-250F-D4D0-48FB-E3ADE559D0D7}"/>
              </a:ext>
            </a:extLst>
          </p:cNvPr>
          <p:cNvSpPr/>
          <p:nvPr/>
        </p:nvSpPr>
        <p:spPr>
          <a:xfrm>
            <a:off x="980208" y="1205347"/>
            <a:ext cx="10231584" cy="1108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F020578-1A5C-94C9-E2E0-79C6D3B387F6}"/>
              </a:ext>
            </a:extLst>
          </p:cNvPr>
          <p:cNvSpPr txBox="1"/>
          <p:nvPr/>
        </p:nvSpPr>
        <p:spPr>
          <a:xfrm>
            <a:off x="2216727" y="1323199"/>
            <a:ext cx="7758546" cy="572786"/>
          </a:xfrm>
          <a:prstGeom prst="rect">
            <a:avLst/>
          </a:prstGeom>
          <a:noFill/>
        </p:spPr>
        <p:txBody>
          <a:bodyPr wrap="square">
            <a:spAutoFit/>
          </a:bodyPr>
          <a:lstStyle/>
          <a:p>
            <a:pPr algn="ctr">
              <a:lnSpc>
                <a:spcPct val="120000"/>
              </a:lnSpc>
              <a:spcBef>
                <a:spcPts val="600"/>
              </a:spcBef>
              <a:spcAft>
                <a:spcPts val="600"/>
              </a:spcAft>
            </a:pPr>
            <a:r>
              <a:rPr lang="en-US" sz="2800" b="1" dirty="0">
                <a:effectLst/>
                <a:latin typeface="Bookman Old Style" panose="02050604050505020204" pitchFamily="18" charset="0"/>
                <a:ea typeface="Bookman Old Style" panose="02050604050505020204" pitchFamily="18" charset="0"/>
                <a:cs typeface="Bookman Old Style" panose="02050604050505020204" pitchFamily="18" charset="0"/>
              </a:rPr>
              <a:t>SMOKE DETECTION USING ARDUINO</a:t>
            </a:r>
            <a:endParaRPr lang="en-IN" dirty="0">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69509688-477C-F49D-2FA9-7541502BC934}"/>
              </a:ext>
            </a:extLst>
          </p:cNvPr>
          <p:cNvSpPr/>
          <p:nvPr/>
        </p:nvSpPr>
        <p:spPr>
          <a:xfrm>
            <a:off x="980208" y="1903001"/>
            <a:ext cx="10231584" cy="1108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D369E5C-B4C0-E744-6C62-7C8329544C2A}"/>
              </a:ext>
            </a:extLst>
          </p:cNvPr>
          <p:cNvSpPr txBox="1"/>
          <p:nvPr/>
        </p:nvSpPr>
        <p:spPr>
          <a:xfrm>
            <a:off x="2902527" y="2482803"/>
            <a:ext cx="6096000" cy="1516056"/>
          </a:xfrm>
          <a:prstGeom prst="rect">
            <a:avLst/>
          </a:prstGeom>
          <a:noFill/>
        </p:spPr>
        <p:txBody>
          <a:bodyPr wrap="square">
            <a:spAutoFit/>
          </a:bodyPr>
          <a:lstStyle/>
          <a:p>
            <a:pPr algn="ct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BACHELOR OF TECHNOLOGY</a:t>
            </a:r>
            <a:endParaRPr lang="en-IN" sz="1600" dirty="0">
              <a:effectLst/>
              <a:latin typeface="Calibri" panose="020F0502020204030204" pitchFamily="34" charset="0"/>
              <a:ea typeface="Calibri" panose="020F0502020204030204" pitchFamily="34" charset="0"/>
            </a:endParaRPr>
          </a:p>
          <a:p>
            <a:pPr algn="ctr">
              <a:lnSpc>
                <a:spcPct val="57000"/>
              </a:lnSpc>
            </a:pPr>
            <a:r>
              <a:rPr lang="en-US" sz="18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600" dirty="0">
              <a:effectLst/>
              <a:latin typeface="Calibri" panose="020F0502020204030204" pitchFamily="34" charset="0"/>
              <a:ea typeface="Calibri" panose="020F0502020204030204" pitchFamily="34" charset="0"/>
            </a:endParaRPr>
          </a:p>
          <a:p>
            <a:pPr algn="ct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IN</a:t>
            </a:r>
            <a:endParaRPr lang="en-IN" sz="1600" dirty="0">
              <a:effectLst/>
              <a:latin typeface="Calibri" panose="020F0502020204030204" pitchFamily="34" charset="0"/>
              <a:ea typeface="Calibri" panose="020F0502020204030204" pitchFamily="34" charset="0"/>
            </a:endParaRPr>
          </a:p>
          <a:p>
            <a:pPr algn="ctr">
              <a:lnSpc>
                <a:spcPct val="57000"/>
              </a:lnSpc>
            </a:pPr>
            <a:r>
              <a:rPr lang="en-US" sz="18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600" dirty="0">
              <a:effectLst/>
              <a:latin typeface="Calibri" panose="020F0502020204030204" pitchFamily="34" charset="0"/>
              <a:ea typeface="Calibri" panose="020F0502020204030204" pitchFamily="34" charset="0"/>
            </a:endParaRPr>
          </a:p>
          <a:p>
            <a:pPr algn="ct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COMPUTER SCIENCE &amp; ENGINEERING </a:t>
            </a:r>
            <a:endParaRPr lang="en-IN" sz="1600" dirty="0">
              <a:effectLst/>
              <a:latin typeface="Calibri" panose="020F0502020204030204" pitchFamily="34" charset="0"/>
              <a:ea typeface="Calibri" panose="020F0502020204030204" pitchFamily="34" charset="0"/>
            </a:endParaRPr>
          </a:p>
          <a:p>
            <a:pPr algn="ctr"/>
            <a:r>
              <a:rPr lang="en-US" sz="1800" b="1" dirty="0">
                <a:solidFill>
                  <a:srgbClr val="FF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60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980D7258-D05B-6B38-B359-7B26C73A4994}"/>
              </a:ext>
            </a:extLst>
          </p:cNvPr>
          <p:cNvSpPr txBox="1"/>
          <p:nvPr/>
        </p:nvSpPr>
        <p:spPr>
          <a:xfrm>
            <a:off x="120351" y="4598951"/>
            <a:ext cx="4655128" cy="1313886"/>
          </a:xfrm>
          <a:prstGeom prst="rect">
            <a:avLst/>
          </a:prstGeom>
          <a:noFill/>
        </p:spPr>
        <p:txBody>
          <a:bodyPr wrap="square">
            <a:spAutoFit/>
          </a:bodyPr>
          <a:lstStyle/>
          <a:p>
            <a:pPr marL="2171700"/>
            <a:endParaRPr lang="en-IN" dirty="0">
              <a:effectLst/>
              <a:latin typeface="Calibri" panose="020F0502020204030204" pitchFamily="34" charset="0"/>
              <a:ea typeface="Calibri" panose="020F0502020204030204" pitchFamily="34" charset="0"/>
            </a:endParaRPr>
          </a:p>
          <a:p>
            <a:pPr>
              <a:lnSpc>
                <a:spcPct val="57000"/>
              </a:lnSpc>
            </a:pPr>
            <a:r>
              <a:rPr lang="en-US"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dirty="0">
              <a:effectLst/>
              <a:latin typeface="Calibri" panose="020F0502020204030204" pitchFamily="34" charset="0"/>
              <a:ea typeface="Calibri" panose="020F0502020204030204" pitchFamily="34" charset="0"/>
            </a:endParaRPr>
          </a:p>
          <a:p>
            <a:pPr marL="114300">
              <a:lnSpc>
                <a:spcPct val="150000"/>
              </a:lnSpc>
              <a:tabLst>
                <a:tab pos="3657600" algn="l"/>
              </a:tabLst>
            </a:pPr>
            <a:r>
              <a:rPr lang="en-US" b="1" dirty="0">
                <a:effectLst/>
                <a:latin typeface="Bookman Old Style" panose="02050604050505020204" pitchFamily="18" charset="0"/>
                <a:ea typeface="Bookman Old Style" panose="02050604050505020204" pitchFamily="18" charset="0"/>
                <a:cs typeface="Bookman Old Style" panose="02050604050505020204" pitchFamily="18" charset="0"/>
              </a:rPr>
              <a:t>Student Name: Ketan Singh </a:t>
            </a:r>
            <a:r>
              <a:rPr lang="en-US" b="1" dirty="0" err="1">
                <a:effectLst/>
                <a:latin typeface="Bookman Old Style" panose="02050604050505020204" pitchFamily="18" charset="0"/>
                <a:ea typeface="Bookman Old Style" panose="02050604050505020204" pitchFamily="18" charset="0"/>
                <a:cs typeface="Bookman Old Style" panose="02050604050505020204" pitchFamily="18" charset="0"/>
              </a:rPr>
              <a:t>Rautela</a:t>
            </a:r>
            <a:r>
              <a:rPr lang="en-US" b="1" dirty="0">
                <a:effectLst/>
                <a:latin typeface="Bookman Old Style" panose="02050604050505020204" pitchFamily="18" charset="0"/>
                <a:ea typeface="Bookman Old Style" panose="02050604050505020204" pitchFamily="18" charset="0"/>
                <a:cs typeface="Bookman Old Style" panose="02050604050505020204" pitchFamily="18" charset="0"/>
              </a:rPr>
              <a:t>                                   University Roll No. 2018881</a:t>
            </a:r>
            <a:endParaRPr lang="en-IN"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937B0437-C95B-1D9D-19E0-25B87F0C1B19}"/>
              </a:ext>
            </a:extLst>
          </p:cNvPr>
          <p:cNvSpPr txBox="1"/>
          <p:nvPr/>
        </p:nvSpPr>
        <p:spPr>
          <a:xfrm>
            <a:off x="-1906949" y="4664763"/>
            <a:ext cx="6096000" cy="400110"/>
          </a:xfrm>
          <a:prstGeom prst="rect">
            <a:avLst/>
          </a:prstGeom>
          <a:noFill/>
        </p:spPr>
        <p:txBody>
          <a:bodyPr wrap="square">
            <a:spAutoFit/>
          </a:bodyPr>
          <a:lstStyle/>
          <a:p>
            <a:pPr marL="2171700"/>
            <a:r>
              <a:rPr lang="en-US" sz="2000" b="1" dirty="0">
                <a:effectLst/>
                <a:latin typeface="Bookman Old Style" panose="02050604050505020204" pitchFamily="18" charset="0"/>
                <a:ea typeface="Bookman Old Style" panose="02050604050505020204" pitchFamily="18" charset="0"/>
                <a:cs typeface="Bookman Old Style" panose="02050604050505020204" pitchFamily="18" charset="0"/>
              </a:rPr>
              <a:t>Submitted by:</a:t>
            </a:r>
            <a:endParaRPr lang="en-IN" dirty="0">
              <a:effectLst/>
              <a:latin typeface="Calibri" panose="020F0502020204030204" pitchFamily="34" charset="0"/>
              <a:ea typeface="Calibri" panose="020F0502020204030204" pitchFamily="34" charset="0"/>
            </a:endParaRPr>
          </a:p>
        </p:txBody>
      </p:sp>
      <p:sp>
        <p:nvSpPr>
          <p:cNvPr id="15" name="TextBox 14">
            <a:extLst>
              <a:ext uri="{FF2B5EF4-FFF2-40B4-BE49-F238E27FC236}">
                <a16:creationId xmlns:a16="http://schemas.microsoft.com/office/drawing/2014/main" id="{D71D4832-C7DA-3CDB-DA97-31B0911D2541}"/>
              </a:ext>
            </a:extLst>
          </p:cNvPr>
          <p:cNvSpPr txBox="1"/>
          <p:nvPr/>
        </p:nvSpPr>
        <p:spPr>
          <a:xfrm>
            <a:off x="6542842" y="4774832"/>
            <a:ext cx="6659931" cy="962123"/>
          </a:xfrm>
          <a:prstGeom prst="rect">
            <a:avLst/>
          </a:prstGeom>
          <a:noFill/>
        </p:spPr>
        <p:txBody>
          <a:bodyPr wrap="square">
            <a:spAutoFit/>
          </a:bodyPr>
          <a:lstStyle/>
          <a:p>
            <a:pPr algn="ctr"/>
            <a:r>
              <a:rPr lang="en-US" b="1" i="1" dirty="0">
                <a:effectLst/>
                <a:latin typeface="Times New Roman" panose="02020603050405020304" pitchFamily="18" charset="0"/>
                <a:ea typeface="Times New Roman" panose="02020603050405020304" pitchFamily="18" charset="0"/>
              </a:rPr>
              <a:t>Under the Mentorship of</a:t>
            </a:r>
            <a:endParaRPr lang="en-IN" sz="1600" dirty="0">
              <a:effectLst/>
              <a:latin typeface="Calibri" panose="020F0502020204030204" pitchFamily="34" charset="0"/>
              <a:ea typeface="Calibri" panose="020F0502020204030204" pitchFamily="34" charset="0"/>
            </a:endParaRPr>
          </a:p>
          <a:p>
            <a:pPr algn="ctr">
              <a:lnSpc>
                <a:spcPct val="14000"/>
              </a:lnSpc>
            </a:pPr>
            <a:r>
              <a:rPr lang="en-US" dirty="0">
                <a:effectLst/>
                <a:latin typeface="Times New Roman" panose="02020603050405020304" pitchFamily="18" charset="0"/>
                <a:ea typeface="Times New Roman" panose="02020603050405020304" pitchFamily="18" charset="0"/>
              </a:rPr>
              <a:t> </a:t>
            </a:r>
            <a:endParaRPr lang="en-IN" sz="1600" dirty="0">
              <a:effectLst/>
              <a:latin typeface="Calibri" panose="020F0502020204030204" pitchFamily="34" charset="0"/>
              <a:ea typeface="Calibri" panose="020F0502020204030204" pitchFamily="34" charset="0"/>
            </a:endParaRPr>
          </a:p>
          <a:p>
            <a:pPr algn="ctr"/>
            <a:r>
              <a:rPr lang="en-US" b="1" dirty="0">
                <a:effectLst/>
                <a:latin typeface="Times New Roman" panose="02020603050405020304" pitchFamily="18" charset="0"/>
                <a:ea typeface="Times New Roman" panose="02020603050405020304" pitchFamily="18" charset="0"/>
              </a:rPr>
              <a:t>Dr. Upma Jain</a:t>
            </a:r>
          </a:p>
          <a:p>
            <a:pPr algn="ctr"/>
            <a:r>
              <a:rPr lang="en-US" b="1" dirty="0">
                <a:effectLst/>
                <a:latin typeface="Times New Roman" panose="02020603050405020304" pitchFamily="18" charset="0"/>
                <a:ea typeface="Times New Roman" panose="02020603050405020304" pitchFamily="18" charset="0"/>
              </a:rPr>
              <a:t>Assistant Professor</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9272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Picture 3" descr="A picture containing text, electronics&#10;&#10;Description automatically generated">
            <a:extLst>
              <a:ext uri="{FF2B5EF4-FFF2-40B4-BE49-F238E27FC236}">
                <a16:creationId xmlns:a16="http://schemas.microsoft.com/office/drawing/2014/main" id="{F32EA31F-801C-6C10-6B2A-C88E68DD0D83}"/>
              </a:ext>
            </a:extLst>
          </p:cNvPr>
          <p:cNvPicPr>
            <a:picLocks noChangeAspect="1"/>
          </p:cNvPicPr>
          <p:nvPr/>
        </p:nvPicPr>
        <p:blipFill rotWithShape="1">
          <a:blip r:embed="rId2">
            <a:extLst>
              <a:ext uri="{28A0092B-C50C-407E-A947-70E740481C1C}">
                <a14:useLocalDpi xmlns:a14="http://schemas.microsoft.com/office/drawing/2010/main" val="0"/>
              </a:ext>
            </a:extLst>
          </a:blip>
          <a:srcRect t="18306" r="-1" b="13270"/>
          <a:stretch/>
        </p:blipFill>
        <p:spPr>
          <a:xfrm rot="10800000">
            <a:off x="1451113" y="325374"/>
            <a:ext cx="5019260" cy="6207251"/>
          </a:xfrm>
          <a:prstGeom prst="rect">
            <a:avLst/>
          </a:prstGeom>
        </p:spPr>
      </p:pic>
      <p:sp>
        <p:nvSpPr>
          <p:cNvPr id="23" name="Rectangle 22">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458D53E-4761-D3D3-2DFE-446EBBD50E2F}"/>
              </a:ext>
            </a:extLst>
          </p:cNvPr>
          <p:cNvSpPr txBox="1"/>
          <p:nvPr/>
        </p:nvSpPr>
        <p:spPr>
          <a:xfrm>
            <a:off x="8731249" y="992039"/>
            <a:ext cx="3045883" cy="4287328"/>
          </a:xfrm>
          <a:prstGeom prst="rect">
            <a:avLst/>
          </a:prstGeom>
        </p:spPr>
        <p:txBody>
          <a:bodyPr vert="horz" lIns="91440" tIns="45720" rIns="91440" bIns="45720" rtlCol="0">
            <a:normAutofit/>
          </a:bodyPr>
          <a:lstStyle/>
          <a:p>
            <a:pPr>
              <a:lnSpc>
                <a:spcPct val="90000"/>
              </a:lnSpc>
              <a:spcAft>
                <a:spcPts val="600"/>
              </a:spcAft>
            </a:pPr>
            <a:r>
              <a:rPr lang="en-US" b="1" u="sng" dirty="0">
                <a:solidFill>
                  <a:schemeClr val="bg1"/>
                </a:solidFill>
                <a:effectLst/>
              </a:rPr>
              <a:t>Set of tools</a:t>
            </a:r>
          </a:p>
          <a:p>
            <a:pPr>
              <a:lnSpc>
                <a:spcPct val="90000"/>
              </a:lnSpc>
              <a:spcAft>
                <a:spcPts val="600"/>
              </a:spcAft>
            </a:pPr>
            <a:endParaRPr lang="en-US" sz="1500" dirty="0">
              <a:solidFill>
                <a:schemeClr val="bg1"/>
              </a:solidFill>
              <a:effectLst/>
            </a:endParaRPr>
          </a:p>
          <a:p>
            <a:pPr>
              <a:lnSpc>
                <a:spcPct val="90000"/>
              </a:lnSpc>
              <a:spcAft>
                <a:spcPts val="600"/>
              </a:spcAft>
            </a:pPr>
            <a:endParaRPr lang="en-US" sz="1500" dirty="0">
              <a:solidFill>
                <a:schemeClr val="bg1"/>
              </a:solidFill>
              <a:effectLst/>
            </a:endParaRPr>
          </a:p>
          <a:p>
            <a:pPr indent="-228600">
              <a:lnSpc>
                <a:spcPct val="90000"/>
              </a:lnSpc>
              <a:spcAft>
                <a:spcPts val="600"/>
              </a:spcAft>
              <a:buFont typeface="Arial" panose="020B0604020202020204" pitchFamily="34" charset="0"/>
              <a:buChar char="•"/>
            </a:pPr>
            <a:r>
              <a:rPr lang="en-US" sz="1500" dirty="0">
                <a:solidFill>
                  <a:schemeClr val="bg1"/>
                </a:solidFill>
                <a:effectLst/>
              </a:rPr>
              <a:t> By using the Fritzing application, the following tool design is obtained, this </a:t>
            </a:r>
            <a:r>
              <a:rPr lang="en-US" sz="1500" dirty="0">
                <a:solidFill>
                  <a:schemeClr val="bg1"/>
                </a:solidFill>
              </a:rPr>
              <a:t>smoke</a:t>
            </a:r>
            <a:r>
              <a:rPr lang="en-US" sz="1500" dirty="0">
                <a:solidFill>
                  <a:schemeClr val="bg1"/>
                </a:solidFill>
                <a:effectLst/>
              </a:rPr>
              <a:t> level detector works based on input from the  sensor which will read the level, then the  module will process the data, then be notified to Node and controlled by Arduino</a:t>
            </a:r>
            <a:r>
              <a:rPr lang="en-US" sz="1500" dirty="0">
                <a:solidFill>
                  <a:schemeClr val="bg1"/>
                </a:solidFill>
              </a:rPr>
              <a:t>.</a:t>
            </a:r>
            <a:endParaRPr lang="en-US" sz="1500" dirty="0">
              <a:solidFill>
                <a:schemeClr val="bg1"/>
              </a:solidFill>
              <a:effectLst/>
            </a:endParaRPr>
          </a:p>
          <a:p>
            <a:pPr indent="-228600">
              <a:lnSpc>
                <a:spcPct val="90000"/>
              </a:lnSpc>
              <a:spcAft>
                <a:spcPts val="600"/>
              </a:spcAft>
              <a:buFont typeface="Arial" panose="020B0604020202020204" pitchFamily="34" charset="0"/>
              <a:buChar char="•"/>
            </a:pPr>
            <a:endParaRPr lang="en-US" sz="1500" dirty="0">
              <a:solidFill>
                <a:schemeClr val="bg1"/>
              </a:solidFill>
              <a:effectLst/>
            </a:endParaRPr>
          </a:p>
          <a:p>
            <a:pPr indent="-228600">
              <a:lnSpc>
                <a:spcPct val="90000"/>
              </a:lnSpc>
              <a:spcAft>
                <a:spcPts val="600"/>
              </a:spcAft>
              <a:buFont typeface="Arial" panose="020B0604020202020204" pitchFamily="34" charset="0"/>
              <a:buChar char="•"/>
            </a:pPr>
            <a:endParaRPr lang="en-US" sz="1500" dirty="0">
              <a:solidFill>
                <a:schemeClr val="bg1"/>
              </a:solidFill>
            </a:endParaRPr>
          </a:p>
          <a:p>
            <a:pPr indent="-228600">
              <a:lnSpc>
                <a:spcPct val="90000"/>
              </a:lnSpc>
              <a:spcAft>
                <a:spcPts val="600"/>
              </a:spcAft>
              <a:buFont typeface="Arial" panose="020B0604020202020204" pitchFamily="34" charset="0"/>
              <a:buChar char="•"/>
            </a:pPr>
            <a:r>
              <a:rPr lang="en-US" sz="1500" dirty="0">
                <a:solidFill>
                  <a:schemeClr val="bg1"/>
                </a:solidFill>
                <a:effectLst/>
              </a:rPr>
              <a:t>Node MCU instructs the LEDs and buzzer to live and helps in taking necessary actions.</a:t>
            </a:r>
          </a:p>
        </p:txBody>
      </p:sp>
    </p:spTree>
    <p:extLst>
      <p:ext uri="{BB962C8B-B14F-4D97-AF65-F5344CB8AC3E}">
        <p14:creationId xmlns:p14="http://schemas.microsoft.com/office/powerpoint/2010/main" val="164275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01ABA-4CAF-8A78-364D-DD00CD5B9979}"/>
              </a:ext>
            </a:extLst>
          </p:cNvPr>
          <p:cNvSpPr txBox="1"/>
          <p:nvPr/>
        </p:nvSpPr>
        <p:spPr>
          <a:xfrm>
            <a:off x="3576070" y="-802168"/>
            <a:ext cx="5039859" cy="1780937"/>
          </a:xfrm>
          <a:prstGeom prst="rect">
            <a:avLst/>
          </a:prstGeom>
          <a:noFill/>
        </p:spPr>
        <p:txBody>
          <a:bodyPr wrap="square">
            <a:spAutoFit/>
          </a:bodyPr>
          <a:lstStyle/>
          <a:p>
            <a:pPr algn="just">
              <a:lnSpc>
                <a:spcPct val="200000"/>
              </a:lnSpc>
            </a:pPr>
            <a:endParaRPr lang="en-US" sz="2400" b="1" dirty="0">
              <a:effectLst/>
              <a:latin typeface="Times New Roman" panose="02020603050405020304" pitchFamily="18" charset="0"/>
              <a:ea typeface="Times New Roman" panose="02020603050405020304" pitchFamily="18" charset="0"/>
            </a:endParaRPr>
          </a:p>
          <a:p>
            <a:pPr algn="just">
              <a:lnSpc>
                <a:spcPct val="200000"/>
              </a:lnSpc>
            </a:pPr>
            <a:r>
              <a:rPr lang="en-US" sz="3600" b="1" dirty="0">
                <a:effectLst/>
                <a:latin typeface="Times New Roman" panose="02020603050405020304" pitchFamily="18" charset="0"/>
                <a:ea typeface="Times New Roman" panose="02020603050405020304" pitchFamily="18" charset="0"/>
              </a:rPr>
              <a:t>Result and Discussion</a:t>
            </a:r>
            <a:endParaRPr lang="en-IN" sz="3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024A1E02-31C0-4E8D-7642-4AEF6051CB76}"/>
              </a:ext>
            </a:extLst>
          </p:cNvPr>
          <p:cNvSpPr txBox="1"/>
          <p:nvPr/>
        </p:nvSpPr>
        <p:spPr>
          <a:xfrm>
            <a:off x="965983" y="1019358"/>
            <a:ext cx="4097216" cy="833433"/>
          </a:xfrm>
          <a:prstGeom prst="rect">
            <a:avLst/>
          </a:prstGeom>
          <a:noFill/>
        </p:spPr>
        <p:txBody>
          <a:bodyPr wrap="square">
            <a:spAutoFit/>
          </a:bodyPr>
          <a:lstStyle/>
          <a:p>
            <a:pPr algn="just">
              <a:lnSpc>
                <a:spcPct val="200000"/>
              </a:lnSpc>
            </a:pPr>
            <a:r>
              <a:rPr lang="en-US" sz="2800" b="1" dirty="0">
                <a:latin typeface="Calibri" panose="020F0502020204030204" pitchFamily="34" charset="0"/>
                <a:ea typeface="Calibri" panose="020F0502020204030204" pitchFamily="34" charset="0"/>
              </a:rPr>
              <a:t>Hardware implementation</a:t>
            </a:r>
            <a:endParaRPr lang="en-IN" sz="2000" dirty="0">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57076A86-639E-962A-5D4D-349A96F221DB}"/>
              </a:ext>
            </a:extLst>
          </p:cNvPr>
          <p:cNvSpPr/>
          <p:nvPr/>
        </p:nvSpPr>
        <p:spPr>
          <a:xfrm>
            <a:off x="2038351" y="1016172"/>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C7EB424-0765-5985-F7B0-5B63AA68E224}"/>
              </a:ext>
            </a:extLst>
          </p:cNvPr>
          <p:cNvSpPr txBox="1"/>
          <p:nvPr/>
        </p:nvSpPr>
        <p:spPr>
          <a:xfrm>
            <a:off x="965983" y="1748644"/>
            <a:ext cx="4927212" cy="5021055"/>
          </a:xfrm>
          <a:prstGeom prst="rect">
            <a:avLst/>
          </a:prstGeom>
          <a:noFill/>
        </p:spPr>
        <p:txBody>
          <a:bodyPr wrap="square">
            <a:spAutoFit/>
          </a:bodyPr>
          <a:lstStyle/>
          <a:p>
            <a:pPr>
              <a:lnSpc>
                <a:spcPct val="150000"/>
              </a:lnSpc>
            </a:pPr>
            <a:r>
              <a:rPr lang="en-US" sz="2400" dirty="0">
                <a:effectLst/>
                <a:latin typeface="Calibri" panose="020F0502020204030204" pitchFamily="34" charset="0"/>
                <a:ea typeface="Calibri" panose="020F0502020204030204" pitchFamily="34" charset="0"/>
              </a:rPr>
              <a:t> Hardware implementation for making </a:t>
            </a:r>
            <a:r>
              <a:rPr lang="en-US" sz="2400" dirty="0">
                <a:latin typeface="Calibri" panose="020F0502020204030204" pitchFamily="34" charset="0"/>
                <a:ea typeface="Calibri" panose="020F0502020204030204" pitchFamily="34" charset="0"/>
              </a:rPr>
              <a:t>this setup</a:t>
            </a:r>
            <a:r>
              <a:rPr lang="en-US" sz="2400" dirty="0">
                <a:effectLst/>
                <a:latin typeface="Calibri" panose="020F0502020204030204" pitchFamily="34" charset="0"/>
                <a:ea typeface="Calibri" panose="020F0502020204030204" pitchFamily="34" charset="0"/>
              </a:rPr>
              <a:t> is using one </a:t>
            </a:r>
            <a:r>
              <a:rPr lang="en-US" sz="2400" dirty="0">
                <a:latin typeface="Calibri" panose="020F0502020204030204" pitchFamily="34" charset="0"/>
                <a:ea typeface="Calibri" panose="020F0502020204030204" pitchFamily="34" charset="0"/>
              </a:rPr>
              <a:t>mq</a:t>
            </a:r>
            <a:r>
              <a:rPr lang="en-US" sz="2400" dirty="0">
                <a:effectLst/>
                <a:latin typeface="Calibri" panose="020F0502020204030204" pitchFamily="34" charset="0"/>
                <a:ea typeface="Calibri" panose="020F0502020204030204" pitchFamily="34" charset="0"/>
              </a:rPr>
              <a:t>-2 sensor, Arduino U N O, and  LEDs, assembled using a breadboard , for voltage divider we will be using 5V Relay, a buzzer  , while </a:t>
            </a:r>
            <a:r>
              <a:rPr lang="en-US" sz="2400" dirty="0">
                <a:latin typeface="Calibri" panose="020F0502020204030204" pitchFamily="34" charset="0"/>
                <a:ea typeface="Calibri" panose="020F0502020204030204" pitchFamily="34" charset="0"/>
              </a:rPr>
              <a:t>a screen</a:t>
            </a:r>
            <a:r>
              <a:rPr lang="en-US" sz="2400" dirty="0">
                <a:effectLst/>
                <a:latin typeface="Calibri" panose="020F0502020204030204" pitchFamily="34" charset="0"/>
                <a:ea typeface="Calibri" panose="020F0502020204030204" pitchFamily="34" charset="0"/>
              </a:rPr>
              <a:t> to Arduino output to read the content value as soon as possible in the test process try.</a:t>
            </a:r>
            <a:endParaRPr lang="en-IN" sz="2400" dirty="0">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5DD3A729-0AD2-8881-A767-268D168B9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712" y="1541125"/>
            <a:ext cx="3475305" cy="4882096"/>
          </a:xfrm>
          <a:prstGeom prst="rect">
            <a:avLst/>
          </a:prstGeom>
        </p:spPr>
      </p:pic>
      <p:sp>
        <p:nvSpPr>
          <p:cNvPr id="4" name="TextBox 3">
            <a:extLst>
              <a:ext uri="{FF2B5EF4-FFF2-40B4-BE49-F238E27FC236}">
                <a16:creationId xmlns:a16="http://schemas.microsoft.com/office/drawing/2014/main" id="{37E87DAB-43B4-2D98-924D-BEF6B982B6B7}"/>
              </a:ext>
            </a:extLst>
          </p:cNvPr>
          <p:cNvSpPr txBox="1"/>
          <p:nvPr/>
        </p:nvSpPr>
        <p:spPr>
          <a:xfrm>
            <a:off x="114713" y="-207849"/>
            <a:ext cx="2660614" cy="778355"/>
          </a:xfrm>
          <a:prstGeom prst="rect">
            <a:avLst/>
          </a:prstGeom>
          <a:noFill/>
        </p:spPr>
        <p:txBody>
          <a:bodyPr wrap="square">
            <a:spAutoFit/>
          </a:bodyPr>
          <a:lstStyle/>
          <a:p>
            <a:pPr algn="just">
              <a:lnSpc>
                <a:spcPct val="200000"/>
              </a:lnSpc>
            </a:pPr>
            <a:r>
              <a:rPr lang="en-US" sz="2600" b="1" dirty="0">
                <a:effectLst/>
                <a:latin typeface="Times New Roman" panose="02020603050405020304" pitchFamily="18" charset="0"/>
                <a:ea typeface="Times New Roman" panose="02020603050405020304" pitchFamily="18" charset="0"/>
              </a:rPr>
              <a:t>Chapter 4</a:t>
            </a:r>
            <a:endParaRPr lang="en-IN" sz="26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0807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34428D-7814-1EA4-6632-8180D4B674C4}"/>
              </a:ext>
            </a:extLst>
          </p:cNvPr>
          <p:cNvSpPr txBox="1"/>
          <p:nvPr/>
        </p:nvSpPr>
        <p:spPr>
          <a:xfrm>
            <a:off x="838200" y="365126"/>
            <a:ext cx="9808597" cy="11461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effectLst/>
                <a:latin typeface="+mj-lt"/>
                <a:ea typeface="+mj-ea"/>
                <a:cs typeface="+mj-cs"/>
              </a:rPr>
              <a:t>DISCUSSION</a:t>
            </a:r>
            <a:endParaRPr lang="en-US" sz="4400" kern="1200">
              <a:solidFill>
                <a:schemeClr val="bg1"/>
              </a:solidFill>
              <a:effectLst/>
              <a:latin typeface="+mj-lt"/>
              <a:ea typeface="+mj-ea"/>
              <a:cs typeface="+mj-cs"/>
            </a:endParaRPr>
          </a:p>
        </p:txBody>
      </p:sp>
      <p:sp>
        <p:nvSpPr>
          <p:cNvPr id="18" name="Freeform: Shape 11">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Freeform: Shape 13">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796D76A7-93FF-1BAA-71B1-55069E167FC1}"/>
              </a:ext>
            </a:extLst>
          </p:cNvPr>
          <p:cNvSpPr txBox="1"/>
          <p:nvPr/>
        </p:nvSpPr>
        <p:spPr>
          <a:xfrm>
            <a:off x="838201" y="2055811"/>
            <a:ext cx="7315200" cy="412115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effectLst/>
              </a:rPr>
              <a:t> Testing of the detection and cleaning system of cigarette smoke was carried out at three different locations namely at Raja coffee, Primer Caffe, and </a:t>
            </a:r>
            <a:r>
              <a:rPr lang="en-US" sz="2400" dirty="0" err="1">
                <a:effectLst/>
              </a:rPr>
              <a:t>Poltas</a:t>
            </a:r>
            <a:r>
              <a:rPr lang="en-US" sz="2400" dirty="0">
                <a:effectLst/>
              </a:rPr>
              <a:t> </a:t>
            </a:r>
            <a:r>
              <a:rPr lang="en-US" sz="2400" dirty="0" err="1">
                <a:effectLst/>
              </a:rPr>
              <a:t>Kantin</a:t>
            </a:r>
            <a:r>
              <a:rPr lang="en-US" sz="2400" dirty="0">
                <a:effectLst/>
              </a:rPr>
              <a:t>, and the results showed that open spaces had higher </a:t>
            </a:r>
            <a:r>
              <a:rPr lang="en-US" sz="2400" dirty="0"/>
              <a:t>smoke</a:t>
            </a:r>
            <a:r>
              <a:rPr lang="en-US" sz="2400" dirty="0">
                <a:effectLst/>
              </a:rPr>
              <a:t> levels than closed spaces because they were easy to detect and clean using a colling fan.</a:t>
            </a:r>
          </a:p>
        </p:txBody>
      </p:sp>
      <p:sp>
        <p:nvSpPr>
          <p:cNvPr id="16" name="Freeform: Shape 15">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54499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AC628-2464-7C1B-8EC0-7A5F46EE3B6B}"/>
              </a:ext>
            </a:extLst>
          </p:cNvPr>
          <p:cNvSpPr txBox="1"/>
          <p:nvPr/>
        </p:nvSpPr>
        <p:spPr>
          <a:xfrm>
            <a:off x="207497" y="-107789"/>
            <a:ext cx="2577905" cy="725648"/>
          </a:xfrm>
          <a:prstGeom prst="rect">
            <a:avLst/>
          </a:prstGeom>
          <a:noFill/>
        </p:spPr>
        <p:txBody>
          <a:bodyPr wrap="square">
            <a:spAutoFit/>
          </a:bodyPr>
          <a:lstStyle/>
          <a:p>
            <a:pPr algn="just">
              <a:lnSpc>
                <a:spcPct val="200000"/>
              </a:lnSpc>
            </a:pPr>
            <a:r>
              <a:rPr lang="en-US" sz="2400" b="1" dirty="0">
                <a:effectLst/>
                <a:latin typeface="Times New Roman" panose="02020603050405020304" pitchFamily="18" charset="0"/>
                <a:ea typeface="Times New Roman" panose="02020603050405020304" pitchFamily="18" charset="0"/>
              </a:rPr>
              <a:t>Chapter 5</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6D8FC201-5F31-9842-ED6D-7F92CB091A7F}"/>
              </a:ext>
            </a:extLst>
          </p:cNvPr>
          <p:cNvSpPr txBox="1"/>
          <p:nvPr/>
        </p:nvSpPr>
        <p:spPr>
          <a:xfrm>
            <a:off x="3046828" y="-14110"/>
            <a:ext cx="6098344" cy="831125"/>
          </a:xfrm>
          <a:prstGeom prst="rect">
            <a:avLst/>
          </a:prstGeom>
          <a:noFill/>
        </p:spPr>
        <p:txBody>
          <a:bodyPr wrap="square">
            <a:spAutoFit/>
          </a:bodyPr>
          <a:lstStyle/>
          <a:p>
            <a:pPr algn="ctr">
              <a:lnSpc>
                <a:spcPct val="200000"/>
              </a:lnSpc>
            </a:pPr>
            <a:r>
              <a:rPr lang="en-US" sz="2800" b="1" dirty="0">
                <a:effectLst/>
                <a:latin typeface="Times New Roman" panose="02020603050405020304" pitchFamily="18" charset="0"/>
                <a:ea typeface="Times New Roman" panose="02020603050405020304" pitchFamily="18" charset="0"/>
              </a:rPr>
              <a:t>Conclusion and Future Work </a:t>
            </a:r>
            <a:endParaRPr lang="en-IN" dirty="0">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C9E76CCA-7B6F-5066-78A3-8F4D5AD46E96}"/>
              </a:ext>
            </a:extLst>
          </p:cNvPr>
          <p:cNvSpPr/>
          <p:nvPr/>
        </p:nvSpPr>
        <p:spPr>
          <a:xfrm>
            <a:off x="1984948" y="810590"/>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extBox 7">
            <a:extLst>
              <a:ext uri="{FF2B5EF4-FFF2-40B4-BE49-F238E27FC236}">
                <a16:creationId xmlns:a16="http://schemas.microsoft.com/office/drawing/2014/main" id="{472D3A47-3ECC-A3FC-5AF1-287BB590EAA8}"/>
              </a:ext>
            </a:extLst>
          </p:cNvPr>
          <p:cNvGraphicFramePr/>
          <p:nvPr>
            <p:extLst>
              <p:ext uri="{D42A27DB-BD31-4B8C-83A1-F6EECF244321}">
                <p14:modId xmlns:p14="http://schemas.microsoft.com/office/powerpoint/2010/main" val="1006773340"/>
              </p:ext>
            </p:extLst>
          </p:nvPr>
        </p:nvGraphicFramePr>
        <p:xfrm>
          <a:off x="499989" y="1239436"/>
          <a:ext cx="11192022" cy="5532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03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D7603C3-F3AD-73E6-6B83-E1E61149B9F9}"/>
              </a:ext>
            </a:extLst>
          </p:cNvPr>
          <p:cNvSpPr>
            <a:spLocks noChangeArrowheads="1"/>
          </p:cNvSpPr>
          <p:nvPr/>
        </p:nvSpPr>
        <p:spPr bwMode="auto">
          <a:xfrm>
            <a:off x="841248" y="867731"/>
            <a:ext cx="5048534" cy="28750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5400" b="1" i="0" u="none" strike="noStrike" kern="1200" cap="none" normalizeH="0" baseline="0">
                <a:ln>
                  <a:noFill/>
                </a:ln>
                <a:solidFill>
                  <a:schemeClr val="tx1"/>
                </a:solidFill>
                <a:effectLst/>
                <a:latin typeface="+mj-lt"/>
                <a:ea typeface="+mj-ea"/>
                <a:cs typeface="+mj-cs"/>
              </a:rPr>
              <a:t>Table of Contents</a:t>
            </a:r>
            <a:endParaRPr kumimoji="0" lang="en-US" altLang="en-US" sz="5400" b="0" i="0" u="none" strike="noStrike" kern="1200" cap="none" normalizeH="0" baseline="0">
              <a:ln>
                <a:noFill/>
              </a:ln>
              <a:solidFill>
                <a:schemeClr val="tx1"/>
              </a:solidFill>
              <a:effectLst/>
              <a:latin typeface="+mj-lt"/>
              <a:ea typeface="+mj-ea"/>
              <a:cs typeface="+mj-cs"/>
            </a:endParaRPr>
          </a:p>
          <a:p>
            <a:pPr marL="0" marR="0" lvl="0" indent="0" fontAlgn="base">
              <a:lnSpc>
                <a:spcPct val="90000"/>
              </a:lnSpc>
              <a:spcBef>
                <a:spcPct val="0"/>
              </a:spcBef>
              <a:spcAft>
                <a:spcPts val="600"/>
              </a:spcAft>
              <a:buClrTx/>
              <a:buSzTx/>
              <a:tabLst/>
            </a:pPr>
            <a:endParaRPr kumimoji="0" lang="en-US" altLang="en-US" sz="5400" b="0" i="0" u="none" strike="noStrike" kern="1200" cap="none" normalizeH="0" baseline="0">
              <a:ln>
                <a:noFill/>
              </a:ln>
              <a:solidFill>
                <a:schemeClr val="tx1"/>
              </a:solidFill>
              <a:effectLst/>
              <a:latin typeface="+mj-lt"/>
              <a:ea typeface="+mj-ea"/>
              <a:cs typeface="+mj-cs"/>
            </a:endParaRPr>
          </a:p>
        </p:txBody>
      </p:sp>
      <p:sp>
        <p:nvSpPr>
          <p:cNvPr id="38" name="Freeform: Shape 33">
            <a:extLst>
              <a:ext uri="{FF2B5EF4-FFF2-40B4-BE49-F238E27FC236}">
                <a16:creationId xmlns:a16="http://schemas.microsoft.com/office/drawing/2014/main" id="{2A1752FF-9082-4C5E-A9E2-E0BA20BA0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108152" y="5292510"/>
            <a:ext cx="6083848" cy="1565491"/>
          </a:xfrm>
          <a:custGeom>
            <a:avLst/>
            <a:gdLst>
              <a:gd name="connsiteX0" fmla="*/ 0 w 6083848"/>
              <a:gd name="connsiteY0" fmla="*/ 1565491 h 1565491"/>
              <a:gd name="connsiteX1" fmla="*/ 6083848 w 6083848"/>
              <a:gd name="connsiteY1" fmla="*/ 1565491 h 1565491"/>
              <a:gd name="connsiteX2" fmla="*/ 6083848 w 6083848"/>
              <a:gd name="connsiteY2" fmla="*/ 0 h 1565491"/>
              <a:gd name="connsiteX3" fmla="*/ 1692132 w 6083848"/>
              <a:gd name="connsiteY3" fmla="*/ 0 h 1565491"/>
              <a:gd name="connsiteX4" fmla="*/ 1186806 w 6083848"/>
              <a:gd name="connsiteY4" fmla="*/ 0 h 1565491"/>
              <a:gd name="connsiteX5" fmla="*/ 1186070 w 6083848"/>
              <a:gd name="connsiteY5" fmla="*/ 1591 h 1565491"/>
              <a:gd name="connsiteX6" fmla="*/ 724290 w 6083848"/>
              <a:gd name="connsiteY6"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3848" h="1565491">
                <a:moveTo>
                  <a:pt x="0" y="1565491"/>
                </a:moveTo>
                <a:lnTo>
                  <a:pt x="6083848" y="1565491"/>
                </a:lnTo>
                <a:lnTo>
                  <a:pt x="6083848" y="0"/>
                </a:lnTo>
                <a:lnTo>
                  <a:pt x="1692132" y="0"/>
                </a:lnTo>
                <a:lnTo>
                  <a:pt x="1186806" y="0"/>
                </a:lnTo>
                <a:lnTo>
                  <a:pt x="1186070" y="1591"/>
                </a:lnTo>
                <a:lnTo>
                  <a:pt x="724290" y="15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5">
            <a:extLst>
              <a:ext uri="{FF2B5EF4-FFF2-40B4-BE49-F238E27FC236}">
                <a16:creationId xmlns:a16="http://schemas.microsoft.com/office/drawing/2014/main" id="{B8995233-A3DC-41BB-B52D-79B8822B8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292509"/>
            <a:ext cx="6670682" cy="1565491"/>
          </a:xfrm>
          <a:custGeom>
            <a:avLst/>
            <a:gdLst>
              <a:gd name="connsiteX0" fmla="*/ 0 w 6670682"/>
              <a:gd name="connsiteY0" fmla="*/ 1565491 h 1565491"/>
              <a:gd name="connsiteX1" fmla="*/ 526312 w 6670682"/>
              <a:gd name="connsiteY1" fmla="*/ 1565491 h 1565491"/>
              <a:gd name="connsiteX2" fmla="*/ 5419344 w 6670682"/>
              <a:gd name="connsiteY2" fmla="*/ 1565491 h 1565491"/>
              <a:gd name="connsiteX3" fmla="*/ 5945656 w 6670682"/>
              <a:gd name="connsiteY3" fmla="*/ 1565491 h 1565491"/>
              <a:gd name="connsiteX4" fmla="*/ 6670682 w 6670682"/>
              <a:gd name="connsiteY4" fmla="*/ 0 h 1565491"/>
              <a:gd name="connsiteX5" fmla="*/ 6144370 w 6670682"/>
              <a:gd name="connsiteY5" fmla="*/ 0 h 1565491"/>
              <a:gd name="connsiteX6" fmla="*/ 526312 w 6670682"/>
              <a:gd name="connsiteY6" fmla="*/ 0 h 1565491"/>
              <a:gd name="connsiteX7" fmla="*/ 0 w 6670682"/>
              <a:gd name="connsiteY7" fmla="*/ 0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0682" h="1565491">
                <a:moveTo>
                  <a:pt x="0" y="1565491"/>
                </a:moveTo>
                <a:lnTo>
                  <a:pt x="526312" y="1565491"/>
                </a:lnTo>
                <a:lnTo>
                  <a:pt x="5419344" y="1565491"/>
                </a:lnTo>
                <a:lnTo>
                  <a:pt x="5945656" y="1565491"/>
                </a:lnTo>
                <a:lnTo>
                  <a:pt x="6670682" y="0"/>
                </a:lnTo>
                <a:lnTo>
                  <a:pt x="6144370" y="0"/>
                </a:lnTo>
                <a:lnTo>
                  <a:pt x="526312"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Table 1">
            <a:extLst>
              <a:ext uri="{FF2B5EF4-FFF2-40B4-BE49-F238E27FC236}">
                <a16:creationId xmlns:a16="http://schemas.microsoft.com/office/drawing/2014/main" id="{907CF070-3E4F-905F-04B5-68441D276352}"/>
              </a:ext>
            </a:extLst>
          </p:cNvPr>
          <p:cNvGraphicFramePr>
            <a:graphicFrameLocks noGrp="1"/>
          </p:cNvGraphicFramePr>
          <p:nvPr>
            <p:extLst>
              <p:ext uri="{D42A27DB-BD31-4B8C-83A1-F6EECF244321}">
                <p14:modId xmlns:p14="http://schemas.microsoft.com/office/powerpoint/2010/main" val="2013766828"/>
              </p:ext>
            </p:extLst>
          </p:nvPr>
        </p:nvGraphicFramePr>
        <p:xfrm>
          <a:off x="6575441" y="923721"/>
          <a:ext cx="4778360" cy="3810674"/>
        </p:xfrm>
        <a:graphic>
          <a:graphicData uri="http://schemas.openxmlformats.org/drawingml/2006/table">
            <a:tbl>
              <a:tblPr firstRow="1" bandRow="1">
                <a:solidFill>
                  <a:schemeClr val="bg1"/>
                </a:solidFill>
                <a:tableStyleId>{5C22544A-7EE6-4342-B048-85BDC9FD1C3A}</a:tableStyleId>
              </a:tblPr>
              <a:tblGrid>
                <a:gridCol w="1577520">
                  <a:extLst>
                    <a:ext uri="{9D8B030D-6E8A-4147-A177-3AD203B41FA5}">
                      <a16:colId xmlns:a16="http://schemas.microsoft.com/office/drawing/2014/main" val="1148414731"/>
                    </a:ext>
                  </a:extLst>
                </a:gridCol>
                <a:gridCol w="3200840">
                  <a:extLst>
                    <a:ext uri="{9D8B030D-6E8A-4147-A177-3AD203B41FA5}">
                      <a16:colId xmlns:a16="http://schemas.microsoft.com/office/drawing/2014/main" val="2021280591"/>
                    </a:ext>
                  </a:extLst>
                </a:gridCol>
              </a:tblGrid>
              <a:tr h="544382">
                <a:tc>
                  <a:txBody>
                    <a:bodyPr/>
                    <a:lstStyle/>
                    <a:p>
                      <a:pPr algn="ctr"/>
                      <a:r>
                        <a:rPr lang="en-US" sz="1800" b="0" cap="none" spc="0">
                          <a:solidFill>
                            <a:schemeClr val="bg1"/>
                          </a:solidFill>
                          <a:effectLst/>
                        </a:rPr>
                        <a:t>Chapter No.</a:t>
                      </a:r>
                      <a:endParaRPr lang="en-IN" sz="1800" b="0" cap="none" spc="0">
                        <a:solidFill>
                          <a:schemeClr val="bg1"/>
                        </a:solidFill>
                        <a:effectLst/>
                        <a:latin typeface="Calibri" panose="020F0502020204030204" pitchFamily="34" charset="0"/>
                        <a:ea typeface="Calibri" panose="020F0502020204030204" pitchFamily="34" charset="0"/>
                      </a:endParaRPr>
                    </a:p>
                  </a:txBody>
                  <a:tcPr marL="149513" marR="89815" marT="115010" marB="115010"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r>
                        <a:rPr lang="en-US" sz="1800" b="0" cap="none" spc="0" dirty="0">
                          <a:solidFill>
                            <a:schemeClr val="bg1"/>
                          </a:solidFill>
                          <a:effectLst/>
                        </a:rPr>
                        <a:t>Description</a:t>
                      </a:r>
                      <a:endParaRPr lang="en-IN" sz="1800" b="0" cap="none" spc="0" dirty="0">
                        <a:solidFill>
                          <a:schemeClr val="bg1"/>
                        </a:solidFill>
                        <a:effectLst/>
                        <a:latin typeface="Calibri" panose="020F0502020204030204" pitchFamily="34" charset="0"/>
                        <a:ea typeface="Calibri" panose="020F0502020204030204" pitchFamily="34" charset="0"/>
                      </a:endParaRPr>
                    </a:p>
                  </a:txBody>
                  <a:tcPr marL="149513" marR="89815" marT="115010" marB="115010"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3037772378"/>
                  </a:ext>
                </a:extLst>
              </a:tr>
              <a:tr h="544382">
                <a:tc>
                  <a:txBody>
                    <a:bodyPr/>
                    <a:lstStyle/>
                    <a:p>
                      <a:pPr algn="ctr"/>
                      <a:r>
                        <a:rPr lang="en-US" sz="1800" cap="none" spc="0">
                          <a:solidFill>
                            <a:schemeClr val="tx1"/>
                          </a:solidFill>
                          <a:effectLst/>
                        </a:rPr>
                        <a:t>Chapter 1</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800" cap="none" spc="0">
                          <a:solidFill>
                            <a:schemeClr val="tx1"/>
                          </a:solidFill>
                          <a:effectLst/>
                        </a:rPr>
                        <a:t>Introduction </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11407917"/>
                  </a:ext>
                </a:extLst>
              </a:tr>
              <a:tr h="544382">
                <a:tc>
                  <a:txBody>
                    <a:bodyPr/>
                    <a:lstStyle/>
                    <a:p>
                      <a:pPr algn="ctr"/>
                      <a:r>
                        <a:rPr lang="en-US" sz="1800" cap="none" spc="0">
                          <a:solidFill>
                            <a:schemeClr val="tx1"/>
                          </a:solidFill>
                          <a:effectLst/>
                        </a:rPr>
                        <a:t>Chapter 2</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r>
                        <a:rPr lang="en-US" sz="1800" cap="none" spc="0">
                          <a:solidFill>
                            <a:schemeClr val="tx1"/>
                          </a:solidFill>
                          <a:effectLst/>
                        </a:rPr>
                        <a:t>Literature Survey</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962497514"/>
                  </a:ext>
                </a:extLst>
              </a:tr>
              <a:tr h="544382">
                <a:tc>
                  <a:txBody>
                    <a:bodyPr/>
                    <a:lstStyle/>
                    <a:p>
                      <a:pPr algn="ctr"/>
                      <a:r>
                        <a:rPr lang="en-US" sz="1800" cap="none" spc="0">
                          <a:solidFill>
                            <a:schemeClr val="tx1"/>
                          </a:solidFill>
                          <a:effectLst/>
                        </a:rPr>
                        <a:t>Chapter 3</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800" cap="none" spc="0">
                          <a:solidFill>
                            <a:schemeClr val="tx1"/>
                          </a:solidFill>
                          <a:effectLst/>
                        </a:rPr>
                        <a:t>Methodology</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93613741"/>
                  </a:ext>
                </a:extLst>
              </a:tr>
              <a:tr h="544382">
                <a:tc>
                  <a:txBody>
                    <a:bodyPr/>
                    <a:lstStyle/>
                    <a:p>
                      <a:pPr algn="ctr"/>
                      <a:r>
                        <a:rPr lang="en-US" sz="1800" cap="none" spc="0">
                          <a:solidFill>
                            <a:schemeClr val="tx1"/>
                          </a:solidFill>
                          <a:effectLst/>
                        </a:rPr>
                        <a:t>Chapter 4</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r>
                        <a:rPr lang="en-US" sz="1800" cap="none" spc="0">
                          <a:solidFill>
                            <a:schemeClr val="tx1"/>
                          </a:solidFill>
                          <a:effectLst/>
                        </a:rPr>
                        <a:t>Result and Discussion</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917293433"/>
                  </a:ext>
                </a:extLst>
              </a:tr>
              <a:tr h="544382">
                <a:tc>
                  <a:txBody>
                    <a:bodyPr/>
                    <a:lstStyle/>
                    <a:p>
                      <a:pPr algn="ctr"/>
                      <a:r>
                        <a:rPr lang="en-US" sz="1800" cap="none" spc="0">
                          <a:solidFill>
                            <a:schemeClr val="tx1"/>
                          </a:solidFill>
                          <a:effectLst/>
                        </a:rPr>
                        <a:t>Chapter 5</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800" cap="none" spc="0">
                          <a:solidFill>
                            <a:schemeClr val="tx1"/>
                          </a:solidFill>
                          <a:effectLst/>
                        </a:rPr>
                        <a:t>Conclusion and Future Work</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648439286"/>
                  </a:ext>
                </a:extLst>
              </a:tr>
              <a:tr h="544382">
                <a:tc>
                  <a:txBody>
                    <a:bodyPr/>
                    <a:lstStyle/>
                    <a:p>
                      <a:pPr algn="ctr"/>
                      <a:r>
                        <a:rPr lang="en-US" sz="1800" cap="none" spc="0">
                          <a:solidFill>
                            <a:schemeClr val="tx1"/>
                          </a:solidFill>
                          <a:effectLst/>
                        </a:rPr>
                        <a:t> </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r>
                        <a:rPr lang="en-US" sz="1800" cap="none" spc="0" dirty="0">
                          <a:solidFill>
                            <a:schemeClr val="tx1"/>
                          </a:solidFill>
                          <a:effectLst/>
                        </a:rPr>
                        <a:t>References</a:t>
                      </a:r>
                      <a:endParaRPr lang="en-IN" sz="1800" cap="none" spc="0" dirty="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634314949"/>
                  </a:ext>
                </a:extLst>
              </a:tr>
            </a:tbl>
          </a:graphicData>
        </a:graphic>
      </p:graphicFrame>
    </p:spTree>
    <p:extLst>
      <p:ext uri="{BB962C8B-B14F-4D97-AF65-F5344CB8AC3E}">
        <p14:creationId xmlns:p14="http://schemas.microsoft.com/office/powerpoint/2010/main" val="298233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2EE03-5B29-2CD4-2F82-55487B55B775}"/>
              </a:ext>
            </a:extLst>
          </p:cNvPr>
          <p:cNvSpPr txBox="1"/>
          <p:nvPr/>
        </p:nvSpPr>
        <p:spPr>
          <a:xfrm>
            <a:off x="0" y="-209863"/>
            <a:ext cx="1780081" cy="725648"/>
          </a:xfrm>
          <a:prstGeom prst="rect">
            <a:avLst/>
          </a:prstGeom>
          <a:noFill/>
        </p:spPr>
        <p:txBody>
          <a:bodyPr wrap="square">
            <a:spAutoFit/>
          </a:bodyPr>
          <a:lstStyle/>
          <a:p>
            <a:pPr algn="just">
              <a:lnSpc>
                <a:spcPct val="200000"/>
              </a:lnSpc>
            </a:pPr>
            <a:r>
              <a:rPr lang="en-US" sz="2400" b="1" dirty="0">
                <a:effectLst/>
                <a:latin typeface="Times New Roman" panose="02020603050405020304" pitchFamily="18" charset="0"/>
                <a:ea typeface="Times New Roman" panose="02020603050405020304" pitchFamily="18" charset="0"/>
              </a:rPr>
              <a:t>Chapter 1</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FAF35431-52E1-EACC-A46C-79C317B92A8E}"/>
              </a:ext>
            </a:extLst>
          </p:cNvPr>
          <p:cNvSpPr txBox="1"/>
          <p:nvPr/>
        </p:nvSpPr>
        <p:spPr>
          <a:xfrm>
            <a:off x="4834640" y="515785"/>
            <a:ext cx="2522720" cy="584775"/>
          </a:xfrm>
          <a:prstGeom prst="rect">
            <a:avLst/>
          </a:prstGeom>
          <a:noFill/>
        </p:spPr>
        <p:txBody>
          <a:bodyPr wrap="square">
            <a:spAutoFit/>
          </a:bodyPr>
          <a:lstStyle/>
          <a:p>
            <a:r>
              <a:rPr lang="en-US" sz="3200" b="1" dirty="0">
                <a:effectLst/>
                <a:latin typeface="Times New Roman" panose="02020603050405020304" pitchFamily="18" charset="0"/>
                <a:ea typeface="Times New Roman" panose="02020603050405020304" pitchFamily="18" charset="0"/>
              </a:rPr>
              <a:t>Introduction</a:t>
            </a:r>
            <a:endParaRPr lang="en-IN" sz="3200" dirty="0"/>
          </a:p>
        </p:txBody>
      </p:sp>
      <p:sp>
        <p:nvSpPr>
          <p:cNvPr id="10" name="Rectangle 9">
            <a:extLst>
              <a:ext uri="{FF2B5EF4-FFF2-40B4-BE49-F238E27FC236}">
                <a16:creationId xmlns:a16="http://schemas.microsoft.com/office/drawing/2014/main" id="{D9B242D4-19EE-9EFA-3E9D-F8C82E1A91D3}"/>
              </a:ext>
            </a:extLst>
          </p:cNvPr>
          <p:cNvSpPr/>
          <p:nvPr/>
        </p:nvSpPr>
        <p:spPr>
          <a:xfrm>
            <a:off x="1984948" y="1141404"/>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F854720-3FF2-E768-62BE-C6D20D1033D3}"/>
              </a:ext>
            </a:extLst>
          </p:cNvPr>
          <p:cNvSpPr txBox="1"/>
          <p:nvPr/>
        </p:nvSpPr>
        <p:spPr>
          <a:xfrm>
            <a:off x="308811" y="1660237"/>
            <a:ext cx="11421978" cy="4401205"/>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Air is one of the assets of human existence that can be obtained freely. Proper and awful air quality can affect human health and activities. Smooth air can cause a person to sense relaxed in a certain area that allows them to do activities nicely and have amusing life. Alternatively, terrible air quality because of pollution can truly interfere with lifestyles activities because it is polluted with various sorts of toxic materials originating from natural pollutants, vehicle pollutants, and cigarette smoke pollution which are dangerous to human fitness. Cigarette smoke is one of the air pollutions. inhaling other people's cigarette smoke is more dangerous than smoking your very own cigarette. Even the risks that ought to be borne by way of passive people who smoke are three times that of lively people who smoke. Cigarette smoke is also very damaging to the fitness of sufferers in hospitals, particularly a person suffering from bronchial asthma. For human beings with allergies who experience troubles in their airlines, their asthma can relapse sometimes because of inhaling cigarette smoke. And from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various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studies that talk the detection of cigarette smoke, there are a pretty number of them, which includes a cigarette detection device in a closed room based totally at the net of factors (IoT) . design of a cigarette smoke detection system using an Arduino-primarily based short Message service (SMS) Alert, hearth detection is very crucial for protection of surroundings and safety of human beings.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37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Explosion of a cloud of powder of particles of colour white and a black background">
            <a:extLst>
              <a:ext uri="{FF2B5EF4-FFF2-40B4-BE49-F238E27FC236}">
                <a16:creationId xmlns:a16="http://schemas.microsoft.com/office/drawing/2014/main" id="{7D1DEAF9-F5A5-44C0-D709-6DB383EF29A8}"/>
              </a:ext>
            </a:extLst>
          </p:cNvPr>
          <p:cNvPicPr>
            <a:picLocks noChangeAspect="1"/>
          </p:cNvPicPr>
          <p:nvPr/>
        </p:nvPicPr>
        <p:blipFill rotWithShape="1">
          <a:blip r:embed="rId2"/>
          <a:srcRect t="5436"/>
          <a:stretch/>
        </p:blipFill>
        <p:spPr>
          <a:xfrm>
            <a:off x="0" y="10"/>
            <a:ext cx="9669642" cy="6857990"/>
          </a:xfrm>
          <a:prstGeom prst="rect">
            <a:avLst/>
          </a:prstGeom>
        </p:spPr>
      </p:pic>
      <p:sp>
        <p:nvSpPr>
          <p:cNvPr id="55" name="Rectangle 5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DD33A0A-DF94-BD8A-EB71-999FAE98F2CD}"/>
              </a:ext>
            </a:extLst>
          </p:cNvPr>
          <p:cNvSpPr txBox="1"/>
          <p:nvPr/>
        </p:nvSpPr>
        <p:spPr>
          <a:xfrm>
            <a:off x="8392308" y="359497"/>
            <a:ext cx="3370865" cy="6857990"/>
          </a:xfrm>
          <a:prstGeom prst="rect">
            <a:avLst/>
          </a:prstGeom>
        </p:spPr>
        <p:txBody>
          <a:bodyPr vert="horz" lIns="91440" tIns="45720" rIns="91440" bIns="45720" rtlCol="0">
            <a:normAutofit/>
          </a:bodyPr>
          <a:lstStyle/>
          <a:p>
            <a:pPr>
              <a:lnSpc>
                <a:spcPct val="90000"/>
              </a:lnSpc>
            </a:pPr>
            <a:r>
              <a:rPr lang="en-US" dirty="0">
                <a:effectLst/>
                <a:latin typeface="Gill Sans Nova" panose="020B0602020104020203" pitchFamily="34" charset="0"/>
                <a:cs typeface="Times New Roman" panose="02020603050405020304" pitchFamily="18" charset="0"/>
              </a:rPr>
              <a:t>Video fire detection has become has grow to be warm topic for the researcher in the discipline of fireplace detection. Detection strategies based on image information are more powerful than different techniques which use sensor or multisensory wi-fi community structures. hearth detection can improve the accuracy of the fireplace alarm, actual-time and the robustness</a:t>
            </a:r>
          </a:p>
          <a:p>
            <a:pPr>
              <a:lnSpc>
                <a:spcPct val="90000"/>
              </a:lnSpc>
            </a:pPr>
            <a:r>
              <a:rPr lang="en-US" dirty="0">
                <a:effectLst/>
                <a:latin typeface="Gill Sans Nova" panose="020B0602020104020203" pitchFamily="34" charset="0"/>
                <a:cs typeface="Times New Roman" panose="02020603050405020304" pitchFamily="18" charset="0"/>
              </a:rPr>
              <a:t> </a:t>
            </a:r>
          </a:p>
          <a:p>
            <a:pPr>
              <a:lnSpc>
                <a:spcPct val="90000"/>
              </a:lnSpc>
            </a:pPr>
            <a:r>
              <a:rPr lang="en-US" dirty="0">
                <a:effectLst/>
                <a:latin typeface="Gill Sans Nova" panose="020B0602020104020203" pitchFamily="34" charset="0"/>
                <a:cs typeface="Times New Roman" panose="02020603050405020304" pitchFamily="18" charset="0"/>
              </a:rPr>
              <a:t>Smoke is the good indicator of fireplace. For early fire detection machine traits of smoke need to think about while dealing with photo information. reaction to surroundings conditions, unsteady nature of smoke, form and semi-transparency are the distinctive traits of the smoke. </a:t>
            </a:r>
            <a:endParaRPr lang="en-US" sz="1000" dirty="0"/>
          </a:p>
        </p:txBody>
      </p:sp>
    </p:spTree>
    <p:extLst>
      <p:ext uri="{BB962C8B-B14F-4D97-AF65-F5344CB8AC3E}">
        <p14:creationId xmlns:p14="http://schemas.microsoft.com/office/powerpoint/2010/main" val="250542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A474D-6570-E0B6-7364-08ECAB0A4D6C}"/>
              </a:ext>
            </a:extLst>
          </p:cNvPr>
          <p:cNvSpPr txBox="1"/>
          <p:nvPr/>
        </p:nvSpPr>
        <p:spPr>
          <a:xfrm>
            <a:off x="0" y="-198619"/>
            <a:ext cx="2488367" cy="725648"/>
          </a:xfrm>
          <a:prstGeom prst="rect">
            <a:avLst/>
          </a:prstGeom>
          <a:noFill/>
        </p:spPr>
        <p:txBody>
          <a:bodyPr wrap="square">
            <a:spAutoFit/>
          </a:bodyPr>
          <a:lstStyle/>
          <a:p>
            <a:pPr algn="just">
              <a:lnSpc>
                <a:spcPct val="200000"/>
              </a:lnSpc>
            </a:pPr>
            <a:r>
              <a:rPr lang="en-US" sz="2400" b="1" dirty="0">
                <a:effectLst/>
                <a:latin typeface="Times New Roman" panose="02020603050405020304" pitchFamily="18" charset="0"/>
                <a:ea typeface="Times New Roman" panose="02020603050405020304" pitchFamily="18" charset="0"/>
              </a:rPr>
              <a:t>Chapter 2</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53BE2358-08C4-5EAE-BE98-BABEB9E12AD2}"/>
              </a:ext>
            </a:extLst>
          </p:cNvPr>
          <p:cNvSpPr txBox="1"/>
          <p:nvPr/>
        </p:nvSpPr>
        <p:spPr>
          <a:xfrm>
            <a:off x="3455857" y="164205"/>
            <a:ext cx="5280286" cy="831125"/>
          </a:xfrm>
          <a:prstGeom prst="rect">
            <a:avLst/>
          </a:prstGeom>
          <a:noFill/>
        </p:spPr>
        <p:txBody>
          <a:bodyPr wrap="square">
            <a:spAutoFit/>
          </a:bodyPr>
          <a:lstStyle/>
          <a:p>
            <a:pPr algn="ctr">
              <a:lnSpc>
                <a:spcPct val="200000"/>
              </a:lnSpc>
            </a:pPr>
            <a:r>
              <a:rPr lang="en-US" sz="2800" b="1" dirty="0">
                <a:effectLst/>
                <a:latin typeface="Times New Roman" panose="02020603050405020304" pitchFamily="18" charset="0"/>
                <a:ea typeface="Times New Roman" panose="02020603050405020304" pitchFamily="18" charset="0"/>
              </a:rPr>
              <a:t>Literature Survey</a:t>
            </a:r>
            <a:endParaRPr lang="en-IN" sz="16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47DCF618-0703-CCBD-860D-A50A8A272608}"/>
              </a:ext>
            </a:extLst>
          </p:cNvPr>
          <p:cNvSpPr txBox="1"/>
          <p:nvPr/>
        </p:nvSpPr>
        <p:spPr>
          <a:xfrm>
            <a:off x="106806" y="1835644"/>
            <a:ext cx="11970175" cy="3785652"/>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There had been many previous studies that discussed smoke detection, there are quite number of them, such as a cigarette detection machine in a closed room primarily based on the internet of things (IoT). Design of a cigarette smoke detection gadget using an Arduino . Design of the multiple warning system for detecting cigarette smoke the use of an Arduino based MQ-135 sensor. Layout and build an alarm for detection of cigarette smoke and noise within the study room routinely based totally on a microcontroller . Design of a smoke detector in a smoking room using an MQ-2 sensor with an Atmega328 microcontroller . Sensor, microcontroller, and IoT based smoke and fireplace detection gadget layout . layout and build a detector and neutralizer of indoor cigarette smoke the usage of the Arduino-based totally PI (Propositional fundamental) technique . design and build a smoke and flame detector for fitness and hearth prevention primarily based on Arduino Uno. As stated, detection of hearth is very vital parameter in many fields of business area, forest place, and many others. After many scientific research and have a look at happening the flame detection and smoke detection, a few algorithms are specifically designed for this reason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76F8466A-F1D9-40C3-69D0-602A55BB1F99}"/>
              </a:ext>
            </a:extLst>
          </p:cNvPr>
          <p:cNvSpPr/>
          <p:nvPr/>
        </p:nvSpPr>
        <p:spPr>
          <a:xfrm>
            <a:off x="2038351" y="1016172"/>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948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E38A5-6D60-1AA6-EEAB-0D0BBD1BDEBF}"/>
              </a:ext>
            </a:extLst>
          </p:cNvPr>
          <p:cNvSpPr txBox="1"/>
          <p:nvPr/>
        </p:nvSpPr>
        <p:spPr>
          <a:xfrm>
            <a:off x="0" y="-110836"/>
            <a:ext cx="2202873" cy="725648"/>
          </a:xfrm>
          <a:prstGeom prst="rect">
            <a:avLst/>
          </a:prstGeom>
          <a:noFill/>
        </p:spPr>
        <p:txBody>
          <a:bodyPr wrap="square">
            <a:spAutoFit/>
          </a:bodyPr>
          <a:lstStyle/>
          <a:p>
            <a:pPr algn="just">
              <a:lnSpc>
                <a:spcPct val="200000"/>
              </a:lnSpc>
            </a:pPr>
            <a:r>
              <a:rPr lang="en-US" sz="2400" b="1" dirty="0">
                <a:effectLst/>
                <a:latin typeface="Times New Roman" panose="02020603050405020304" pitchFamily="18" charset="0"/>
                <a:ea typeface="Times New Roman" panose="02020603050405020304" pitchFamily="18" charset="0"/>
              </a:rPr>
              <a:t>Chapter 3</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5F3A931C-36BE-80FE-5E8C-793ADF7B1E10}"/>
              </a:ext>
            </a:extLst>
          </p:cNvPr>
          <p:cNvSpPr txBox="1"/>
          <p:nvPr/>
        </p:nvSpPr>
        <p:spPr>
          <a:xfrm>
            <a:off x="4675476" y="778226"/>
            <a:ext cx="2841048" cy="523220"/>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Methodology</a:t>
            </a:r>
            <a:endParaRPr lang="en-IN" sz="2800" dirty="0"/>
          </a:p>
        </p:txBody>
      </p:sp>
      <p:sp>
        <p:nvSpPr>
          <p:cNvPr id="6" name="Rectangle 5">
            <a:extLst>
              <a:ext uri="{FF2B5EF4-FFF2-40B4-BE49-F238E27FC236}">
                <a16:creationId xmlns:a16="http://schemas.microsoft.com/office/drawing/2014/main" id="{901B3675-68BF-3043-898C-7C28F0CCAE10}"/>
              </a:ext>
            </a:extLst>
          </p:cNvPr>
          <p:cNvSpPr/>
          <p:nvPr/>
        </p:nvSpPr>
        <p:spPr>
          <a:xfrm>
            <a:off x="1984948" y="1272857"/>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D95EA70-F5BE-5524-854B-30A21E515999}"/>
              </a:ext>
            </a:extLst>
          </p:cNvPr>
          <p:cNvSpPr txBox="1"/>
          <p:nvPr/>
        </p:nvSpPr>
        <p:spPr>
          <a:xfrm>
            <a:off x="0" y="1585222"/>
            <a:ext cx="12192000" cy="707886"/>
          </a:xfrm>
          <a:prstGeom prst="rect">
            <a:avLst/>
          </a:prstGeom>
          <a:noFill/>
        </p:spPr>
        <p:txBody>
          <a:bodyPr wrap="square">
            <a:spAutoFit/>
          </a:bodyPr>
          <a:lstStyle/>
          <a:p>
            <a:r>
              <a:rPr lang="en-US" sz="2000" dirty="0">
                <a:effectLst/>
                <a:latin typeface="Calibri" panose="020F0502020204030204" pitchFamily="34" charset="0"/>
                <a:ea typeface="Calibri" panose="020F0502020204030204" pitchFamily="34" charset="0"/>
              </a:rPr>
              <a:t>The tools and materials we use in designing a </a:t>
            </a:r>
            <a:r>
              <a:rPr lang="en-US" sz="2000" dirty="0">
                <a:latin typeface="Calibri" panose="020F0502020204030204" pitchFamily="34" charset="0"/>
                <a:ea typeface="Calibri" panose="020F0502020204030204" pitchFamily="34" charset="0"/>
              </a:rPr>
              <a:t>threshold </a:t>
            </a:r>
            <a:r>
              <a:rPr lang="en-US" sz="2000" dirty="0">
                <a:effectLst/>
                <a:latin typeface="Calibri" panose="020F0502020204030204" pitchFamily="34" charset="0"/>
                <a:ea typeface="Calibri" panose="020F0502020204030204" pitchFamily="34" charset="0"/>
              </a:rPr>
              <a:t>level detector in a smoke-free room consist of hardware and software, including</a:t>
            </a:r>
            <a:endParaRPr lang="en-IN" sz="2000" dirty="0"/>
          </a:p>
        </p:txBody>
      </p:sp>
      <p:sp>
        <p:nvSpPr>
          <p:cNvPr id="10" name="TextBox 9">
            <a:extLst>
              <a:ext uri="{FF2B5EF4-FFF2-40B4-BE49-F238E27FC236}">
                <a16:creationId xmlns:a16="http://schemas.microsoft.com/office/drawing/2014/main" id="{D57F37DB-1D78-6DB6-2D63-A95285464014}"/>
              </a:ext>
            </a:extLst>
          </p:cNvPr>
          <p:cNvSpPr txBox="1"/>
          <p:nvPr/>
        </p:nvSpPr>
        <p:spPr>
          <a:xfrm>
            <a:off x="283733" y="3082970"/>
            <a:ext cx="11987646" cy="2957861"/>
          </a:xfrm>
          <a:prstGeom prst="rect">
            <a:avLst/>
          </a:prstGeom>
          <a:noFill/>
        </p:spPr>
        <p:txBody>
          <a:bodyPr wrap="square">
            <a:spAutoFit/>
          </a:bodyPr>
          <a:lstStyle/>
          <a:p>
            <a:pPr>
              <a:lnSpc>
                <a:spcPct val="150000"/>
              </a:lnSpc>
            </a:pPr>
            <a:r>
              <a:rPr lang="en-US" sz="1800" dirty="0">
                <a:effectLst/>
                <a:latin typeface="Calibri" panose="020F0502020204030204" pitchFamily="34" charset="0"/>
                <a:ea typeface="Calibri" panose="020F0502020204030204" pitchFamily="34" charset="0"/>
              </a:rPr>
              <a:t>The hardware used includes: </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a. A computer with a minimum specification of Dual Core Ram 2Gb works as a place to run Arduino Applications.</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b. Minimum Arduino Uno Microcontroller System is the main minimum board in running the Arduino Uno microcontroller .</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c. LED s to warn the danger.</a:t>
            </a:r>
          </a:p>
          <a:p>
            <a:pPr>
              <a:lnSpc>
                <a:spcPct val="150000"/>
              </a:lnSpc>
            </a:pPr>
            <a:r>
              <a:rPr lang="en-US" sz="1800" dirty="0">
                <a:effectLst/>
                <a:latin typeface="Calibri" panose="020F0502020204030204" pitchFamily="34" charset="0"/>
                <a:ea typeface="Calibri" panose="020F0502020204030204" pitchFamily="34" charset="0"/>
              </a:rPr>
              <a:t>d. Buzzer as a tool to make sound .</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g. Power Supply 5 V </a:t>
            </a:r>
            <a:r>
              <a:rPr lang="en-US" dirty="0">
                <a:latin typeface="Calibri" panose="020F0502020204030204" pitchFamily="34" charset="0"/>
                <a:ea typeface="Calibri" panose="020F0502020204030204" pitchFamily="34" charset="0"/>
              </a:rPr>
              <a:t>to the Arduino</a:t>
            </a:r>
            <a:r>
              <a:rPr lang="en-US" sz="1800" dirty="0">
                <a:effectLst/>
                <a:latin typeface="Calibri" panose="020F0502020204030204" pitchFamily="34" charset="0"/>
                <a:ea typeface="Calibri" panose="020F0502020204030204" pitchFamily="34" charset="0"/>
              </a:rPr>
              <a:t> .</a:t>
            </a:r>
          </a:p>
          <a:p>
            <a:pPr>
              <a:lnSpc>
                <a:spcPct val="150000"/>
              </a:lnSpc>
            </a:pPr>
            <a:r>
              <a:rPr lang="en-IN" sz="1800" dirty="0">
                <a:effectLst/>
                <a:latin typeface="Calibri" panose="020F0502020204030204" pitchFamily="34" charset="0"/>
                <a:ea typeface="Calibri" panose="020F0502020204030204" pitchFamily="34" charset="0"/>
              </a:rPr>
              <a:t>h. Hook-up wires to connect the circuit and a breadboard.</a:t>
            </a:r>
          </a:p>
        </p:txBody>
      </p:sp>
      <p:sp>
        <p:nvSpPr>
          <p:cNvPr id="12" name="TextBox 11">
            <a:extLst>
              <a:ext uri="{FF2B5EF4-FFF2-40B4-BE49-F238E27FC236}">
                <a16:creationId xmlns:a16="http://schemas.microsoft.com/office/drawing/2014/main" id="{290F396B-2895-CD05-F493-EBD46F5B46DA}"/>
              </a:ext>
            </a:extLst>
          </p:cNvPr>
          <p:cNvSpPr txBox="1"/>
          <p:nvPr/>
        </p:nvSpPr>
        <p:spPr>
          <a:xfrm>
            <a:off x="283733" y="1460870"/>
            <a:ext cx="4980994" cy="1695208"/>
          </a:xfrm>
          <a:prstGeom prst="rect">
            <a:avLst/>
          </a:prstGeom>
          <a:noFill/>
        </p:spPr>
        <p:txBody>
          <a:bodyPr wrap="square">
            <a:spAutoFit/>
          </a:bodyPr>
          <a:lstStyle/>
          <a:p>
            <a:pPr>
              <a:lnSpc>
                <a:spcPct val="200000"/>
              </a:lnSpc>
            </a:pPr>
            <a:r>
              <a:rPr lang="en-US" sz="2800" b="1" u="none" strike="noStrike" dirty="0">
                <a:effectLst/>
                <a:latin typeface="Calibri" panose="020F0502020204030204" pitchFamily="34"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pPr>
              <a:lnSpc>
                <a:spcPct val="200000"/>
              </a:lnSpc>
            </a:pPr>
            <a:r>
              <a:rPr lang="en-US" sz="2800" b="1" dirty="0">
                <a:effectLst/>
                <a:latin typeface="Calibri" panose="020F0502020204030204" pitchFamily="34" charset="0"/>
                <a:ea typeface="Calibri" panose="020F0502020204030204" pitchFamily="34" charset="0"/>
              </a:rPr>
              <a:t>Hardware</a:t>
            </a:r>
            <a:r>
              <a:rPr lang="en-US" sz="2800" b="1" u="sng" dirty="0">
                <a:effectLst/>
                <a:latin typeface="Calibri" panose="020F0502020204030204" pitchFamily="34"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2866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EC7F52-B8DB-B014-C12C-8B32F195E709}"/>
              </a:ext>
            </a:extLst>
          </p:cNvPr>
          <p:cNvSpPr txBox="1"/>
          <p:nvPr/>
        </p:nvSpPr>
        <p:spPr>
          <a:xfrm>
            <a:off x="635000" y="640823"/>
            <a:ext cx="3418659"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effectLst/>
                <a:latin typeface="+mj-lt"/>
                <a:ea typeface="+mj-ea"/>
                <a:cs typeface="+mj-cs"/>
              </a:rPr>
              <a:t>Software</a:t>
            </a:r>
            <a:endParaRPr lang="en-US" sz="54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4">
            <a:extLst>
              <a:ext uri="{FF2B5EF4-FFF2-40B4-BE49-F238E27FC236}">
                <a16:creationId xmlns:a16="http://schemas.microsoft.com/office/drawing/2014/main" id="{093BB078-09BE-53C0-8EF1-4A434E1406D9}"/>
              </a:ext>
            </a:extLst>
          </p:cNvPr>
          <p:cNvGraphicFramePr/>
          <p:nvPr>
            <p:extLst>
              <p:ext uri="{D42A27DB-BD31-4B8C-83A1-F6EECF244321}">
                <p14:modId xmlns:p14="http://schemas.microsoft.com/office/powerpoint/2010/main" val="1378754279"/>
              </p:ext>
            </p:extLst>
          </p:nvPr>
        </p:nvGraphicFramePr>
        <p:xfrm>
          <a:off x="4688659" y="1037638"/>
          <a:ext cx="6211603" cy="4940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28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2080E8D1-EB9F-F6D3-639E-AE8CE4402D6D}"/>
              </a:ext>
            </a:extLst>
          </p:cNvPr>
          <p:cNvPicPr>
            <a:picLocks noChangeAspect="1"/>
          </p:cNvPicPr>
          <p:nvPr/>
        </p:nvPicPr>
        <p:blipFill rotWithShape="1">
          <a:blip r:embed="rId2">
            <a:extLst>
              <a:ext uri="{28A0092B-C50C-407E-A947-70E740481C1C}">
                <a14:useLocalDpi xmlns:a14="http://schemas.microsoft.com/office/drawing/2010/main" val="0"/>
              </a:ext>
            </a:extLst>
          </a:blip>
          <a:srcRect l="1728" t="12992" r="1484" b="7558"/>
          <a:stretch/>
        </p:blipFill>
        <p:spPr bwMode="auto">
          <a:xfrm>
            <a:off x="643467" y="2073198"/>
            <a:ext cx="6891187" cy="2995759"/>
          </a:xfrm>
          <a:prstGeom prst="rect">
            <a:avLst/>
          </a:prstGeom>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C67F040-0EAD-4CEC-E169-604DD37DD837}"/>
              </a:ext>
            </a:extLst>
          </p:cNvPr>
          <p:cNvSpPr txBox="1"/>
          <p:nvPr/>
        </p:nvSpPr>
        <p:spPr>
          <a:xfrm>
            <a:off x="8502650" y="643467"/>
            <a:ext cx="3117850" cy="25563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effectLst/>
                <a:latin typeface="+mj-lt"/>
                <a:ea typeface="+mj-ea"/>
                <a:cs typeface="+mj-cs"/>
              </a:rPr>
              <a:t>System planning </a:t>
            </a:r>
            <a:endParaRPr lang="en-US" sz="4800" kern="1200">
              <a:solidFill>
                <a:schemeClr val="bg1"/>
              </a:solidFill>
              <a:effectLst/>
              <a:latin typeface="+mj-lt"/>
              <a:ea typeface="+mj-ea"/>
              <a:cs typeface="+mj-cs"/>
            </a:endParaRPr>
          </a:p>
        </p:txBody>
      </p:sp>
      <p:sp>
        <p:nvSpPr>
          <p:cNvPr id="6" name="TextBox 5">
            <a:extLst>
              <a:ext uri="{FF2B5EF4-FFF2-40B4-BE49-F238E27FC236}">
                <a16:creationId xmlns:a16="http://schemas.microsoft.com/office/drawing/2014/main" id="{74890326-A090-C4D8-73AE-0CE3C16056D2}"/>
              </a:ext>
            </a:extLst>
          </p:cNvPr>
          <p:cNvSpPr txBox="1"/>
          <p:nvPr/>
        </p:nvSpPr>
        <p:spPr>
          <a:xfrm>
            <a:off x="8502649" y="3358608"/>
            <a:ext cx="3045883" cy="28312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solidFill>
                  <a:schemeClr val="bg1"/>
                </a:solidFill>
                <a:effectLst/>
              </a:rPr>
              <a:t>This design is made to simplify the process of designing a </a:t>
            </a:r>
            <a:r>
              <a:rPr lang="en-US" dirty="0">
                <a:solidFill>
                  <a:schemeClr val="bg1"/>
                </a:solidFill>
              </a:rPr>
              <a:t>smoke</a:t>
            </a:r>
            <a:r>
              <a:rPr lang="en-US" dirty="0">
                <a:solidFill>
                  <a:schemeClr val="bg1"/>
                </a:solidFill>
                <a:effectLst/>
              </a:rPr>
              <a:t> level detector </a:t>
            </a:r>
            <a:r>
              <a:rPr lang="en-US" dirty="0">
                <a:solidFill>
                  <a:schemeClr val="bg1"/>
                </a:solidFill>
              </a:rPr>
              <a:t>for</a:t>
            </a:r>
            <a:r>
              <a:rPr lang="en-US" dirty="0">
                <a:solidFill>
                  <a:schemeClr val="bg1"/>
                </a:solidFill>
                <a:effectLst/>
              </a:rPr>
              <a:t> a smoke-free room. The series of tools is shown in Figure 1.</a:t>
            </a:r>
          </a:p>
        </p:txBody>
      </p:sp>
    </p:spTree>
    <p:extLst>
      <p:ext uri="{BB962C8B-B14F-4D97-AF65-F5344CB8AC3E}">
        <p14:creationId xmlns:p14="http://schemas.microsoft.com/office/powerpoint/2010/main" val="257510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E4152B91-3BE8-ED9B-1825-868A2ACA621C}"/>
              </a:ext>
            </a:extLst>
          </p:cNvPr>
          <p:cNvPicPr>
            <a:picLocks noChangeAspect="1"/>
          </p:cNvPicPr>
          <p:nvPr/>
        </p:nvPicPr>
        <p:blipFill rotWithShape="1">
          <a:blip r:embed="rId2">
            <a:extLst>
              <a:ext uri="{28A0092B-C50C-407E-A947-70E740481C1C}">
                <a14:useLocalDpi xmlns:a14="http://schemas.microsoft.com/office/drawing/2010/main" val="0"/>
              </a:ext>
            </a:extLst>
          </a:blip>
          <a:srcRect l="11966" t="10452" r="11721"/>
          <a:stretch/>
        </p:blipFill>
        <p:spPr bwMode="auto">
          <a:xfrm>
            <a:off x="1827418" y="288235"/>
            <a:ext cx="4782104" cy="6142382"/>
          </a:xfrm>
          <a:prstGeom prst="rect">
            <a:avLst/>
          </a:prstGeom>
          <a:extLst>
            <a:ext uri="{53640926-AAD7-44D8-BBD7-CCE9431645EC}">
              <a14:shadowObscured xmlns:a14="http://schemas.microsoft.com/office/drawing/2010/main"/>
            </a:ext>
          </a:extLst>
        </p:spPr>
      </p:pic>
      <p:sp>
        <p:nvSpPr>
          <p:cNvPr id="16" name="Rectangle 15">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8AAD9DF-0D25-CFF1-1E32-48BBA7B4464E}"/>
              </a:ext>
            </a:extLst>
          </p:cNvPr>
          <p:cNvSpPr txBox="1"/>
          <p:nvPr/>
        </p:nvSpPr>
        <p:spPr>
          <a:xfrm>
            <a:off x="8721310" y="1927373"/>
            <a:ext cx="3045883" cy="385720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dirty="0">
                <a:solidFill>
                  <a:schemeClr val="bg1"/>
                </a:solidFill>
                <a:effectLst/>
              </a:rPr>
              <a:t>The following is a flowchart of how the CO2 level detection tool works. In Figure 2 there is a series of Flowchart programs for detecting CO2 levels in a smoke-free room where the program starts from the beginning then the source will be installed with an MQ2 sensor, a program that will detect CO2 levels if it is more than 20% then the fan and alarm will turn on.</a:t>
            </a:r>
          </a:p>
        </p:txBody>
      </p:sp>
    </p:spTree>
    <p:extLst>
      <p:ext uri="{BB962C8B-B14F-4D97-AF65-F5344CB8AC3E}">
        <p14:creationId xmlns:p14="http://schemas.microsoft.com/office/powerpoint/2010/main" val="116453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1360</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Calibri Light</vt:lpstr>
      <vt:lpstr>Gill Sans Nova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Abhyuday Kshatriya</dc:creator>
  <cp:lastModifiedBy>Ketan Singh Rautela</cp:lastModifiedBy>
  <cp:revision>16</cp:revision>
  <dcterms:created xsi:type="dcterms:W3CDTF">2023-01-24T18:01:12Z</dcterms:created>
  <dcterms:modified xsi:type="dcterms:W3CDTF">2023-01-28T07:29:51Z</dcterms:modified>
</cp:coreProperties>
</file>