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1525" r:id="rId2"/>
    <p:sldId id="1523" r:id="rId3"/>
    <p:sldId id="1544" r:id="rId4"/>
    <p:sldId id="1535" r:id="rId5"/>
    <p:sldId id="1546" r:id="rId6"/>
    <p:sldId id="1538" r:id="rId7"/>
    <p:sldId id="1542" r:id="rId8"/>
    <p:sldId id="1543" r:id="rId9"/>
    <p:sldId id="1545" r:id="rId10"/>
    <p:sldId id="1539" r:id="rId11"/>
    <p:sldId id="1531" r:id="rId12"/>
    <p:sldId id="153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5196" autoAdjust="0"/>
  </p:normalViewPr>
  <p:slideViewPr>
    <p:cSldViewPr>
      <p:cViewPr varScale="1">
        <p:scale>
          <a:sx n="85" d="100"/>
          <a:sy n="85" d="100"/>
        </p:scale>
        <p:origin x="1349" y="62"/>
      </p:cViewPr>
      <p:guideLst>
        <p:guide orient="horz" pos="2160"/>
        <p:guide pos="2880"/>
      </p:guideLst>
    </p:cSldViewPr>
  </p:slideViewPr>
  <p:outlineViewPr>
    <p:cViewPr>
      <p:scale>
        <a:sx n="33" d="100"/>
        <a:sy n="33" d="100"/>
      </p:scale>
      <p:origin x="0" y="51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A44751-DEF6-40E3-8526-EC9A0AE72A1D}" type="datetimeFigureOut">
              <a:rPr lang="en-US" smtClean="0"/>
              <a:pPr/>
              <a:t>7/1/2022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A5A771-5004-49EB-8943-BD9AC1DA33B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Applied Electronics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Applied Electronics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Applied Electronics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4" name="Rounded Rectangle 3"/>
          <p:cNvSpPr/>
          <p:nvPr userDrawn="1"/>
        </p:nvSpPr>
        <p:spPr>
          <a:xfrm>
            <a:off x="838200" y="77450"/>
            <a:ext cx="7696200" cy="4572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sz="1350" dirty="0">
              <a:solidFill>
                <a:schemeClr val="bg1"/>
              </a:solidFill>
            </a:endParaRPr>
          </a:p>
        </p:txBody>
      </p:sp>
      <p:sp>
        <p:nvSpPr>
          <p:cNvPr id="5" name="Text Box 14"/>
          <p:cNvSpPr txBox="1">
            <a:spLocks noChangeArrowheads="1"/>
          </p:cNvSpPr>
          <p:nvPr userDrawn="1"/>
        </p:nvSpPr>
        <p:spPr bwMode="auto">
          <a:xfrm rot="16198651">
            <a:off x="-3213912" y="3275495"/>
            <a:ext cx="6858028" cy="307007"/>
          </a:xfrm>
          <a:prstGeom prst="rect">
            <a:avLst/>
          </a:prstGeom>
          <a:solidFill>
            <a:srgbClr val="000080"/>
          </a:solidFill>
          <a:ln w="9525">
            <a:noFill/>
            <a:miter lim="800000"/>
            <a:headEnd/>
            <a:tailEnd/>
          </a:ln>
          <a:scene3d>
            <a:camera prst="orthographicFront"/>
            <a:lightRig rig="threePt" dir="t"/>
          </a:scene3d>
          <a:sp3d>
            <a:bevelT/>
            <a:bevelB/>
          </a:sp3d>
        </p:spPr>
        <p:txBody>
          <a:bodyPr tIns="6858" bIns="68580">
            <a:spAutoFit/>
          </a:bodyPr>
          <a:lstStyle/>
          <a:p>
            <a:pPr fontAlgn="auto">
              <a:spcBef>
                <a:spcPct val="50000"/>
              </a:spcBef>
              <a:spcAft>
                <a:spcPts val="0"/>
              </a:spcAft>
              <a:defRPr/>
            </a:pPr>
            <a:r>
              <a:rPr lang="en-US" sz="1500" b="1" dirty="0">
                <a:solidFill>
                  <a:schemeClr val="bg1"/>
                </a:solidFill>
                <a:latin typeface="Verdana" pitchFamily="34" charset="0"/>
                <a:ea typeface="Verdana" pitchFamily="34" charset="0"/>
                <a:cs typeface="Verdana" pitchFamily="34" charset="0"/>
              </a:rPr>
              <a:t>   </a:t>
            </a:r>
            <a:r>
              <a:rPr lang="en-US" sz="1500" b="1" dirty="0" err="1">
                <a:solidFill>
                  <a:schemeClr val="bg1"/>
                </a:solidFill>
                <a:latin typeface="Verdana" pitchFamily="34" charset="0"/>
                <a:ea typeface="Verdana" pitchFamily="34" charset="0"/>
                <a:cs typeface="Verdana" pitchFamily="34" charset="0"/>
              </a:rPr>
              <a:t>Vishwakarma</a:t>
            </a:r>
            <a:r>
              <a:rPr lang="en-US" sz="1500" b="1" dirty="0">
                <a:solidFill>
                  <a:schemeClr val="bg1"/>
                </a:solidFill>
                <a:latin typeface="Verdana" pitchFamily="34" charset="0"/>
                <a:ea typeface="Verdana" pitchFamily="34" charset="0"/>
                <a:cs typeface="Verdana" pitchFamily="34" charset="0"/>
              </a:rPr>
              <a:t>  Institute  of  Technology</a:t>
            </a:r>
          </a:p>
        </p:txBody>
      </p:sp>
      <p:pic>
        <p:nvPicPr>
          <p:cNvPr id="6" name="Picture 43"/>
          <p:cNvPicPr>
            <a:picLocks noChangeAspect="1" noChangeArrowheads="1"/>
          </p:cNvPicPr>
          <p:nvPr userDrawn="1"/>
        </p:nvPicPr>
        <p:blipFill>
          <a:blip r:embed="rId2" cstate="print"/>
          <a:srcRect/>
          <a:stretch>
            <a:fillRect/>
          </a:stretch>
        </p:blipFill>
        <p:spPr bwMode="auto">
          <a:xfrm>
            <a:off x="1" y="2"/>
            <a:ext cx="447675" cy="614363"/>
          </a:xfrm>
          <a:prstGeom prst="rect">
            <a:avLst/>
          </a:prstGeom>
          <a:noFill/>
          <a:ln w="9525">
            <a:noFill/>
            <a:miter lim="800000"/>
            <a:headEnd/>
            <a:tailEnd/>
          </a:ln>
        </p:spPr>
      </p:pic>
      <p:pic>
        <p:nvPicPr>
          <p:cNvPr id="9" name="Picture 12" descr="C:\Users\HP\Pictures\animations\1.gif"/>
          <p:cNvPicPr>
            <a:picLocks noChangeArrowheads="1"/>
          </p:cNvPicPr>
          <p:nvPr userDrawn="1"/>
        </p:nvPicPr>
        <p:blipFill>
          <a:blip r:embed="rId3" cstate="print"/>
          <a:srcRect/>
          <a:stretch>
            <a:fillRect/>
          </a:stretch>
        </p:blipFill>
        <p:spPr bwMode="auto">
          <a:xfrm>
            <a:off x="409575" y="581025"/>
            <a:ext cx="8724900" cy="71438"/>
          </a:xfrm>
          <a:prstGeom prst="rect">
            <a:avLst/>
          </a:prstGeom>
          <a:noFill/>
          <a:ln w="9525">
            <a:noFill/>
            <a:miter lim="800000"/>
            <a:headEnd/>
            <a:tailEnd/>
          </a:ln>
        </p:spPr>
      </p:pic>
      <p:sp>
        <p:nvSpPr>
          <p:cNvPr id="7" name="Title Placeholder 1"/>
          <p:cNvSpPr>
            <a:spLocks noGrp="1"/>
          </p:cNvSpPr>
          <p:nvPr>
            <p:ph type="title"/>
          </p:nvPr>
        </p:nvSpPr>
        <p:spPr bwMode="auto">
          <a:xfrm>
            <a:off x="1647670" y="2"/>
            <a:ext cx="5791200" cy="639763"/>
          </a:xfrm>
          <a:prstGeom prst="rect">
            <a:avLst/>
          </a:prstGeom>
          <a:noFill/>
          <a:ln w="9525">
            <a:noFill/>
            <a:miter lim="800000"/>
            <a:headEnd/>
            <a:tailEnd/>
          </a:ln>
        </p:spPr>
        <p:txBody>
          <a:bodyPr>
            <a:normAutofit/>
          </a:bodyPr>
          <a:lstStyle>
            <a:lvl1pPr>
              <a:defRPr sz="2800">
                <a:solidFill>
                  <a:schemeClr val="bg1"/>
                </a:solidFill>
                <a:latin typeface="Verdana" panose="020B0604030504040204" pitchFamily="34" charset="0"/>
                <a:ea typeface="Verdana" panose="020B0604030504040204" pitchFamily="34" charset="0"/>
              </a:defRPr>
            </a:lvl1pPr>
          </a:lstStyle>
          <a:p>
            <a:pPr lvl="0"/>
            <a:r>
              <a:rPr lang="en-US" dirty="0"/>
              <a:t>Click to edit Master title style</a:t>
            </a:r>
          </a:p>
        </p:txBody>
      </p:sp>
      <p:sp>
        <p:nvSpPr>
          <p:cNvPr id="8" name="Text Placeholder 2"/>
          <p:cNvSpPr>
            <a:spLocks noGrp="1"/>
          </p:cNvSpPr>
          <p:nvPr>
            <p:ph idx="5"/>
          </p:nvPr>
        </p:nvSpPr>
        <p:spPr bwMode="auto">
          <a:xfrm>
            <a:off x="609600" y="667404"/>
            <a:ext cx="8353098" cy="57333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a:lnSpc>
                <a:spcPct val="150000"/>
              </a:lnSpc>
              <a:defRPr sz="2000">
                <a:latin typeface="Verdana" pitchFamily="34" charset="0"/>
                <a:ea typeface="Verdana" pitchFamily="34" charset="0"/>
                <a:cs typeface="Verdana" pitchFamily="34" charset="0"/>
              </a:defRPr>
            </a:lvl1pPr>
            <a:lvl2pPr>
              <a:lnSpc>
                <a:spcPct val="150000"/>
              </a:lnSpc>
              <a:defRPr sz="2000">
                <a:latin typeface="Verdana" pitchFamily="34" charset="0"/>
                <a:ea typeface="Verdana" pitchFamily="34" charset="0"/>
                <a:cs typeface="Verdana" pitchFamily="34" charset="0"/>
              </a:defRPr>
            </a:lvl2pPr>
            <a:lvl3pPr>
              <a:lnSpc>
                <a:spcPct val="150000"/>
              </a:lnSpc>
              <a:defRPr sz="2000">
                <a:latin typeface="Verdana" pitchFamily="34" charset="0"/>
                <a:ea typeface="Verdana" pitchFamily="34" charset="0"/>
                <a:cs typeface="Verdana" pitchFamily="34" charset="0"/>
              </a:defRPr>
            </a:lvl3pPr>
            <a:lvl4pPr>
              <a:lnSpc>
                <a:spcPct val="150000"/>
              </a:lnSpc>
              <a:defRPr sz="2000">
                <a:latin typeface="Verdana" pitchFamily="34" charset="0"/>
                <a:ea typeface="Verdana" pitchFamily="34" charset="0"/>
                <a:cs typeface="Verdana" pitchFamily="34" charset="0"/>
              </a:defRPr>
            </a:lvl4pPr>
            <a:lvl5pPr>
              <a:lnSpc>
                <a:spcPct val="150000"/>
              </a:lnSpc>
              <a:defRPr sz="2000">
                <a:latin typeface="Verdana" pitchFamily="34" charset="0"/>
                <a:ea typeface="Verdana" pitchFamily="34" charset="0"/>
                <a:cs typeface="Verdana"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Footer Placeholder 4"/>
          <p:cNvSpPr>
            <a:spLocks noGrp="1"/>
          </p:cNvSpPr>
          <p:nvPr>
            <p:ph type="ftr" sz="quarter" idx="11"/>
          </p:nvPr>
        </p:nvSpPr>
        <p:spPr>
          <a:xfrm>
            <a:off x="3124200" y="6553200"/>
            <a:ext cx="2895600" cy="260350"/>
          </a:xfrm>
        </p:spPr>
        <p:txBody>
          <a:bodyPr/>
          <a:lstStyle>
            <a:lvl1pPr>
              <a:defRPr/>
            </a:lvl1pPr>
          </a:lstStyle>
          <a:p>
            <a:pPr>
              <a:defRPr/>
            </a:pPr>
            <a:r>
              <a:rPr lang="en-US" dirty="0"/>
              <a:t>Applied Electronics</a:t>
            </a:r>
          </a:p>
        </p:txBody>
      </p:sp>
      <p:sp>
        <p:nvSpPr>
          <p:cNvPr id="12" name="Slide Number Placeholder 5"/>
          <p:cNvSpPr>
            <a:spLocks noGrp="1"/>
          </p:cNvSpPr>
          <p:nvPr>
            <p:ph type="sldNum" sz="quarter" idx="12"/>
          </p:nvPr>
        </p:nvSpPr>
        <p:spPr>
          <a:xfrm>
            <a:off x="6950148" y="6538422"/>
            <a:ext cx="2133600" cy="260350"/>
          </a:xfrm>
        </p:spPr>
        <p:txBody>
          <a:bodyPr/>
          <a:lstStyle>
            <a:lvl1pPr>
              <a:defRPr/>
            </a:lvl1pPr>
          </a:lstStyle>
          <a:p>
            <a:pPr>
              <a:defRPr/>
            </a:pPr>
            <a:fld id="{02246FD1-0723-4B2F-9706-10282F2BA698}" type="slidenum">
              <a:rPr lang="en-US"/>
              <a:pPr>
                <a:defRPr/>
              </a:pPr>
              <a:t>‹#›</a:t>
            </a:fld>
            <a:r>
              <a:rPr lang="en-US" dirty="0"/>
              <a:t> </a:t>
            </a:r>
          </a:p>
        </p:txBody>
      </p:sp>
    </p:spTree>
    <p:extLst>
      <p:ext uri="{BB962C8B-B14F-4D97-AF65-F5344CB8AC3E}">
        <p14:creationId xmlns:p14="http://schemas.microsoft.com/office/powerpoint/2010/main" val="3998191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Applied Electronics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Applied Electronics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Applied Electronics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Applied Electronics</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Applied Electronics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Applied Electronics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Applied Electronics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Applied Electronics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Applied Electronics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hyperlink" Target="https://www.analyticsvidhya.com/"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56D84A7-6477-406F-8B6C-54AB870494E1}"/>
              </a:ext>
            </a:extLst>
          </p:cNvPr>
          <p:cNvSpPr>
            <a:spLocks noGrp="1"/>
          </p:cNvSpPr>
          <p:nvPr>
            <p:ph type="ctrTitle"/>
          </p:nvPr>
        </p:nvSpPr>
        <p:spPr>
          <a:xfrm>
            <a:off x="685800" y="703919"/>
            <a:ext cx="7772400" cy="1498578"/>
          </a:xfrm>
          <a:ln>
            <a:solidFill>
              <a:schemeClr val="bg2">
                <a:lumMod val="10000"/>
              </a:schemeClr>
            </a:solidFill>
          </a:ln>
        </p:spPr>
        <p:style>
          <a:lnRef idx="3">
            <a:schemeClr val="lt1"/>
          </a:lnRef>
          <a:fillRef idx="1">
            <a:schemeClr val="accent1"/>
          </a:fillRef>
          <a:effectRef idx="1">
            <a:schemeClr val="accent1"/>
          </a:effectRef>
          <a:fontRef idx="minor">
            <a:schemeClr val="lt1"/>
          </a:fontRef>
        </p:style>
        <p:txBody>
          <a:bodyPr>
            <a:normAutofit/>
          </a:bodyPr>
          <a:lstStyle/>
          <a:p>
            <a:r>
              <a:rPr lang="en-IN" sz="3200" dirty="0">
                <a:solidFill>
                  <a:schemeClr val="tx1"/>
                </a:solidFill>
              </a:rPr>
              <a:t>Customer Churn Analysis and its Prediction for Telecom Industry</a:t>
            </a:r>
          </a:p>
        </p:txBody>
      </p:sp>
      <p:sp>
        <p:nvSpPr>
          <p:cNvPr id="7" name="Subtitle 6">
            <a:extLst>
              <a:ext uri="{FF2B5EF4-FFF2-40B4-BE49-F238E27FC236}">
                <a16:creationId xmlns:a16="http://schemas.microsoft.com/office/drawing/2014/main" id="{E3D7FEC2-9237-4DA4-BB56-9ACECE121171}"/>
              </a:ext>
            </a:extLst>
          </p:cNvPr>
          <p:cNvSpPr>
            <a:spLocks noGrp="1"/>
          </p:cNvSpPr>
          <p:nvPr>
            <p:ph type="subTitle" idx="1"/>
          </p:nvPr>
        </p:nvSpPr>
        <p:spPr>
          <a:xfrm>
            <a:off x="304800" y="5554697"/>
            <a:ext cx="3581400" cy="365125"/>
          </a:xfrm>
        </p:spPr>
        <p:txBody>
          <a:bodyPr>
            <a:normAutofit fontScale="92500" lnSpcReduction="10000"/>
          </a:bodyPr>
          <a:lstStyle/>
          <a:p>
            <a:pPr algn="r"/>
            <a:r>
              <a:rPr lang="en-IN" sz="2000" dirty="0">
                <a:solidFill>
                  <a:srgbClr val="C00000"/>
                </a:solidFill>
              </a:rPr>
              <a:t>Guide: Prof. Amruta Mankawade </a:t>
            </a:r>
          </a:p>
        </p:txBody>
      </p:sp>
      <p:sp>
        <p:nvSpPr>
          <p:cNvPr id="5" name="Slide Number Placeholder 4">
            <a:extLst>
              <a:ext uri="{FF2B5EF4-FFF2-40B4-BE49-F238E27FC236}">
                <a16:creationId xmlns:a16="http://schemas.microsoft.com/office/drawing/2014/main" id="{EFACABF3-0CD9-4EEC-BAD0-86EB51425063}"/>
              </a:ext>
            </a:extLst>
          </p:cNvPr>
          <p:cNvSpPr>
            <a:spLocks noGrp="1"/>
          </p:cNvSpPr>
          <p:nvPr>
            <p:ph type="sldNum" sz="quarter" idx="12"/>
          </p:nvPr>
        </p:nvSpPr>
        <p:spPr/>
        <p:txBody>
          <a:bodyPr/>
          <a:lstStyle/>
          <a:p>
            <a:pPr>
              <a:defRPr/>
            </a:pPr>
            <a:fld id="{02246FD1-0723-4B2F-9706-10282F2BA698}" type="slidenum">
              <a:rPr lang="en-US" smtClean="0"/>
              <a:pPr>
                <a:defRPr/>
              </a:pPr>
              <a:t>1</a:t>
            </a:fld>
            <a:r>
              <a:rPr lang="en-US"/>
              <a:t> </a:t>
            </a:r>
            <a:endParaRPr lang="en-US" dirty="0"/>
          </a:p>
        </p:txBody>
      </p:sp>
      <p:sp>
        <p:nvSpPr>
          <p:cNvPr id="8" name="TextBox 7"/>
          <p:cNvSpPr txBox="1"/>
          <p:nvPr/>
        </p:nvSpPr>
        <p:spPr>
          <a:xfrm>
            <a:off x="515471" y="2937775"/>
            <a:ext cx="5334000" cy="2246769"/>
          </a:xfrm>
          <a:prstGeom prst="rect">
            <a:avLst/>
          </a:prstGeom>
          <a:noFill/>
        </p:spPr>
        <p:txBody>
          <a:bodyPr wrap="square" rtlCol="0">
            <a:spAutoFit/>
          </a:bodyPr>
          <a:lstStyle/>
          <a:p>
            <a:r>
              <a:rPr lang="en-IN" sz="2000" dirty="0"/>
              <a:t>Name – Ketan Gangwal</a:t>
            </a:r>
          </a:p>
          <a:p>
            <a:endParaRPr lang="en-IN" sz="2000" dirty="0"/>
          </a:p>
          <a:p>
            <a:r>
              <a:rPr lang="en-IN" sz="2000" dirty="0"/>
              <a:t>Rollno – 62</a:t>
            </a:r>
          </a:p>
          <a:p>
            <a:endParaRPr lang="en-IN" sz="2000" dirty="0"/>
          </a:p>
          <a:p>
            <a:r>
              <a:rPr lang="en-IN" sz="2000" dirty="0"/>
              <a:t>Division – AI – A</a:t>
            </a:r>
          </a:p>
          <a:p>
            <a:endParaRPr lang="en-IN" sz="2000" dirty="0"/>
          </a:p>
          <a:p>
            <a:r>
              <a:rPr lang="en-IN" sz="2000" dirty="0"/>
              <a:t>Department of Information Technology</a:t>
            </a:r>
            <a:endParaRPr lang="en-IN" dirty="0"/>
          </a:p>
        </p:txBody>
      </p:sp>
      <p:sp>
        <p:nvSpPr>
          <p:cNvPr id="9" name="Date Placeholder 8"/>
          <p:cNvSpPr>
            <a:spLocks noGrp="1"/>
          </p:cNvSpPr>
          <p:nvPr>
            <p:ph type="dt" sz="half" idx="10"/>
          </p:nvPr>
        </p:nvSpPr>
        <p:spPr/>
        <p:txBody>
          <a:bodyPr/>
          <a:lstStyle/>
          <a:p>
            <a:r>
              <a:rPr lang="en-US" dirty="0"/>
              <a:t>Date – 08/04/2022</a:t>
            </a:r>
          </a:p>
        </p:txBody>
      </p:sp>
      <p:sp>
        <p:nvSpPr>
          <p:cNvPr id="2" name="Rectangle 1">
            <a:extLst>
              <a:ext uri="{FF2B5EF4-FFF2-40B4-BE49-F238E27FC236}">
                <a16:creationId xmlns:a16="http://schemas.microsoft.com/office/drawing/2014/main" id="{38ED61C1-B6AB-4F73-8B4F-AD0A296D7346}"/>
              </a:ext>
            </a:extLst>
          </p:cNvPr>
          <p:cNvSpPr/>
          <p:nvPr/>
        </p:nvSpPr>
        <p:spPr>
          <a:xfrm>
            <a:off x="6210300" y="3070559"/>
            <a:ext cx="1905000" cy="1981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a:extLst>
              <a:ext uri="{FF2B5EF4-FFF2-40B4-BE49-F238E27FC236}">
                <a16:creationId xmlns:a16="http://schemas.microsoft.com/office/drawing/2014/main" id="{79AB8227-5574-4F73-8C28-C9DE027BBE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9350" y="3070558"/>
            <a:ext cx="1866900" cy="1981201"/>
          </a:xfrm>
          <a:prstGeom prst="rect">
            <a:avLst/>
          </a:prstGeom>
        </p:spPr>
      </p:pic>
    </p:spTree>
    <p:extLst>
      <p:ext uri="{BB962C8B-B14F-4D97-AF65-F5344CB8AC3E}">
        <p14:creationId xmlns:p14="http://schemas.microsoft.com/office/powerpoint/2010/main" val="1359986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C1D7A-16DA-4450-8C73-D3322624AD7B}"/>
              </a:ext>
            </a:extLst>
          </p:cNvPr>
          <p:cNvSpPr>
            <a:spLocks noGrp="1"/>
          </p:cNvSpPr>
          <p:nvPr>
            <p:ph type="title"/>
          </p:nvPr>
        </p:nvSpPr>
        <p:spPr>
          <a:xfrm>
            <a:off x="1828800" y="59228"/>
            <a:ext cx="5334000" cy="470555"/>
          </a:xfrm>
        </p:spPr>
        <p:txBody>
          <a:bodyPr>
            <a:normAutofit fontScale="90000"/>
          </a:bodyPr>
          <a:lstStyle/>
          <a:p>
            <a:r>
              <a:rPr lang="en-IN" dirty="0">
                <a:solidFill>
                  <a:schemeClr val="tx1"/>
                </a:solidFill>
              </a:rPr>
              <a:t>Flowchart</a:t>
            </a:r>
          </a:p>
        </p:txBody>
      </p:sp>
      <p:sp>
        <p:nvSpPr>
          <p:cNvPr id="4" name="Slide Number Placeholder 3">
            <a:extLst>
              <a:ext uri="{FF2B5EF4-FFF2-40B4-BE49-F238E27FC236}">
                <a16:creationId xmlns:a16="http://schemas.microsoft.com/office/drawing/2014/main" id="{A51176D5-460A-41FA-9EF7-5654C1595B82}"/>
              </a:ext>
            </a:extLst>
          </p:cNvPr>
          <p:cNvSpPr>
            <a:spLocks noGrp="1"/>
          </p:cNvSpPr>
          <p:nvPr>
            <p:ph type="sldNum" sz="quarter" idx="12"/>
          </p:nvPr>
        </p:nvSpPr>
        <p:spPr/>
        <p:txBody>
          <a:bodyPr/>
          <a:lstStyle/>
          <a:p>
            <a:pPr>
              <a:defRPr/>
            </a:pPr>
            <a:fld id="{02246FD1-0723-4B2F-9706-10282F2BA698}" type="slidenum">
              <a:rPr lang="en-US" smtClean="0"/>
              <a:pPr>
                <a:defRPr/>
              </a:pPr>
              <a:t>10</a:t>
            </a:fld>
            <a:r>
              <a:rPr lang="en-US"/>
              <a:t> </a:t>
            </a:r>
            <a:endParaRPr lang="en-US" dirty="0"/>
          </a:p>
        </p:txBody>
      </p:sp>
      <p:sp>
        <p:nvSpPr>
          <p:cNvPr id="8" name="Rectangle 7">
            <a:extLst>
              <a:ext uri="{FF2B5EF4-FFF2-40B4-BE49-F238E27FC236}">
                <a16:creationId xmlns:a16="http://schemas.microsoft.com/office/drawing/2014/main" id="{869351DD-9F9D-4618-A7AB-AE48D7F748AC}"/>
              </a:ext>
            </a:extLst>
          </p:cNvPr>
          <p:cNvSpPr/>
          <p:nvPr/>
        </p:nvSpPr>
        <p:spPr>
          <a:xfrm>
            <a:off x="603504" y="2362200"/>
            <a:ext cx="15240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Raw Data Collected</a:t>
            </a:r>
          </a:p>
        </p:txBody>
      </p:sp>
      <p:sp>
        <p:nvSpPr>
          <p:cNvPr id="11" name="Arrow: Right 10">
            <a:extLst>
              <a:ext uri="{FF2B5EF4-FFF2-40B4-BE49-F238E27FC236}">
                <a16:creationId xmlns:a16="http://schemas.microsoft.com/office/drawing/2014/main" id="{C084AC3C-A981-4D75-B8A4-6F109A4A8CC7}"/>
              </a:ext>
            </a:extLst>
          </p:cNvPr>
          <p:cNvSpPr/>
          <p:nvPr/>
        </p:nvSpPr>
        <p:spPr>
          <a:xfrm>
            <a:off x="2157984" y="2705100"/>
            <a:ext cx="609600" cy="228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09DE216E-C7C6-4D2C-823A-B2CF7FB7A7B3}"/>
              </a:ext>
            </a:extLst>
          </p:cNvPr>
          <p:cNvSpPr/>
          <p:nvPr/>
        </p:nvSpPr>
        <p:spPr>
          <a:xfrm>
            <a:off x="2779776" y="2362200"/>
            <a:ext cx="15240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 Processing</a:t>
            </a:r>
          </a:p>
        </p:txBody>
      </p:sp>
      <p:sp>
        <p:nvSpPr>
          <p:cNvPr id="46" name="Arrow: Right 45">
            <a:extLst>
              <a:ext uri="{FF2B5EF4-FFF2-40B4-BE49-F238E27FC236}">
                <a16:creationId xmlns:a16="http://schemas.microsoft.com/office/drawing/2014/main" id="{C5CBB7F6-7E11-4EB0-BBD8-3AA0AC18934A}"/>
              </a:ext>
            </a:extLst>
          </p:cNvPr>
          <p:cNvSpPr/>
          <p:nvPr/>
        </p:nvSpPr>
        <p:spPr>
          <a:xfrm>
            <a:off x="4328160" y="2705100"/>
            <a:ext cx="609600" cy="228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932E1F67-5AFA-4BB3-9F36-B56E3391ED19}"/>
              </a:ext>
            </a:extLst>
          </p:cNvPr>
          <p:cNvSpPr/>
          <p:nvPr/>
        </p:nvSpPr>
        <p:spPr>
          <a:xfrm>
            <a:off x="4956048" y="2362200"/>
            <a:ext cx="15240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 Cleaning</a:t>
            </a:r>
          </a:p>
        </p:txBody>
      </p:sp>
      <p:sp>
        <p:nvSpPr>
          <p:cNvPr id="12" name="Arrow: Bent 11">
            <a:extLst>
              <a:ext uri="{FF2B5EF4-FFF2-40B4-BE49-F238E27FC236}">
                <a16:creationId xmlns:a16="http://schemas.microsoft.com/office/drawing/2014/main" id="{BF8B5846-A935-4138-9DA4-6929B01BFD84}"/>
              </a:ext>
            </a:extLst>
          </p:cNvPr>
          <p:cNvSpPr/>
          <p:nvPr/>
        </p:nvSpPr>
        <p:spPr>
          <a:xfrm>
            <a:off x="5334000" y="1891645"/>
            <a:ext cx="2133600" cy="470555"/>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48" name="Rectangle 47">
            <a:extLst>
              <a:ext uri="{FF2B5EF4-FFF2-40B4-BE49-F238E27FC236}">
                <a16:creationId xmlns:a16="http://schemas.microsoft.com/office/drawing/2014/main" id="{B745DDD7-1201-4315-BE17-ADF84434C11B}"/>
              </a:ext>
            </a:extLst>
          </p:cNvPr>
          <p:cNvSpPr/>
          <p:nvPr/>
        </p:nvSpPr>
        <p:spPr>
          <a:xfrm>
            <a:off x="7467600" y="1669722"/>
            <a:ext cx="15240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Exploratory Data Analysis</a:t>
            </a:r>
          </a:p>
          <a:p>
            <a:pPr algn="ctr"/>
            <a:r>
              <a:rPr lang="en-IN" dirty="0"/>
              <a:t>(EDA)</a:t>
            </a:r>
          </a:p>
        </p:txBody>
      </p:sp>
      <p:sp>
        <p:nvSpPr>
          <p:cNvPr id="14" name="Arrow: Down 13">
            <a:extLst>
              <a:ext uri="{FF2B5EF4-FFF2-40B4-BE49-F238E27FC236}">
                <a16:creationId xmlns:a16="http://schemas.microsoft.com/office/drawing/2014/main" id="{9EB1DA99-22B7-4998-A912-270556E05561}"/>
              </a:ext>
            </a:extLst>
          </p:cNvPr>
          <p:cNvSpPr/>
          <p:nvPr/>
        </p:nvSpPr>
        <p:spPr>
          <a:xfrm>
            <a:off x="8085174" y="2620698"/>
            <a:ext cx="296826" cy="103690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1" name="Rectangle 50">
            <a:extLst>
              <a:ext uri="{FF2B5EF4-FFF2-40B4-BE49-F238E27FC236}">
                <a16:creationId xmlns:a16="http://schemas.microsoft.com/office/drawing/2014/main" id="{9DC02F25-85A9-4EED-BB81-AB7ECD980BC7}"/>
              </a:ext>
            </a:extLst>
          </p:cNvPr>
          <p:cNvSpPr/>
          <p:nvPr/>
        </p:nvSpPr>
        <p:spPr>
          <a:xfrm>
            <a:off x="7431024" y="3694176"/>
            <a:ext cx="15240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Models and Algorithms</a:t>
            </a:r>
          </a:p>
        </p:txBody>
      </p:sp>
      <p:cxnSp>
        <p:nvCxnSpPr>
          <p:cNvPr id="18" name="Straight Arrow Connector 17">
            <a:extLst>
              <a:ext uri="{FF2B5EF4-FFF2-40B4-BE49-F238E27FC236}">
                <a16:creationId xmlns:a16="http://schemas.microsoft.com/office/drawing/2014/main" id="{9658C81B-604B-4FF8-927D-2B72EAA62B66}"/>
              </a:ext>
            </a:extLst>
          </p:cNvPr>
          <p:cNvCxnSpPr>
            <a:cxnSpLocks/>
            <a:stCxn id="51" idx="1"/>
            <a:endCxn id="56" idx="3"/>
          </p:cNvCxnSpPr>
          <p:nvPr/>
        </p:nvCxnSpPr>
        <p:spPr>
          <a:xfrm flipH="1">
            <a:off x="2157984" y="4151376"/>
            <a:ext cx="52730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Arrow: Down 18">
            <a:extLst>
              <a:ext uri="{FF2B5EF4-FFF2-40B4-BE49-F238E27FC236}">
                <a16:creationId xmlns:a16="http://schemas.microsoft.com/office/drawing/2014/main" id="{B2F2B8D0-5B30-4F6B-B31B-AC13D111D63C}"/>
              </a:ext>
            </a:extLst>
          </p:cNvPr>
          <p:cNvSpPr/>
          <p:nvPr/>
        </p:nvSpPr>
        <p:spPr>
          <a:xfrm>
            <a:off x="5794248" y="4157472"/>
            <a:ext cx="225552" cy="82470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2" name="Rectangle 51">
            <a:extLst>
              <a:ext uri="{FF2B5EF4-FFF2-40B4-BE49-F238E27FC236}">
                <a16:creationId xmlns:a16="http://schemas.microsoft.com/office/drawing/2014/main" id="{F9C8AF59-5394-40BC-A645-6ACB3317F824}"/>
              </a:ext>
            </a:extLst>
          </p:cNvPr>
          <p:cNvSpPr/>
          <p:nvPr/>
        </p:nvSpPr>
        <p:spPr>
          <a:xfrm>
            <a:off x="5145024" y="4982177"/>
            <a:ext cx="15240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Communicate Visualize Report</a:t>
            </a:r>
          </a:p>
        </p:txBody>
      </p:sp>
      <p:sp>
        <p:nvSpPr>
          <p:cNvPr id="56" name="Rectangle 55">
            <a:extLst>
              <a:ext uri="{FF2B5EF4-FFF2-40B4-BE49-F238E27FC236}">
                <a16:creationId xmlns:a16="http://schemas.microsoft.com/office/drawing/2014/main" id="{0B3EFBA5-6094-437B-9F76-E0F871126FE4}"/>
              </a:ext>
            </a:extLst>
          </p:cNvPr>
          <p:cNvSpPr/>
          <p:nvPr/>
        </p:nvSpPr>
        <p:spPr>
          <a:xfrm>
            <a:off x="633984" y="3694176"/>
            <a:ext cx="15240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Deployment</a:t>
            </a:r>
          </a:p>
        </p:txBody>
      </p:sp>
      <p:sp>
        <p:nvSpPr>
          <p:cNvPr id="21" name="Arrow: Right 20">
            <a:extLst>
              <a:ext uri="{FF2B5EF4-FFF2-40B4-BE49-F238E27FC236}">
                <a16:creationId xmlns:a16="http://schemas.microsoft.com/office/drawing/2014/main" id="{D3E0E5AA-685D-4CC1-B580-52F001CD4BF0}"/>
              </a:ext>
            </a:extLst>
          </p:cNvPr>
          <p:cNvSpPr/>
          <p:nvPr/>
        </p:nvSpPr>
        <p:spPr>
          <a:xfrm>
            <a:off x="6669024" y="5332061"/>
            <a:ext cx="646176" cy="214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EA07E000-7D45-40BE-92FB-13C026AFD3DF}"/>
              </a:ext>
            </a:extLst>
          </p:cNvPr>
          <p:cNvSpPr txBox="1"/>
          <p:nvPr/>
        </p:nvSpPr>
        <p:spPr>
          <a:xfrm>
            <a:off x="7331148" y="5270099"/>
            <a:ext cx="1508052" cy="338554"/>
          </a:xfrm>
          <a:prstGeom prst="rect">
            <a:avLst/>
          </a:prstGeom>
          <a:noFill/>
        </p:spPr>
        <p:txBody>
          <a:bodyPr wrap="square" rtlCol="0">
            <a:spAutoFit/>
          </a:bodyPr>
          <a:lstStyle/>
          <a:p>
            <a:r>
              <a:rPr lang="en-IN" sz="1600" dirty="0"/>
              <a:t>Make Decisions</a:t>
            </a:r>
          </a:p>
        </p:txBody>
      </p:sp>
      <p:sp>
        <p:nvSpPr>
          <p:cNvPr id="58" name="Arrow: Down 57">
            <a:extLst>
              <a:ext uri="{FF2B5EF4-FFF2-40B4-BE49-F238E27FC236}">
                <a16:creationId xmlns:a16="http://schemas.microsoft.com/office/drawing/2014/main" id="{53E5A545-53F3-4158-89E8-7B97E5F131BF}"/>
              </a:ext>
            </a:extLst>
          </p:cNvPr>
          <p:cNvSpPr/>
          <p:nvPr/>
        </p:nvSpPr>
        <p:spPr>
          <a:xfrm>
            <a:off x="3541776" y="4170968"/>
            <a:ext cx="225552" cy="82470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0" name="Rectangle 59">
            <a:extLst>
              <a:ext uri="{FF2B5EF4-FFF2-40B4-BE49-F238E27FC236}">
                <a16:creationId xmlns:a16="http://schemas.microsoft.com/office/drawing/2014/main" id="{15F359FE-3EE0-4674-BA70-75A3681A7785}"/>
              </a:ext>
            </a:extLst>
          </p:cNvPr>
          <p:cNvSpPr/>
          <p:nvPr/>
        </p:nvSpPr>
        <p:spPr>
          <a:xfrm>
            <a:off x="2892552" y="5026153"/>
            <a:ext cx="15240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 Product</a:t>
            </a:r>
          </a:p>
        </p:txBody>
      </p:sp>
    </p:spTree>
    <p:extLst>
      <p:ext uri="{BB962C8B-B14F-4D97-AF65-F5344CB8AC3E}">
        <p14:creationId xmlns:p14="http://schemas.microsoft.com/office/powerpoint/2010/main" val="695376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3"/>
          <p:cNvSpPr txBox="1">
            <a:spLocks noChangeArrowheads="1"/>
          </p:cNvSpPr>
          <p:nvPr/>
        </p:nvSpPr>
        <p:spPr>
          <a:xfrm>
            <a:off x="1543050" y="3371850"/>
            <a:ext cx="6286500" cy="342900"/>
          </a:xfrm>
          <a:prstGeom prst="rect">
            <a:avLst/>
          </a:prstGeom>
        </p:spPr>
        <p:txBody>
          <a:bodyPr/>
          <a:lstStyle/>
          <a:p>
            <a:pPr algn="ctr" eaLnBrk="0" fontAlgn="base" hangingPunct="0">
              <a:spcBef>
                <a:spcPct val="20000"/>
              </a:spcBef>
              <a:spcAft>
                <a:spcPct val="20000"/>
              </a:spcAft>
              <a:defRPr/>
            </a:pPr>
            <a:endParaRPr lang="en-US" sz="3600" dirty="0">
              <a:sym typeface="Symbol" pitchFamily="18" charset="2"/>
            </a:endParaRPr>
          </a:p>
        </p:txBody>
      </p:sp>
      <p:sp>
        <p:nvSpPr>
          <p:cNvPr id="3" name="Title 2">
            <a:extLst>
              <a:ext uri="{FF2B5EF4-FFF2-40B4-BE49-F238E27FC236}">
                <a16:creationId xmlns:a16="http://schemas.microsoft.com/office/drawing/2014/main" id="{7CBEB6BF-435C-4050-8916-C2A3F4028ED5}"/>
              </a:ext>
            </a:extLst>
          </p:cNvPr>
          <p:cNvSpPr>
            <a:spLocks noGrp="1"/>
          </p:cNvSpPr>
          <p:nvPr>
            <p:ph type="title"/>
          </p:nvPr>
        </p:nvSpPr>
        <p:spPr>
          <a:xfrm>
            <a:off x="1647670" y="76201"/>
            <a:ext cx="5791200" cy="457200"/>
          </a:xfrm>
        </p:spPr>
        <p:txBody>
          <a:bodyPr>
            <a:normAutofit fontScale="90000"/>
          </a:bodyPr>
          <a:lstStyle/>
          <a:p>
            <a:r>
              <a:rPr lang="en-IN" sz="2800" dirty="0">
                <a:solidFill>
                  <a:schemeClr val="tx1"/>
                </a:solidFill>
                <a:latin typeface="Verdana" panose="020B0604030504040204" pitchFamily="34" charset="0"/>
                <a:ea typeface="Verdana" panose="020B0604030504040204" pitchFamily="34" charset="0"/>
              </a:rPr>
              <a:t>Conclusion</a:t>
            </a:r>
          </a:p>
        </p:txBody>
      </p:sp>
      <p:sp>
        <p:nvSpPr>
          <p:cNvPr id="7" name="TextBox 6">
            <a:extLst>
              <a:ext uri="{FF2B5EF4-FFF2-40B4-BE49-F238E27FC236}">
                <a16:creationId xmlns:a16="http://schemas.microsoft.com/office/drawing/2014/main" id="{CE674E32-7A29-496C-AAED-9D3511E24D63}"/>
              </a:ext>
            </a:extLst>
          </p:cNvPr>
          <p:cNvSpPr txBox="1"/>
          <p:nvPr/>
        </p:nvSpPr>
        <p:spPr>
          <a:xfrm>
            <a:off x="342900" y="914400"/>
            <a:ext cx="8686800" cy="5484578"/>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b="0" i="0" u="none" strike="noStrike" dirty="0">
                <a:solidFill>
                  <a:srgbClr val="000000"/>
                </a:solidFill>
                <a:effectLst/>
              </a:rPr>
              <a:t>Companies usually have a greater focus on </a:t>
            </a:r>
            <a:r>
              <a:rPr lang="en-US" b="1" i="0" u="none" strike="noStrike" dirty="0">
                <a:solidFill>
                  <a:srgbClr val="000000"/>
                </a:solidFill>
                <a:effectLst/>
              </a:rPr>
              <a:t>customer acquisition </a:t>
            </a:r>
            <a:r>
              <a:rPr lang="en-US" b="0" i="0" u="none" strike="noStrike" dirty="0">
                <a:solidFill>
                  <a:srgbClr val="000000"/>
                </a:solidFill>
                <a:effectLst/>
              </a:rPr>
              <a:t>and keep retention as a </a:t>
            </a:r>
            <a:r>
              <a:rPr lang="en-US" b="1" i="0" u="none" strike="noStrike" dirty="0">
                <a:solidFill>
                  <a:srgbClr val="000000"/>
                </a:solidFill>
                <a:effectLst/>
              </a:rPr>
              <a:t>secondary priority</a:t>
            </a:r>
            <a:r>
              <a:rPr lang="en-US" b="0" i="0" u="none" strike="noStrike" dirty="0">
                <a:solidFill>
                  <a:srgbClr val="000000"/>
                </a:solidFill>
                <a:effectLst/>
              </a:rPr>
              <a:t>. However, it can cost five times more to attract a new customer than it does to retain an existing one. Increasing customer retention rates by 5% can increase profits by 25% to 95%, according to research done by Bain &amp; Company.</a:t>
            </a:r>
          </a:p>
          <a:p>
            <a:pPr>
              <a:lnSpc>
                <a:spcPct val="200000"/>
              </a:lnSpc>
            </a:pPr>
            <a:endParaRPr lang="en-US" sz="1600" b="0" i="0" u="none" strike="noStrike" dirty="0">
              <a:solidFill>
                <a:srgbClr val="000000"/>
              </a:solidFill>
              <a:effectLst/>
            </a:endParaRPr>
          </a:p>
          <a:p>
            <a:pPr marL="342900" indent="-342900">
              <a:lnSpc>
                <a:spcPct val="200000"/>
              </a:lnSpc>
              <a:buFont typeface="Arial" panose="020B0604020202020204" pitchFamily="34" charset="0"/>
              <a:buChar char="•"/>
            </a:pPr>
            <a:r>
              <a:rPr lang="en-US" b="0" i="0" u="none" strike="noStrike" dirty="0">
                <a:solidFill>
                  <a:srgbClr val="000000"/>
                </a:solidFill>
                <a:effectLst/>
              </a:rPr>
              <a:t>It can be considered that customer churn is the blood that maintains the vitality of telecom industry and is also the key to the sustainable and healthy development of the industry.</a:t>
            </a:r>
          </a:p>
          <a:p>
            <a:pPr marL="342900" indent="-342900">
              <a:lnSpc>
                <a:spcPct val="200000"/>
              </a:lnSpc>
              <a:buFont typeface="Arial" panose="020B0604020202020204" pitchFamily="34" charset="0"/>
              <a:buChar char="•"/>
            </a:pPr>
            <a:endParaRPr lang="en-US" sz="1600" b="0" i="0" u="none" strike="noStrike" dirty="0">
              <a:solidFill>
                <a:srgbClr val="000000"/>
              </a:solidFill>
              <a:effectLst/>
            </a:endParaRPr>
          </a:p>
          <a:p>
            <a:pPr marL="342900" indent="-342900">
              <a:lnSpc>
                <a:spcPct val="200000"/>
              </a:lnSpc>
              <a:buFont typeface="Arial" panose="020B0604020202020204" pitchFamily="34" charset="0"/>
              <a:buChar char="•"/>
            </a:pPr>
            <a:endParaRPr lang="en-IN" sz="2000" dirty="0">
              <a:latin typeface="+mj-lt"/>
              <a:ea typeface="Verdana" panose="020B0604030504040204" pitchFamily="34" charset="0"/>
            </a:endParaRPr>
          </a:p>
        </p:txBody>
      </p:sp>
      <p:sp>
        <p:nvSpPr>
          <p:cNvPr id="6" name="Slide Number Placeholder 3">
            <a:extLst>
              <a:ext uri="{FF2B5EF4-FFF2-40B4-BE49-F238E27FC236}">
                <a16:creationId xmlns:a16="http://schemas.microsoft.com/office/drawing/2014/main" id="{8582021D-08E8-4879-942F-0C8B29BE02D7}"/>
              </a:ext>
            </a:extLst>
          </p:cNvPr>
          <p:cNvSpPr>
            <a:spLocks noGrp="1"/>
          </p:cNvSpPr>
          <p:nvPr>
            <p:ph type="sldNum" sz="quarter" idx="12"/>
          </p:nvPr>
        </p:nvSpPr>
        <p:spPr>
          <a:xfrm>
            <a:off x="7391400" y="6477000"/>
            <a:ext cx="1600200" cy="195263"/>
          </a:xfrm>
        </p:spPr>
        <p:txBody>
          <a:bodyPr/>
          <a:lstStyle/>
          <a:p>
            <a:pPr>
              <a:defRPr/>
            </a:pPr>
            <a:fld id="{02246FD1-0723-4B2F-9706-10282F2BA698}" type="slidenum">
              <a:rPr lang="en-US" smtClean="0">
                <a:latin typeface="Verdana" panose="020B0604030504040204" pitchFamily="34" charset="0"/>
                <a:ea typeface="Verdana" panose="020B0604030504040204" pitchFamily="34" charset="0"/>
              </a:rPr>
              <a:pPr>
                <a:defRPr/>
              </a:pPr>
              <a:t>11</a:t>
            </a:fld>
            <a:r>
              <a:rPr lang="en-US"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189525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7670" y="59229"/>
            <a:ext cx="5791200" cy="474171"/>
          </a:xfrm>
        </p:spPr>
        <p:txBody>
          <a:bodyPr>
            <a:normAutofit fontScale="90000"/>
          </a:bodyPr>
          <a:lstStyle/>
          <a:p>
            <a:r>
              <a:rPr lang="en-IN" dirty="0">
                <a:solidFill>
                  <a:schemeClr val="tx1"/>
                </a:solidFill>
                <a:latin typeface="+mj-lt"/>
              </a:rPr>
              <a:t>References</a:t>
            </a:r>
          </a:p>
        </p:txBody>
      </p:sp>
      <p:sp>
        <p:nvSpPr>
          <p:cNvPr id="3" name="Content Placeholder 2"/>
          <p:cNvSpPr>
            <a:spLocks noGrp="1"/>
          </p:cNvSpPr>
          <p:nvPr>
            <p:ph idx="5"/>
          </p:nvPr>
        </p:nvSpPr>
        <p:spPr>
          <a:xfrm>
            <a:off x="533400" y="1524000"/>
            <a:ext cx="8353098" cy="4267200"/>
          </a:xfrm>
        </p:spPr>
        <p:txBody>
          <a:bodyPr/>
          <a:lstStyle/>
          <a:p>
            <a:r>
              <a:rPr lang="en-IN" dirty="0">
                <a:latin typeface="+mj-lt"/>
                <a:hlinkClick r:id="rId2"/>
              </a:rPr>
              <a:t>https://www.analyticsvidhya.com/</a:t>
            </a:r>
            <a:endParaRPr lang="en-IN" dirty="0">
              <a:latin typeface="+mj-lt"/>
            </a:endParaRPr>
          </a:p>
          <a:p>
            <a:r>
              <a:rPr lang="en-US" dirty="0">
                <a:latin typeface="+mj-lt"/>
              </a:rPr>
              <a:t>Predictive analysis of customer churn in telecom industry using Supervised learning , IEEE 2019, Shreyas Rajesh Labhsetwar</a:t>
            </a:r>
          </a:p>
          <a:p>
            <a:r>
              <a:rPr lang="en-US" dirty="0">
                <a:latin typeface="+mj-lt"/>
              </a:rPr>
              <a:t>Customer Churn Analysis in Telecom Industry, IEEE 2015, Kiran Dahiya , Surbhi Bhatia</a:t>
            </a:r>
          </a:p>
          <a:p>
            <a:r>
              <a:rPr lang="en-IN" dirty="0">
                <a:latin typeface="+mj-lt"/>
              </a:rPr>
              <a:t>A Prediction Model of Customer Churn considering Customer Value: An Empirical Research of Telecom Industry in China, Ming Zhao , Jiafu Su</a:t>
            </a:r>
          </a:p>
          <a:p>
            <a:pPr marL="0" indent="0">
              <a:buNone/>
            </a:pPr>
            <a:endParaRPr lang="en-US" dirty="0">
              <a:latin typeface="+mj-lt"/>
            </a:endParaRPr>
          </a:p>
          <a:p>
            <a:endParaRPr lang="en-US" dirty="0">
              <a:latin typeface="+mj-lt"/>
            </a:endParaRPr>
          </a:p>
          <a:p>
            <a:pPr marL="0" indent="0">
              <a:buNone/>
            </a:pPr>
            <a:endParaRPr lang="en-US" dirty="0">
              <a:latin typeface="+mj-lt"/>
            </a:endParaRPr>
          </a:p>
          <a:p>
            <a:pPr marL="0" indent="0">
              <a:buNone/>
            </a:pPr>
            <a:endParaRPr lang="en-US" dirty="0">
              <a:latin typeface="+mj-lt"/>
            </a:endParaRPr>
          </a:p>
          <a:p>
            <a:endParaRPr lang="en-IN" dirty="0">
              <a:latin typeface="+mj-lt"/>
            </a:endParaRPr>
          </a:p>
          <a:p>
            <a:pPr marL="0" indent="0">
              <a:buNone/>
            </a:pPr>
            <a:endParaRPr lang="en-IN" dirty="0"/>
          </a:p>
          <a:p>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pPr>
              <a:defRPr/>
            </a:pPr>
            <a:fld id="{02246FD1-0723-4B2F-9706-10282F2BA698}" type="slidenum">
              <a:rPr lang="en-US" smtClean="0"/>
              <a:pPr>
                <a:defRPr/>
              </a:pPr>
              <a:t>12</a:t>
            </a:fld>
            <a:r>
              <a:rPr lang="en-US"/>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391400" y="6477000"/>
            <a:ext cx="1600200" cy="195263"/>
          </a:xfrm>
        </p:spPr>
        <p:txBody>
          <a:bodyPr/>
          <a:lstStyle/>
          <a:p>
            <a:pPr>
              <a:defRPr/>
            </a:pPr>
            <a:fld id="{02246FD1-0723-4B2F-9706-10282F2BA698}" type="slidenum">
              <a:rPr lang="en-US" smtClean="0">
                <a:latin typeface="Verdana" panose="020B0604030504040204" pitchFamily="34" charset="0"/>
                <a:ea typeface="Verdana" panose="020B0604030504040204" pitchFamily="34" charset="0"/>
              </a:rPr>
              <a:pPr>
                <a:defRPr/>
              </a:pPr>
              <a:t>2</a:t>
            </a:fld>
            <a:r>
              <a:rPr lang="en-US" dirty="0">
                <a:latin typeface="Verdana" panose="020B0604030504040204" pitchFamily="34" charset="0"/>
                <a:ea typeface="Verdana" panose="020B0604030504040204" pitchFamily="34" charset="0"/>
              </a:rPr>
              <a:t> </a:t>
            </a:r>
          </a:p>
        </p:txBody>
      </p:sp>
      <p:sp>
        <p:nvSpPr>
          <p:cNvPr id="18" name="Rectangle 3"/>
          <p:cNvSpPr txBox="1">
            <a:spLocks noChangeArrowheads="1"/>
          </p:cNvSpPr>
          <p:nvPr/>
        </p:nvSpPr>
        <p:spPr>
          <a:xfrm>
            <a:off x="1543050" y="3371850"/>
            <a:ext cx="6286500" cy="342900"/>
          </a:xfrm>
          <a:prstGeom prst="rect">
            <a:avLst/>
          </a:prstGeom>
        </p:spPr>
        <p:txBody>
          <a:bodyPr/>
          <a:lstStyle/>
          <a:p>
            <a:pPr algn="ctr" eaLnBrk="0" fontAlgn="base" hangingPunct="0">
              <a:spcBef>
                <a:spcPct val="20000"/>
              </a:spcBef>
              <a:spcAft>
                <a:spcPct val="20000"/>
              </a:spcAft>
              <a:defRPr/>
            </a:pPr>
            <a:endParaRPr lang="en-US" sz="3600" dirty="0">
              <a:sym typeface="Symbol" pitchFamily="18" charset="2"/>
            </a:endParaRPr>
          </a:p>
        </p:txBody>
      </p:sp>
      <p:sp>
        <p:nvSpPr>
          <p:cNvPr id="3" name="Title 2">
            <a:extLst>
              <a:ext uri="{FF2B5EF4-FFF2-40B4-BE49-F238E27FC236}">
                <a16:creationId xmlns:a16="http://schemas.microsoft.com/office/drawing/2014/main" id="{7CBEB6BF-435C-4050-8916-C2A3F4028ED5}"/>
              </a:ext>
            </a:extLst>
          </p:cNvPr>
          <p:cNvSpPr>
            <a:spLocks noGrp="1"/>
          </p:cNvSpPr>
          <p:nvPr>
            <p:ph type="title"/>
          </p:nvPr>
        </p:nvSpPr>
        <p:spPr/>
        <p:txBody>
          <a:bodyPr>
            <a:normAutofit/>
          </a:bodyPr>
          <a:lstStyle/>
          <a:p>
            <a:r>
              <a:rPr lang="en-IN" sz="2800" dirty="0">
                <a:solidFill>
                  <a:schemeClr val="tx1"/>
                </a:solidFill>
                <a:latin typeface="Verdana" panose="020B0604030504040204" pitchFamily="34" charset="0"/>
                <a:ea typeface="Verdana" panose="020B0604030504040204" pitchFamily="34" charset="0"/>
              </a:rPr>
              <a:t>Content</a:t>
            </a:r>
          </a:p>
        </p:txBody>
      </p:sp>
      <p:sp>
        <p:nvSpPr>
          <p:cNvPr id="7" name="TextBox 6">
            <a:extLst>
              <a:ext uri="{FF2B5EF4-FFF2-40B4-BE49-F238E27FC236}">
                <a16:creationId xmlns:a16="http://schemas.microsoft.com/office/drawing/2014/main" id="{CE674E32-7A29-496C-AAED-9D3511E24D63}"/>
              </a:ext>
            </a:extLst>
          </p:cNvPr>
          <p:cNvSpPr txBox="1"/>
          <p:nvPr/>
        </p:nvSpPr>
        <p:spPr>
          <a:xfrm>
            <a:off x="533400" y="685800"/>
            <a:ext cx="7848600" cy="6267550"/>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IN" dirty="0">
                <a:latin typeface="+mj-lt"/>
                <a:ea typeface="Verdana" panose="020B0604030504040204" pitchFamily="34" charset="0"/>
              </a:rPr>
              <a:t>Aim</a:t>
            </a:r>
          </a:p>
          <a:p>
            <a:pPr marL="342900" indent="-342900">
              <a:lnSpc>
                <a:spcPct val="200000"/>
              </a:lnSpc>
              <a:buFont typeface="Arial" panose="020B0604020202020204" pitchFamily="34" charset="0"/>
              <a:buChar char="•"/>
            </a:pPr>
            <a:r>
              <a:rPr lang="en-IN" dirty="0">
                <a:latin typeface="+mj-lt"/>
                <a:ea typeface="Verdana" panose="020B0604030504040204" pitchFamily="34" charset="0"/>
              </a:rPr>
              <a:t>Project Objective</a:t>
            </a:r>
          </a:p>
          <a:p>
            <a:pPr marL="342900" indent="-342900">
              <a:lnSpc>
                <a:spcPct val="200000"/>
              </a:lnSpc>
              <a:buFont typeface="Arial" panose="020B0604020202020204" pitchFamily="34" charset="0"/>
              <a:buChar char="•"/>
            </a:pPr>
            <a:r>
              <a:rPr lang="en-IN" dirty="0">
                <a:latin typeface="+mj-lt"/>
                <a:ea typeface="Verdana" panose="020B0604030504040204" pitchFamily="34" charset="0"/>
              </a:rPr>
              <a:t>Introduction</a:t>
            </a:r>
          </a:p>
          <a:p>
            <a:pPr marL="342900" indent="-342900">
              <a:lnSpc>
                <a:spcPct val="200000"/>
              </a:lnSpc>
              <a:buFont typeface="Arial" panose="020B0604020202020204" pitchFamily="34" charset="0"/>
              <a:buChar char="•"/>
            </a:pPr>
            <a:r>
              <a:rPr lang="en-IN" dirty="0">
                <a:latin typeface="+mj-lt"/>
                <a:ea typeface="Verdana" panose="020B0604030504040204" pitchFamily="34" charset="0"/>
              </a:rPr>
              <a:t>Tools and Technology</a:t>
            </a:r>
          </a:p>
          <a:p>
            <a:pPr marL="342900" indent="-342900">
              <a:lnSpc>
                <a:spcPct val="200000"/>
              </a:lnSpc>
              <a:buFont typeface="Arial" panose="020B0604020202020204" pitchFamily="34" charset="0"/>
              <a:buChar char="•"/>
            </a:pPr>
            <a:r>
              <a:rPr lang="en-IN" dirty="0">
                <a:latin typeface="+mj-lt"/>
                <a:ea typeface="Verdana" panose="020B0604030504040204" pitchFamily="34" charset="0"/>
              </a:rPr>
              <a:t>Literature Survey</a:t>
            </a:r>
          </a:p>
          <a:p>
            <a:pPr marL="342900" indent="-342900">
              <a:lnSpc>
                <a:spcPct val="200000"/>
              </a:lnSpc>
              <a:buFont typeface="Arial" panose="020B0604020202020204" pitchFamily="34" charset="0"/>
              <a:buChar char="•"/>
            </a:pPr>
            <a:r>
              <a:rPr lang="en-IN" dirty="0">
                <a:latin typeface="+mj-lt"/>
                <a:ea typeface="Verdana" panose="020B0604030504040204" pitchFamily="34" charset="0"/>
              </a:rPr>
              <a:t>Scope of Project</a:t>
            </a:r>
          </a:p>
          <a:p>
            <a:pPr marL="342900" indent="-342900">
              <a:lnSpc>
                <a:spcPct val="200000"/>
              </a:lnSpc>
              <a:buFont typeface="Arial" panose="020B0604020202020204" pitchFamily="34" charset="0"/>
              <a:buChar char="•"/>
            </a:pPr>
            <a:r>
              <a:rPr lang="en-IN" dirty="0">
                <a:latin typeface="+mj-lt"/>
                <a:ea typeface="Verdana" panose="020B0604030504040204" pitchFamily="34" charset="0"/>
              </a:rPr>
              <a:t>Feasibility of Project</a:t>
            </a:r>
          </a:p>
          <a:p>
            <a:pPr marL="342900" indent="-342900">
              <a:lnSpc>
                <a:spcPct val="200000"/>
              </a:lnSpc>
              <a:buFont typeface="Arial" panose="020B0604020202020204" pitchFamily="34" charset="0"/>
              <a:buChar char="•"/>
            </a:pPr>
            <a:r>
              <a:rPr lang="en-IN" dirty="0">
                <a:latin typeface="+mj-lt"/>
                <a:ea typeface="Verdana" panose="020B0604030504040204" pitchFamily="34" charset="0"/>
              </a:rPr>
              <a:t>Flowchart</a:t>
            </a:r>
          </a:p>
          <a:p>
            <a:pPr marL="342900" indent="-342900">
              <a:lnSpc>
                <a:spcPct val="200000"/>
              </a:lnSpc>
              <a:buFont typeface="Arial" panose="020B0604020202020204" pitchFamily="34" charset="0"/>
              <a:buChar char="•"/>
            </a:pPr>
            <a:r>
              <a:rPr lang="en-IN" dirty="0">
                <a:latin typeface="+mj-lt"/>
                <a:ea typeface="Verdana" panose="020B0604030504040204" pitchFamily="34" charset="0"/>
              </a:rPr>
              <a:t>Conclusion</a:t>
            </a:r>
          </a:p>
          <a:p>
            <a:pPr marL="342900" indent="-342900">
              <a:lnSpc>
                <a:spcPct val="200000"/>
              </a:lnSpc>
              <a:buFont typeface="Arial" panose="020B0604020202020204" pitchFamily="34" charset="0"/>
              <a:buChar char="•"/>
            </a:pPr>
            <a:r>
              <a:rPr lang="en-IN" dirty="0">
                <a:latin typeface="+mj-lt"/>
                <a:ea typeface="Verdana" panose="020B0604030504040204" pitchFamily="34" charset="0"/>
              </a:rPr>
              <a:t>References</a:t>
            </a:r>
          </a:p>
          <a:p>
            <a:pPr>
              <a:lnSpc>
                <a:spcPct val="200000"/>
              </a:lnSpc>
            </a:pPr>
            <a:endParaRPr lang="en-IN" sz="2400" dirty="0">
              <a:latin typeface="+mj-lt"/>
              <a:ea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DF391-537D-45C0-AB93-FAFB53200898}"/>
              </a:ext>
            </a:extLst>
          </p:cNvPr>
          <p:cNvSpPr>
            <a:spLocks noGrp="1"/>
          </p:cNvSpPr>
          <p:nvPr>
            <p:ph type="title"/>
          </p:nvPr>
        </p:nvSpPr>
        <p:spPr/>
        <p:txBody>
          <a:bodyPr/>
          <a:lstStyle/>
          <a:p>
            <a:r>
              <a:rPr lang="en-IN" dirty="0">
                <a:solidFill>
                  <a:schemeClr val="tx1"/>
                </a:solidFill>
              </a:rPr>
              <a:t>Aim</a:t>
            </a:r>
          </a:p>
        </p:txBody>
      </p:sp>
      <p:sp>
        <p:nvSpPr>
          <p:cNvPr id="3" name="Content Placeholder 2">
            <a:extLst>
              <a:ext uri="{FF2B5EF4-FFF2-40B4-BE49-F238E27FC236}">
                <a16:creationId xmlns:a16="http://schemas.microsoft.com/office/drawing/2014/main" id="{F7CB4144-2E51-4503-B3DA-A1060BA8224A}"/>
              </a:ext>
            </a:extLst>
          </p:cNvPr>
          <p:cNvSpPr>
            <a:spLocks noGrp="1"/>
          </p:cNvSpPr>
          <p:nvPr>
            <p:ph idx="5"/>
          </p:nvPr>
        </p:nvSpPr>
        <p:spPr>
          <a:xfrm>
            <a:off x="777948" y="1278486"/>
            <a:ext cx="8305800" cy="1295400"/>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Aim:</a:t>
            </a:r>
            <a:r>
              <a:rPr lang="en-IN" dirty="0">
                <a:latin typeface="Times New Roman" panose="02020603050405020304" pitchFamily="18" charset="0"/>
                <a:cs typeface="Times New Roman" panose="02020603050405020304" pitchFamily="18" charset="0"/>
              </a:rPr>
              <a:t> Telecom Retention using Data Science to address Customer Churn</a:t>
            </a:r>
          </a:p>
        </p:txBody>
      </p:sp>
      <p:sp>
        <p:nvSpPr>
          <p:cNvPr id="4" name="Slide Number Placeholder 3">
            <a:extLst>
              <a:ext uri="{FF2B5EF4-FFF2-40B4-BE49-F238E27FC236}">
                <a16:creationId xmlns:a16="http://schemas.microsoft.com/office/drawing/2014/main" id="{A90E0DE7-10BA-4E2F-B6A9-41ED50926359}"/>
              </a:ext>
            </a:extLst>
          </p:cNvPr>
          <p:cNvSpPr>
            <a:spLocks noGrp="1"/>
          </p:cNvSpPr>
          <p:nvPr>
            <p:ph type="sldNum" sz="quarter" idx="12"/>
          </p:nvPr>
        </p:nvSpPr>
        <p:spPr/>
        <p:txBody>
          <a:bodyPr/>
          <a:lstStyle/>
          <a:p>
            <a:pPr>
              <a:defRPr/>
            </a:pPr>
            <a:fld id="{02246FD1-0723-4B2F-9706-10282F2BA698}" type="slidenum">
              <a:rPr lang="en-US" smtClean="0"/>
              <a:pPr>
                <a:defRPr/>
              </a:pPr>
              <a:t>3</a:t>
            </a:fld>
            <a:r>
              <a:rPr lang="en-US"/>
              <a:t> </a:t>
            </a:r>
            <a:endParaRPr lang="en-US" dirty="0"/>
          </a:p>
        </p:txBody>
      </p:sp>
      <p:pic>
        <p:nvPicPr>
          <p:cNvPr id="3074" name="Picture 2" descr="Customer Churn Analysis: How to Retain Customers Using Machine Learning">
            <a:extLst>
              <a:ext uri="{FF2B5EF4-FFF2-40B4-BE49-F238E27FC236}">
                <a16:creationId xmlns:a16="http://schemas.microsoft.com/office/drawing/2014/main" id="{CA71E23B-5E4E-4FD9-919D-E978F07D1A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636" y="2587333"/>
            <a:ext cx="4045268"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36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7670" y="59227"/>
            <a:ext cx="5791200" cy="474173"/>
          </a:xfrm>
        </p:spPr>
        <p:txBody>
          <a:bodyPr>
            <a:normAutofit fontScale="90000"/>
          </a:bodyPr>
          <a:lstStyle/>
          <a:p>
            <a:r>
              <a:rPr lang="en-IN" dirty="0">
                <a:solidFill>
                  <a:schemeClr val="tx1"/>
                </a:solidFill>
              </a:rPr>
              <a:t>Project Objective</a:t>
            </a:r>
          </a:p>
        </p:txBody>
      </p:sp>
      <p:sp>
        <p:nvSpPr>
          <p:cNvPr id="3" name="Content Placeholder 2"/>
          <p:cNvSpPr>
            <a:spLocks noGrp="1"/>
          </p:cNvSpPr>
          <p:nvPr>
            <p:ph idx="5"/>
          </p:nvPr>
        </p:nvSpPr>
        <p:spPr>
          <a:xfrm>
            <a:off x="533400" y="1184298"/>
            <a:ext cx="8353098" cy="4495800"/>
          </a:xfrm>
        </p:spPr>
        <p:txBody>
          <a:bodyPr>
            <a:normAutofit/>
          </a:bodyPr>
          <a:lstStyle/>
          <a:p>
            <a:pPr marL="457200" lvl="0" indent="-355600" algn="l" rtl="0">
              <a:lnSpc>
                <a:spcPct val="150000"/>
              </a:lnSpc>
              <a:spcBef>
                <a:spcPts val="0"/>
              </a:spcBef>
              <a:spcAft>
                <a:spcPts val="0"/>
              </a:spcAft>
              <a:buSzPts val="2000"/>
              <a:buChar char="●"/>
            </a:pPr>
            <a:endParaRPr lang="en-US" sz="2400" dirty="0">
              <a:latin typeface="Calibri" panose="020F0502020204030204" pitchFamily="34" charset="0"/>
              <a:cs typeface="Calibri" panose="020F0502020204030204" pitchFamily="34" charset="0"/>
            </a:endParaRPr>
          </a:p>
          <a:p>
            <a:pPr marL="457200" lvl="0" indent="-355600" algn="l" rtl="0">
              <a:lnSpc>
                <a:spcPct val="150000"/>
              </a:lnSpc>
              <a:spcBef>
                <a:spcPts val="0"/>
              </a:spcBef>
              <a:spcAft>
                <a:spcPts val="0"/>
              </a:spcAft>
              <a:buSzPts val="2000"/>
              <a:buChar char="●"/>
            </a:pPr>
            <a:r>
              <a:rPr lang="en-US" sz="2400" dirty="0">
                <a:latin typeface="Calibri" panose="020F0502020204030204" pitchFamily="34" charset="0"/>
                <a:cs typeface="Calibri" panose="020F0502020204030204" pitchFamily="34" charset="0"/>
              </a:rPr>
              <a:t>To analyze the Customer Churn in Telecom Industry using business Analytics tools using Power Bi </a:t>
            </a:r>
            <a:r>
              <a:rPr lang="en-US" sz="2400">
                <a:latin typeface="Calibri" panose="020F0502020204030204" pitchFamily="34" charset="0"/>
                <a:cs typeface="Calibri" panose="020F0502020204030204" pitchFamily="34" charset="0"/>
              </a:rPr>
              <a:t>and Python.</a:t>
            </a:r>
            <a:endParaRPr lang="en-US" sz="2400" dirty="0">
              <a:latin typeface="Calibri" panose="020F0502020204030204" pitchFamily="34" charset="0"/>
              <a:cs typeface="Calibri" panose="020F0502020204030204" pitchFamily="34" charset="0"/>
            </a:endParaRPr>
          </a:p>
          <a:p>
            <a:pPr marL="457200" lvl="0" indent="-355600" algn="l" rtl="0">
              <a:lnSpc>
                <a:spcPct val="150000"/>
              </a:lnSpc>
              <a:spcBef>
                <a:spcPts val="0"/>
              </a:spcBef>
              <a:spcAft>
                <a:spcPts val="0"/>
              </a:spcAft>
              <a:buSzPts val="2000"/>
              <a:buChar char="●"/>
            </a:pPr>
            <a:r>
              <a:rPr lang="en-US" sz="2400" dirty="0">
                <a:latin typeface="Calibri" panose="020F0502020204030204" pitchFamily="34" charset="0"/>
                <a:cs typeface="Calibri" panose="020F0502020204030204" pitchFamily="34" charset="0"/>
              </a:rPr>
              <a:t>To develop a Machine learning model capable to predict customer churn based on the customer’s data.</a:t>
            </a:r>
          </a:p>
          <a:p>
            <a:pPr marL="457200" lvl="0" indent="-355600" algn="l" rtl="0">
              <a:lnSpc>
                <a:spcPct val="150000"/>
              </a:lnSpc>
              <a:spcBef>
                <a:spcPts val="0"/>
              </a:spcBef>
              <a:spcAft>
                <a:spcPts val="0"/>
              </a:spcAft>
              <a:buSzPts val="2000"/>
              <a:buChar char="●"/>
            </a:pPr>
            <a:r>
              <a:rPr lang="en-US" sz="2400" dirty="0">
                <a:latin typeface="Calibri" panose="020F0502020204030204" pitchFamily="34" charset="0"/>
                <a:cs typeface="Calibri" panose="020F0502020204030204" pitchFamily="34" charset="0"/>
              </a:rPr>
              <a:t>To deploy the model on a web user interface.</a:t>
            </a:r>
          </a:p>
          <a:p>
            <a:pPr marL="457200" lvl="0" indent="-355600" algn="l" rtl="0">
              <a:lnSpc>
                <a:spcPct val="150000"/>
              </a:lnSpc>
              <a:spcBef>
                <a:spcPts val="0"/>
              </a:spcBef>
              <a:spcAft>
                <a:spcPts val="0"/>
              </a:spcAft>
              <a:buSzPts val="2000"/>
              <a:buChar char="●"/>
            </a:pPr>
            <a:endParaRPr lang="en-US" sz="2400" dirty="0">
              <a:latin typeface="Calibri" panose="020F0502020204030204" pitchFamily="34" charset="0"/>
              <a:cs typeface="Calibri" panose="020F0502020204030204" pitchFamily="34" charset="0"/>
            </a:endParaRPr>
          </a:p>
          <a:p>
            <a:endParaRPr lang="en-IN" dirty="0"/>
          </a:p>
        </p:txBody>
      </p:sp>
      <p:sp>
        <p:nvSpPr>
          <p:cNvPr id="4" name="Slide Number Placeholder 3"/>
          <p:cNvSpPr>
            <a:spLocks noGrp="1"/>
          </p:cNvSpPr>
          <p:nvPr>
            <p:ph type="sldNum" sz="quarter" idx="12"/>
          </p:nvPr>
        </p:nvSpPr>
        <p:spPr/>
        <p:txBody>
          <a:bodyPr/>
          <a:lstStyle/>
          <a:p>
            <a:pPr>
              <a:defRPr/>
            </a:pPr>
            <a:fld id="{02246FD1-0723-4B2F-9706-10282F2BA698}" type="slidenum">
              <a:rPr lang="en-US" smtClean="0"/>
              <a:pPr>
                <a:defRPr/>
              </a:pPr>
              <a:t>4</a:t>
            </a:fld>
            <a:r>
              <a:rPr lang="en-US"/>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BA0E0-C1EB-4851-9B72-A1FF8E24E025}"/>
              </a:ext>
            </a:extLst>
          </p:cNvPr>
          <p:cNvSpPr>
            <a:spLocks noGrp="1"/>
          </p:cNvSpPr>
          <p:nvPr>
            <p:ph type="title"/>
          </p:nvPr>
        </p:nvSpPr>
        <p:spPr>
          <a:xfrm>
            <a:off x="1647670" y="59229"/>
            <a:ext cx="5791200" cy="470554"/>
          </a:xfrm>
        </p:spPr>
        <p:txBody>
          <a:bodyPr>
            <a:normAutofit fontScale="90000"/>
          </a:bodyPr>
          <a:lstStyle/>
          <a:p>
            <a:r>
              <a:rPr lang="en-IN" dirty="0">
                <a:solidFill>
                  <a:schemeClr val="tx1"/>
                </a:solidFill>
              </a:rPr>
              <a:t>Introduction</a:t>
            </a:r>
          </a:p>
        </p:txBody>
      </p:sp>
      <p:sp>
        <p:nvSpPr>
          <p:cNvPr id="3" name="Content Placeholder 2">
            <a:extLst>
              <a:ext uri="{FF2B5EF4-FFF2-40B4-BE49-F238E27FC236}">
                <a16:creationId xmlns:a16="http://schemas.microsoft.com/office/drawing/2014/main" id="{A843CA19-005A-4ADC-8746-9F4DFBE58B09}"/>
              </a:ext>
            </a:extLst>
          </p:cNvPr>
          <p:cNvSpPr>
            <a:spLocks noGrp="1"/>
          </p:cNvSpPr>
          <p:nvPr>
            <p:ph idx="5"/>
          </p:nvPr>
        </p:nvSpPr>
        <p:spPr>
          <a:xfrm>
            <a:off x="381000" y="609600"/>
            <a:ext cx="8610600" cy="6248400"/>
          </a:xfrm>
        </p:spPr>
        <p:txBody>
          <a:bodyPr/>
          <a:lstStyle/>
          <a:p>
            <a:r>
              <a:rPr lang="en-US" sz="1800" b="0" i="0" dirty="0">
                <a:effectLst/>
                <a:latin typeface="Times New Roman" panose="02020603050405020304" pitchFamily="18" charset="0"/>
                <a:cs typeface="Times New Roman" panose="02020603050405020304" pitchFamily="18" charset="0"/>
              </a:rPr>
              <a:t>Churn- A metric that shows</a:t>
            </a:r>
            <a:r>
              <a:rPr lang="en-US" sz="1800" b="1" i="0" dirty="0">
                <a:effectLst/>
                <a:latin typeface="Times New Roman" panose="02020603050405020304" pitchFamily="18" charset="0"/>
                <a:cs typeface="Times New Roman" panose="02020603050405020304" pitchFamily="18" charset="0"/>
              </a:rPr>
              <a:t> customers who stop doing business</a:t>
            </a:r>
            <a:r>
              <a:rPr lang="en-US" sz="1800" b="0" i="0" dirty="0">
                <a:effectLst/>
                <a:latin typeface="Times New Roman" panose="02020603050405020304" pitchFamily="18" charset="0"/>
                <a:cs typeface="Times New Roman" panose="02020603050405020304" pitchFamily="18" charset="0"/>
              </a:rPr>
              <a:t> with a company or a particular service.</a:t>
            </a:r>
          </a:p>
          <a:p>
            <a:pPr marL="0" indent="0">
              <a:buNone/>
            </a:pPr>
            <a:endParaRPr lang="en-US" sz="1800" b="0" i="0" dirty="0">
              <a:effectLst/>
              <a:latin typeface="Times New Roman" panose="02020603050405020304" pitchFamily="18" charset="0"/>
              <a:cs typeface="Times New Roman" panose="02020603050405020304" pitchFamily="18" charset="0"/>
            </a:endParaRPr>
          </a:p>
          <a:p>
            <a:r>
              <a:rPr lang="en-US" sz="1800" b="1" i="0" dirty="0">
                <a:effectLst/>
                <a:latin typeface="Times New Roman" panose="02020603050405020304" pitchFamily="18" charset="0"/>
                <a:cs typeface="Times New Roman" panose="02020603050405020304" pitchFamily="18" charset="0"/>
              </a:rPr>
              <a:t>Parameters of the Data Set are </a:t>
            </a:r>
            <a:r>
              <a:rPr lang="en-US" sz="1800" b="0" i="0" dirty="0">
                <a:effectLst/>
                <a:latin typeface="Times New Roman" panose="02020603050405020304" pitchFamily="18" charset="0"/>
                <a:cs typeface="Times New Roman" panose="02020603050405020304" pitchFamily="18" charset="0"/>
              </a:rPr>
              <a:t>– Customer Id , Gender , Senior Citizen , Partner , Tenure , Phone Service , Multiple Lines , Internet Service , Online Security , Online Banking , Tech Support , Device Protection ,  Payment Method , Monthly Charges , Paperless Billing , Churn.</a:t>
            </a:r>
          </a:p>
          <a:p>
            <a:pPr marL="0" indent="0">
              <a:buNone/>
            </a:pPr>
            <a:endParaRPr lang="en-US" dirty="0">
              <a:latin typeface="Times New Roman" panose="02020603050405020304" pitchFamily="18" charset="0"/>
              <a:cs typeface="Times New Roman" panose="02020603050405020304" pitchFamily="18" charset="0"/>
            </a:endParaRPr>
          </a:p>
          <a:p>
            <a:r>
              <a:rPr lang="en-US" b="0" i="0" u="sng" dirty="0">
                <a:effectLst/>
                <a:latin typeface="Times New Roman" panose="02020603050405020304" pitchFamily="18" charset="0"/>
                <a:cs typeface="Times New Roman" panose="02020603050405020304" pitchFamily="18" charset="0"/>
              </a:rPr>
              <a:t>Types of Churn </a:t>
            </a:r>
            <a:r>
              <a:rPr lang="en-US" b="0" i="0" dirty="0">
                <a:effectLst/>
                <a:latin typeface="Times New Roman" panose="02020603050405020304" pitchFamily="18" charset="0"/>
                <a:cs typeface="Times New Roman" panose="02020603050405020304" pitchFamily="18" charset="0"/>
              </a:rPr>
              <a:t>– </a:t>
            </a:r>
          </a:p>
          <a:p>
            <a:pPr marL="457200" indent="-457200">
              <a:buAutoNum type="arabicPeriod"/>
            </a:pPr>
            <a:r>
              <a:rPr lang="en-US" sz="1800" dirty="0">
                <a:latin typeface="Times New Roman" panose="02020603050405020304" pitchFamily="18" charset="0"/>
                <a:cs typeface="Times New Roman" panose="02020603050405020304" pitchFamily="18" charset="0"/>
              </a:rPr>
              <a:t>Tariff Plan Churn</a:t>
            </a:r>
          </a:p>
          <a:p>
            <a:pPr marL="457200" indent="-457200">
              <a:buAutoNum type="arabicPeriod"/>
            </a:pPr>
            <a:r>
              <a:rPr lang="en-US" sz="1800" b="0" i="0" dirty="0">
                <a:effectLst/>
                <a:latin typeface="Times New Roman" panose="02020603050405020304" pitchFamily="18" charset="0"/>
                <a:cs typeface="Times New Roman" panose="02020603050405020304" pitchFamily="18" charset="0"/>
              </a:rPr>
              <a:t>Service Churn</a:t>
            </a:r>
          </a:p>
          <a:p>
            <a:pPr marL="457200" indent="-457200">
              <a:buAutoNum type="arabicPeriod"/>
            </a:pPr>
            <a:r>
              <a:rPr lang="en-US" sz="1800" dirty="0">
                <a:latin typeface="Times New Roman" panose="02020603050405020304" pitchFamily="18" charset="0"/>
                <a:cs typeface="Times New Roman" panose="02020603050405020304" pitchFamily="18" charset="0"/>
              </a:rPr>
              <a:t>Product Churn</a:t>
            </a:r>
          </a:p>
          <a:p>
            <a:pPr marL="457200" indent="-457200">
              <a:buAutoNum type="arabicPeriod"/>
            </a:pPr>
            <a:r>
              <a:rPr lang="en-US" sz="1800" b="0" i="0" dirty="0">
                <a:effectLst/>
                <a:latin typeface="Times New Roman" panose="02020603050405020304" pitchFamily="18" charset="0"/>
                <a:cs typeface="Times New Roman" panose="02020603050405020304" pitchFamily="18" charset="0"/>
              </a:rPr>
              <a:t>Usage Churn </a:t>
            </a:r>
          </a:p>
          <a:p>
            <a:endParaRPr lang="en-US" b="0" i="0" dirty="0">
              <a:effectLst/>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11DB462-D735-47B6-8A3B-4B39A1D76C43}"/>
              </a:ext>
            </a:extLst>
          </p:cNvPr>
          <p:cNvSpPr>
            <a:spLocks noGrp="1"/>
          </p:cNvSpPr>
          <p:nvPr>
            <p:ph type="sldNum" sz="quarter" idx="12"/>
          </p:nvPr>
        </p:nvSpPr>
        <p:spPr/>
        <p:txBody>
          <a:bodyPr/>
          <a:lstStyle/>
          <a:p>
            <a:pPr>
              <a:defRPr/>
            </a:pPr>
            <a:fld id="{02246FD1-0723-4B2F-9706-10282F2BA698}" type="slidenum">
              <a:rPr lang="en-US" smtClean="0"/>
              <a:pPr>
                <a:defRPr/>
              </a:pPr>
              <a:t>5</a:t>
            </a:fld>
            <a:r>
              <a:rPr lang="en-US"/>
              <a:t> </a:t>
            </a:r>
            <a:endParaRPr lang="en-US" dirty="0"/>
          </a:p>
        </p:txBody>
      </p:sp>
      <p:sp>
        <p:nvSpPr>
          <p:cNvPr id="7" name="Right Brace 6">
            <a:extLst>
              <a:ext uri="{FF2B5EF4-FFF2-40B4-BE49-F238E27FC236}">
                <a16:creationId xmlns:a16="http://schemas.microsoft.com/office/drawing/2014/main" id="{9F57FC8B-F2F3-42E8-85D7-60D9AF161E21}"/>
              </a:ext>
            </a:extLst>
          </p:cNvPr>
          <p:cNvSpPr/>
          <p:nvPr/>
        </p:nvSpPr>
        <p:spPr>
          <a:xfrm>
            <a:off x="2753142" y="4723069"/>
            <a:ext cx="1219200" cy="18288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8" name="TextBox 7">
            <a:extLst>
              <a:ext uri="{FF2B5EF4-FFF2-40B4-BE49-F238E27FC236}">
                <a16:creationId xmlns:a16="http://schemas.microsoft.com/office/drawing/2014/main" id="{0D75A236-8FED-466C-A841-B430109FA70D}"/>
              </a:ext>
            </a:extLst>
          </p:cNvPr>
          <p:cNvSpPr txBox="1"/>
          <p:nvPr/>
        </p:nvSpPr>
        <p:spPr>
          <a:xfrm>
            <a:off x="3972342" y="5314303"/>
            <a:ext cx="2133600" cy="646331"/>
          </a:xfrm>
          <a:prstGeom prst="rect">
            <a:avLst/>
          </a:prstGeom>
          <a:noFill/>
        </p:spPr>
        <p:txBody>
          <a:bodyPr wrap="square" rtlCol="0">
            <a:spAutoFit/>
          </a:bodyPr>
          <a:lstStyle/>
          <a:p>
            <a:r>
              <a:rPr lang="en-IN" dirty="0"/>
              <a:t>This leads to Subscriber Churn</a:t>
            </a:r>
          </a:p>
        </p:txBody>
      </p:sp>
    </p:spTree>
    <p:extLst>
      <p:ext uri="{BB962C8B-B14F-4D97-AF65-F5344CB8AC3E}">
        <p14:creationId xmlns:p14="http://schemas.microsoft.com/office/powerpoint/2010/main" val="264811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Tools and Technology </a:t>
            </a:r>
          </a:p>
        </p:txBody>
      </p:sp>
      <p:sp>
        <p:nvSpPr>
          <p:cNvPr id="3" name="Content Placeholder 2"/>
          <p:cNvSpPr>
            <a:spLocks noGrp="1"/>
          </p:cNvSpPr>
          <p:nvPr>
            <p:ph idx="5"/>
          </p:nvPr>
        </p:nvSpPr>
        <p:spPr>
          <a:xfrm>
            <a:off x="533400" y="1676400"/>
            <a:ext cx="8353098" cy="4504555"/>
          </a:xfrm>
        </p:spPr>
        <p:txBody>
          <a:bodyPr/>
          <a:lstStyle/>
          <a:p>
            <a:r>
              <a:rPr lang="en-IN" dirty="0">
                <a:latin typeface="+mj-lt"/>
              </a:rPr>
              <a:t>Analytics Tools – Power Bi and Tableau</a:t>
            </a:r>
          </a:p>
          <a:p>
            <a:r>
              <a:rPr lang="en-IN" dirty="0">
                <a:latin typeface="+mj-lt"/>
              </a:rPr>
              <a:t>Programming Language – Python</a:t>
            </a:r>
          </a:p>
          <a:p>
            <a:r>
              <a:rPr lang="en-IN" dirty="0">
                <a:latin typeface="+mj-lt"/>
              </a:rPr>
              <a:t>Text Editor – Visual Studio Code and Jupyter Notebook</a:t>
            </a:r>
          </a:p>
          <a:p>
            <a:r>
              <a:rPr lang="en-IN" dirty="0">
                <a:latin typeface="+mj-lt"/>
              </a:rPr>
              <a:t>Libraries – NumPy , seaborn , pandas and matplotlib</a:t>
            </a:r>
          </a:p>
          <a:p>
            <a:r>
              <a:rPr lang="en-IN" dirty="0">
                <a:latin typeface="+mj-lt"/>
              </a:rPr>
              <a:t>Deployment using </a:t>
            </a:r>
            <a:r>
              <a:rPr lang="en-IN" b="1" dirty="0">
                <a:latin typeface="+mj-lt"/>
              </a:rPr>
              <a:t>Flask</a:t>
            </a:r>
          </a:p>
          <a:p>
            <a:r>
              <a:rPr lang="en-IN" b="1" dirty="0">
                <a:latin typeface="+mj-lt"/>
              </a:rPr>
              <a:t>Technology</a:t>
            </a:r>
            <a:r>
              <a:rPr lang="en-IN" dirty="0">
                <a:latin typeface="+mj-lt"/>
              </a:rPr>
              <a:t> – Machine learning</a:t>
            </a:r>
          </a:p>
          <a:p>
            <a:endParaRPr lang="en-IN" dirty="0"/>
          </a:p>
          <a:p>
            <a:endParaRPr lang="en-IN" dirty="0"/>
          </a:p>
        </p:txBody>
      </p:sp>
      <p:sp>
        <p:nvSpPr>
          <p:cNvPr id="4" name="Slide Number Placeholder 3"/>
          <p:cNvSpPr>
            <a:spLocks noGrp="1"/>
          </p:cNvSpPr>
          <p:nvPr>
            <p:ph type="sldNum" sz="quarter" idx="12"/>
          </p:nvPr>
        </p:nvSpPr>
        <p:spPr/>
        <p:txBody>
          <a:bodyPr/>
          <a:lstStyle/>
          <a:p>
            <a:pPr>
              <a:defRPr/>
            </a:pPr>
            <a:fld id="{02246FD1-0723-4B2F-9706-10282F2BA698}" type="slidenum">
              <a:rPr lang="en-US" smtClean="0"/>
              <a:pPr>
                <a:defRPr/>
              </a:pPr>
              <a:t>6</a:t>
            </a:fld>
            <a:r>
              <a:rPr lang="en-US"/>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DDE4-55C9-4BD7-8F32-D6F2FE49D214}"/>
              </a:ext>
            </a:extLst>
          </p:cNvPr>
          <p:cNvSpPr>
            <a:spLocks noGrp="1"/>
          </p:cNvSpPr>
          <p:nvPr>
            <p:ph type="title"/>
          </p:nvPr>
        </p:nvSpPr>
        <p:spPr>
          <a:xfrm>
            <a:off x="1647670" y="152401"/>
            <a:ext cx="5791200" cy="377382"/>
          </a:xfrm>
        </p:spPr>
        <p:txBody>
          <a:bodyPr>
            <a:normAutofit fontScale="90000"/>
          </a:bodyPr>
          <a:lstStyle/>
          <a:p>
            <a:r>
              <a:rPr lang="en-IN" sz="3200" dirty="0">
                <a:solidFill>
                  <a:schemeClr val="tx1"/>
                </a:solidFill>
                <a:latin typeface="+mj-lt"/>
              </a:rPr>
              <a:t>Literature Survey</a:t>
            </a:r>
          </a:p>
        </p:txBody>
      </p:sp>
      <p:sp>
        <p:nvSpPr>
          <p:cNvPr id="3" name="Content Placeholder 2">
            <a:extLst>
              <a:ext uri="{FF2B5EF4-FFF2-40B4-BE49-F238E27FC236}">
                <a16:creationId xmlns:a16="http://schemas.microsoft.com/office/drawing/2014/main" id="{7ECB4BBF-A91B-44E5-80B9-2CEA252BDF6B}"/>
              </a:ext>
            </a:extLst>
          </p:cNvPr>
          <p:cNvSpPr>
            <a:spLocks noGrp="1"/>
          </p:cNvSpPr>
          <p:nvPr>
            <p:ph idx="5"/>
          </p:nvPr>
        </p:nvSpPr>
        <p:spPr>
          <a:xfrm>
            <a:off x="395449" y="762001"/>
            <a:ext cx="8688299" cy="5776421"/>
          </a:xfrm>
        </p:spPr>
        <p:txBody>
          <a:bodyPr>
            <a:normAutofit/>
          </a:bodyPr>
          <a:lstStyle/>
          <a:p>
            <a:pPr marL="0" indent="0">
              <a:buNone/>
            </a:pPr>
            <a:endParaRPr lang="en-IN" b="1" dirty="0">
              <a:latin typeface="+mj-lt"/>
            </a:endParaRPr>
          </a:p>
          <a:p>
            <a:pPr marL="457200" indent="-457200">
              <a:buFont typeface="+mj-lt"/>
              <a:buAutoNum type="arabicPeriod"/>
            </a:pPr>
            <a:endParaRPr lang="en-IN" b="1" dirty="0">
              <a:latin typeface="+mj-lt"/>
            </a:endParaRPr>
          </a:p>
        </p:txBody>
      </p:sp>
      <p:sp>
        <p:nvSpPr>
          <p:cNvPr id="4" name="Slide Number Placeholder 3">
            <a:extLst>
              <a:ext uri="{FF2B5EF4-FFF2-40B4-BE49-F238E27FC236}">
                <a16:creationId xmlns:a16="http://schemas.microsoft.com/office/drawing/2014/main" id="{C6F95CFA-3CBE-47CA-824B-F9F3CE9F8EC3}"/>
              </a:ext>
            </a:extLst>
          </p:cNvPr>
          <p:cNvSpPr>
            <a:spLocks noGrp="1"/>
          </p:cNvSpPr>
          <p:nvPr>
            <p:ph type="sldNum" sz="quarter" idx="12"/>
          </p:nvPr>
        </p:nvSpPr>
        <p:spPr/>
        <p:txBody>
          <a:bodyPr/>
          <a:lstStyle/>
          <a:p>
            <a:pPr>
              <a:defRPr/>
            </a:pPr>
            <a:fld id="{02246FD1-0723-4B2F-9706-10282F2BA698}" type="slidenum">
              <a:rPr lang="en-US" smtClean="0"/>
              <a:pPr>
                <a:defRPr/>
              </a:pPr>
              <a:t>7</a:t>
            </a:fld>
            <a:r>
              <a:rPr lang="en-US"/>
              <a:t> </a:t>
            </a:r>
            <a:endParaRPr lang="en-US" dirty="0"/>
          </a:p>
        </p:txBody>
      </p:sp>
      <p:graphicFrame>
        <p:nvGraphicFramePr>
          <p:cNvPr id="9" name="Table 9">
            <a:extLst>
              <a:ext uri="{FF2B5EF4-FFF2-40B4-BE49-F238E27FC236}">
                <a16:creationId xmlns:a16="http://schemas.microsoft.com/office/drawing/2014/main" id="{91B2C503-5558-4A6C-AA10-2F903E50A14E}"/>
              </a:ext>
            </a:extLst>
          </p:cNvPr>
          <p:cNvGraphicFramePr>
            <a:graphicFrameLocks noGrp="1"/>
          </p:cNvGraphicFramePr>
          <p:nvPr>
            <p:extLst>
              <p:ext uri="{D42A27DB-BD31-4B8C-83A1-F6EECF244321}">
                <p14:modId xmlns:p14="http://schemas.microsoft.com/office/powerpoint/2010/main" val="1306882393"/>
              </p:ext>
            </p:extLst>
          </p:nvPr>
        </p:nvGraphicFramePr>
        <p:xfrm>
          <a:off x="395451" y="1391245"/>
          <a:ext cx="8748549" cy="4517932"/>
        </p:xfrm>
        <a:graphic>
          <a:graphicData uri="http://schemas.openxmlformats.org/drawingml/2006/table">
            <a:tbl>
              <a:tblPr firstRow="1" bandRow="1">
                <a:tableStyleId>{5C22544A-7EE6-4342-B048-85BDC9FD1C3A}</a:tableStyleId>
              </a:tblPr>
              <a:tblGrid>
                <a:gridCol w="833888">
                  <a:extLst>
                    <a:ext uri="{9D8B030D-6E8A-4147-A177-3AD203B41FA5}">
                      <a16:colId xmlns:a16="http://schemas.microsoft.com/office/drawing/2014/main" val="1127329625"/>
                    </a:ext>
                  </a:extLst>
                </a:gridCol>
                <a:gridCol w="1530143">
                  <a:extLst>
                    <a:ext uri="{9D8B030D-6E8A-4147-A177-3AD203B41FA5}">
                      <a16:colId xmlns:a16="http://schemas.microsoft.com/office/drawing/2014/main" val="3895983581"/>
                    </a:ext>
                  </a:extLst>
                </a:gridCol>
                <a:gridCol w="1279119">
                  <a:extLst>
                    <a:ext uri="{9D8B030D-6E8A-4147-A177-3AD203B41FA5}">
                      <a16:colId xmlns:a16="http://schemas.microsoft.com/office/drawing/2014/main" val="2174347386"/>
                    </a:ext>
                  </a:extLst>
                </a:gridCol>
                <a:gridCol w="609600">
                  <a:extLst>
                    <a:ext uri="{9D8B030D-6E8A-4147-A177-3AD203B41FA5}">
                      <a16:colId xmlns:a16="http://schemas.microsoft.com/office/drawing/2014/main" val="3189150883"/>
                    </a:ext>
                  </a:extLst>
                </a:gridCol>
                <a:gridCol w="4495799">
                  <a:extLst>
                    <a:ext uri="{9D8B030D-6E8A-4147-A177-3AD203B41FA5}">
                      <a16:colId xmlns:a16="http://schemas.microsoft.com/office/drawing/2014/main" val="1050776030"/>
                    </a:ext>
                  </a:extLst>
                </a:gridCol>
              </a:tblGrid>
              <a:tr h="343628">
                <a:tc>
                  <a:txBody>
                    <a:bodyPr/>
                    <a:lstStyle/>
                    <a:p>
                      <a:r>
                        <a:rPr lang="en-IN" b="0" dirty="0">
                          <a:solidFill>
                            <a:schemeClr val="tx1"/>
                          </a:solidFill>
                        </a:rPr>
                        <a:t>Sr. No</a:t>
                      </a:r>
                    </a:p>
                  </a:txBody>
                  <a:tcPr/>
                </a:tc>
                <a:tc>
                  <a:txBody>
                    <a:bodyPr/>
                    <a:lstStyle/>
                    <a:p>
                      <a:r>
                        <a:rPr lang="en-IN" b="0" dirty="0">
                          <a:solidFill>
                            <a:schemeClr val="tx1"/>
                          </a:solidFill>
                        </a:rPr>
                        <a:t>Paper</a:t>
                      </a:r>
                    </a:p>
                  </a:txBody>
                  <a:tcPr/>
                </a:tc>
                <a:tc>
                  <a:txBody>
                    <a:bodyPr/>
                    <a:lstStyle/>
                    <a:p>
                      <a:r>
                        <a:rPr lang="en-IN" b="0" dirty="0">
                          <a:solidFill>
                            <a:schemeClr val="tx1"/>
                          </a:solidFill>
                        </a:rPr>
                        <a:t>Author</a:t>
                      </a:r>
                    </a:p>
                  </a:txBody>
                  <a:tcPr/>
                </a:tc>
                <a:tc>
                  <a:txBody>
                    <a:bodyPr/>
                    <a:lstStyle/>
                    <a:p>
                      <a:r>
                        <a:rPr lang="en-IN" b="0" dirty="0">
                          <a:solidFill>
                            <a:schemeClr val="tx1"/>
                          </a:solidFill>
                        </a:rPr>
                        <a:t>Year</a:t>
                      </a:r>
                    </a:p>
                  </a:txBody>
                  <a:tcPr/>
                </a:tc>
                <a:tc>
                  <a:txBody>
                    <a:bodyPr/>
                    <a:lstStyle/>
                    <a:p>
                      <a:r>
                        <a:rPr lang="en-IN" b="0" dirty="0">
                          <a:solidFill>
                            <a:schemeClr val="tx1"/>
                          </a:solidFill>
                        </a:rPr>
                        <a:t>Description</a:t>
                      </a:r>
                    </a:p>
                  </a:txBody>
                  <a:tcPr/>
                </a:tc>
                <a:extLst>
                  <a:ext uri="{0D108BD9-81ED-4DB2-BD59-A6C34878D82A}">
                    <a16:rowId xmlns:a16="http://schemas.microsoft.com/office/drawing/2014/main" val="625556981"/>
                  </a:ext>
                </a:extLst>
              </a:tr>
              <a:tr h="1746775">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IN" sz="1400" dirty="0">
                          <a:latin typeface="Times New Roman" panose="02020603050405020304" pitchFamily="18" charset="0"/>
                          <a:cs typeface="Times New Roman" panose="02020603050405020304" pitchFamily="18" charset="0"/>
                        </a:rPr>
                        <a:t>Customer Churn Analysis in Telecom Industry</a:t>
                      </a:r>
                    </a:p>
                  </a:txBody>
                  <a:tcPr/>
                </a:tc>
                <a:tc>
                  <a:txBody>
                    <a:bodyPr/>
                    <a:lstStyle/>
                    <a:p>
                      <a:r>
                        <a:rPr lang="en-IN" sz="1400" dirty="0">
                          <a:latin typeface="Times New Roman" panose="02020603050405020304" pitchFamily="18" charset="0"/>
                          <a:cs typeface="Times New Roman" panose="02020603050405020304" pitchFamily="18" charset="0"/>
                        </a:rPr>
                        <a:t>Kiran Dahiya , Surbhi Bhatia</a:t>
                      </a:r>
                    </a:p>
                  </a:txBody>
                  <a:tcPr/>
                </a:tc>
                <a:tc>
                  <a:txBody>
                    <a:bodyPr/>
                    <a:lstStyle/>
                    <a:p>
                      <a:r>
                        <a:rPr lang="en-IN" sz="1400" dirty="0">
                          <a:latin typeface="Times New Roman" panose="02020603050405020304" pitchFamily="18" charset="0"/>
                          <a:cs typeface="Times New Roman" panose="02020603050405020304" pitchFamily="18" charset="0"/>
                        </a:rPr>
                        <a:t>2015</a:t>
                      </a:r>
                    </a:p>
                  </a:txBody>
                  <a:tcPr/>
                </a:tc>
                <a:tc>
                  <a:txBody>
                    <a:bodyPr/>
                    <a:lstStyle/>
                    <a:p>
                      <a:pPr rtl="0">
                        <a:spcBef>
                          <a:spcPts val="0"/>
                        </a:spcBef>
                        <a:spcAft>
                          <a:spcPts val="0"/>
                        </a:spcAft>
                      </a:pPr>
                      <a:r>
                        <a:rPr lang="en-US" sz="1400" dirty="0">
                          <a:latin typeface="Times New Roman" panose="02020603050405020304" pitchFamily="18" charset="0"/>
                          <a:cs typeface="Times New Roman" panose="02020603050405020304" pitchFamily="18" charset="0"/>
                        </a:rPr>
                        <a:t>In this paper , the authors have discussed the various prediction models and also compared the quality measures of prediction models like regression analysis, decision trees. We found that the accuracy achieved with decision tree is far much higher than the logistic regression technique which clearly states that decision tree is an efficient technique. </a:t>
                      </a:r>
                      <a:endParaRPr lang="en-US" sz="1400" b="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7415661"/>
                  </a:ext>
                </a:extLst>
              </a:tr>
              <a:tr h="2405397">
                <a:tc>
                  <a:txBody>
                    <a:bodyPr/>
                    <a:lstStyle/>
                    <a:p>
                      <a:r>
                        <a:rPr lang="en-IN" sz="1400" dirty="0">
                          <a:latin typeface="Times New Roman" panose="02020603050405020304" pitchFamily="18" charset="0"/>
                          <a:cs typeface="Times New Roman" panose="02020603050405020304" pitchFamily="18" charset="0"/>
                        </a:rPr>
                        <a:t>2</a:t>
                      </a:r>
                    </a:p>
                  </a:txBody>
                  <a:tcPr/>
                </a:tc>
                <a:tc>
                  <a:txBody>
                    <a:bodyPr/>
                    <a:lstStyle/>
                    <a:p>
                      <a:r>
                        <a:rPr lang="en-IN" sz="1400" dirty="0">
                          <a:latin typeface="Times New Roman" panose="02020603050405020304" pitchFamily="18" charset="0"/>
                          <a:cs typeface="Times New Roman" panose="02020603050405020304" pitchFamily="18" charset="0"/>
                        </a:rPr>
                        <a:t>Predictive analysis of customer churn in telecom industry using Supervised learning.</a:t>
                      </a:r>
                    </a:p>
                  </a:txBody>
                  <a:tcPr/>
                </a:tc>
                <a:tc>
                  <a:txBody>
                    <a:bodyPr/>
                    <a:lstStyle/>
                    <a:p>
                      <a:r>
                        <a:rPr lang="en-IN" sz="1400" dirty="0">
                          <a:latin typeface="Times New Roman" panose="02020603050405020304" pitchFamily="18" charset="0"/>
                          <a:cs typeface="Times New Roman" panose="02020603050405020304" pitchFamily="18" charset="0"/>
                        </a:rPr>
                        <a:t>Shreyas Rajesh Labhsetwar</a:t>
                      </a:r>
                    </a:p>
                  </a:txBody>
                  <a:tcPr/>
                </a:tc>
                <a:tc>
                  <a:txBody>
                    <a:bodyPr/>
                    <a:lstStyle/>
                    <a:p>
                      <a:r>
                        <a:rPr lang="en-IN" sz="1400" dirty="0">
                          <a:latin typeface="Times New Roman" panose="02020603050405020304" pitchFamily="18" charset="0"/>
                          <a:cs typeface="Times New Roman" panose="02020603050405020304" pitchFamily="18" charset="0"/>
                        </a:rPr>
                        <a:t>2020</a:t>
                      </a:r>
                    </a:p>
                  </a:txBody>
                  <a:tcPr/>
                </a:tc>
                <a:tc>
                  <a:txBody>
                    <a:bodyPr/>
                    <a:lstStyle/>
                    <a:p>
                      <a:pPr rtl="0">
                        <a:spcBef>
                          <a:spcPts val="0"/>
                        </a:spcBef>
                        <a:spcAft>
                          <a:spcPts val="0"/>
                        </a:spcAft>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This research focuses on implementing machine learning (ML) algorithms to identify potential churn customers, categorize them based upon usage patterns, and visualize the analysis results. Results show that Extra Trees Classifier, Boosting Algorithm and Support Vector Machine have the best churn modelling performance.</a:t>
                      </a:r>
                      <a:endParaRPr lang="en-US" sz="1400" b="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76212464"/>
                  </a:ext>
                </a:extLst>
              </a:tr>
            </a:tbl>
          </a:graphicData>
        </a:graphic>
      </p:graphicFrame>
    </p:spTree>
    <p:extLst>
      <p:ext uri="{BB962C8B-B14F-4D97-AF65-F5344CB8AC3E}">
        <p14:creationId xmlns:p14="http://schemas.microsoft.com/office/powerpoint/2010/main" val="1141259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F320F6-3E80-4D82-8380-ACB75600D84F}"/>
              </a:ext>
            </a:extLst>
          </p:cNvPr>
          <p:cNvSpPr>
            <a:spLocks noGrp="1"/>
          </p:cNvSpPr>
          <p:nvPr>
            <p:ph type="sldNum" sz="quarter" idx="12"/>
          </p:nvPr>
        </p:nvSpPr>
        <p:spPr/>
        <p:txBody>
          <a:bodyPr/>
          <a:lstStyle/>
          <a:p>
            <a:pPr>
              <a:defRPr/>
            </a:pPr>
            <a:fld id="{02246FD1-0723-4B2F-9706-10282F2BA698}" type="slidenum">
              <a:rPr lang="en-US" smtClean="0"/>
              <a:pPr>
                <a:defRPr/>
              </a:pPr>
              <a:t>8</a:t>
            </a:fld>
            <a:r>
              <a:rPr lang="en-US"/>
              <a:t> </a:t>
            </a:r>
            <a:endParaRPr lang="en-US" dirty="0"/>
          </a:p>
        </p:txBody>
      </p:sp>
      <p:graphicFrame>
        <p:nvGraphicFramePr>
          <p:cNvPr id="5" name="Table 9">
            <a:extLst>
              <a:ext uri="{FF2B5EF4-FFF2-40B4-BE49-F238E27FC236}">
                <a16:creationId xmlns:a16="http://schemas.microsoft.com/office/drawing/2014/main" id="{01D29538-4731-45CA-A053-C597C5F5A375}"/>
              </a:ext>
            </a:extLst>
          </p:cNvPr>
          <p:cNvGraphicFramePr>
            <a:graphicFrameLocks noGrp="1"/>
          </p:cNvGraphicFramePr>
          <p:nvPr>
            <p:extLst>
              <p:ext uri="{D42A27DB-BD31-4B8C-83A1-F6EECF244321}">
                <p14:modId xmlns:p14="http://schemas.microsoft.com/office/powerpoint/2010/main" val="2760047482"/>
              </p:ext>
            </p:extLst>
          </p:nvPr>
        </p:nvGraphicFramePr>
        <p:xfrm>
          <a:off x="395451" y="1170034"/>
          <a:ext cx="8748549" cy="2590800"/>
        </p:xfrm>
        <a:graphic>
          <a:graphicData uri="http://schemas.openxmlformats.org/drawingml/2006/table">
            <a:tbl>
              <a:tblPr firstRow="1" bandRow="1">
                <a:tableStyleId>{5C22544A-7EE6-4342-B048-85BDC9FD1C3A}</a:tableStyleId>
              </a:tblPr>
              <a:tblGrid>
                <a:gridCol w="747549">
                  <a:extLst>
                    <a:ext uri="{9D8B030D-6E8A-4147-A177-3AD203B41FA5}">
                      <a16:colId xmlns:a16="http://schemas.microsoft.com/office/drawing/2014/main" val="1127329625"/>
                    </a:ext>
                  </a:extLst>
                </a:gridCol>
                <a:gridCol w="1616482">
                  <a:extLst>
                    <a:ext uri="{9D8B030D-6E8A-4147-A177-3AD203B41FA5}">
                      <a16:colId xmlns:a16="http://schemas.microsoft.com/office/drawing/2014/main" val="3895983581"/>
                    </a:ext>
                  </a:extLst>
                </a:gridCol>
                <a:gridCol w="1126718">
                  <a:extLst>
                    <a:ext uri="{9D8B030D-6E8A-4147-A177-3AD203B41FA5}">
                      <a16:colId xmlns:a16="http://schemas.microsoft.com/office/drawing/2014/main" val="2174347386"/>
                    </a:ext>
                  </a:extLst>
                </a:gridCol>
                <a:gridCol w="609600">
                  <a:extLst>
                    <a:ext uri="{9D8B030D-6E8A-4147-A177-3AD203B41FA5}">
                      <a16:colId xmlns:a16="http://schemas.microsoft.com/office/drawing/2014/main" val="3189150883"/>
                    </a:ext>
                  </a:extLst>
                </a:gridCol>
                <a:gridCol w="4648200">
                  <a:extLst>
                    <a:ext uri="{9D8B030D-6E8A-4147-A177-3AD203B41FA5}">
                      <a16:colId xmlns:a16="http://schemas.microsoft.com/office/drawing/2014/main" val="1050776030"/>
                    </a:ext>
                  </a:extLst>
                </a:gridCol>
              </a:tblGrid>
              <a:tr h="343628">
                <a:tc>
                  <a:txBody>
                    <a:bodyPr/>
                    <a:lstStyle/>
                    <a:p>
                      <a:r>
                        <a:rPr lang="en-IN" b="0" dirty="0">
                          <a:solidFill>
                            <a:schemeClr val="tx1"/>
                          </a:solidFill>
                        </a:rPr>
                        <a:t>Sr. No</a:t>
                      </a:r>
                    </a:p>
                  </a:txBody>
                  <a:tcPr/>
                </a:tc>
                <a:tc>
                  <a:txBody>
                    <a:bodyPr/>
                    <a:lstStyle/>
                    <a:p>
                      <a:r>
                        <a:rPr lang="en-IN" b="0" dirty="0">
                          <a:solidFill>
                            <a:schemeClr val="tx1"/>
                          </a:solidFill>
                        </a:rPr>
                        <a:t>Paper</a:t>
                      </a:r>
                    </a:p>
                  </a:txBody>
                  <a:tcPr/>
                </a:tc>
                <a:tc>
                  <a:txBody>
                    <a:bodyPr/>
                    <a:lstStyle/>
                    <a:p>
                      <a:r>
                        <a:rPr lang="en-IN" b="0" dirty="0">
                          <a:solidFill>
                            <a:schemeClr val="tx1"/>
                          </a:solidFill>
                        </a:rPr>
                        <a:t>Author</a:t>
                      </a:r>
                    </a:p>
                  </a:txBody>
                  <a:tcPr/>
                </a:tc>
                <a:tc>
                  <a:txBody>
                    <a:bodyPr/>
                    <a:lstStyle/>
                    <a:p>
                      <a:r>
                        <a:rPr lang="en-IN" b="0" dirty="0">
                          <a:solidFill>
                            <a:schemeClr val="tx1"/>
                          </a:solidFill>
                        </a:rPr>
                        <a:t>Year</a:t>
                      </a:r>
                    </a:p>
                  </a:txBody>
                  <a:tcPr/>
                </a:tc>
                <a:tc>
                  <a:txBody>
                    <a:bodyPr/>
                    <a:lstStyle/>
                    <a:p>
                      <a:r>
                        <a:rPr lang="en-IN" b="0" dirty="0">
                          <a:solidFill>
                            <a:schemeClr val="tx1"/>
                          </a:solidFill>
                        </a:rPr>
                        <a:t>Description</a:t>
                      </a:r>
                    </a:p>
                  </a:txBody>
                  <a:tcPr/>
                </a:tc>
                <a:extLst>
                  <a:ext uri="{0D108BD9-81ED-4DB2-BD59-A6C34878D82A}">
                    <a16:rowId xmlns:a16="http://schemas.microsoft.com/office/drawing/2014/main" val="625556981"/>
                  </a:ext>
                </a:extLst>
              </a:tr>
              <a:tr h="1746775">
                <a:tc>
                  <a:txBody>
                    <a:bodyPr/>
                    <a:lstStyle/>
                    <a:p>
                      <a:r>
                        <a:rPr lang="en-IN" sz="1400" dirty="0">
                          <a:latin typeface="Times New Roman" panose="02020603050405020304" pitchFamily="18" charset="0"/>
                          <a:cs typeface="Times New Roman" panose="02020603050405020304" pitchFamily="18" charset="0"/>
                        </a:rPr>
                        <a:t>3</a:t>
                      </a:r>
                    </a:p>
                  </a:txBody>
                  <a:tcPr/>
                </a:tc>
                <a:tc>
                  <a:txBody>
                    <a:bodyPr/>
                    <a:lstStyle/>
                    <a:p>
                      <a:pPr rtl="0"/>
                      <a:r>
                        <a:rPr lang="en-US"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A Prediction Model of Customer Churn considering Customer</a:t>
                      </a:r>
                      <a:endParaRPr lang="en-US" sz="1400" b="0" dirty="0">
                        <a:effectLst/>
                        <a:latin typeface="Times New Roman" panose="02020603050405020304" pitchFamily="18" charset="0"/>
                        <a:cs typeface="Times New Roman" panose="02020603050405020304" pitchFamily="18" charset="0"/>
                      </a:endParaRPr>
                    </a:p>
                    <a:p>
                      <a:pPr rtl="0"/>
                      <a:r>
                        <a:rPr lang="en-US"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Value: An Empirical Research of Telecom Industry in China</a:t>
                      </a:r>
                      <a:endParaRPr lang="en-US" sz="1400" b="0" dirty="0">
                        <a:effectLst/>
                        <a:latin typeface="Times New Roman" panose="02020603050405020304" pitchFamily="18" charset="0"/>
                        <a:cs typeface="Times New Roman" panose="02020603050405020304" pitchFamily="18" charset="0"/>
                      </a:endParaRPr>
                    </a:p>
                    <a:p>
                      <a:br>
                        <a:rPr lang="en-US" sz="1400" dirty="0"/>
                      </a:br>
                      <a:endParaRPr lang="en-IN" sz="1400" dirty="0">
                        <a:latin typeface="Times New Roman" panose="02020603050405020304" pitchFamily="18" charset="0"/>
                        <a:cs typeface="Times New Roman" panose="02020603050405020304" pitchFamily="18" charset="0"/>
                      </a:endParaRPr>
                    </a:p>
                  </a:txBody>
                  <a:tcPr/>
                </a:tc>
                <a:tc>
                  <a:txBody>
                    <a:bodyPr/>
                    <a:lstStyle/>
                    <a:p>
                      <a:pPr rtl="0">
                        <a:spcBef>
                          <a:spcPts val="0"/>
                        </a:spcBef>
                        <a:spcAft>
                          <a:spcPts val="0"/>
                        </a:spcAft>
                      </a:pPr>
                      <a:r>
                        <a:rPr lang="en-IN" sz="1400" b="0" i="0" u="none" strike="noStrike" dirty="0">
                          <a:solidFill>
                            <a:srgbClr val="000000"/>
                          </a:solidFill>
                          <a:effectLst/>
                          <a:latin typeface="Times New Roman" panose="02020603050405020304" pitchFamily="18" charset="0"/>
                        </a:rPr>
                        <a:t>Ming Zhao , Jiafu Su</a:t>
                      </a:r>
                      <a:endParaRPr lang="en-IN" sz="1400" b="0" dirty="0">
                        <a:effectLst/>
                      </a:endParaRPr>
                    </a:p>
                    <a:p>
                      <a:br>
                        <a:rPr lang="en-IN" sz="1400" dirty="0"/>
                      </a:b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2021</a:t>
                      </a:r>
                    </a:p>
                  </a:txBody>
                  <a:tcPr/>
                </a:tc>
                <a:tc>
                  <a:txBody>
                    <a:bodyPr/>
                    <a:lstStyle/>
                    <a:p>
                      <a:pPr rtl="0">
                        <a:spcBef>
                          <a:spcPts val="0"/>
                        </a:spcBef>
                        <a:spcAft>
                          <a:spcPts val="0"/>
                        </a:spcAft>
                      </a:pPr>
                      <a:r>
                        <a:rPr lang="en-US" sz="1400" b="0" i="0" u="none" strike="noStrike" dirty="0">
                          <a:solidFill>
                            <a:srgbClr val="000000"/>
                          </a:solidFill>
                          <a:effectLst/>
                          <a:latin typeface="Times New Roman" panose="02020603050405020304" pitchFamily="18" charset="0"/>
                        </a:rPr>
                        <a:t>This paper analyzes the trends and causes of customer churn through data mining algorithms and gives the answers to such questions as how the customer churn occurs, the influencing factors of customer churn, and how enterprises win back churned customers.</a:t>
                      </a:r>
                      <a:endParaRPr lang="en-US" sz="1400" b="0" dirty="0">
                        <a:effectLst/>
                      </a:endParaRPr>
                    </a:p>
                    <a:p>
                      <a:br>
                        <a:rPr lang="en-US" sz="1400" dirty="0"/>
                      </a:br>
                      <a:endParaRPr lang="en-US" sz="1400" b="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7415661"/>
                  </a:ext>
                </a:extLst>
              </a:tr>
            </a:tbl>
          </a:graphicData>
        </a:graphic>
      </p:graphicFrame>
    </p:spTree>
    <p:extLst>
      <p:ext uri="{BB962C8B-B14F-4D97-AF65-F5344CB8AC3E}">
        <p14:creationId xmlns:p14="http://schemas.microsoft.com/office/powerpoint/2010/main" val="4034638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71E1-CFF8-46BA-9B2D-350D1ED4B5BB}"/>
              </a:ext>
            </a:extLst>
          </p:cNvPr>
          <p:cNvSpPr>
            <a:spLocks noGrp="1"/>
          </p:cNvSpPr>
          <p:nvPr>
            <p:ph type="title"/>
          </p:nvPr>
        </p:nvSpPr>
        <p:spPr>
          <a:xfrm>
            <a:off x="1647670" y="59228"/>
            <a:ext cx="5791200" cy="470555"/>
          </a:xfrm>
        </p:spPr>
        <p:txBody>
          <a:bodyPr>
            <a:normAutofit fontScale="90000"/>
          </a:bodyPr>
          <a:lstStyle/>
          <a:p>
            <a:r>
              <a:rPr lang="en-IN" dirty="0">
                <a:solidFill>
                  <a:schemeClr val="tx1"/>
                </a:solidFill>
              </a:rPr>
              <a:t>Scope of Project</a:t>
            </a:r>
          </a:p>
        </p:txBody>
      </p:sp>
      <p:sp>
        <p:nvSpPr>
          <p:cNvPr id="3" name="Content Placeholder 2">
            <a:extLst>
              <a:ext uri="{FF2B5EF4-FFF2-40B4-BE49-F238E27FC236}">
                <a16:creationId xmlns:a16="http://schemas.microsoft.com/office/drawing/2014/main" id="{62D70AE3-FFB6-46B3-B71C-68A2B3D53A07}"/>
              </a:ext>
            </a:extLst>
          </p:cNvPr>
          <p:cNvSpPr>
            <a:spLocks noGrp="1"/>
          </p:cNvSpPr>
          <p:nvPr>
            <p:ph idx="5"/>
          </p:nvPr>
        </p:nvSpPr>
        <p:spPr>
          <a:xfrm>
            <a:off x="609600" y="1295400"/>
            <a:ext cx="8353098" cy="4267200"/>
          </a:xfrm>
        </p:spPr>
        <p:txBody>
          <a:bodyPr>
            <a:normAutofit/>
          </a:bodyPr>
          <a:lstStyle/>
          <a:p>
            <a:pPr marL="0" indent="0">
              <a:buNone/>
            </a:pPr>
            <a:endParaRPr lang="en-IN" dirty="0"/>
          </a:p>
          <a:p>
            <a:r>
              <a:rPr lang="en-IN" dirty="0">
                <a:latin typeface="Times New Roman" panose="02020603050405020304" pitchFamily="18" charset="0"/>
                <a:cs typeface="Times New Roman" panose="02020603050405020304" pitchFamily="18" charset="0"/>
              </a:rPr>
              <a:t>This model can be modified for any other industries like banking , gaming , insurance etc.</a:t>
            </a:r>
          </a:p>
          <a:p>
            <a:r>
              <a:rPr lang="en-IN" dirty="0">
                <a:latin typeface="Times New Roman" panose="02020603050405020304" pitchFamily="18" charset="0"/>
                <a:cs typeface="Times New Roman" panose="02020603050405020304" pitchFamily="18" charset="0"/>
              </a:rPr>
              <a:t>Increasing the accuracy of predicting model.</a:t>
            </a:r>
          </a:p>
          <a:p>
            <a:r>
              <a:rPr lang="en-US" dirty="0">
                <a:latin typeface="Times New Roman" panose="02020603050405020304" pitchFamily="18" charset="0"/>
                <a:cs typeface="Times New Roman" panose="02020603050405020304" pitchFamily="18" charset="0"/>
              </a:rPr>
              <a:t>Based on the predictive analysis and modeling, businesses can focus their attention with targeted approach by segmenting and offering the customers customized solutions.</a:t>
            </a:r>
            <a:endParaRPr lang="en-IN"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5B837819-A3A9-4C8B-9FCE-D57ADA8EA3B4}"/>
              </a:ext>
            </a:extLst>
          </p:cNvPr>
          <p:cNvSpPr>
            <a:spLocks noGrp="1"/>
          </p:cNvSpPr>
          <p:nvPr>
            <p:ph type="sldNum" sz="quarter" idx="12"/>
          </p:nvPr>
        </p:nvSpPr>
        <p:spPr/>
        <p:txBody>
          <a:bodyPr/>
          <a:lstStyle/>
          <a:p>
            <a:pPr>
              <a:defRPr/>
            </a:pPr>
            <a:fld id="{02246FD1-0723-4B2F-9706-10282F2BA698}" type="slidenum">
              <a:rPr lang="en-US" smtClean="0"/>
              <a:pPr>
                <a:defRPr/>
              </a:pPr>
              <a:t>9</a:t>
            </a:fld>
            <a:r>
              <a:rPr lang="en-US"/>
              <a:t> </a:t>
            </a:r>
            <a:endParaRPr lang="en-US" dirty="0"/>
          </a:p>
        </p:txBody>
      </p:sp>
    </p:spTree>
    <p:extLst>
      <p:ext uri="{BB962C8B-B14F-4D97-AF65-F5344CB8AC3E}">
        <p14:creationId xmlns:p14="http://schemas.microsoft.com/office/powerpoint/2010/main" val="3519402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1872</TotalTime>
  <Words>715</Words>
  <Application>Microsoft Office PowerPoint</Application>
  <PresentationFormat>On-screen Show (4:3)</PresentationFormat>
  <Paragraphs>120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Verdana</vt:lpstr>
      <vt:lpstr>Office Theme</vt:lpstr>
      <vt:lpstr>Customer Churn Analysis and its Prediction for Telecom Industry</vt:lpstr>
      <vt:lpstr>Content</vt:lpstr>
      <vt:lpstr>Aim</vt:lpstr>
      <vt:lpstr>Project Objective</vt:lpstr>
      <vt:lpstr>Introduction</vt:lpstr>
      <vt:lpstr>Tools and Technology </vt:lpstr>
      <vt:lpstr>Literature Survey</vt:lpstr>
      <vt:lpstr>PowerPoint Presentation</vt:lpstr>
      <vt:lpstr>Scope of Project</vt:lpstr>
      <vt:lpstr>Flowchart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Ketan Gangwal</cp:lastModifiedBy>
  <cp:revision>175</cp:revision>
  <dcterms:created xsi:type="dcterms:W3CDTF">2006-08-16T00:00:00Z</dcterms:created>
  <dcterms:modified xsi:type="dcterms:W3CDTF">2022-06-30T19:33:51Z</dcterms:modified>
</cp:coreProperties>
</file>