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ed Hat Display SemiBold"/>
      <p:regular r:id="rId14"/>
      <p:bold r:id="rId15"/>
      <p:italic r:id="rId16"/>
      <p:boldItalic r:id="rId17"/>
    </p:embeddedFont>
    <p:embeddedFont>
      <p:font typeface="Red Hat Display Medium"/>
      <p:regular r:id="rId18"/>
      <p:bold r:id="rId19"/>
      <p:italic r:id="rId20"/>
      <p:boldItalic r:id="rId21"/>
    </p:embeddedFont>
    <p:embeddedFont>
      <p:font typeface="Red Hat Display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Medium-italic.fntdata"/><Relationship Id="rId22" Type="http://schemas.openxmlformats.org/officeDocument/2006/relationships/font" Target="fonts/RedHatDisplay-regular.fntdata"/><Relationship Id="rId21" Type="http://schemas.openxmlformats.org/officeDocument/2006/relationships/font" Target="fonts/RedHatDisplayMedium-boldItalic.fntdata"/><Relationship Id="rId24" Type="http://schemas.openxmlformats.org/officeDocument/2006/relationships/font" Target="fonts/RedHatDisplay-italic.fntdata"/><Relationship Id="rId23" Type="http://schemas.openxmlformats.org/officeDocument/2006/relationships/font" Target="fonts/RedHat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edHatDispl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edHatDisplaySemiBold-bold.fntdata"/><Relationship Id="rId14" Type="http://schemas.openxmlformats.org/officeDocument/2006/relationships/font" Target="fonts/RedHatDisplaySemiBold-regular.fntdata"/><Relationship Id="rId17" Type="http://schemas.openxmlformats.org/officeDocument/2006/relationships/font" Target="fonts/RedHatDisplaySemiBold-boldItalic.fntdata"/><Relationship Id="rId16" Type="http://schemas.openxmlformats.org/officeDocument/2006/relationships/font" Target="fonts/RedHatDisplaySemiBold-italic.fntdata"/><Relationship Id="rId19" Type="http://schemas.openxmlformats.org/officeDocument/2006/relationships/font" Target="fonts/RedHatDisplayMedium-bold.fntdata"/><Relationship Id="rId18" Type="http://schemas.openxmlformats.org/officeDocument/2006/relationships/font" Target="fonts/RedHatDisplay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6a7c251b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6a7c251b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6a7c251b42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6a7c251b42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Gap: Interval forecasting is widely used in equities and FX, but its application to volatile, skewed crypto returns—especially in the Solana ecosystem—remains under-explored.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contribution: Demonstrates the power of Quantile Regression Forests for calibrated, distribution-free tail-risk forecasting in crypto, benchmarking QRF against established and machine-learning baselines.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utility: Accurate 10th/90th percentile forecasts enable dynamic risk management—pre-emptive exposure reduction during high-risk periods and risk-adjusted position sizing to enhance returns and limit drawdowns in fast-moving markets.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6a7c251b4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6a7c251b4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6a7c251b42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6a7c251b4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6a7c251b42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6a7c251b42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6a7c251b42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6a7c251b42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6a7c251b42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6a7c251b42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54650" y="3235981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54650" y="3875775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3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154650" y="467500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3154650" y="1107294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34473" name="adj2"/>
            </a:avLst>
          </a:prstGeom>
          <a:noFill/>
          <a:ln>
            <a:noFill/>
          </a:ln>
        </p:spPr>
      </p:sp>
      <p:sp>
        <p:nvSpPr>
          <p:cNvPr id="91" name="Google Shape;91;p15"/>
          <p:cNvSpPr txBox="1"/>
          <p:nvPr>
            <p:ph idx="3" type="subTitle"/>
          </p:nvPr>
        </p:nvSpPr>
        <p:spPr>
          <a:xfrm>
            <a:off x="3859150" y="407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ed Hat Display"/>
              <a:buNone/>
              <a:defRPr sz="9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4" type="subTitle"/>
          </p:nvPr>
        </p:nvSpPr>
        <p:spPr>
          <a:xfrm>
            <a:off x="38591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15"/>
          <p:cNvSpPr txBox="1"/>
          <p:nvPr>
            <p:ph idx="5" type="subTitle"/>
          </p:nvPr>
        </p:nvSpPr>
        <p:spPr>
          <a:xfrm>
            <a:off x="505580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6" type="subTitle"/>
          </p:nvPr>
        </p:nvSpPr>
        <p:spPr>
          <a:xfrm>
            <a:off x="62524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7291578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102077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677575" y="4100576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206068" y="0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447262" y="0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102075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8102075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291578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206074" y="102043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028275" y="0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028281" y="1020428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206074" y="204086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102075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291574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8102080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291574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7291574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447262" y="1020429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447262" y="2040858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447275" y="3061486"/>
            <a:ext cx="8442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677575" y="0"/>
            <a:ext cx="4665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8677575" y="2040869"/>
            <a:ext cx="4665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677575" y="1020428"/>
            <a:ext cx="4665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677577" y="3061472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259050" y="367084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BLANK_1">
    <p:bg>
      <p:bgPr>
        <a:solidFill>
          <a:schemeClr val="accent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7"/>
          <p:cNvGrpSpPr/>
          <p:nvPr/>
        </p:nvGrpSpPr>
        <p:grpSpPr>
          <a:xfrm>
            <a:off x="4895291" y="1377627"/>
            <a:ext cx="4091726" cy="3670806"/>
            <a:chOff x="5223565" y="1672200"/>
            <a:chExt cx="3763198" cy="3376074"/>
          </a:xfrm>
        </p:grpSpPr>
        <p:sp>
          <p:nvSpPr>
            <p:cNvPr id="123" name="Google Shape;123;p17"/>
            <p:cNvSpPr/>
            <p:nvPr/>
          </p:nvSpPr>
          <p:spPr>
            <a:xfrm>
              <a:off x="8597363" y="4658874"/>
              <a:ext cx="389400" cy="38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21477" y="467476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7827856" y="466875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7434256" y="4656732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7061685" y="4674751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674992" y="46837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302724" y="4703118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931636" y="4719313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574999" y="4754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223565" y="4792075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233309" y="440599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255991" y="403107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577744" y="435924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597859" y="3989773"/>
              <a:ext cx="128400" cy="1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617892" y="3617917"/>
              <a:ext cx="88200" cy="8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640242" y="3256822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5947917" y="43376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5947917" y="39489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971017" y="3583374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000412" y="3213736"/>
              <a:ext cx="120600" cy="1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028158" y="284821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310165" y="4307974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317617" y="3928525"/>
              <a:ext cx="251100" cy="25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338017" y="3557025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353659" y="3174152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378718" y="2811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742842" y="2786001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416508" y="246086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767893" y="2423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818658" y="206384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725510" y="316172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703814" y="353649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693510" y="391833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683243" y="4298575"/>
              <a:ext cx="302100" cy="3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7061692" y="4285375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7070692" y="3905000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7085092" y="352870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7103018" y="3150325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124313" y="27793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7146044" y="2409955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186793" y="2052175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7976817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8371192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8764889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7441492" y="427460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452292" y="3896000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7470292" y="351017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484692" y="3137725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7497293" y="2761300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7515288" y="23867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7564468" y="2035826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828801" y="427251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835067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7850970" y="3509478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78599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7886401" y="2761299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7904067" y="2376550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7944867" y="2030125"/>
              <a:ext cx="152100" cy="15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8330538" y="2030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8717639" y="2025398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8298197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8691644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827387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866248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2484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649389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228667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8620488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822520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861639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8217728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8605974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142078" y="79823"/>
            <a:ext cx="2140834" cy="1767927"/>
            <a:chOff x="142083" y="79814"/>
            <a:chExt cx="1831025" cy="1512212"/>
          </a:xfrm>
        </p:grpSpPr>
        <p:sp>
          <p:nvSpPr>
            <p:cNvPr id="196" name="Google Shape;196;p17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220" name="Google Shape;220;p17"/>
          <p:cNvSpPr txBox="1"/>
          <p:nvPr>
            <p:ph type="title"/>
          </p:nvPr>
        </p:nvSpPr>
        <p:spPr>
          <a:xfrm>
            <a:off x="228600" y="216039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228600" y="2800192"/>
            <a:ext cx="4916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1">
  <p:cSld name="CUSTOM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24" name="Google Shape;224;p18"/>
          <p:cNvSpPr/>
          <p:nvPr>
            <p:ph idx="2" type="pic"/>
          </p:nvPr>
        </p:nvSpPr>
        <p:spPr>
          <a:xfrm>
            <a:off x="22842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18"/>
          <p:cNvSpPr/>
          <p:nvPr>
            <p:ph idx="3" type="pic"/>
          </p:nvPr>
        </p:nvSpPr>
        <p:spPr>
          <a:xfrm>
            <a:off x="203677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8"/>
          <p:cNvSpPr/>
          <p:nvPr>
            <p:ph idx="4" type="pic"/>
          </p:nvPr>
        </p:nvSpPr>
        <p:spPr>
          <a:xfrm>
            <a:off x="3844088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18"/>
          <p:cNvSpPr/>
          <p:nvPr>
            <p:ph idx="5" type="pic"/>
          </p:nvPr>
        </p:nvSpPr>
        <p:spPr>
          <a:xfrm>
            <a:off x="565551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18"/>
          <p:cNvSpPr/>
          <p:nvPr>
            <p:ph idx="6" type="pic"/>
          </p:nvPr>
        </p:nvSpPr>
        <p:spPr>
          <a:xfrm>
            <a:off x="747086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8"/>
          <p:cNvSpPr txBox="1"/>
          <p:nvPr>
            <p:ph idx="1" type="subTitle"/>
          </p:nvPr>
        </p:nvSpPr>
        <p:spPr>
          <a:xfrm>
            <a:off x="32670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p18"/>
          <p:cNvSpPr txBox="1"/>
          <p:nvPr>
            <p:ph idx="7" type="subTitle"/>
          </p:nvPr>
        </p:nvSpPr>
        <p:spPr>
          <a:xfrm>
            <a:off x="32670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1" name="Google Shape;231;p18"/>
          <p:cNvSpPr txBox="1"/>
          <p:nvPr>
            <p:ph idx="8" type="subTitle"/>
          </p:nvPr>
        </p:nvSpPr>
        <p:spPr>
          <a:xfrm>
            <a:off x="2131863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8"/>
          <p:cNvSpPr txBox="1"/>
          <p:nvPr>
            <p:ph idx="9" type="subTitle"/>
          </p:nvPr>
        </p:nvSpPr>
        <p:spPr>
          <a:xfrm>
            <a:off x="2131863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3" name="Google Shape;233;p18"/>
          <p:cNvSpPr txBox="1"/>
          <p:nvPr>
            <p:ph idx="13" type="subTitle"/>
          </p:nvPr>
        </p:nvSpPr>
        <p:spPr>
          <a:xfrm>
            <a:off x="394585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18"/>
          <p:cNvSpPr txBox="1"/>
          <p:nvPr>
            <p:ph idx="14" type="subTitle"/>
          </p:nvPr>
        </p:nvSpPr>
        <p:spPr>
          <a:xfrm>
            <a:off x="394585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5" name="Google Shape;235;p18"/>
          <p:cNvSpPr txBox="1"/>
          <p:nvPr>
            <p:ph idx="15" type="subTitle"/>
          </p:nvPr>
        </p:nvSpPr>
        <p:spPr>
          <a:xfrm>
            <a:off x="575346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18"/>
          <p:cNvSpPr txBox="1"/>
          <p:nvPr>
            <p:ph idx="16" type="subTitle"/>
          </p:nvPr>
        </p:nvSpPr>
        <p:spPr>
          <a:xfrm>
            <a:off x="575346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7" name="Google Shape;237;p18"/>
          <p:cNvSpPr txBox="1"/>
          <p:nvPr>
            <p:ph idx="17" type="subTitle"/>
          </p:nvPr>
        </p:nvSpPr>
        <p:spPr>
          <a:xfrm>
            <a:off x="756971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18" type="subTitle"/>
          </p:nvPr>
        </p:nvSpPr>
        <p:spPr>
          <a:xfrm>
            <a:off x="756971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2">
  <p:cSld name="CUSTOM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1" name="Google Shape;241;p19"/>
          <p:cNvSpPr/>
          <p:nvPr/>
        </p:nvSpPr>
        <p:spPr>
          <a:xfrm>
            <a:off x="4898537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5962868" y="6100"/>
            <a:ext cx="2115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8077928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3063300" y="6100"/>
            <a:ext cx="18354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5" name="Google Shape;245;p19"/>
          <p:cNvSpPr/>
          <p:nvPr>
            <p:ph idx="2" type="pic"/>
          </p:nvPr>
        </p:nvSpPr>
        <p:spPr>
          <a:xfrm>
            <a:off x="228425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19"/>
          <p:cNvSpPr/>
          <p:nvPr>
            <p:ph idx="3" type="pic"/>
          </p:nvPr>
        </p:nvSpPr>
        <p:spPr>
          <a:xfrm>
            <a:off x="203908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19"/>
          <p:cNvSpPr/>
          <p:nvPr>
            <p:ph idx="4" type="pic"/>
          </p:nvPr>
        </p:nvSpPr>
        <p:spPr>
          <a:xfrm>
            <a:off x="3849663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19"/>
          <p:cNvSpPr/>
          <p:nvPr>
            <p:ph idx="5" type="pic"/>
          </p:nvPr>
        </p:nvSpPr>
        <p:spPr>
          <a:xfrm>
            <a:off x="56602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9"/>
          <p:cNvSpPr/>
          <p:nvPr>
            <p:ph idx="6" type="pic"/>
          </p:nvPr>
        </p:nvSpPr>
        <p:spPr>
          <a:xfrm>
            <a:off x="74707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326700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19"/>
          <p:cNvSpPr txBox="1"/>
          <p:nvPr>
            <p:ph idx="7" type="subTitle"/>
          </p:nvPr>
        </p:nvSpPr>
        <p:spPr>
          <a:xfrm>
            <a:off x="326700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2" name="Google Shape;252;p19"/>
          <p:cNvSpPr txBox="1"/>
          <p:nvPr>
            <p:ph idx="8" type="subTitle"/>
          </p:nvPr>
        </p:nvSpPr>
        <p:spPr>
          <a:xfrm>
            <a:off x="21251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Google Shape;253;p19"/>
          <p:cNvSpPr txBox="1"/>
          <p:nvPr>
            <p:ph idx="9" type="subTitle"/>
          </p:nvPr>
        </p:nvSpPr>
        <p:spPr>
          <a:xfrm>
            <a:off x="21251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4" name="Google Shape;254;p19"/>
          <p:cNvSpPr txBox="1"/>
          <p:nvPr>
            <p:ph idx="13" type="subTitle"/>
          </p:nvPr>
        </p:nvSpPr>
        <p:spPr>
          <a:xfrm>
            <a:off x="39356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14" type="subTitle"/>
          </p:nvPr>
        </p:nvSpPr>
        <p:spPr>
          <a:xfrm>
            <a:off x="39356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6" name="Google Shape;256;p19"/>
          <p:cNvSpPr txBox="1"/>
          <p:nvPr>
            <p:ph idx="15" type="subTitle"/>
          </p:nvPr>
        </p:nvSpPr>
        <p:spPr>
          <a:xfrm>
            <a:off x="5746188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19"/>
          <p:cNvSpPr txBox="1"/>
          <p:nvPr>
            <p:ph idx="16" type="subTitle"/>
          </p:nvPr>
        </p:nvSpPr>
        <p:spPr>
          <a:xfrm>
            <a:off x="5746188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8" name="Google Shape;258;p19"/>
          <p:cNvSpPr txBox="1"/>
          <p:nvPr>
            <p:ph idx="17" type="subTitle"/>
          </p:nvPr>
        </p:nvSpPr>
        <p:spPr>
          <a:xfrm>
            <a:off x="755671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19"/>
          <p:cNvSpPr txBox="1"/>
          <p:nvPr>
            <p:ph idx="18" type="subTitle"/>
          </p:nvPr>
        </p:nvSpPr>
        <p:spPr>
          <a:xfrm>
            <a:off x="755671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60" name="Google Shape;260;p19"/>
          <p:cNvSpPr txBox="1"/>
          <p:nvPr>
            <p:ph idx="19" type="body"/>
          </p:nvPr>
        </p:nvSpPr>
        <p:spPr>
          <a:xfrm>
            <a:off x="2286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61" name="Google Shape;261;p19"/>
          <p:cNvSpPr txBox="1"/>
          <p:nvPr>
            <p:ph idx="20" type="body"/>
          </p:nvPr>
        </p:nvSpPr>
        <p:spPr>
          <a:xfrm>
            <a:off x="203910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62" name="Google Shape;262;p19"/>
          <p:cNvSpPr txBox="1"/>
          <p:nvPr>
            <p:ph idx="21" type="body"/>
          </p:nvPr>
        </p:nvSpPr>
        <p:spPr>
          <a:xfrm>
            <a:off x="384952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63" name="Google Shape;263;p19"/>
          <p:cNvSpPr txBox="1"/>
          <p:nvPr>
            <p:ph idx="22" type="body"/>
          </p:nvPr>
        </p:nvSpPr>
        <p:spPr>
          <a:xfrm>
            <a:off x="565995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64" name="Google Shape;264;p19"/>
          <p:cNvSpPr txBox="1"/>
          <p:nvPr>
            <p:ph idx="23" type="body"/>
          </p:nvPr>
        </p:nvSpPr>
        <p:spPr>
          <a:xfrm>
            <a:off x="74703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locks">
  <p:cSld name="BLANK_1_1_1_1_3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idx="1" type="subTitle"/>
          </p:nvPr>
        </p:nvSpPr>
        <p:spPr>
          <a:xfrm>
            <a:off x="424600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9" name="Google Shape;269;p21"/>
          <p:cNvSpPr txBox="1"/>
          <p:nvPr>
            <p:ph idx="2" type="body"/>
          </p:nvPr>
        </p:nvSpPr>
        <p:spPr>
          <a:xfrm>
            <a:off x="424600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0" name="Google Shape;270;p21"/>
          <p:cNvSpPr txBox="1"/>
          <p:nvPr>
            <p:ph idx="3" type="subTitle"/>
          </p:nvPr>
        </p:nvSpPr>
        <p:spPr>
          <a:xfrm>
            <a:off x="3329688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21"/>
          <p:cNvSpPr txBox="1"/>
          <p:nvPr>
            <p:ph idx="4" type="body"/>
          </p:nvPr>
        </p:nvSpPr>
        <p:spPr>
          <a:xfrm>
            <a:off x="3329688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5" type="subTitle"/>
          </p:nvPr>
        </p:nvSpPr>
        <p:spPr>
          <a:xfrm>
            <a:off x="6237091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21"/>
          <p:cNvSpPr txBox="1"/>
          <p:nvPr>
            <p:ph idx="6" type="body"/>
          </p:nvPr>
        </p:nvSpPr>
        <p:spPr>
          <a:xfrm>
            <a:off x="6237091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4" name="Google Shape;274;p21"/>
          <p:cNvSpPr txBox="1"/>
          <p:nvPr>
            <p:ph type="title"/>
          </p:nvPr>
        </p:nvSpPr>
        <p:spPr>
          <a:xfrm>
            <a:off x="228600" y="420025"/>
            <a:ext cx="481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5" name="Google Shape;275;p21"/>
          <p:cNvSpPr txBox="1"/>
          <p:nvPr>
            <p:ph idx="7" type="subTitle"/>
          </p:nvPr>
        </p:nvSpPr>
        <p:spPr>
          <a:xfrm>
            <a:off x="424600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21"/>
          <p:cNvSpPr txBox="1"/>
          <p:nvPr>
            <p:ph idx="8" type="body"/>
          </p:nvPr>
        </p:nvSpPr>
        <p:spPr>
          <a:xfrm>
            <a:off x="424600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9" type="subTitle"/>
          </p:nvPr>
        </p:nvSpPr>
        <p:spPr>
          <a:xfrm>
            <a:off x="4815675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8" name="Google Shape;278;p21"/>
          <p:cNvSpPr txBox="1"/>
          <p:nvPr>
            <p:ph idx="13" type="body"/>
          </p:nvPr>
        </p:nvSpPr>
        <p:spPr>
          <a:xfrm>
            <a:off x="4815675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BLANK_1_1_1_1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1" name="Google Shape;281;p22"/>
          <p:cNvSpPr/>
          <p:nvPr>
            <p:ph idx="2" type="pic"/>
          </p:nvPr>
        </p:nvSpPr>
        <p:spPr>
          <a:xfrm>
            <a:off x="1446025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82" name="Google Shape;282;p22"/>
          <p:cNvSpPr/>
          <p:nvPr>
            <p:ph idx="3" type="pic"/>
          </p:nvPr>
        </p:nvSpPr>
        <p:spPr>
          <a:xfrm>
            <a:off x="6526650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83" name="Google Shape;283;p22"/>
          <p:cNvSpPr/>
          <p:nvPr>
            <p:ph idx="4" type="pic"/>
          </p:nvPr>
        </p:nvSpPr>
        <p:spPr>
          <a:xfrm>
            <a:off x="3982125" y="2570200"/>
            <a:ext cx="1232400" cy="1292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5" type="subTitle"/>
          </p:nvPr>
        </p:nvSpPr>
        <p:spPr>
          <a:xfrm>
            <a:off x="228475" y="3167625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86" name="Google Shape;286;p22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7" type="subTitle"/>
          </p:nvPr>
        </p:nvSpPr>
        <p:spPr>
          <a:xfrm>
            <a:off x="2833350" y="4471996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88" name="Google Shape;288;p22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idx="9" type="subTitle"/>
          </p:nvPr>
        </p:nvSpPr>
        <p:spPr>
          <a:xfrm>
            <a:off x="5382250" y="3186352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90" name="Google Shape;290;p22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22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">
  <p:cSld name="CUSTOM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3"/>
          <p:cNvPicPr preferRelativeResize="0"/>
          <p:nvPr/>
        </p:nvPicPr>
        <p:blipFill rotWithShape="1">
          <a:blip r:embed="rId2">
            <a:alphaModFix/>
          </a:blip>
          <a:srcRect b="7467" l="0" r="17931" t="6703"/>
          <a:stretch/>
        </p:blipFill>
        <p:spPr>
          <a:xfrm>
            <a:off x="5425450" y="0"/>
            <a:ext cx="3718549" cy="40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3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6" name="Google Shape;296;p23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97" name="Google Shape;297;p23"/>
          <p:cNvSpPr txBox="1"/>
          <p:nvPr>
            <p:ph idx="2" type="subTitle"/>
          </p:nvPr>
        </p:nvSpPr>
        <p:spPr>
          <a:xfrm>
            <a:off x="5405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98" name="Google Shape;298;p23"/>
          <p:cNvSpPr txBox="1"/>
          <p:nvPr>
            <p:ph idx="3" type="subTitle"/>
          </p:nvPr>
        </p:nvSpPr>
        <p:spPr>
          <a:xfrm>
            <a:off x="346657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99" name="Google Shape;299;p23"/>
          <p:cNvSpPr txBox="1"/>
          <p:nvPr>
            <p:ph idx="4" type="subTitle"/>
          </p:nvPr>
        </p:nvSpPr>
        <p:spPr>
          <a:xfrm>
            <a:off x="346657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00" name="Google Shape;300;p23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01" name="Google Shape;301;p23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3 ideas">
  <p:cSld name="CUSTOM_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4"/>
          <p:cNvPicPr preferRelativeResize="0"/>
          <p:nvPr/>
        </p:nvPicPr>
        <p:blipFill rotWithShape="1">
          <a:blip r:embed="rId2">
            <a:alphaModFix/>
          </a:blip>
          <a:srcRect b="15068" l="14900" r="18070" t="15235"/>
          <a:stretch/>
        </p:blipFill>
        <p:spPr>
          <a:xfrm>
            <a:off x="2750850" y="1538351"/>
            <a:ext cx="1791900" cy="2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/>
          <p:nvPr/>
        </p:nvSpPr>
        <p:spPr>
          <a:xfrm rot="10800000">
            <a:off x="2020350" y="3151875"/>
            <a:ext cx="2509500" cy="1216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24"/>
          <p:cNvSpPr txBox="1"/>
          <p:nvPr>
            <p:ph type="title"/>
          </p:nvPr>
        </p:nvSpPr>
        <p:spPr>
          <a:xfrm>
            <a:off x="228600" y="420025"/>
            <a:ext cx="4296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06" name="Google Shape;306;p24"/>
          <p:cNvSpPr/>
          <p:nvPr>
            <p:ph idx="2" type="pic"/>
          </p:nvPr>
        </p:nvSpPr>
        <p:spPr>
          <a:xfrm>
            <a:off x="228425" y="2450950"/>
            <a:ext cx="17919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24"/>
          <p:cNvSpPr txBox="1"/>
          <p:nvPr>
            <p:ph idx="1" type="subTitle"/>
          </p:nvPr>
        </p:nvSpPr>
        <p:spPr>
          <a:xfrm>
            <a:off x="2150204" y="3212736"/>
            <a:ext cx="16365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3" type="subTitle"/>
          </p:nvPr>
        </p:nvSpPr>
        <p:spPr>
          <a:xfrm>
            <a:off x="2150200" y="3668125"/>
            <a:ext cx="22611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09" name="Google Shape;309;p24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0" name="Google Shape;310;p24"/>
          <p:cNvSpPr txBox="1"/>
          <p:nvPr>
            <p:ph idx="5" type="subTitle"/>
          </p:nvPr>
        </p:nvSpPr>
        <p:spPr>
          <a:xfrm>
            <a:off x="6122827" y="837400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11" name="Google Shape;311;p24"/>
          <p:cNvSpPr txBox="1"/>
          <p:nvPr>
            <p:ph idx="6" type="subTitle"/>
          </p:nvPr>
        </p:nvSpPr>
        <p:spPr>
          <a:xfrm>
            <a:off x="6122828" y="1964891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idx="7" type="subTitle"/>
          </p:nvPr>
        </p:nvSpPr>
        <p:spPr>
          <a:xfrm>
            <a:off x="6122827" y="2403091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13" name="Google Shape;313;p24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idx="9" type="subTitle"/>
          </p:nvPr>
        </p:nvSpPr>
        <p:spPr>
          <a:xfrm>
            <a:off x="6122827" y="3971066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">
  <p:cSld name="CUSTOM_4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5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228600" y="420025"/>
            <a:ext cx="2926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0" name="Google Shape;320;p25"/>
          <p:cNvSpPr/>
          <p:nvPr/>
        </p:nvSpPr>
        <p:spPr>
          <a:xfrm>
            <a:off x="3849550" y="11511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3849550" y="24819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3849550" y="-179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849550" y="3812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4" name="Google Shape;324;p25"/>
          <p:cNvSpPr txBox="1"/>
          <p:nvPr>
            <p:ph idx="4" type="subTitle"/>
          </p:nvPr>
        </p:nvSpPr>
        <p:spPr>
          <a:xfrm>
            <a:off x="6080700" y="11999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25" name="Google Shape;325;p25"/>
          <p:cNvSpPr txBox="1"/>
          <p:nvPr>
            <p:ph idx="5" type="subTitle"/>
          </p:nvPr>
        </p:nvSpPr>
        <p:spPr>
          <a:xfrm>
            <a:off x="6080700" y="25307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26" name="Google Shape;326;p25"/>
          <p:cNvSpPr txBox="1"/>
          <p:nvPr>
            <p:ph idx="6" type="subTitle"/>
          </p:nvPr>
        </p:nvSpPr>
        <p:spPr>
          <a:xfrm>
            <a:off x="6080700" y="38615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w/ text">
  <p:cSld name="CUSTOM_5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9" name="Google Shape;329;p26"/>
          <p:cNvSpPr txBox="1"/>
          <p:nvPr>
            <p:ph idx="1" type="subTitle"/>
          </p:nvPr>
        </p:nvSpPr>
        <p:spPr>
          <a:xfrm>
            <a:off x="22952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0" name="Google Shape;330;p26"/>
          <p:cNvSpPr txBox="1"/>
          <p:nvPr>
            <p:ph idx="2" type="subTitle"/>
          </p:nvPr>
        </p:nvSpPr>
        <p:spPr>
          <a:xfrm>
            <a:off x="242747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1" name="Google Shape;331;p26"/>
          <p:cNvSpPr txBox="1"/>
          <p:nvPr>
            <p:ph idx="3" type="subTitle"/>
          </p:nvPr>
        </p:nvSpPr>
        <p:spPr>
          <a:xfrm>
            <a:off x="4622700" y="1803875"/>
            <a:ext cx="17763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2" name="Google Shape;332;p26"/>
          <p:cNvSpPr txBox="1"/>
          <p:nvPr>
            <p:ph idx="4" type="subTitle"/>
          </p:nvPr>
        </p:nvSpPr>
        <p:spPr>
          <a:xfrm>
            <a:off x="6813656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5" type="body"/>
          </p:nvPr>
        </p:nvSpPr>
        <p:spPr>
          <a:xfrm>
            <a:off x="561325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4" name="Google Shape;334;p26"/>
          <p:cNvSpPr txBox="1"/>
          <p:nvPr>
            <p:ph idx="6" type="body"/>
          </p:nvPr>
        </p:nvSpPr>
        <p:spPr>
          <a:xfrm>
            <a:off x="2757388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5" name="Google Shape;335;p26"/>
          <p:cNvSpPr txBox="1"/>
          <p:nvPr>
            <p:ph idx="7" type="body"/>
          </p:nvPr>
        </p:nvSpPr>
        <p:spPr>
          <a:xfrm>
            <a:off x="495841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6" name="Google Shape;336;p26"/>
          <p:cNvSpPr txBox="1"/>
          <p:nvPr>
            <p:ph idx="8" type="body"/>
          </p:nvPr>
        </p:nvSpPr>
        <p:spPr>
          <a:xfrm>
            <a:off x="714686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7" name="Google Shape;337;p26"/>
          <p:cNvSpPr txBox="1"/>
          <p:nvPr>
            <p:ph idx="9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8" name="Google Shape;338;p26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5_2_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41" name="Google Shape;341;p27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2" name="Google Shape;342;p2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4" name="Google Shape;344;p27"/>
          <p:cNvSpPr txBox="1"/>
          <p:nvPr>
            <p:ph idx="2" type="subTitle"/>
          </p:nvPr>
        </p:nvSpPr>
        <p:spPr>
          <a:xfrm>
            <a:off x="197717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5" name="Google Shape;345;p27"/>
          <p:cNvSpPr txBox="1"/>
          <p:nvPr>
            <p:ph idx="3" type="subTitle"/>
          </p:nvPr>
        </p:nvSpPr>
        <p:spPr>
          <a:xfrm>
            <a:off x="362318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6" name="Google Shape;346;p27"/>
          <p:cNvSpPr txBox="1"/>
          <p:nvPr>
            <p:ph idx="4" type="subTitle"/>
          </p:nvPr>
        </p:nvSpPr>
        <p:spPr>
          <a:xfrm>
            <a:off x="5465499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7" name="Google Shape;347;p27"/>
          <p:cNvSpPr txBox="1"/>
          <p:nvPr>
            <p:ph idx="5" type="subTitle"/>
          </p:nvPr>
        </p:nvSpPr>
        <p:spPr>
          <a:xfrm>
            <a:off x="385125" y="22006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8" name="Google Shape;348;p27"/>
          <p:cNvSpPr txBox="1"/>
          <p:nvPr>
            <p:ph idx="6" type="subTitle"/>
          </p:nvPr>
        </p:nvSpPr>
        <p:spPr>
          <a:xfrm>
            <a:off x="385125" y="26108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9" name="Google Shape;349;p27"/>
          <p:cNvSpPr txBox="1"/>
          <p:nvPr>
            <p:ph idx="7" type="subTitle"/>
          </p:nvPr>
        </p:nvSpPr>
        <p:spPr>
          <a:xfrm>
            <a:off x="385125" y="30240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0" name="Google Shape;350;p27"/>
          <p:cNvSpPr txBox="1"/>
          <p:nvPr>
            <p:ph idx="8" type="subTitle"/>
          </p:nvPr>
        </p:nvSpPr>
        <p:spPr>
          <a:xfrm>
            <a:off x="385125" y="34296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1" name="Google Shape;351;p27"/>
          <p:cNvSpPr txBox="1"/>
          <p:nvPr>
            <p:ph idx="9" type="subTitle"/>
          </p:nvPr>
        </p:nvSpPr>
        <p:spPr>
          <a:xfrm>
            <a:off x="385125" y="38485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2" name="Google Shape;352;p27"/>
          <p:cNvSpPr txBox="1"/>
          <p:nvPr>
            <p:ph idx="13" type="subTitle"/>
          </p:nvPr>
        </p:nvSpPr>
        <p:spPr>
          <a:xfrm>
            <a:off x="1977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3" name="Google Shape;353;p27"/>
          <p:cNvSpPr txBox="1"/>
          <p:nvPr>
            <p:ph idx="14" type="subTitle"/>
          </p:nvPr>
        </p:nvSpPr>
        <p:spPr>
          <a:xfrm>
            <a:off x="1977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4" name="Google Shape;354;p27"/>
          <p:cNvSpPr txBox="1"/>
          <p:nvPr>
            <p:ph idx="15" type="subTitle"/>
          </p:nvPr>
        </p:nvSpPr>
        <p:spPr>
          <a:xfrm>
            <a:off x="1977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5" name="Google Shape;355;p27"/>
          <p:cNvSpPr txBox="1"/>
          <p:nvPr>
            <p:ph idx="16" type="subTitle"/>
          </p:nvPr>
        </p:nvSpPr>
        <p:spPr>
          <a:xfrm>
            <a:off x="1977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6" name="Google Shape;356;p27"/>
          <p:cNvSpPr txBox="1"/>
          <p:nvPr>
            <p:ph idx="17" type="subTitle"/>
          </p:nvPr>
        </p:nvSpPr>
        <p:spPr>
          <a:xfrm>
            <a:off x="1977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7" name="Google Shape;357;p27"/>
          <p:cNvSpPr txBox="1"/>
          <p:nvPr>
            <p:ph idx="18" type="subTitle"/>
          </p:nvPr>
        </p:nvSpPr>
        <p:spPr>
          <a:xfrm>
            <a:off x="3623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8" name="Google Shape;358;p27"/>
          <p:cNvSpPr txBox="1"/>
          <p:nvPr>
            <p:ph idx="19" type="subTitle"/>
          </p:nvPr>
        </p:nvSpPr>
        <p:spPr>
          <a:xfrm>
            <a:off x="3623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9" name="Google Shape;359;p27"/>
          <p:cNvSpPr txBox="1"/>
          <p:nvPr>
            <p:ph idx="20" type="subTitle"/>
          </p:nvPr>
        </p:nvSpPr>
        <p:spPr>
          <a:xfrm>
            <a:off x="3623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0" name="Google Shape;360;p27"/>
          <p:cNvSpPr txBox="1"/>
          <p:nvPr>
            <p:ph idx="21" type="subTitle"/>
          </p:nvPr>
        </p:nvSpPr>
        <p:spPr>
          <a:xfrm>
            <a:off x="3623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1" name="Google Shape;361;p27"/>
          <p:cNvSpPr txBox="1"/>
          <p:nvPr>
            <p:ph idx="22" type="subTitle"/>
          </p:nvPr>
        </p:nvSpPr>
        <p:spPr>
          <a:xfrm>
            <a:off x="3623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2" name="Google Shape;362;p27"/>
          <p:cNvSpPr txBox="1"/>
          <p:nvPr>
            <p:ph idx="23" type="subTitle"/>
          </p:nvPr>
        </p:nvSpPr>
        <p:spPr>
          <a:xfrm>
            <a:off x="5465501" y="22006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3" name="Google Shape;363;p27"/>
          <p:cNvSpPr txBox="1"/>
          <p:nvPr>
            <p:ph idx="24" type="subTitle"/>
          </p:nvPr>
        </p:nvSpPr>
        <p:spPr>
          <a:xfrm>
            <a:off x="5465501" y="26108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4" name="Google Shape;364;p27"/>
          <p:cNvSpPr txBox="1"/>
          <p:nvPr>
            <p:ph idx="25" type="subTitle"/>
          </p:nvPr>
        </p:nvSpPr>
        <p:spPr>
          <a:xfrm>
            <a:off x="5465501" y="30222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26" type="subTitle"/>
          </p:nvPr>
        </p:nvSpPr>
        <p:spPr>
          <a:xfrm>
            <a:off x="5465501" y="34370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6" name="Google Shape;366;p27"/>
          <p:cNvSpPr txBox="1"/>
          <p:nvPr>
            <p:ph idx="27" type="subTitle"/>
          </p:nvPr>
        </p:nvSpPr>
        <p:spPr>
          <a:xfrm>
            <a:off x="5465501" y="38494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highlights">
  <p:cSld name="CUSTOM_5_2_2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69" name="Google Shape;369;p28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0" name="Google Shape;370;p28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1" name="Google Shape;371;p28"/>
          <p:cNvSpPr txBox="1"/>
          <p:nvPr>
            <p:ph idx="2" type="subTitle"/>
          </p:nvPr>
        </p:nvSpPr>
        <p:spPr>
          <a:xfrm>
            <a:off x="229525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2" name="Google Shape;372;p28"/>
          <p:cNvSpPr txBox="1"/>
          <p:nvPr>
            <p:ph idx="3" type="subTitle"/>
          </p:nvPr>
        </p:nvSpPr>
        <p:spPr>
          <a:xfrm>
            <a:off x="201570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3" name="Google Shape;373;p28"/>
          <p:cNvSpPr txBox="1"/>
          <p:nvPr>
            <p:ph idx="4" type="subTitle"/>
          </p:nvPr>
        </p:nvSpPr>
        <p:spPr>
          <a:xfrm>
            <a:off x="3774602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4" name="Google Shape;374;p28"/>
          <p:cNvSpPr txBox="1"/>
          <p:nvPr>
            <p:ph idx="5" type="subTitle"/>
          </p:nvPr>
        </p:nvSpPr>
        <p:spPr>
          <a:xfrm>
            <a:off x="5616677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5" name="Google Shape;375;p28"/>
          <p:cNvSpPr txBox="1"/>
          <p:nvPr>
            <p:ph idx="6" type="subTitle"/>
          </p:nvPr>
        </p:nvSpPr>
        <p:spPr>
          <a:xfrm>
            <a:off x="741145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6" name="Google Shape;376;p28"/>
          <p:cNvSpPr txBox="1"/>
          <p:nvPr>
            <p:ph idx="7" type="body"/>
          </p:nvPr>
        </p:nvSpPr>
        <p:spPr>
          <a:xfrm>
            <a:off x="3875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7" name="Google Shape;377;p28"/>
          <p:cNvSpPr txBox="1"/>
          <p:nvPr>
            <p:ph idx="8" type="body"/>
          </p:nvPr>
        </p:nvSpPr>
        <p:spPr>
          <a:xfrm>
            <a:off x="2164609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78" name="Google Shape;378;p28"/>
          <p:cNvSpPr txBox="1"/>
          <p:nvPr>
            <p:ph idx="9" type="body"/>
          </p:nvPr>
        </p:nvSpPr>
        <p:spPr>
          <a:xfrm>
            <a:off x="39416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9" name="Google Shape;379;p28"/>
          <p:cNvSpPr txBox="1"/>
          <p:nvPr>
            <p:ph idx="13" type="body"/>
          </p:nvPr>
        </p:nvSpPr>
        <p:spPr>
          <a:xfrm>
            <a:off x="57644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80" name="Google Shape;380;p28"/>
          <p:cNvSpPr txBox="1"/>
          <p:nvPr>
            <p:ph idx="14" type="body"/>
          </p:nvPr>
        </p:nvSpPr>
        <p:spPr>
          <a:xfrm>
            <a:off x="75873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 w/ dots">
  <p:cSld name="CUSTOM_5_2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83" name="Google Shape;383;p29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4" name="Google Shape;384;p29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5" name="Google Shape;385;p29"/>
          <p:cNvSpPr txBox="1"/>
          <p:nvPr>
            <p:ph idx="2" type="subTitle"/>
          </p:nvPr>
        </p:nvSpPr>
        <p:spPr>
          <a:xfrm>
            <a:off x="35170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3" type="subTitle"/>
          </p:nvPr>
        </p:nvSpPr>
        <p:spPr>
          <a:xfrm>
            <a:off x="331505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4" type="subTitle"/>
          </p:nvPr>
        </p:nvSpPr>
        <p:spPr>
          <a:xfrm>
            <a:off x="6278400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88" name="Google Shape;388;p29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grpSp>
        <p:nvGrpSpPr>
          <p:cNvPr id="389" name="Google Shape;389;p29"/>
          <p:cNvGrpSpPr/>
          <p:nvPr/>
        </p:nvGrpSpPr>
        <p:grpSpPr>
          <a:xfrm flipH="1">
            <a:off x="6903656" y="79823"/>
            <a:ext cx="2140834" cy="1767927"/>
            <a:chOff x="142083" y="79814"/>
            <a:chExt cx="1831025" cy="1512212"/>
          </a:xfrm>
        </p:grpSpPr>
        <p:sp>
          <p:nvSpPr>
            <p:cNvPr id="390" name="Google Shape;390;p29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414" name="Google Shape;414;p29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415" name="Google Shape;415;p29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">
  <p:cSld name="CUSTOM_5_2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18" name="Google Shape;418;p30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0"/>
          <p:cNvSpPr txBox="1"/>
          <p:nvPr>
            <p:ph idx="2" type="subTitle"/>
          </p:nvPr>
        </p:nvSpPr>
        <p:spPr>
          <a:xfrm>
            <a:off x="35170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21" name="Google Shape;421;p30"/>
          <p:cNvSpPr txBox="1"/>
          <p:nvPr>
            <p:ph idx="3" type="subTitle"/>
          </p:nvPr>
        </p:nvSpPr>
        <p:spPr>
          <a:xfrm>
            <a:off x="331505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22" name="Google Shape;422;p30"/>
          <p:cNvSpPr txBox="1"/>
          <p:nvPr>
            <p:ph idx="4" type="subTitle"/>
          </p:nvPr>
        </p:nvSpPr>
        <p:spPr>
          <a:xfrm>
            <a:off x="62784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23" name="Google Shape;423;p30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424" name="Google Shape;424;p30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425" name="Google Shape;425;p30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highlights">
  <p:cSld name="CUSTOM_5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8" name="Google Shape;428;p31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29" name="Google Shape;429;p31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30" name="Google Shape;430;p31"/>
          <p:cNvSpPr txBox="1"/>
          <p:nvPr>
            <p:ph idx="2" type="subTitle"/>
          </p:nvPr>
        </p:nvSpPr>
        <p:spPr>
          <a:xfrm>
            <a:off x="637000" y="1820550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1" name="Google Shape;431;p31"/>
          <p:cNvSpPr txBox="1"/>
          <p:nvPr>
            <p:ph idx="3" type="subTitle"/>
          </p:nvPr>
        </p:nvSpPr>
        <p:spPr>
          <a:xfrm>
            <a:off x="637000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2" name="Google Shape;432;p31"/>
          <p:cNvSpPr txBox="1"/>
          <p:nvPr>
            <p:ph idx="4" type="subTitle"/>
          </p:nvPr>
        </p:nvSpPr>
        <p:spPr>
          <a:xfrm>
            <a:off x="5028175" y="1820550"/>
            <a:ext cx="702300" cy="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31"/>
          <p:cNvSpPr txBox="1"/>
          <p:nvPr>
            <p:ph idx="5" type="subTitle"/>
          </p:nvPr>
        </p:nvSpPr>
        <p:spPr>
          <a:xfrm>
            <a:off x="5028175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4" name="Google Shape;434;p31"/>
          <p:cNvSpPr txBox="1"/>
          <p:nvPr>
            <p:ph idx="6" type="subTitle"/>
          </p:nvPr>
        </p:nvSpPr>
        <p:spPr>
          <a:xfrm>
            <a:off x="1546000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35" name="Google Shape;435;p31"/>
          <p:cNvSpPr txBox="1"/>
          <p:nvPr>
            <p:ph idx="7" type="subTitle"/>
          </p:nvPr>
        </p:nvSpPr>
        <p:spPr>
          <a:xfrm>
            <a:off x="1546000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36" name="Google Shape;436;p31"/>
          <p:cNvSpPr txBox="1"/>
          <p:nvPr>
            <p:ph idx="8" type="subTitle"/>
          </p:nvPr>
        </p:nvSpPr>
        <p:spPr>
          <a:xfrm>
            <a:off x="5937175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37" name="Google Shape;437;p31"/>
          <p:cNvSpPr txBox="1"/>
          <p:nvPr>
            <p:ph idx="9" type="subTitle"/>
          </p:nvPr>
        </p:nvSpPr>
        <p:spPr>
          <a:xfrm>
            <a:off x="5937175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Black">
  <p:cSld name="BLANK_1_1_1_1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32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2"/>
          <p:cNvCxnSpPr>
            <a:stCxn id="441" idx="1"/>
            <a:endCxn id="442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2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2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2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45" name="Google Shape;445;p32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2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46" name="Google Shape;446;p32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2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8" name="Google Shape;448;p32"/>
          <p:cNvSpPr txBox="1"/>
          <p:nvPr>
            <p:ph idx="1" type="subTitle"/>
          </p:nvPr>
        </p:nvSpPr>
        <p:spPr>
          <a:xfrm>
            <a:off x="3948800" y="2677300"/>
            <a:ext cx="4966500" cy="200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9" name="Google Shape;449;p32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Green">
  <p:cSld name="BLANK_1_1_1_1_1_1_2">
    <p:bg>
      <p:bgPr>
        <a:solidFill>
          <a:schemeClr val="accent5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33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3"/>
          <p:cNvCxnSpPr>
            <a:stCxn id="453" idx="1"/>
            <a:endCxn id="454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3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3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3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57" name="Google Shape;457;p33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3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58" name="Google Shape;458;p33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3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3"/>
          <p:cNvSpPr txBox="1"/>
          <p:nvPr>
            <p:ph idx="1" type="subTitle"/>
          </p:nvPr>
        </p:nvSpPr>
        <p:spPr>
          <a:xfrm>
            <a:off x="3948800" y="2677301"/>
            <a:ext cx="4941000" cy="192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1" name="Google Shape;461;p33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/ description">
  <p:cSld name="BLANK_1_1_1_1_1_1_1_1_1_1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idx="1" type="subTitle"/>
          </p:nvPr>
        </p:nvSpPr>
        <p:spPr>
          <a:xfrm>
            <a:off x="4782025" y="17315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4" name="Google Shape;464;p34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34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9" name="Google Shape;469;p34"/>
          <p:cNvSpPr txBox="1"/>
          <p:nvPr>
            <p:ph idx="2" type="subTitle"/>
          </p:nvPr>
        </p:nvSpPr>
        <p:spPr>
          <a:xfrm>
            <a:off x="4944882" y="18751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" name="Google Shape;470;p34"/>
          <p:cNvSpPr txBox="1"/>
          <p:nvPr>
            <p:ph idx="3" type="subTitle"/>
          </p:nvPr>
        </p:nvSpPr>
        <p:spPr>
          <a:xfrm>
            <a:off x="4782025" y="2682477"/>
            <a:ext cx="19269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1" name="Google Shape;471;p34"/>
          <p:cNvSpPr txBox="1"/>
          <p:nvPr>
            <p:ph idx="4" type="subTitle"/>
          </p:nvPr>
        </p:nvSpPr>
        <p:spPr>
          <a:xfrm>
            <a:off x="4944882" y="28261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2" name="Google Shape;472;p34"/>
          <p:cNvSpPr txBox="1"/>
          <p:nvPr>
            <p:ph idx="5" type="subTitle"/>
          </p:nvPr>
        </p:nvSpPr>
        <p:spPr>
          <a:xfrm>
            <a:off x="4782025" y="36280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3" name="Google Shape;473;p34"/>
          <p:cNvSpPr txBox="1"/>
          <p:nvPr>
            <p:ph idx="6" type="subTitle"/>
          </p:nvPr>
        </p:nvSpPr>
        <p:spPr>
          <a:xfrm>
            <a:off x="4944882" y="37716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34"/>
          <p:cNvSpPr txBox="1"/>
          <p:nvPr>
            <p:ph idx="7" type="subTitle"/>
          </p:nvPr>
        </p:nvSpPr>
        <p:spPr>
          <a:xfrm>
            <a:off x="7123375" y="17315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5" name="Google Shape;475;p34"/>
          <p:cNvSpPr txBox="1"/>
          <p:nvPr>
            <p:ph idx="8" type="subTitle"/>
          </p:nvPr>
        </p:nvSpPr>
        <p:spPr>
          <a:xfrm>
            <a:off x="7278029" y="18751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6" name="Google Shape;476;p34"/>
          <p:cNvSpPr txBox="1"/>
          <p:nvPr>
            <p:ph idx="9" type="subTitle"/>
          </p:nvPr>
        </p:nvSpPr>
        <p:spPr>
          <a:xfrm>
            <a:off x="7123375" y="2682477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7" name="Google Shape;477;p34"/>
          <p:cNvSpPr txBox="1"/>
          <p:nvPr>
            <p:ph idx="13" type="subTitle"/>
          </p:nvPr>
        </p:nvSpPr>
        <p:spPr>
          <a:xfrm>
            <a:off x="7278029" y="2826127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8" name="Google Shape;478;p34"/>
          <p:cNvSpPr txBox="1"/>
          <p:nvPr>
            <p:ph idx="14" type="subTitle"/>
          </p:nvPr>
        </p:nvSpPr>
        <p:spPr>
          <a:xfrm>
            <a:off x="7123375" y="36280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9" name="Google Shape;479;p34"/>
          <p:cNvSpPr txBox="1"/>
          <p:nvPr>
            <p:ph idx="15" type="subTitle"/>
          </p:nvPr>
        </p:nvSpPr>
        <p:spPr>
          <a:xfrm>
            <a:off x="7278029" y="37716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_2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/>
          <p:nvPr>
            <p:ph idx="1" type="subTitle"/>
          </p:nvPr>
        </p:nvSpPr>
        <p:spPr>
          <a:xfrm>
            <a:off x="5711285" y="17315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82" name="Google Shape;482;p35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35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7" name="Google Shape;487;p35"/>
          <p:cNvSpPr txBox="1"/>
          <p:nvPr>
            <p:ph idx="2" type="subTitle"/>
          </p:nvPr>
        </p:nvSpPr>
        <p:spPr>
          <a:xfrm>
            <a:off x="5711285" y="22504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3" type="subTitle"/>
          </p:nvPr>
        </p:nvSpPr>
        <p:spPr>
          <a:xfrm>
            <a:off x="5711285" y="2769450"/>
            <a:ext cx="28467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89" name="Google Shape;489;p35"/>
          <p:cNvSpPr txBox="1"/>
          <p:nvPr>
            <p:ph idx="4" type="subTitle"/>
          </p:nvPr>
        </p:nvSpPr>
        <p:spPr>
          <a:xfrm>
            <a:off x="5711285" y="328842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90" name="Google Shape;490;p35"/>
          <p:cNvSpPr txBox="1"/>
          <p:nvPr>
            <p:ph idx="5" type="subTitle"/>
          </p:nvPr>
        </p:nvSpPr>
        <p:spPr>
          <a:xfrm>
            <a:off x="5711285" y="38074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91" name="Google Shape;491;p35"/>
          <p:cNvSpPr txBox="1"/>
          <p:nvPr>
            <p:ph idx="6" type="subTitle"/>
          </p:nvPr>
        </p:nvSpPr>
        <p:spPr>
          <a:xfrm>
            <a:off x="5711285" y="43263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6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 rot="5400000">
            <a:off x="446600" y="-454900"/>
            <a:ext cx="2712900" cy="3605700"/>
          </a:xfrm>
          <a:prstGeom prst="snip1Rect">
            <a:avLst>
              <a:gd fmla="val 3981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94" name="Google Shape;494;p36"/>
          <p:cNvSpPr txBox="1"/>
          <p:nvPr>
            <p:ph type="title"/>
          </p:nvPr>
        </p:nvSpPr>
        <p:spPr>
          <a:xfrm>
            <a:off x="228600" y="525200"/>
            <a:ext cx="3154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36"/>
          <p:cNvSpPr txBox="1"/>
          <p:nvPr>
            <p:ph idx="1" type="subTitle"/>
          </p:nvPr>
        </p:nvSpPr>
        <p:spPr>
          <a:xfrm>
            <a:off x="228600" y="1185575"/>
            <a:ext cx="28068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96" name="Google Shape;496;p36"/>
          <p:cNvSpPr txBox="1"/>
          <p:nvPr>
            <p:ph idx="2" type="subTitle"/>
          </p:nvPr>
        </p:nvSpPr>
        <p:spPr>
          <a:xfrm>
            <a:off x="4784300" y="1597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97" name="Google Shape;497;p36"/>
          <p:cNvSpPr txBox="1"/>
          <p:nvPr>
            <p:ph idx="3" type="subTitle"/>
          </p:nvPr>
        </p:nvSpPr>
        <p:spPr>
          <a:xfrm>
            <a:off x="6129000" y="16000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98" name="Google Shape;498;p36"/>
          <p:cNvSpPr txBox="1"/>
          <p:nvPr>
            <p:ph idx="4" type="subTitle"/>
          </p:nvPr>
        </p:nvSpPr>
        <p:spPr>
          <a:xfrm>
            <a:off x="6129000" y="2669675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99" name="Google Shape;499;p36"/>
          <p:cNvSpPr txBox="1"/>
          <p:nvPr>
            <p:ph idx="5" type="subTitle"/>
          </p:nvPr>
        </p:nvSpPr>
        <p:spPr>
          <a:xfrm>
            <a:off x="6129000" y="37392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500" name="Google Shape;500;p36"/>
          <p:cNvSpPr txBox="1"/>
          <p:nvPr>
            <p:ph idx="6" type="subTitle"/>
          </p:nvPr>
        </p:nvSpPr>
        <p:spPr>
          <a:xfrm>
            <a:off x="4784300" y="2668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501" name="Google Shape;501;p36"/>
          <p:cNvSpPr txBox="1"/>
          <p:nvPr>
            <p:ph idx="7" type="subTitle"/>
          </p:nvPr>
        </p:nvSpPr>
        <p:spPr>
          <a:xfrm>
            <a:off x="4784300" y="3739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6" name="Google Shape;5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0" name="Google Shape;510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8" name="Google Shape;518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9" name="Google Shape;519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4" name="Google Shape;524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8" name="Google Shape;528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9" name="Google Shape;529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2" name="Google Shape;532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3" name="Google Shape;533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4" name="Google Shape;534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5" name="Google Shape;535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8" name="Google Shape;538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9" name="Google Shape;539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0" name="Google Shape;540;p4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1" name="Google Shape;541;p4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2" name="Google Shape;542;p4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3" name="Google Shape;543;p4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46" name="Google Shape;546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7" name="Google Shape;547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8" name="Google Shape;548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9" name="Google Shape;549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0" name="Google Shape;550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1" name="Google Shape;551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2" name="Google Shape;552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3" name="Google Shape;553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6" name="Google Shape;556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9" name="Google Shape;559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2" name="Google Shape;56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3" name="Google Shape;563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4" name="Google Shape;564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7" name="Google Shape;567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0" name="Google Shape;570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2" name="Google Shape;57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73" name="Google Shape;573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4" name="Google Shape;574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5" name="Google Shape;575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Google Shape;581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3" name="Google Shape;583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6" name="Google Shape;586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7" name="Google Shape;587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895400"/>
            <a:ext cx="576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88850" y="312400"/>
            <a:ext cx="4469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23800" y="1983025"/>
            <a:ext cx="40434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"/>
          <p:cNvSpPr txBox="1"/>
          <p:nvPr>
            <p:ph type="title"/>
          </p:nvPr>
        </p:nvSpPr>
        <p:spPr>
          <a:xfrm>
            <a:off x="112225" y="69575"/>
            <a:ext cx="4792200" cy="2670600"/>
          </a:xfrm>
          <a:prstGeom prst="rect">
            <a:avLst/>
          </a:prstGeom>
          <a:ln>
            <a:noFill/>
          </a:ln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Interval Forecasting of Cryptocurrency Returns using </a:t>
            </a:r>
            <a:endParaRPr sz="4500">
              <a:solidFill>
                <a:schemeClr val="accent1"/>
              </a:solidFill>
            </a:endParaRPr>
          </a:p>
        </p:txBody>
      </p:sp>
      <p:sp>
        <p:nvSpPr>
          <p:cNvPr id="594" name="Google Shape;594;p55"/>
          <p:cNvSpPr txBox="1"/>
          <p:nvPr/>
        </p:nvSpPr>
        <p:spPr>
          <a:xfrm>
            <a:off x="8126200" y="4793625"/>
            <a:ext cx="958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06/25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5" name="Google Shape;595;p55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James Lewis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6" name="Google Shape;596;p55"/>
          <p:cNvSpPr txBox="1"/>
          <p:nvPr/>
        </p:nvSpPr>
        <p:spPr>
          <a:xfrm>
            <a:off x="36222" y="3947400"/>
            <a:ext cx="744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 Application to the Solana Ecosystem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97" name="Google Shape;597;p55"/>
          <p:cNvSpPr txBox="1"/>
          <p:nvPr/>
        </p:nvSpPr>
        <p:spPr>
          <a:xfrm>
            <a:off x="17219" y="2581059"/>
            <a:ext cx="6264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Quantile Regression Forests: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6"/>
          <p:cNvSpPr/>
          <p:nvPr/>
        </p:nvSpPr>
        <p:spPr>
          <a:xfrm>
            <a:off x="4590950" y="24819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590950" y="38127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590950" y="11511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605" name="Google Shape;605;p56"/>
          <p:cNvSpPr txBox="1"/>
          <p:nvPr>
            <p:ph idx="1" type="subTitle"/>
          </p:nvPr>
        </p:nvSpPr>
        <p:spPr>
          <a:xfrm>
            <a:off x="4648244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Scientific contribution</a:t>
            </a:r>
            <a:endParaRPr sz="1200"/>
          </a:p>
        </p:txBody>
      </p:sp>
      <p:sp>
        <p:nvSpPr>
          <p:cNvPr id="606" name="Google Shape;606;p56"/>
          <p:cNvSpPr txBox="1"/>
          <p:nvPr>
            <p:ph idx="2" type="subTitle"/>
          </p:nvPr>
        </p:nvSpPr>
        <p:spPr>
          <a:xfrm>
            <a:off x="4648244" y="38127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Trading utility</a:t>
            </a:r>
            <a:endParaRPr sz="1200"/>
          </a:p>
        </p:txBody>
      </p:sp>
      <p:sp>
        <p:nvSpPr>
          <p:cNvPr id="607" name="Google Shape;607;p56"/>
          <p:cNvSpPr txBox="1"/>
          <p:nvPr>
            <p:ph idx="3" type="subTitle"/>
          </p:nvPr>
        </p:nvSpPr>
        <p:spPr>
          <a:xfrm>
            <a:off x="4648244" y="11511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Research gap</a:t>
            </a:r>
            <a:endParaRPr sz="1200"/>
          </a:p>
        </p:txBody>
      </p:sp>
      <p:sp>
        <p:nvSpPr>
          <p:cNvPr id="608" name="Google Shape;608;p56"/>
          <p:cNvSpPr txBox="1"/>
          <p:nvPr>
            <p:ph type="title"/>
          </p:nvPr>
        </p:nvSpPr>
        <p:spPr>
          <a:xfrm>
            <a:off x="228600" y="420025"/>
            <a:ext cx="3384000" cy="2609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Do Quantile Regression Forests outperform traditional methods in forecasting risk-adjusted return intervals for mid-cap Solana tokens?</a:t>
            </a:r>
            <a:endParaRPr sz="2500"/>
          </a:p>
        </p:txBody>
      </p:sp>
      <p:sp>
        <p:nvSpPr>
          <p:cNvPr id="609" name="Google Shape;609;p56"/>
          <p:cNvSpPr txBox="1"/>
          <p:nvPr>
            <p:ph idx="4" type="subTitle"/>
          </p:nvPr>
        </p:nvSpPr>
        <p:spPr>
          <a:xfrm>
            <a:off x="6080700" y="943136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Interval forecasting is widely used in equities and FX, but its application to volatile and skewed crypto returns, especially in the Solana ecosystem, remains under-explored.</a:t>
            </a:r>
            <a:endParaRPr sz="1200"/>
          </a:p>
        </p:txBody>
      </p:sp>
      <p:sp>
        <p:nvSpPr>
          <p:cNvPr id="610" name="Google Shape;610;p56"/>
          <p:cNvSpPr txBox="1"/>
          <p:nvPr>
            <p:ph idx="5" type="subTitle"/>
          </p:nvPr>
        </p:nvSpPr>
        <p:spPr>
          <a:xfrm>
            <a:off x="6080700" y="2273936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Demonstrates the power of</a:t>
            </a:r>
            <a:r>
              <a:rPr lang="en" sz="1200"/>
              <a:t> Quantile Regression Forests</a:t>
            </a:r>
            <a:r>
              <a:rPr lang="en" sz="1200"/>
              <a:t> for calibrated, distribution-free tail-risk forecasting in crypto, benchmarking QRF against established and machine-learning baselines.</a:t>
            </a:r>
            <a:endParaRPr sz="1200"/>
          </a:p>
        </p:txBody>
      </p:sp>
      <p:sp>
        <p:nvSpPr>
          <p:cNvPr id="611" name="Google Shape;611;p56"/>
          <p:cNvSpPr txBox="1"/>
          <p:nvPr>
            <p:ph idx="6" type="subTitle"/>
          </p:nvPr>
        </p:nvSpPr>
        <p:spPr>
          <a:xfrm>
            <a:off x="6080700" y="3604712"/>
            <a:ext cx="2834700" cy="130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Accurate 10th/90th percentile forecasts enable dynamic risk management pre-emptive exposure reduction during high-risk periods and risk-adjusted position sizing to enhance returns and limit drawdowns in fast moving markets.</a:t>
            </a:r>
            <a:endParaRPr sz="1200"/>
          </a:p>
        </p:txBody>
      </p:sp>
      <p:sp>
        <p:nvSpPr>
          <p:cNvPr id="612" name="Google Shape;612;p56"/>
          <p:cNvSpPr txBox="1"/>
          <p:nvPr/>
        </p:nvSpPr>
        <p:spPr>
          <a:xfrm>
            <a:off x="228600" y="236403"/>
            <a:ext cx="2947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Research Question &amp; Motivation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13" name="Google Shape;6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38" y="3129186"/>
            <a:ext cx="3439324" cy="19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57"/>
          <p:cNvCxnSpPr/>
          <p:nvPr/>
        </p:nvCxnSpPr>
        <p:spPr>
          <a:xfrm>
            <a:off x="328700" y="1203200"/>
            <a:ext cx="8589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57"/>
          <p:cNvSpPr txBox="1"/>
          <p:nvPr/>
        </p:nvSpPr>
        <p:spPr>
          <a:xfrm>
            <a:off x="226000" y="2125339"/>
            <a:ext cx="1508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Koenker &amp; Bassett (1978)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Linear QR theory, core for interval forecasts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Meinshausen (2006)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Non-parametric quantile regression forests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Takeuchi et al. (2006)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Quantile regression in time series context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57"/>
          <p:cNvSpPr txBox="1"/>
          <p:nvPr/>
        </p:nvSpPr>
        <p:spPr>
          <a:xfrm>
            <a:off x="229700" y="1361189"/>
            <a:ext cx="150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Foundations of Quantile Regression</a:t>
            </a:r>
            <a:endParaRPr sz="11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21" name="Google Shape;621;p57"/>
          <p:cNvSpPr txBox="1"/>
          <p:nvPr/>
        </p:nvSpPr>
        <p:spPr>
          <a:xfrm>
            <a:off x="2023299" y="1361189"/>
            <a:ext cx="150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Tree Ensembles &amp; Machine Learning</a:t>
            </a:r>
            <a:endParaRPr sz="11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22" name="Google Shape;622;p57"/>
          <p:cNvSpPr txBox="1"/>
          <p:nvPr/>
        </p:nvSpPr>
        <p:spPr>
          <a:xfrm>
            <a:off x="2020524" y="2125339"/>
            <a:ext cx="1508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Breiman (2001)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Random forests, ensemble learning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Friedman (2001)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Gradient boosting, basis for LightGBM/XGBoost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Ke et al. (2017)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LightGBM, efficient quantile estimation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57"/>
          <p:cNvSpPr txBox="1"/>
          <p:nvPr/>
        </p:nvSpPr>
        <p:spPr>
          <a:xfrm>
            <a:off x="3816899" y="1361189"/>
            <a:ext cx="150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Conformal Interval Calibration &amp; Probabilistic Forecasting</a:t>
            </a:r>
            <a:endParaRPr sz="11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24" name="Google Shape;624;p57"/>
          <p:cNvSpPr txBox="1"/>
          <p:nvPr/>
        </p:nvSpPr>
        <p:spPr>
          <a:xfrm>
            <a:off x="3815049" y="2125339"/>
            <a:ext cx="1508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Gneiting et al. (2007)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Forecast evaluation &amp; calibration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Romano et al. (2019)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Conformalized quantile regression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Papadopoulos et al. (2002)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Conformal prediction for distribution-free intervals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57"/>
          <p:cNvSpPr txBox="1"/>
          <p:nvPr/>
        </p:nvSpPr>
        <p:spPr>
          <a:xfrm>
            <a:off x="5610498" y="1361189"/>
            <a:ext cx="1508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Cryptocurrency Forecasting &amp; Risk</a:t>
            </a:r>
            <a:endParaRPr sz="11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26" name="Google Shape;626;p57"/>
          <p:cNvSpPr txBox="1"/>
          <p:nvPr/>
        </p:nvSpPr>
        <p:spPr>
          <a:xfrm>
            <a:off x="5609573" y="2125339"/>
            <a:ext cx="15087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Liu &amp; Tsyvinski (2022)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Factor structure in crypto returns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Görgen (2022)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ML GRF outperforms GARCH for crypto VaR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Borri (2018)</a:t>
            </a:r>
            <a:r>
              <a:rPr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Conditional tail risk in crypto markets</a:t>
            </a:r>
            <a:endParaRPr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7" name="Google Shape;627;p57"/>
          <p:cNvSpPr txBox="1"/>
          <p:nvPr/>
        </p:nvSpPr>
        <p:spPr>
          <a:xfrm>
            <a:off x="7404100" y="2125358"/>
            <a:ext cx="1508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New arXiv / ScienceDirect papers</a:t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Crypto Articles: CoinDesk and Financial Times</a:t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i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“Solana's SOL Holds $140 Support as Reversal Pattern Gains Strength”</a:t>
            </a:r>
            <a:endParaRPr i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“Ether, Solana, Cardano Spike 7% as Trump Claims to Broker Israel-Iran Ceasefire”</a:t>
            </a:r>
            <a:endParaRPr i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8" name="Google Shape;628;p57"/>
          <p:cNvSpPr txBox="1"/>
          <p:nvPr/>
        </p:nvSpPr>
        <p:spPr>
          <a:xfrm>
            <a:off x="7404098" y="1361189"/>
            <a:ext cx="150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Recent Advances &amp; </a:t>
            </a:r>
            <a:r>
              <a:rPr lang="en" sz="11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Relevant</a:t>
            </a:r>
            <a:r>
              <a:rPr lang="en" sz="11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 News</a:t>
            </a:r>
            <a:endParaRPr sz="11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29" name="Google Shape;629;p57"/>
          <p:cNvSpPr/>
          <p:nvPr/>
        </p:nvSpPr>
        <p:spPr>
          <a:xfrm>
            <a:off x="225998" y="1064898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020523" y="1064898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1" name="Google Shape;631;p57"/>
          <p:cNvSpPr/>
          <p:nvPr/>
        </p:nvSpPr>
        <p:spPr>
          <a:xfrm>
            <a:off x="3815048" y="1064898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57"/>
          <p:cNvSpPr/>
          <p:nvPr/>
        </p:nvSpPr>
        <p:spPr>
          <a:xfrm>
            <a:off x="5609573" y="1064898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57"/>
          <p:cNvSpPr/>
          <p:nvPr/>
        </p:nvSpPr>
        <p:spPr>
          <a:xfrm>
            <a:off x="7404098" y="1064898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4" name="Google Shape;634;p57"/>
          <p:cNvSpPr txBox="1"/>
          <p:nvPr>
            <p:ph type="title"/>
          </p:nvPr>
        </p:nvSpPr>
        <p:spPr>
          <a:xfrm>
            <a:off x="228600" y="343817"/>
            <a:ext cx="64803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Review &amp; Key Concepts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58" title="qr-p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623875"/>
            <a:ext cx="70961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9"/>
          <p:cNvSpPr/>
          <p:nvPr/>
        </p:nvSpPr>
        <p:spPr>
          <a:xfrm>
            <a:off x="154459" y="1210700"/>
            <a:ext cx="2829000" cy="3593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5" name="Google Shape;645;p59"/>
          <p:cNvCxnSpPr/>
          <p:nvPr/>
        </p:nvCxnSpPr>
        <p:spPr>
          <a:xfrm>
            <a:off x="160159" y="1891450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p59"/>
          <p:cNvSpPr txBox="1"/>
          <p:nvPr>
            <p:ph type="title"/>
          </p:nvPr>
        </p:nvSpPr>
        <p:spPr>
          <a:xfrm>
            <a:off x="228600" y="420017"/>
            <a:ext cx="64803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Data, Feature Engineering &amp; Project Progress</a:t>
            </a:r>
            <a:endParaRPr b="1"/>
          </a:p>
        </p:txBody>
      </p:sp>
      <p:sp>
        <p:nvSpPr>
          <p:cNvPr id="647" name="Google Shape;647;p59"/>
          <p:cNvSpPr txBox="1"/>
          <p:nvPr>
            <p:ph idx="1" type="subTitle"/>
          </p:nvPr>
        </p:nvSpPr>
        <p:spPr>
          <a:xfrm>
            <a:off x="344609" y="1372325"/>
            <a:ext cx="2604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Data Engineering &amp; Collection</a:t>
            </a:r>
            <a:endParaRPr b="1" sz="1300"/>
          </a:p>
        </p:txBody>
      </p:sp>
      <p:sp>
        <p:nvSpPr>
          <p:cNvPr id="648" name="Google Shape;648;p59"/>
          <p:cNvSpPr txBox="1"/>
          <p:nvPr>
            <p:ph idx="2" type="subTitle"/>
          </p:nvPr>
        </p:nvSpPr>
        <p:spPr>
          <a:xfrm>
            <a:off x="290959" y="1979995"/>
            <a:ext cx="2604300" cy="2515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8,300+ </a:t>
            </a:r>
            <a:r>
              <a:rPr lang="en"/>
              <a:t>raw rows, 29–35 variables per token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 entirely by me from: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</a:t>
            </a:r>
            <a:r>
              <a:rPr lang="en"/>
              <a:t>oinGecko API: historical price &amp; OHLCV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SolanaTracker API: order book, market cap, holders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Google BigQuery: Solana blockchain data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Helius API: advanced on-chain activity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Benchmarks: BTC, ETH, SOL price &amp; DeFi TVL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23 tokens (filtered to 20 after QA)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9"/>
          <p:cNvSpPr/>
          <p:nvPr/>
        </p:nvSpPr>
        <p:spPr>
          <a:xfrm>
            <a:off x="3147859" y="1213625"/>
            <a:ext cx="2829000" cy="3593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50" name="Google Shape;650;p59"/>
          <p:cNvCxnSpPr/>
          <p:nvPr/>
        </p:nvCxnSpPr>
        <p:spPr>
          <a:xfrm>
            <a:off x="3153559" y="1894374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1" name="Google Shape;651;p59"/>
          <p:cNvSpPr txBox="1"/>
          <p:nvPr>
            <p:ph idx="1" type="subTitle"/>
          </p:nvPr>
        </p:nvSpPr>
        <p:spPr>
          <a:xfrm>
            <a:off x="3343759" y="1383899"/>
            <a:ext cx="2604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Data Cleaning &amp; EDA</a:t>
            </a:r>
            <a:endParaRPr b="1" sz="1300"/>
          </a:p>
        </p:txBody>
      </p:sp>
      <p:sp>
        <p:nvSpPr>
          <p:cNvPr id="652" name="Google Shape;652;p59"/>
          <p:cNvSpPr txBox="1"/>
          <p:nvPr>
            <p:ph idx="2" type="subTitle"/>
          </p:nvPr>
        </p:nvSpPr>
        <p:spPr>
          <a:xfrm>
            <a:off x="3284359" y="1982926"/>
            <a:ext cx="2604300" cy="299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Comprehensive panel assembly:</a:t>
            </a: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12h-aggregated OHLCV, on-chain, context variables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Dropped tokens with &gt;30% missing, clipped “late-starter” rows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Imputation:</a:t>
            </a: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OHLCV forward-fill/interpolate (≤2 bins) → zero missing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Final cleaned dataset: 6,314 rows × 35 features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Diagnostics:</a:t>
            </a: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Missingness heatmaps, return/volatility histograms (heavy tails, volatility clustering), correlation matrices (Pearson/Spearman), and more.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9"/>
          <p:cNvSpPr/>
          <p:nvPr/>
        </p:nvSpPr>
        <p:spPr>
          <a:xfrm>
            <a:off x="6175809" y="1214624"/>
            <a:ext cx="2829000" cy="3593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54" name="Google Shape;654;p59"/>
          <p:cNvCxnSpPr/>
          <p:nvPr/>
        </p:nvCxnSpPr>
        <p:spPr>
          <a:xfrm>
            <a:off x="6181511" y="1895388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p59"/>
          <p:cNvSpPr txBox="1"/>
          <p:nvPr>
            <p:ph idx="1" type="subTitle"/>
          </p:nvPr>
        </p:nvSpPr>
        <p:spPr>
          <a:xfrm>
            <a:off x="6337161" y="1372313"/>
            <a:ext cx="2604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Feature Engineering &amp; Top Predictors</a:t>
            </a:r>
            <a:endParaRPr b="1" sz="1300"/>
          </a:p>
        </p:txBody>
      </p:sp>
      <p:sp>
        <p:nvSpPr>
          <p:cNvPr id="656" name="Google Shape;656;p59"/>
          <p:cNvSpPr txBox="1"/>
          <p:nvPr>
            <p:ph idx="2" type="subTitle"/>
          </p:nvPr>
        </p:nvSpPr>
        <p:spPr>
          <a:xfrm>
            <a:off x="6312300" y="1983924"/>
            <a:ext cx="2604300" cy="299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feature set</a:t>
            </a:r>
            <a:r>
              <a:rPr lang="en"/>
              <a:t>: 35 engineered features, grouped: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Momentum</a:t>
            </a:r>
            <a:r>
              <a:rPr lang="en"/>
              <a:t>: log returns (1, 3, 36, 72h), RSI, proc, cci, stoch_k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Volatility</a:t>
            </a:r>
            <a:r>
              <a:rPr lang="en"/>
              <a:t>: realized volatility, ATR, bollinger_bw, adx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Liquidity</a:t>
            </a:r>
            <a:r>
              <a:rPr lang="en"/>
              <a:t>: spread, depth, volume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Macro/Benchmarks</a:t>
            </a:r>
            <a:r>
              <a:rPr lang="en"/>
              <a:t>: BTC/ETH/SOL returns, TVL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On-chain</a:t>
            </a:r>
            <a:r>
              <a:rPr lang="en"/>
              <a:t>: holder growth, tx count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Regimes</a:t>
            </a:r>
            <a:r>
              <a:rPr lang="en"/>
              <a:t>: market/bucket, tail labels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Pipeline modularity</a:t>
            </a:r>
            <a:r>
              <a:rPr lang="en"/>
              <a:t>: All cleaning and EDA scripts reproducible via Python scripts &amp; notebooked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59" y="2227850"/>
            <a:ext cx="4945192" cy="27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60" title="ohlcv_missingness_heatma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50" y="2676425"/>
            <a:ext cx="3770101" cy="234652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0"/>
          <p:cNvSpPr txBox="1"/>
          <p:nvPr/>
        </p:nvSpPr>
        <p:spPr>
          <a:xfrm>
            <a:off x="154650" y="355275"/>
            <a:ext cx="397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Diagnostics &amp; Feature Importance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64" name="Google Shape;664;p60"/>
          <p:cNvSpPr txBox="1"/>
          <p:nvPr/>
        </p:nvSpPr>
        <p:spPr>
          <a:xfrm>
            <a:off x="154650" y="11504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OHLCV Missingness Heatmap</a:t>
            </a:r>
            <a:endParaRPr b="1" sz="13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5" name="Google Shape;665;p60"/>
          <p:cNvSpPr txBox="1"/>
          <p:nvPr/>
        </p:nvSpPr>
        <p:spPr>
          <a:xfrm>
            <a:off x="4130250" y="1165875"/>
            <a:ext cx="34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Top 10 Predictors</a:t>
            </a:r>
            <a:endParaRPr b="1" sz="13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6" name="Google Shape;666;p60"/>
          <p:cNvSpPr txBox="1"/>
          <p:nvPr/>
        </p:nvSpPr>
        <p:spPr>
          <a:xfrm>
            <a:off x="117575" y="1591575"/>
            <a:ext cx="377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Ensured all core price fields are fully imputed for final dataset</a:t>
            </a:r>
            <a:endParaRPr sz="11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67" name="Google Shape;667;p60"/>
          <p:cNvSpPr txBox="1"/>
          <p:nvPr/>
        </p:nvSpPr>
        <p:spPr>
          <a:xfrm>
            <a:off x="4130250" y="1535325"/>
            <a:ext cx="490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Confirms value of engineered momentum and macro features. Price Rate of Change feature - 29% gain</a:t>
            </a:r>
            <a:endParaRPr sz="11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1"/>
          <p:cNvSpPr/>
          <p:nvPr/>
        </p:nvSpPr>
        <p:spPr>
          <a:xfrm>
            <a:off x="427900" y="1524900"/>
            <a:ext cx="2541600" cy="4683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73" name="Google Shape;673;p61"/>
          <p:cNvSpPr txBox="1"/>
          <p:nvPr>
            <p:ph type="title"/>
          </p:nvPr>
        </p:nvSpPr>
        <p:spPr>
          <a:xfrm>
            <a:off x="609600" y="724825"/>
            <a:ext cx="40158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</a:t>
            </a:r>
            <a:r>
              <a:rPr b="1" lang="en"/>
              <a:t>Road Map</a:t>
            </a:r>
            <a:endParaRPr b="1"/>
          </a:p>
        </p:txBody>
      </p:sp>
      <p:sp>
        <p:nvSpPr>
          <p:cNvPr id="674" name="Google Shape;674;p61"/>
          <p:cNvSpPr txBox="1"/>
          <p:nvPr>
            <p:ph idx="2" type="subTitle"/>
          </p:nvPr>
        </p:nvSpPr>
        <p:spPr>
          <a:xfrm>
            <a:off x="427900" y="1535081"/>
            <a:ext cx="2541600" cy="44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Modelling Phase</a:t>
            </a:r>
            <a:endParaRPr sz="1300"/>
          </a:p>
        </p:txBody>
      </p:sp>
      <p:sp>
        <p:nvSpPr>
          <p:cNvPr id="675" name="Google Shape;675;p61"/>
          <p:cNvSpPr txBox="1"/>
          <p:nvPr>
            <p:ph idx="6" type="body"/>
          </p:nvPr>
        </p:nvSpPr>
        <p:spPr>
          <a:xfrm>
            <a:off x="427900" y="2123513"/>
            <a:ext cx="2475300" cy="14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Linear Quantile Regression </a:t>
            </a:r>
            <a:r>
              <a:rPr lang="en" sz="1100"/>
              <a:t>(baseline)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LightGBM</a:t>
            </a:r>
            <a:r>
              <a:rPr lang="en" sz="1100"/>
              <a:t> with bootstrapped intervals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Quantile Regression Forests</a:t>
            </a:r>
            <a:r>
              <a:rPr lang="en" sz="1100"/>
              <a:t> (QRF)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6" name="Google Shape;676;p61"/>
          <p:cNvSpPr/>
          <p:nvPr/>
        </p:nvSpPr>
        <p:spPr>
          <a:xfrm>
            <a:off x="3224308" y="1524900"/>
            <a:ext cx="2541600" cy="4683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77" name="Google Shape;677;p61"/>
          <p:cNvSpPr txBox="1"/>
          <p:nvPr>
            <p:ph idx="2" type="subTitle"/>
          </p:nvPr>
        </p:nvSpPr>
        <p:spPr>
          <a:xfrm>
            <a:off x="3224308" y="1535081"/>
            <a:ext cx="2541600" cy="44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Key Technical Steps</a:t>
            </a:r>
            <a:endParaRPr sz="1300"/>
          </a:p>
        </p:txBody>
      </p:sp>
      <p:sp>
        <p:nvSpPr>
          <p:cNvPr id="678" name="Google Shape;678;p61"/>
          <p:cNvSpPr/>
          <p:nvPr/>
        </p:nvSpPr>
        <p:spPr>
          <a:xfrm>
            <a:off x="6020717" y="1524900"/>
            <a:ext cx="2541600" cy="4683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79" name="Google Shape;679;p61"/>
          <p:cNvSpPr txBox="1"/>
          <p:nvPr>
            <p:ph idx="2" type="subTitle"/>
          </p:nvPr>
        </p:nvSpPr>
        <p:spPr>
          <a:xfrm>
            <a:off x="6020717" y="1535081"/>
            <a:ext cx="2541600" cy="44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Open Source &amp; Write up</a:t>
            </a:r>
            <a:endParaRPr sz="1300"/>
          </a:p>
        </p:txBody>
      </p:sp>
      <p:sp>
        <p:nvSpPr>
          <p:cNvPr id="680" name="Google Shape;680;p61"/>
          <p:cNvSpPr txBox="1"/>
          <p:nvPr>
            <p:ph idx="6" type="body"/>
          </p:nvPr>
        </p:nvSpPr>
        <p:spPr>
          <a:xfrm>
            <a:off x="3257450" y="2123513"/>
            <a:ext cx="2475300" cy="26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Hyperparameter tuning</a:t>
            </a:r>
            <a:r>
              <a:rPr lang="en" sz="1100"/>
              <a:t> (grid search, cross-validation for all models)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Interval calibration</a:t>
            </a:r>
            <a:r>
              <a:rPr lang="en" sz="1100"/>
              <a:t>: empirical coverage, pinball loss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Model comparison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Backtesting</a:t>
            </a:r>
            <a:r>
              <a:rPr lang="en" sz="1100"/>
              <a:t>: Simulate interval-based trading/position sizing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Ablation &amp; interpretability</a:t>
            </a:r>
            <a:r>
              <a:rPr lang="en" sz="1100"/>
              <a:t>: Feature importance, retrain with top-k variables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1" name="Google Shape;681;p61"/>
          <p:cNvSpPr txBox="1"/>
          <p:nvPr>
            <p:ph idx="6" type="body"/>
          </p:nvPr>
        </p:nvSpPr>
        <p:spPr>
          <a:xfrm>
            <a:off x="6209825" y="2123513"/>
            <a:ext cx="2475300" cy="12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 of this research can be found on my GitHub, from Data Ingestion Scripts and Datasets, to Python Notebooks.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 scripts are reproducible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2" name="Google Shape;682;p61"/>
          <p:cNvSpPr txBox="1"/>
          <p:nvPr/>
        </p:nvSpPr>
        <p:spPr>
          <a:xfrm>
            <a:off x="7609850" y="4912325"/>
            <a:ext cx="14928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https://github.com/KetchupJL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 Presentation">
  <a:themeElements>
    <a:clrScheme name="Simple Light">
      <a:dk1>
        <a:srgbClr val="1B1B1B"/>
      </a:dk1>
      <a:lt1>
        <a:srgbClr val="FFFFFF"/>
      </a:lt1>
      <a:dk2>
        <a:srgbClr val="85C086"/>
      </a:dk2>
      <a:lt2>
        <a:srgbClr val="D0E1BE"/>
      </a:lt2>
      <a:accent1>
        <a:srgbClr val="85C085"/>
      </a:accent1>
      <a:accent2>
        <a:srgbClr val="50A350"/>
      </a:accent2>
      <a:accent3>
        <a:srgbClr val="3E863C"/>
      </a:accent3>
      <a:accent4>
        <a:srgbClr val="1E691E"/>
      </a:accent4>
      <a:accent5>
        <a:srgbClr val="074907"/>
      </a:accent5>
      <a:accent6>
        <a:srgbClr val="666666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