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5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9" r:id="rId5"/>
    <p:sldMasterId id="2147484337" r:id="rId6"/>
    <p:sldMasterId id="2147484365" r:id="rId7"/>
    <p:sldMasterId id="2147484391" r:id="rId8"/>
    <p:sldMasterId id="2147484451" r:id="rId9"/>
  </p:sldMasterIdLst>
  <p:notesMasterIdLst>
    <p:notesMasterId r:id="rId19"/>
  </p:notesMasterIdLst>
  <p:handoutMasterIdLst>
    <p:handoutMasterId r:id="rId20"/>
  </p:handoutMasterIdLst>
  <p:sldIdLst>
    <p:sldId id="1367" r:id="rId10"/>
    <p:sldId id="1465" r:id="rId11"/>
    <p:sldId id="1573" r:id="rId12"/>
    <p:sldId id="1570" r:id="rId13"/>
    <p:sldId id="1571" r:id="rId14"/>
    <p:sldId id="1572" r:id="rId15"/>
    <p:sldId id="1569" r:id="rId16"/>
    <p:sldId id="1574" r:id="rId17"/>
    <p:sldId id="1419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23 BO CT Template" id="{A073DAE3-B461-442F-A3D3-6642BD875E45}">
          <p14:sldIdLst>
            <p14:sldId id="1367"/>
            <p14:sldId id="1465"/>
            <p14:sldId id="1573"/>
            <p14:sldId id="1570"/>
            <p14:sldId id="1571"/>
            <p14:sldId id="1572"/>
            <p14:sldId id="1569"/>
            <p14:sldId id="1574"/>
            <p14:sldId id="14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50"/>
    <a:srgbClr val="FFFFFF"/>
    <a:srgbClr val="505050"/>
    <a:srgbClr val="FF8C00"/>
    <a:srgbClr val="00BCF2"/>
    <a:srgbClr val="00188F"/>
    <a:srgbClr val="D63F27"/>
    <a:srgbClr val="F78C1F"/>
    <a:srgbClr val="0B4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5" autoAdjust="0"/>
    <p:restoredTop sz="72010" autoAdjust="0"/>
  </p:normalViewPr>
  <p:slideViewPr>
    <p:cSldViewPr>
      <p:cViewPr varScale="1">
        <p:scale>
          <a:sx n="77" d="100"/>
          <a:sy n="77" d="100"/>
        </p:scale>
        <p:origin x="160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694" y="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TechReady 23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10/5/2017 8:07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TechReady 23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10/5/2017 8:06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10/5/2017 8:06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3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10/5/2017 8:06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10/5/2017 8:06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3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10/5/2017 8:06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8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10/5/2017 8:06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0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10/5/2017 8:06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6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10/5/2017 8:06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80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10/5/2017 8:07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5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10/5/2017 8:06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2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2313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 or vide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6064" y="2900034"/>
            <a:ext cx="10056812" cy="110001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600" spc="-10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Demo or video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1938" y="3944683"/>
            <a:ext cx="10058401" cy="118320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6712" y="6026927"/>
            <a:ext cx="2511677" cy="52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4173"/>
      </p:ext>
    </p:extLst>
  </p:cSld>
  <p:clrMapOvr>
    <a:masterClrMapping/>
  </p:clrMapOvr>
  <p:transition spd="slow">
    <p:push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/>
          <a:lstStyle>
            <a:lvl1pPr algn="l">
              <a:defRPr sz="51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6052FC3A-E1BD-E54F-9A48-71EBDEF0055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55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39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5" y="3409950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2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1" y="6045467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6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430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1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011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046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825115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825115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69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9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663945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77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34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1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3410196"/>
            <a:ext cx="12435840" cy="31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7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181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616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5" y="2125663"/>
            <a:ext cx="8219813" cy="1828800"/>
          </a:xfrm>
        </p:spPr>
        <p:txBody>
          <a:bodyPr/>
          <a:lstStyle>
            <a:lvl1pPr>
              <a:defRPr sz="6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67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8399" cy="917575"/>
          </a:xfrm>
        </p:spPr>
        <p:txBody>
          <a:bodyPr/>
          <a:lstStyle>
            <a:lvl1pPr marL="282575" indent="-282575">
              <a:tabLst>
                <a:tab pos="282575" algn="l"/>
              </a:tabLst>
              <a:defRPr sz="6000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910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8707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1853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85795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46020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5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sual Studio Live! Washington, D.C.">
    <p:bg>
      <p:bgPr>
        <a:blipFill dpi="0" rotWithShape="1">
          <a:blip r:embed="rId2" cstate="print">
            <a:alphaModFix amt="20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00518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639" y="1212850"/>
            <a:ext cx="11889564" cy="2059024"/>
          </a:xfrm>
        </p:spPr>
        <p:txBody>
          <a:bodyPr/>
          <a:lstStyle>
            <a:lvl1pPr marL="0" indent="0">
              <a:buNone/>
              <a:defRPr/>
            </a:lvl1pPr>
            <a:lvl2pPr marL="28573" indent="0">
              <a:buNone/>
              <a:defRPr sz="2000"/>
            </a:lvl2pPr>
            <a:lvl3pPr marL="223823" indent="0">
              <a:buNone/>
              <a:defRPr sz="2000"/>
            </a:lvl3pPr>
            <a:lvl4pPr marL="476219" indent="0">
              <a:buNone/>
              <a:defRPr sz="1801"/>
            </a:lvl4pPr>
            <a:lvl5pPr marL="739727" indent="0">
              <a:buNone/>
              <a:defRPr sz="180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4078766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/>
          <a:lstStyle>
            <a:lvl1pPr algn="l">
              <a:defRPr sz="51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6052FC3A-E1BD-E54F-9A48-71EBDEF0055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3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170674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3845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5" y="3409950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5142621" y="6697627"/>
            <a:ext cx="2151230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481738" y="294304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2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1" y="6045467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6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29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0857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4228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59980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189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18145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52883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152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528288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46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40881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3410196"/>
            <a:ext cx="12435840" cy="3104213"/>
          </a:xfrm>
          <a:prstGeom prst="rect">
            <a:avLst/>
          </a:prstGeom>
        </p:spPr>
      </p:pic>
      <p:sp>
        <p:nvSpPr>
          <p:cNvPr id="5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5909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3433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1430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5" y="2125663"/>
            <a:ext cx="8219813" cy="1828800"/>
          </a:xfrm>
        </p:spPr>
        <p:txBody>
          <a:bodyPr/>
          <a:lstStyle>
            <a:lvl1pPr>
              <a:defRPr sz="6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8196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8399" cy="917575"/>
          </a:xfrm>
        </p:spPr>
        <p:txBody>
          <a:bodyPr/>
          <a:lstStyle>
            <a:lvl1pPr marL="282575" indent="-282575">
              <a:tabLst>
                <a:tab pos="282575" algn="l"/>
              </a:tabLst>
              <a:defRPr sz="6000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582118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6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3410196"/>
            <a:ext cx="12435840" cy="3104213"/>
          </a:xfrm>
          <a:prstGeom prst="rect">
            <a:avLst/>
          </a:prstGeom>
        </p:spPr>
      </p:pic>
      <p:sp>
        <p:nvSpPr>
          <p:cNvPr id="5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97832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78536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71462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1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2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5" y="2125663"/>
            <a:ext cx="8219813" cy="1828800"/>
          </a:xfrm>
        </p:spPr>
        <p:txBody>
          <a:bodyPr/>
          <a:lstStyle>
            <a:lvl1pPr>
              <a:defRPr sz="6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8285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8399" cy="917575"/>
          </a:xfrm>
        </p:spPr>
        <p:txBody>
          <a:bodyPr/>
          <a:lstStyle>
            <a:lvl1pPr marL="282575" indent="-282575">
              <a:tabLst>
                <a:tab pos="282575" algn="l"/>
              </a:tabLst>
              <a:defRPr sz="6000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5915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5" y="3409950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5170674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481738" y="294304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5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268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6" y="4395789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6" y="3409951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6" y="4395789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481739" y="294305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2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6" y="4395789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3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2" y="6045468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3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929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2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1" y="6045467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8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570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422923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32104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468127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19319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10660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8578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0714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27868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0154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877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" y="3410197"/>
            <a:ext cx="12435840" cy="3104213"/>
          </a:xfrm>
          <a:prstGeom prst="rect">
            <a:avLst/>
          </a:prstGeom>
        </p:spPr>
      </p:pic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44951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52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7707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6" y="2125664"/>
            <a:ext cx="8219813" cy="1828800"/>
          </a:xfrm>
        </p:spPr>
        <p:txBody>
          <a:bodyPr/>
          <a:lstStyle>
            <a:lvl1pPr>
              <a:defRPr sz="59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9350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4"/>
            <a:ext cx="10058399" cy="917575"/>
          </a:xfrm>
        </p:spPr>
        <p:txBody>
          <a:bodyPr/>
          <a:lstStyle>
            <a:lvl1pPr marL="282520" indent="-282520">
              <a:tabLst>
                <a:tab pos="282520" algn="l"/>
              </a:tabLst>
              <a:defRPr sz="5999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199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23697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56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0682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0847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0362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80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5170674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7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436475" cy="6994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7"/>
            <a:ext cx="5486718" cy="917575"/>
          </a:xfrm>
        </p:spPr>
        <p:txBody>
          <a:bodyPr/>
          <a:lstStyle>
            <a:lvl1pPr>
              <a:defRPr sz="6000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6560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6994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1263"/>
            <a:ext cx="4572318" cy="45720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90884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851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45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73909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0868" y="1759883"/>
            <a:ext cx="3474740" cy="3474760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3223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95560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3223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95560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0823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9340" y="4137018"/>
            <a:ext cx="2743200" cy="2560671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4631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4642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9636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9340" y="1274472"/>
            <a:ext cx="2743200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454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946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4387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49771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98777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2"/>
            <a:ext cx="10972800" cy="5000601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541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13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2"/>
            <a:ext cx="10972800" cy="5000601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03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8"/>
            <a:ext cx="9144000" cy="849463"/>
          </a:xfrm>
        </p:spPr>
        <p:txBody>
          <a:bodyPr/>
          <a:lstStyle>
            <a:lvl1pPr marL="0" indent="0">
              <a:buNone/>
              <a:defRPr sz="48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17194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8"/>
            <a:ext cx="9144000" cy="849463"/>
          </a:xfrm>
        </p:spPr>
        <p:txBody>
          <a:bodyPr/>
          <a:lstStyle>
            <a:lvl1pPr marL="0" indent="0">
              <a:buNone/>
              <a:defRPr sz="48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253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7"/>
            <a:ext cx="9144318" cy="5486366"/>
          </a:xfrm>
        </p:spPr>
        <p:txBody>
          <a:bodyPr/>
          <a:lstStyle>
            <a:lvl1pPr>
              <a:defRPr sz="4800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618200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815335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430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0377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2271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40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8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819" y="276986"/>
            <a:ext cx="6400614" cy="654538"/>
          </a:xfrm>
          <a:prstGeom prst="rect">
            <a:avLst/>
          </a:prstGeom>
        </p:spPr>
        <p:txBody>
          <a:bodyPr lIns="182880" tIns="146304" rIns="182880" bIns="146304" anchor="t" anchorCtr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FontTx/>
              <a:buNone/>
              <a:defRPr sz="240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 sz="2400">
                <a:latin typeface="Segoe Pro Light"/>
              </a:defRPr>
            </a:lvl2pPr>
            <a:lvl3pPr marL="571444" indent="0">
              <a:buFontTx/>
              <a:buNone/>
              <a:defRPr sz="2400">
                <a:latin typeface="Segoe Pro Light"/>
              </a:defRPr>
            </a:lvl3pPr>
            <a:lvl4pPr marL="800021" indent="0">
              <a:buFontTx/>
              <a:buNone/>
              <a:defRPr sz="2400">
                <a:latin typeface="Segoe Pro Light"/>
              </a:defRPr>
            </a:lvl4pPr>
            <a:lvl5pPr marL="1028598" indent="0">
              <a:buFontTx/>
              <a:buNone/>
              <a:defRPr sz="2400">
                <a:latin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8045" y="4137018"/>
            <a:ext cx="2743200" cy="2560671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3336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3347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8341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8045" y="1274472"/>
            <a:ext cx="2743200" cy="2743200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3251" y="1274472"/>
            <a:ext cx="2742914" cy="2743200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8171" y="1274472"/>
            <a:ext cx="2742914" cy="2743200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3092" y="1274472"/>
            <a:ext cx="2742914" cy="2743200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25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829500" y="6605940"/>
            <a:ext cx="2777478" cy="3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526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74" y="233155"/>
            <a:ext cx="11375536" cy="762786"/>
          </a:xfrm>
        </p:spPr>
        <p:txBody>
          <a:bodyPr/>
          <a:lstStyle>
            <a:lvl1pPr>
              <a:defRPr sz="5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662" y="1476623"/>
            <a:ext cx="5597871" cy="2677336"/>
          </a:xfrm>
        </p:spPr>
        <p:txBody>
          <a:bodyPr/>
          <a:lstStyle>
            <a:lvl1pPr marL="348032" indent="-348032">
              <a:lnSpc>
                <a:spcPct val="90000"/>
              </a:lnSpc>
              <a:buSzPct val="80000"/>
              <a:buFont typeface="Arial" pitchFamily="34" charset="0"/>
              <a:buChar char="•"/>
              <a:defRPr sz="3264"/>
            </a:lvl1pPr>
            <a:lvl2pPr marL="639407" indent="-291374">
              <a:lnSpc>
                <a:spcPct val="90000"/>
              </a:lnSpc>
              <a:buSzPct val="80000"/>
              <a:buFont typeface="Arial" pitchFamily="34" charset="0"/>
              <a:buChar char="•"/>
              <a:defRPr sz="2856"/>
            </a:lvl2pPr>
            <a:lvl3pPr marL="932399" indent="-292994">
              <a:lnSpc>
                <a:spcPct val="90000"/>
              </a:lnSpc>
              <a:buSzPct val="80000"/>
              <a:buFont typeface="Arial" pitchFamily="34" charset="0"/>
              <a:buChar char="•"/>
              <a:defRPr sz="2448"/>
            </a:lvl3pPr>
            <a:lvl4pPr marL="1746632" indent="-229862">
              <a:lnSpc>
                <a:spcPct val="90000"/>
              </a:lnSpc>
              <a:buSzPct val="80000"/>
              <a:buFont typeface="Arial" pitchFamily="34" charset="0"/>
              <a:buChar char="•"/>
              <a:defRPr sz="2040"/>
            </a:lvl4pPr>
            <a:lvl5pPr marL="1982969" indent="-236336">
              <a:lnSpc>
                <a:spcPct val="90000"/>
              </a:lnSpc>
              <a:buSzPct val="80000"/>
              <a:buFont typeface="Arial" pitchFamily="34" charset="0"/>
              <a:buChar char="•"/>
              <a:defRPr sz="2040"/>
            </a:lvl5pPr>
            <a:lvl6pPr>
              <a:defRPr sz="1836"/>
            </a:lvl6pPr>
            <a:lvl7pPr>
              <a:defRPr sz="1836"/>
            </a:lvl7pPr>
            <a:lvl8pPr>
              <a:defRPr sz="1836"/>
            </a:lvl8pPr>
            <a:lvl9pPr>
              <a:defRPr sz="18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7324" y="1476623"/>
            <a:ext cx="5597871" cy="2730635"/>
          </a:xfrm>
        </p:spPr>
        <p:txBody>
          <a:bodyPr/>
          <a:lstStyle>
            <a:lvl1pPr marL="466200" indent="-46620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3264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14230" indent="-46620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856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89055" indent="-34965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448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866419" indent="-34965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04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096280" indent="-34965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040" kern="120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>
              <a:defRPr sz="1836"/>
            </a:lvl6pPr>
            <a:lvl7pPr>
              <a:defRPr sz="1836"/>
            </a:lvl7pPr>
            <a:lvl8pPr>
              <a:defRPr sz="1836"/>
            </a:lvl8pPr>
            <a:lvl9pPr>
              <a:defRPr sz="1836"/>
            </a:lvl9pPr>
          </a:lstStyle>
          <a:p>
            <a:pPr marL="348032" lvl="0" indent="-348032" algn="l" defTabSz="932362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8032" lvl="1" indent="-348032" algn="l" defTabSz="932362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Second level</a:t>
            </a:r>
          </a:p>
          <a:p>
            <a:pPr marL="348032" lvl="2" indent="-348032" algn="l" defTabSz="932362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Third level</a:t>
            </a:r>
          </a:p>
          <a:p>
            <a:pPr marL="348032" lvl="3" indent="-348032" algn="l" defTabSz="932362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Fourth level</a:t>
            </a:r>
          </a:p>
          <a:p>
            <a:pPr marL="348032" lvl="4" indent="-348032" algn="l" defTabSz="932362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564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85023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169" indent="0">
              <a:buNone/>
              <a:defRPr/>
            </a:lvl2pPr>
            <a:lvl3pPr marL="599956" indent="0">
              <a:buNone/>
              <a:defRPr/>
            </a:lvl3pPr>
            <a:lvl4pPr marL="887125" indent="0">
              <a:buNone/>
              <a:defRPr/>
            </a:lvl4pPr>
            <a:lvl5pPr marL="112710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3879" y="1632058"/>
            <a:ext cx="12128722" cy="2228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402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94635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51584" y="1281238"/>
            <a:ext cx="5973846" cy="1843838"/>
          </a:xfrm>
        </p:spPr>
        <p:txBody>
          <a:bodyPr/>
          <a:lstStyle>
            <a:lvl1pPr marL="0" indent="0">
              <a:buNone/>
              <a:defRPr sz="1224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963F994-9097-446E-8CB5-E5663836D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13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867398" cy="5332413"/>
          </a:xfrm>
        </p:spPr>
        <p:txBody>
          <a:bodyPr wrap="square">
            <a:normAutofit/>
          </a:bodyPr>
          <a:lstStyle>
            <a:lvl1pPr marL="287338" indent="-2873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lnSpc>
                <a:spcPct val="100000"/>
              </a:lnSpc>
              <a:spcBef>
                <a:spcPts val="0"/>
              </a:spcBef>
              <a:defRPr sz="2400"/>
            </a:lvl2pPr>
            <a:lvl3pPr marL="699585" indent="-168419">
              <a:lnSpc>
                <a:spcPct val="100000"/>
              </a:lnSpc>
              <a:spcBef>
                <a:spcPts val="0"/>
              </a:spcBef>
              <a:tabLst/>
              <a:defRPr sz="2000"/>
            </a:lvl3pPr>
            <a:lvl4pPr marL="880958" indent="-181374">
              <a:lnSpc>
                <a:spcPct val="100000"/>
              </a:lnSpc>
              <a:spcBef>
                <a:spcPts val="0"/>
              </a:spcBef>
              <a:defRPr/>
            </a:lvl4pPr>
            <a:lvl5pPr marL="1049377" indent="-168419">
              <a:lnSpc>
                <a:spcPct val="100000"/>
              </a:lnSpc>
              <a:spcBef>
                <a:spcPts val="0"/>
              </a:spcBef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70637" y="1212849"/>
            <a:ext cx="5791201" cy="5332413"/>
          </a:xfrm>
        </p:spPr>
        <p:txBody>
          <a:bodyPr wrap="square">
            <a:normAutofit/>
          </a:bodyPr>
          <a:lstStyle>
            <a:lvl1pPr marL="287338" indent="-2873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lnSpc>
                <a:spcPct val="100000"/>
              </a:lnSpc>
              <a:spcBef>
                <a:spcPts val="0"/>
              </a:spcBef>
              <a:defRPr sz="2400"/>
            </a:lvl2pPr>
            <a:lvl3pPr marL="699585" indent="-168419">
              <a:lnSpc>
                <a:spcPct val="100000"/>
              </a:lnSpc>
              <a:spcBef>
                <a:spcPts val="0"/>
              </a:spcBef>
              <a:tabLst/>
              <a:defRPr sz="2000"/>
            </a:lvl3pPr>
            <a:lvl4pPr marL="880958" indent="-181374">
              <a:lnSpc>
                <a:spcPct val="100000"/>
              </a:lnSpc>
              <a:spcBef>
                <a:spcPts val="0"/>
              </a:spcBef>
              <a:defRPr/>
            </a:lvl4pPr>
            <a:lvl5pPr marL="1049377" indent="-168419">
              <a:lnSpc>
                <a:spcPct val="100000"/>
              </a:lnSpc>
              <a:spcBef>
                <a:spcPts val="0"/>
              </a:spcBef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2361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2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725981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484757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1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9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354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0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26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0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7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99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13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75001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4174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473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01287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9637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651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54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4758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3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23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theme" Target="../theme/theme5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18" Type="http://schemas.openxmlformats.org/officeDocument/2006/relationships/slideLayout" Target="../slideLayouts/slideLayout147.xml"/><Relationship Id="rId26" Type="http://schemas.openxmlformats.org/officeDocument/2006/relationships/theme" Target="../theme/theme6.xml"/><Relationship Id="rId3" Type="http://schemas.openxmlformats.org/officeDocument/2006/relationships/slideLayout" Target="../slideLayouts/slideLayout132.xml"/><Relationship Id="rId21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6.xml"/><Relationship Id="rId25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45.xml"/><Relationship Id="rId20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24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44.xml"/><Relationship Id="rId23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39.xml"/><Relationship Id="rId19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slideLayout" Target="../slideLayouts/slideLayout143.xml"/><Relationship Id="rId22" Type="http://schemas.openxmlformats.org/officeDocument/2006/relationships/slideLayout" Target="../slideLayouts/slideLayout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20411"/>
              <a:chOff x="12618967" y="0"/>
              <a:chExt cx="952401" cy="572041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295" r:id="rId5"/>
    <p:sldLayoutId id="2147484240" r:id="rId6"/>
    <p:sldLayoutId id="2147484296" r:id="rId7"/>
    <p:sldLayoutId id="2147484241" r:id="rId8"/>
    <p:sldLayoutId id="2147484297" r:id="rId9"/>
    <p:sldLayoutId id="2147484244" r:id="rId10"/>
    <p:sldLayoutId id="2147484298" r:id="rId11"/>
    <p:sldLayoutId id="2147484245" r:id="rId12"/>
    <p:sldLayoutId id="2147484247" r:id="rId13"/>
    <p:sldLayoutId id="2147484249" r:id="rId14"/>
    <p:sldLayoutId id="2147484301" r:id="rId15"/>
    <p:sldLayoutId id="2147484251" r:id="rId16"/>
    <p:sldLayoutId id="2147484252" r:id="rId17"/>
    <p:sldLayoutId id="2147484306" r:id="rId18"/>
    <p:sldLayoutId id="2147484307" r:id="rId19"/>
    <p:sldLayoutId id="2147484254" r:id="rId20"/>
    <p:sldLayoutId id="2147484257" r:id="rId21"/>
    <p:sldLayoutId id="2147484258" r:id="rId22"/>
    <p:sldLayoutId id="2147484260" r:id="rId23"/>
    <p:sldLayoutId id="2147484299" r:id="rId24"/>
    <p:sldLayoutId id="214748426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8396"/>
              <a:ext cx="955641" cy="5755249"/>
              <a:chOff x="12618967" y="-8396"/>
              <a:chExt cx="955641" cy="5755249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79639" y="256928"/>
                <a:ext cx="860293" cy="32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15628" y="4227340"/>
                <a:ext cx="2709380" cy="32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47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  <p:sldLayoutId id="2147484322" r:id="rId13"/>
    <p:sldLayoutId id="2147484323" r:id="rId14"/>
    <p:sldLayoutId id="2147484324" r:id="rId15"/>
    <p:sldLayoutId id="2147484325" r:id="rId16"/>
    <p:sldLayoutId id="2147484326" r:id="rId17"/>
    <p:sldLayoutId id="2147484327" r:id="rId18"/>
    <p:sldLayoutId id="2147484328" r:id="rId19"/>
    <p:sldLayoutId id="2147484329" r:id="rId20"/>
    <p:sldLayoutId id="2147484330" r:id="rId21"/>
    <p:sldLayoutId id="2147484331" r:id="rId22"/>
    <p:sldLayoutId id="2147484332" r:id="rId23"/>
    <p:sldLayoutId id="2147484333" r:id="rId24"/>
    <p:sldLayoutId id="2147484334" r:id="rId25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96897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5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  <p:sldLayoutId id="2147484351" r:id="rId14"/>
    <p:sldLayoutId id="2147484352" r:id="rId15"/>
    <p:sldLayoutId id="2147484353" r:id="rId16"/>
    <p:sldLayoutId id="2147484354" r:id="rId17"/>
    <p:sldLayoutId id="2147484355" r:id="rId18"/>
    <p:sldLayoutId id="2147484356" r:id="rId19"/>
    <p:sldLayoutId id="2147484357" r:id="rId20"/>
    <p:sldLayoutId id="2147484358" r:id="rId21"/>
    <p:sldLayoutId id="2147484360" r:id="rId22"/>
    <p:sldLayoutId id="2147484361" r:id="rId23"/>
    <p:sldLayoutId id="2147484362" r:id="rId24"/>
    <p:sldLayoutId id="2147484363" r:id="rId25"/>
    <p:sldLayoutId id="2147484364" r:id="rId2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82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  <p:sldLayoutId id="2147484380" r:id="rId15"/>
    <p:sldLayoutId id="2147484381" r:id="rId16"/>
    <p:sldLayoutId id="2147484382" r:id="rId17"/>
    <p:sldLayoutId id="2147484383" r:id="rId18"/>
    <p:sldLayoutId id="2147484384" r:id="rId19"/>
    <p:sldLayoutId id="2147484385" r:id="rId20"/>
    <p:sldLayoutId id="2147484386" r:id="rId21"/>
    <p:sldLayoutId id="2147484387" r:id="rId22"/>
    <p:sldLayoutId id="2147484388" r:id="rId23"/>
    <p:sldLayoutId id="2147484389" r:id="rId24"/>
    <p:sldLayoutId id="2147484390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20411"/>
              <a:chOff x="12618967" y="0"/>
              <a:chExt cx="952401" cy="572041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31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397" r:id="rId6"/>
    <p:sldLayoutId id="2147484398" r:id="rId7"/>
    <p:sldLayoutId id="2147484399" r:id="rId8"/>
    <p:sldLayoutId id="2147484400" r:id="rId9"/>
    <p:sldLayoutId id="2147484401" r:id="rId10"/>
    <p:sldLayoutId id="2147484402" r:id="rId11"/>
    <p:sldLayoutId id="2147484403" r:id="rId12"/>
    <p:sldLayoutId id="2147484404" r:id="rId13"/>
    <p:sldLayoutId id="2147484405" r:id="rId14"/>
    <p:sldLayoutId id="2147484406" r:id="rId15"/>
    <p:sldLayoutId id="2147484407" r:id="rId16"/>
    <p:sldLayoutId id="2147484408" r:id="rId17"/>
    <p:sldLayoutId id="2147484409" r:id="rId18"/>
    <p:sldLayoutId id="2147484410" r:id="rId19"/>
    <p:sldLayoutId id="2147484411" r:id="rId20"/>
    <p:sldLayoutId id="2147484412" r:id="rId21"/>
    <p:sldLayoutId id="2147484413" r:id="rId22"/>
    <p:sldLayoutId id="2147484414" r:id="rId23"/>
    <p:sldLayoutId id="2147484415" r:id="rId24"/>
    <p:sldLayoutId id="2147484416" r:id="rId25"/>
    <p:sldLayoutId id="2147484417" r:id="rId26"/>
    <p:sldLayoutId id="2147484418" r:id="rId27"/>
    <p:sldLayoutId id="2147484420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20411"/>
              <a:chOff x="12618967" y="0"/>
              <a:chExt cx="952401" cy="572041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1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  <p:sldLayoutId id="2147484468" r:id="rId17"/>
    <p:sldLayoutId id="2147484469" r:id="rId18"/>
    <p:sldLayoutId id="2147484470" r:id="rId19"/>
    <p:sldLayoutId id="2147484471" r:id="rId20"/>
    <p:sldLayoutId id="2147484472" r:id="rId21"/>
    <p:sldLayoutId id="2147484473" r:id="rId22"/>
    <p:sldLayoutId id="2147484474" r:id="rId23"/>
    <p:sldLayoutId id="2147484475" r:id="rId24"/>
    <p:sldLayoutId id="2147484476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sonarqube.org/display/SONAR/Get+Started+in+Two+Minut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narqube.org/pages/viewpage.action?pageId=144190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Crystal Tenn</a:t>
            </a:r>
          </a:p>
          <a:p>
            <a:r>
              <a:rPr lang="en-US" dirty="0"/>
              <a:t>Crystal.Tenn@microsoft.com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9437" y="1439862"/>
            <a:ext cx="10354120" cy="499213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SonarSource</a:t>
            </a:r>
            <a:r>
              <a:rPr lang="en-US" dirty="0">
                <a:solidFill>
                  <a:schemeClr val="tx1"/>
                </a:solidFill>
              </a:rPr>
              <a:t> delivers what is probably the best static code analyzer you can find on the market for C#. Based on Microsoft Roslyn compiler front-end, it uses the most advanced techniques (pattern matching, dataflow analysis) to analyze code and find code smells, bugs and security vulnerabilities. As for any product we develop at </a:t>
            </a:r>
            <a:r>
              <a:rPr lang="en-US" dirty="0" err="1">
                <a:solidFill>
                  <a:schemeClr val="tx1"/>
                </a:solidFill>
              </a:rPr>
              <a:t>SonarSource</a:t>
            </a:r>
            <a:r>
              <a:rPr lang="en-US" dirty="0">
                <a:solidFill>
                  <a:schemeClr val="tx1"/>
                </a:solidFill>
              </a:rPr>
              <a:t>, it was built on the following principles: depth, accuracy and speed.</a:t>
            </a:r>
          </a:p>
          <a:p>
            <a:r>
              <a:rPr lang="en-US" dirty="0" err="1">
                <a:solidFill>
                  <a:schemeClr val="tx1"/>
                </a:solidFill>
              </a:rPr>
              <a:t>SonarC</a:t>
            </a:r>
            <a:r>
              <a:rPr lang="en-US" dirty="0">
                <a:solidFill>
                  <a:schemeClr val="tx1"/>
                </a:solidFill>
              </a:rPr>
              <a:t># has a great coverage of well-established quality standards. The </a:t>
            </a:r>
            <a:r>
              <a:rPr lang="en-US" dirty="0" err="1">
                <a:solidFill>
                  <a:schemeClr val="tx1"/>
                </a:solidFill>
              </a:rPr>
              <a:t>SonarC</a:t>
            </a:r>
            <a:r>
              <a:rPr lang="en-US" dirty="0">
                <a:solidFill>
                  <a:schemeClr val="tx1"/>
                </a:solidFill>
              </a:rPr>
              <a:t># capability is available in Visual Studio for developers (</a:t>
            </a:r>
            <a:r>
              <a:rPr lang="en-US" dirty="0" err="1">
                <a:solidFill>
                  <a:schemeClr val="tx1"/>
                </a:solidFill>
              </a:rPr>
              <a:t>SonarLint</a:t>
            </a:r>
            <a:r>
              <a:rPr lang="en-US" dirty="0">
                <a:solidFill>
                  <a:schemeClr val="tx1"/>
                </a:solidFill>
              </a:rPr>
              <a:t>) as well as throughout the development chain for automated code review with on-premise </a:t>
            </a:r>
            <a:r>
              <a:rPr lang="en-US" dirty="0" err="1">
                <a:solidFill>
                  <a:schemeClr val="tx1"/>
                </a:solidFill>
              </a:rPr>
              <a:t>SonarQube</a:t>
            </a:r>
            <a:r>
              <a:rPr lang="en-US" dirty="0">
                <a:solidFill>
                  <a:schemeClr val="tx1"/>
                </a:solidFill>
              </a:rPr>
              <a:t> or on-line </a:t>
            </a:r>
            <a:r>
              <a:rPr lang="en-US" dirty="0" err="1">
                <a:solidFill>
                  <a:schemeClr val="tx1"/>
                </a:solidFill>
              </a:rPr>
              <a:t>SonarCloud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ED631-9BC3-4692-BC35-3CB560CF0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31" y="136394"/>
            <a:ext cx="3505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26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9437" y="1439862"/>
            <a:ext cx="10354120" cy="390260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Easy analysis of any existing Visual Studio Solution or </a:t>
            </a:r>
            <a:r>
              <a:rPr lang="en-US" dirty="0" err="1">
                <a:solidFill>
                  <a:schemeClr val="tx1"/>
                </a:solidFill>
              </a:rPr>
              <a:t>MSBuild</a:t>
            </a:r>
            <a:r>
              <a:rPr lang="en-US" dirty="0">
                <a:solidFill>
                  <a:schemeClr val="tx1"/>
                </a:solidFill>
              </a:rPr>
              <a:t> project</a:t>
            </a:r>
          </a:p>
          <a:p>
            <a:r>
              <a:rPr lang="en-US" dirty="0">
                <a:solidFill>
                  <a:schemeClr val="tx1"/>
                </a:solidFill>
              </a:rPr>
              <a:t>Native integration with any existing build in TFS or VSTS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Code coverage by tests: </a:t>
            </a:r>
            <a:r>
              <a:rPr lang="en-US" dirty="0" err="1"/>
              <a:t>SonarC</a:t>
            </a:r>
            <a:r>
              <a:rPr lang="en-US" dirty="0"/>
              <a:t># supports the import of Microsoft Visual Studio, </a:t>
            </a:r>
            <a:r>
              <a:rPr lang="en-US" dirty="0" err="1"/>
              <a:t>dotCover</a:t>
            </a:r>
            <a:r>
              <a:rPr lang="en-US" dirty="0"/>
              <a:t>, </a:t>
            </a:r>
            <a:r>
              <a:rPr lang="en-US" dirty="0" err="1"/>
              <a:t>OpenCover</a:t>
            </a:r>
            <a:r>
              <a:rPr lang="en-US" dirty="0"/>
              <a:t>, and </a:t>
            </a:r>
            <a:r>
              <a:rPr lang="en-US" dirty="0" err="1"/>
              <a:t>NCover</a:t>
            </a:r>
            <a:r>
              <a:rPr lang="en-US" dirty="0"/>
              <a:t> 3 test coverage reports.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ED631-9BC3-4692-BC35-3CB560CF0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31" y="136394"/>
            <a:ext cx="3505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146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A751E0-DFC4-4ABC-8B5C-AC74E284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4901D-3694-4967-AA86-BBC18C9E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21" y="1363662"/>
            <a:ext cx="9982200" cy="54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58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A751E0-DFC4-4ABC-8B5C-AC74E284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Code Cleanup Suggestions</a:t>
            </a:r>
          </a:p>
        </p:txBody>
      </p:sp>
      <p:pic>
        <p:nvPicPr>
          <p:cNvPr id="4099" name="Picture 3" descr="Always false condition">
            <a:extLst>
              <a:ext uri="{FF2B5EF4-FFF2-40B4-BE49-F238E27FC236}">
                <a16:creationId xmlns:a16="http://schemas.microsoft.com/office/drawing/2014/main" id="{285C88D6-7A67-4C1B-BADA-11DABFBA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" y="1973262"/>
            <a:ext cx="11658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647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A751E0-DFC4-4ABC-8B5C-AC74E284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Code Cleanup Suggestions</a:t>
            </a:r>
          </a:p>
        </p:txBody>
      </p:sp>
      <p:pic>
        <p:nvPicPr>
          <p:cNvPr id="5123" name="Picture 3" descr="Dead store">
            <a:extLst>
              <a:ext uri="{FF2B5EF4-FFF2-40B4-BE49-F238E27FC236}">
                <a16:creationId xmlns:a16="http://schemas.microsoft.com/office/drawing/2014/main" id="{C8CE026A-1F52-43D2-8089-A7B7141F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7" y="1135062"/>
            <a:ext cx="969645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2045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A751E0-DFC4-4ABC-8B5C-AC74E284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D75A8-F898-4154-84DD-26D77602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8" y="295274"/>
            <a:ext cx="11632011" cy="5487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1C282B-12D5-420C-8988-3B4F3962BB2C}"/>
              </a:ext>
            </a:extLst>
          </p:cNvPr>
          <p:cNvSpPr/>
          <p:nvPr/>
        </p:nvSpPr>
        <p:spPr>
          <a:xfrm>
            <a:off x="808037" y="5707062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https://docs.sonarqube.org/display/SONAR/Get+Started+in+Two+Minutes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55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A751E0-DFC4-4ABC-8B5C-AC74E284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SonarQube</a:t>
            </a:r>
            <a:r>
              <a:rPr lang="en-US" dirty="0"/>
              <a:t> Setup Documentation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C282B-12D5-420C-8988-3B4F3962BB2C}"/>
              </a:ext>
            </a:extLst>
          </p:cNvPr>
          <p:cNvSpPr/>
          <p:nvPr/>
        </p:nvSpPr>
        <p:spPr>
          <a:xfrm>
            <a:off x="694921" y="1516062"/>
            <a:ext cx="11049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only prerequisite for running </a:t>
            </a:r>
            <a:r>
              <a:rPr lang="en-US" sz="2400" dirty="0" err="1"/>
              <a:t>SonarQube</a:t>
            </a:r>
            <a:r>
              <a:rPr lang="en-US" sz="2400" dirty="0"/>
              <a:t> is to have Java (Oracle JRE 8 onwards or OpenJDK 8 onwards) installed on your machine.</a:t>
            </a:r>
          </a:p>
          <a:p>
            <a:endParaRPr lang="en-US" sz="2400" dirty="0">
              <a:hlinkClick r:id="rId3"/>
            </a:endParaRPr>
          </a:p>
          <a:p>
            <a:r>
              <a:rPr lang="en-US" sz="2400" dirty="0"/>
              <a:t>The </a:t>
            </a:r>
            <a:r>
              <a:rPr lang="en-US" sz="2400" dirty="0" err="1"/>
              <a:t>SonarQube</a:t>
            </a:r>
            <a:r>
              <a:rPr lang="en-US" sz="2400" dirty="0"/>
              <a:t> server requires at least 2GB of RAM to run efficiently and 1GB of free RAM for the OS.</a:t>
            </a:r>
          </a:p>
          <a:p>
            <a:br>
              <a:rPr lang="en-US" sz="3600" dirty="0"/>
            </a:br>
            <a:endParaRPr lang="en-US" sz="3600" dirty="0">
              <a:hlinkClick r:id="rId3"/>
            </a:endParaRPr>
          </a:p>
          <a:p>
            <a:endParaRPr lang="en-US" sz="2800" dirty="0">
              <a:hlinkClick r:id="rId3"/>
            </a:endParaRPr>
          </a:p>
          <a:p>
            <a:r>
              <a:rPr lang="en-US" sz="2800" dirty="0">
                <a:hlinkClick r:id="rId3"/>
              </a:rPr>
              <a:t>https://docs.sonarqube.org/pages/viewpage.action?pageId=1441900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7020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B49DFE-1CA2-4D5D-A6D4-9A503BDB4EEF}"/>
              </a:ext>
            </a:extLst>
          </p:cNvPr>
          <p:cNvSpPr/>
          <p:nvPr/>
        </p:nvSpPr>
        <p:spPr>
          <a:xfrm>
            <a:off x="4237037" y="3040062"/>
            <a:ext cx="30332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29726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.potx [Read-Only]" id="{1530D5E8-20CA-4CF3-8212-8BA00317751E}" vid="{ACFB5AF2-7E03-452D-A202-569D7361D7E7}"/>
    </a:ext>
  </a:extLst>
</a:theme>
</file>

<file path=ppt/theme/theme2.xml><?xml version="1.0" encoding="utf-8"?>
<a:theme xmlns:a="http://schemas.openxmlformats.org/drawingml/2006/main" name="1_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" id="{23F76093-1046-4AF3-84AA-19C5D2FB0852}" vid="{1C71AE89-6A47-41A8-9720-D10C4E6044B9}"/>
    </a:ext>
  </a:extLst>
</a:theme>
</file>

<file path=ppt/theme/theme3.xml><?xml version="1.0" encoding="utf-8"?>
<a:theme xmlns:a="http://schemas.openxmlformats.org/drawingml/2006/main" name="Windows Azure">
  <a:themeElements>
    <a:clrScheme name="STB Template Blue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739722A-6731-46C8-BB8E-F4F2AFD803E9}"/>
    </a:ext>
  </a:extLst>
</a:theme>
</file>

<file path=ppt/theme/theme4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5.xml><?xml version="1.0" encoding="utf-8"?>
<a:theme xmlns:a="http://schemas.openxmlformats.org/drawingml/2006/main" name="2_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.potx [Read-Only]" id="{1530D5E8-20CA-4CF3-8212-8BA00317751E}" vid="{ACFB5AF2-7E03-452D-A202-569D7361D7E7}"/>
    </a:ext>
  </a:extLst>
</a:theme>
</file>

<file path=ppt/theme/theme6.xml><?xml version="1.0" encoding="utf-8"?>
<a:theme xmlns:a="http://schemas.openxmlformats.org/drawingml/2006/main" name="4_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.potx [Read-Only]" id="{1530D5E8-20CA-4CF3-8212-8BA00317751E}" vid="{ACFB5AF2-7E03-452D-A202-569D7361D7E7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d12e2661e9634d9aa98bbb375f31aced>
    <Event_x0020_Start_x0020_Date xmlns="01c77077-aee4-4b5f-bd4e-9cd40a6fff29">2016-07-25T07:00:00+00:00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iaa5f83406f94009a0f6a3e890699ff7>
    <External_x0020_Speaker xmlns="01c77077-aee4-4b5f-bd4e-9cd40a6fff29">Louis Berman; Mark Scurrell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2016-07-26T07:00:00+00:00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TechReady</TermName>
          <TermId xmlns="http://schemas.microsoft.com/office/infopath/2007/PartnerControls">ebdf1b7d-d34f-4ccf-ac45-ca5a756d5c65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AZR302</Session_x0020_Code>
    <Event_x0020_End_x0020_Date xmlns="01c77077-aee4-4b5f-bd4e-9cd40a6fff29">2016-07-29T07:00:00+00:00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TechReady 23</TermName>
          <TermId xmlns="http://schemas.microsoft.com/office/infopath/2007/PartnerControls">c09d5ec5-2933-44ea-a749-1cb568168204</TermId>
        </TermInfo>
      </Terms>
    </TaxKeywordTaxHTField>
    <TaxCatchAll xmlns="230e9df3-be65-4c73-a93b-d1236ebd677e">
      <Value>166</Value>
      <Value>53</Value>
      <Value>52</Value>
      <Value>51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6ACC50-8F95-49B3-AB6F-6DC6481BB9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01c77077-aee4-4b5f-bd4e-9cd40a6fff29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ff673fc-3231-4e3a-893b-6d7f7cd327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TR23_BO_CT_Template</Template>
  <TotalTime>11248</TotalTime>
  <Words>551</Words>
  <Application>Microsoft Office PowerPoint</Application>
  <PresentationFormat>Custom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Consolas</vt:lpstr>
      <vt:lpstr>Roboto Light</vt:lpstr>
      <vt:lpstr>Segoe Pro</vt:lpstr>
      <vt:lpstr>Segoe Pro Light</vt:lpstr>
      <vt:lpstr>Segoe UI</vt:lpstr>
      <vt:lpstr>Segoe UI Light</vt:lpstr>
      <vt:lpstr>Wingdings</vt:lpstr>
      <vt:lpstr>5-50033_TR23_BO_CT_Template</vt:lpstr>
      <vt:lpstr>1_5-50033_TR23_BO_CT_Template</vt:lpstr>
      <vt:lpstr>Windows Azure</vt:lpstr>
      <vt:lpstr>5-30721_Build_2016_Template_Light</vt:lpstr>
      <vt:lpstr>2_5-50033_TR23_BO_CT_Template</vt:lpstr>
      <vt:lpstr>4_5-50033_TR23_BO_CT_Template</vt:lpstr>
      <vt:lpstr>SonarQube</vt:lpstr>
      <vt:lpstr>SonarQube</vt:lpstr>
      <vt:lpstr>SonarQube</vt:lpstr>
      <vt:lpstr>Main Dashboard</vt:lpstr>
      <vt:lpstr>Sample of Code Cleanup Suggestions</vt:lpstr>
      <vt:lpstr>Sample of Code Cleanup Suggestions</vt:lpstr>
      <vt:lpstr>PowerPoint Presentation</vt:lpstr>
      <vt:lpstr>Full SonarQube Setup Documentation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Processing in Azure</dc:title>
  <dc:subject>&lt;Speech title here&gt;</dc:subject>
  <dc:creator>Mark Scurrell</dc:creator>
  <cp:keywords>TechReady 23</cp:keywords>
  <dc:description>Template: Mitchell Derrey, Silverfox Productions_x000d_
Formatting: _x000d_
Audience Type:</dc:description>
  <cp:lastModifiedBy>Crystal Tenn</cp:lastModifiedBy>
  <cp:revision>226</cp:revision>
  <dcterms:created xsi:type="dcterms:W3CDTF">2016-07-14T18:09:02Z</dcterms:created>
  <dcterms:modified xsi:type="dcterms:W3CDTF">2017-10-06T00:07:47Z</dcterms:modified>
  <cp:category>TechReady 23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53;#Washington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52;#Seattle|54f46ed2-c77e-4a59-b182-a4171fdb0d11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166;#TechReady 23|c09d5ec5-2933-44ea-a749-1cb568168204</vt:lpwstr>
  </property>
  <property fmtid="{D5CDD505-2E9C-101B-9397-08002B2CF9AE}" pid="12" name="Audience1">
    <vt:lpwstr/>
  </property>
  <property fmtid="{D5CDD505-2E9C-101B-9397-08002B2CF9AE}" pid="13" name="Event Name">
    <vt:lpwstr>51;#TechReady|ebdf1b7d-d34f-4ccf-ac45-ca5a756d5c65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Owner">
    <vt:lpwstr>crtenn@microsoft.com</vt:lpwstr>
  </property>
  <property fmtid="{D5CDD505-2E9C-101B-9397-08002B2CF9AE}" pid="18" name="MSIP_Label_f42aa342-8706-4288-bd11-ebb85995028c_SetDate">
    <vt:lpwstr>2017-10-05T19:50:05.5309712-04:00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