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5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6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9" r:id="rId5"/>
    <p:sldMasterId id="2147484337" r:id="rId6"/>
    <p:sldMasterId id="2147484365" r:id="rId7"/>
    <p:sldMasterId id="2147484391" r:id="rId8"/>
    <p:sldMasterId id="2147484421" r:id="rId9"/>
    <p:sldMasterId id="2147484451" r:id="rId10"/>
  </p:sldMasterIdLst>
  <p:notesMasterIdLst>
    <p:notesMasterId r:id="rId18"/>
  </p:notesMasterIdLst>
  <p:handoutMasterIdLst>
    <p:handoutMasterId r:id="rId19"/>
  </p:handoutMasterIdLst>
  <p:sldIdLst>
    <p:sldId id="1367" r:id="rId11"/>
    <p:sldId id="1507" r:id="rId12"/>
    <p:sldId id="1465" r:id="rId13"/>
    <p:sldId id="1547" r:id="rId14"/>
    <p:sldId id="1466" r:id="rId15"/>
    <p:sldId id="1568" r:id="rId16"/>
    <p:sldId id="1419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23 BO CT Template" id="{A073DAE3-B461-442F-A3D3-6642BD875E45}">
          <p14:sldIdLst>
            <p14:sldId id="1367"/>
            <p14:sldId id="1507"/>
            <p14:sldId id="1465"/>
            <p14:sldId id="1547"/>
            <p14:sldId id="1466"/>
            <p14:sldId id="1568"/>
            <p14:sldId id="1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050"/>
    <a:srgbClr val="FF8C00"/>
    <a:srgbClr val="00BCF2"/>
    <a:srgbClr val="00188F"/>
    <a:srgbClr val="D63F27"/>
    <a:srgbClr val="F78C1F"/>
    <a:srgbClr val="0B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5" autoAdjust="0"/>
    <p:restoredTop sz="72010" autoAdjust="0"/>
  </p:normalViewPr>
  <p:slideViewPr>
    <p:cSldViewPr>
      <p:cViewPr varScale="1">
        <p:scale>
          <a:sx n="73" d="100"/>
          <a:sy n="73" d="100"/>
        </p:scale>
        <p:origin x="717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94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TechReady 23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8/14/2017 4:58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TechReady 23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8/14/2017 4:58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8/14/2017 4:58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containers include:  Density and agility,</a:t>
            </a:r>
            <a:r>
              <a:rPr lang="en-US" baseline="0" dirty="0"/>
              <a:t> enabling agile application development and deployment</a:t>
            </a:r>
          </a:p>
          <a:p>
            <a:endParaRPr lang="en-US" baseline="0" dirty="0"/>
          </a:p>
          <a:p>
            <a:r>
              <a:rPr lang="en-US" baseline="0" dirty="0"/>
              <a:t>Don’t mistake Hyper-V container with a VM – containers are much more agile (deploy with a flip of the bits, etc.)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8/14/2017 4:58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dirty="0"/>
              <a:t>End 37 mins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8/14/2017 4:58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01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containers include:  Density and agility,</a:t>
            </a:r>
            <a:r>
              <a:rPr lang="en-US" baseline="0" dirty="0"/>
              <a:t> enabling agile application development and deployment</a:t>
            </a:r>
          </a:p>
          <a:p>
            <a:endParaRPr lang="en-US" baseline="0" dirty="0"/>
          </a:p>
          <a:p>
            <a:r>
              <a:rPr lang="en-US" baseline="0" dirty="0"/>
              <a:t>Don’t mistake Hyper-V container with a VM – containers are much more agile (deploy with a flip of the bits, etc.)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8/14/2017 4:58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46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8/14/2017 4:58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png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3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2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 or 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6064" y="2900034"/>
            <a:ext cx="10056812" cy="110001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600" spc="-10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Demo or video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1938" y="3944683"/>
            <a:ext cx="10058401" cy="118320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6712" y="6026927"/>
            <a:ext cx="2511677" cy="52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4173"/>
      </p:ext>
    </p:extLst>
  </p:cSld>
  <p:clrMapOvr>
    <a:masterClrMapping/>
  </p:clrMapOvr>
  <p:transition spd="slow">
    <p:push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55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39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30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1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011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825115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825115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04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69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9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6394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7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34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181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616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910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870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185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8579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6020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sual Studio Live! Washington, D.C.">
    <p:bg>
      <p:bgPr>
        <a:blipFill dpi="0" rotWithShape="1">
          <a:blip r:embed="rId2" cstate="print">
            <a:alphaModFix amt="20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0051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4"/>
          </a:xfrm>
        </p:spPr>
        <p:txBody>
          <a:bodyPr/>
          <a:lstStyle>
            <a:lvl1pPr marL="0" indent="0">
              <a:buNone/>
              <a:defRPr/>
            </a:lvl1pPr>
            <a:lvl2pPr marL="28573" indent="0">
              <a:buNone/>
              <a:defRPr sz="2000"/>
            </a:lvl2pPr>
            <a:lvl3pPr marL="223823" indent="0">
              <a:buNone/>
              <a:defRPr sz="2000"/>
            </a:lvl3pPr>
            <a:lvl4pPr marL="476219" indent="0">
              <a:buNone/>
              <a:defRPr sz="1801"/>
            </a:lvl4pPr>
            <a:lvl5pPr marL="739727" indent="0">
              <a:buNone/>
              <a:defRPr sz="18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40787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92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81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8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7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504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2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10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9207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4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393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070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9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43387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0132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3112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8301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23406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0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sual Studio Live! Washington, D.C.">
    <p:bg>
      <p:bgPr>
        <a:blipFill dpi="0" rotWithShape="1">
          <a:blip r:embed="rId2" cstate="print">
            <a:alphaModFix amt="20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082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4"/>
          </a:xfrm>
        </p:spPr>
        <p:txBody>
          <a:bodyPr/>
          <a:lstStyle>
            <a:lvl1pPr marL="0" indent="0">
              <a:buNone/>
              <a:defRPr/>
            </a:lvl1pPr>
            <a:lvl2pPr marL="28573" indent="0">
              <a:buNone/>
              <a:defRPr sz="2000"/>
            </a:lvl2pPr>
            <a:lvl3pPr marL="223823" indent="0">
              <a:buNone/>
              <a:defRPr sz="2000"/>
            </a:lvl3pPr>
            <a:lvl4pPr marL="476219" indent="0">
              <a:buNone/>
              <a:defRPr sz="1801"/>
            </a:lvl4pPr>
            <a:lvl5pPr marL="739727" indent="0">
              <a:buNone/>
              <a:defRPr sz="18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811216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22582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384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142621" y="6697627"/>
            <a:ext cx="2151230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6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2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857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4228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998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189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814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52883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152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52828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46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0881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3410196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5909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3433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143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196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58211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6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5" y="2125663"/>
            <a:ext cx="8219813" cy="1828800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828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9783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7853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71462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1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5915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/>
          <a:lstStyle>
            <a:lvl1pPr algn="l">
              <a:defRPr sz="51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41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8910" y="493939"/>
            <a:ext cx="7135291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68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6" y="3409951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9" y="294305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6" y="4395789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3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2" y="6045468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29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570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2292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32104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68127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1931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10660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8578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0714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7868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87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68863"/>
            <a:ext cx="7315198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448" y="304193"/>
            <a:ext cx="4409440" cy="6400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0154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4571278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" y="3410197"/>
            <a:ext cx="12435840" cy="3104213"/>
          </a:xfrm>
          <a:prstGeom prst="rect">
            <a:avLst/>
          </a:prstGeom>
        </p:spPr>
      </p:pic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4951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52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707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26" y="2125664"/>
            <a:ext cx="8219813" cy="1828800"/>
          </a:xfrm>
        </p:spPr>
        <p:txBody>
          <a:bodyPr/>
          <a:lstStyle>
            <a:lvl1pPr>
              <a:defRPr sz="59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187" rtl="0" eaLnBrk="1" latinLnBrk="0" hangingPunct="1"/>
            <a:r>
              <a:rPr lang="en-US" sz="1049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9350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4"/>
            <a:ext cx="10058399" cy="917575"/>
          </a:xfrm>
        </p:spPr>
        <p:txBody>
          <a:bodyPr/>
          <a:lstStyle>
            <a:lvl1pPr marL="282520" indent="-282520">
              <a:tabLst>
                <a:tab pos="282520" algn="l"/>
              </a:tabLst>
              <a:defRPr sz="5999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199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3697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0682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9577" y="6696086"/>
            <a:ext cx="3597322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0847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036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4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436475" cy="6994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7"/>
            <a:ext cx="5486718" cy="917575"/>
          </a:xfrm>
        </p:spPr>
        <p:txBody>
          <a:bodyPr/>
          <a:lstStyle>
            <a:lvl1pPr>
              <a:defRPr sz="6000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6560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6994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90884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851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4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73909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3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0823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8"/>
            <a:ext cx="2743200" cy="2560671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49771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9877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2"/>
            <a:ext cx="10972800" cy="5000601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418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1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2"/>
            <a:ext cx="10972800" cy="5000601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0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8"/>
            <a:ext cx="9144000" cy="849463"/>
          </a:xfrm>
        </p:spPr>
        <p:txBody>
          <a:bodyPr/>
          <a:lstStyle>
            <a:lvl1pPr marL="0" indent="0">
              <a:buNone/>
              <a:defRPr sz="4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17194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8"/>
            <a:ext cx="9144000" cy="849463"/>
          </a:xfrm>
        </p:spPr>
        <p:txBody>
          <a:bodyPr/>
          <a:lstStyle>
            <a:lvl1pPr marL="0" indent="0">
              <a:buNone/>
              <a:defRPr sz="4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25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7"/>
            <a:ext cx="9144318" cy="5486366"/>
          </a:xfrm>
        </p:spPr>
        <p:txBody>
          <a:bodyPr/>
          <a:lstStyle>
            <a:lvl1pPr>
              <a:defRPr sz="4800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18200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15335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43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37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22711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40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819" y="276986"/>
            <a:ext cx="6400614" cy="654538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 sz="2400">
                <a:latin typeface="Segoe Pro Light"/>
              </a:defRPr>
            </a:lvl2pPr>
            <a:lvl3pPr marL="571444" indent="0">
              <a:buFontTx/>
              <a:buNone/>
              <a:defRPr sz="2400">
                <a:latin typeface="Segoe Pro Light"/>
              </a:defRPr>
            </a:lvl3pPr>
            <a:lvl4pPr marL="800021" indent="0">
              <a:buFontTx/>
              <a:buNone/>
              <a:defRPr sz="2400">
                <a:latin typeface="Segoe Pro Light"/>
              </a:defRPr>
            </a:lvl4pPr>
            <a:lvl5pPr marL="1028598" indent="0">
              <a:buFontTx/>
              <a:buNone/>
              <a:defRPr sz="2400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8045" y="4137018"/>
            <a:ext cx="2743200" cy="2560671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3336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3347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8341" y="4137020"/>
            <a:ext cx="2742914" cy="2560643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200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8045" y="1274472"/>
            <a:ext cx="2743200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3251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8171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3092" y="1274472"/>
            <a:ext cx="2742914" cy="2743200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42867" indent="0">
              <a:buFontTx/>
              <a:buNone/>
              <a:defRPr/>
            </a:lvl2pPr>
            <a:lvl3pPr marL="571444" indent="0">
              <a:buFontTx/>
              <a:buNone/>
              <a:defRPr/>
            </a:lvl3pPr>
            <a:lvl4pPr marL="800021" indent="0">
              <a:buFontTx/>
              <a:buNone/>
              <a:defRPr/>
            </a:lvl4pPr>
            <a:lvl5pPr marL="10285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25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829500" y="6605940"/>
            <a:ext cx="2777478" cy="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526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74" y="233155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662" y="1476623"/>
            <a:ext cx="5597871" cy="2677336"/>
          </a:xfrm>
        </p:spPr>
        <p:txBody>
          <a:bodyPr/>
          <a:lstStyle>
            <a:lvl1pPr marL="348032" indent="-348032">
              <a:lnSpc>
                <a:spcPct val="90000"/>
              </a:lnSpc>
              <a:buSzPct val="80000"/>
              <a:buFont typeface="Arial" pitchFamily="34" charset="0"/>
              <a:buChar char="•"/>
              <a:defRPr sz="3264"/>
            </a:lvl1pPr>
            <a:lvl2pPr marL="639407" indent="-291374">
              <a:lnSpc>
                <a:spcPct val="90000"/>
              </a:lnSpc>
              <a:buSzPct val="80000"/>
              <a:buFont typeface="Arial" pitchFamily="34" charset="0"/>
              <a:buChar char="•"/>
              <a:defRPr sz="2856"/>
            </a:lvl2pPr>
            <a:lvl3pPr marL="932399" indent="-292994">
              <a:lnSpc>
                <a:spcPct val="90000"/>
              </a:lnSpc>
              <a:buSzPct val="80000"/>
              <a:buFont typeface="Arial" pitchFamily="34" charset="0"/>
              <a:buChar char="•"/>
              <a:defRPr sz="2448"/>
            </a:lvl3pPr>
            <a:lvl4pPr marL="1746632" indent="-229862">
              <a:lnSpc>
                <a:spcPct val="90000"/>
              </a:lnSpc>
              <a:buSzPct val="80000"/>
              <a:buFont typeface="Arial" pitchFamily="34" charset="0"/>
              <a:buChar char="•"/>
              <a:defRPr sz="2040"/>
            </a:lvl4pPr>
            <a:lvl5pPr marL="1982969" indent="-236336">
              <a:lnSpc>
                <a:spcPct val="90000"/>
              </a:lnSpc>
              <a:buSzPct val="80000"/>
              <a:buFont typeface="Arial" pitchFamily="34" charset="0"/>
              <a:buChar char="•"/>
              <a:defRPr sz="2040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324" y="1476623"/>
            <a:ext cx="5597871" cy="2730635"/>
          </a:xfrm>
        </p:spPr>
        <p:txBody>
          <a:bodyPr/>
          <a:lstStyle>
            <a:lvl1pPr marL="466200" indent="-466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3264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14230" indent="-466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856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89055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448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866419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4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096280" indent="-34965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4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marL="348032" lvl="0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8032" lvl="1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Second level</a:t>
            </a:r>
          </a:p>
          <a:p>
            <a:pPr marL="348032" lvl="2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Third level</a:t>
            </a:r>
          </a:p>
          <a:p>
            <a:pPr marL="348032" lvl="3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Fourth level</a:t>
            </a:r>
          </a:p>
          <a:p>
            <a:pPr marL="348032" lvl="4" indent="-348032" algn="l" defTabSz="932362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64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3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169" indent="0">
              <a:buNone/>
              <a:defRPr/>
            </a:lvl2pPr>
            <a:lvl3pPr marL="599956" indent="0">
              <a:buNone/>
              <a:defRPr/>
            </a:lvl3pPr>
            <a:lvl4pPr marL="887125" indent="0">
              <a:buNone/>
              <a:defRPr/>
            </a:lvl4pPr>
            <a:lvl5pPr marL="112710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9" y="1632058"/>
            <a:ext cx="12128722" cy="2228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402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946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51584" y="1281238"/>
            <a:ext cx="5973846" cy="1843838"/>
          </a:xfrm>
        </p:spPr>
        <p:txBody>
          <a:bodyPr/>
          <a:lstStyle>
            <a:lvl1pPr marL="0" indent="0">
              <a:buNone/>
              <a:defRPr sz="1224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963F994-9097-446E-8CB5-E5663836D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1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867398" cy="5332413"/>
          </a:xfrm>
        </p:spPr>
        <p:txBody>
          <a:bodyPr wrap="square">
            <a:normAutofit/>
          </a:bodyPr>
          <a:lstStyle>
            <a:lvl1pPr marL="287338" indent="-2873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lnSpc>
                <a:spcPct val="100000"/>
              </a:lnSpc>
              <a:spcBef>
                <a:spcPts val="0"/>
              </a:spcBef>
              <a:defRPr sz="2400"/>
            </a:lvl2pPr>
            <a:lvl3pPr marL="699585" indent="-168419">
              <a:lnSpc>
                <a:spcPct val="100000"/>
              </a:lnSpc>
              <a:spcBef>
                <a:spcPts val="0"/>
              </a:spcBef>
              <a:tabLst/>
              <a:defRPr sz="2000"/>
            </a:lvl3pPr>
            <a:lvl4pPr marL="880958" indent="-181374">
              <a:lnSpc>
                <a:spcPct val="100000"/>
              </a:lnSpc>
              <a:spcBef>
                <a:spcPts val="0"/>
              </a:spcBef>
              <a:defRPr/>
            </a:lvl4pPr>
            <a:lvl5pPr marL="1049377" indent="-168419">
              <a:lnSpc>
                <a:spcPct val="100000"/>
              </a:lnSpc>
              <a:spcBef>
                <a:spcPts val="0"/>
              </a:spcBef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1212849"/>
            <a:ext cx="5791201" cy="5332413"/>
          </a:xfrm>
        </p:spPr>
        <p:txBody>
          <a:bodyPr wrap="square">
            <a:normAutofit/>
          </a:bodyPr>
          <a:lstStyle>
            <a:lvl1pPr marL="287338" indent="-2873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lnSpc>
                <a:spcPct val="100000"/>
              </a:lnSpc>
              <a:spcBef>
                <a:spcPts val="0"/>
              </a:spcBef>
              <a:defRPr sz="2400"/>
            </a:lvl2pPr>
            <a:lvl3pPr marL="699585" indent="-168419">
              <a:lnSpc>
                <a:spcPct val="100000"/>
              </a:lnSpc>
              <a:spcBef>
                <a:spcPts val="0"/>
              </a:spcBef>
              <a:tabLst/>
              <a:defRPr sz="2000"/>
            </a:lvl3pPr>
            <a:lvl4pPr marL="880958" indent="-181374">
              <a:lnSpc>
                <a:spcPct val="100000"/>
              </a:lnSpc>
              <a:spcBef>
                <a:spcPts val="0"/>
              </a:spcBef>
              <a:defRPr/>
            </a:lvl4pPr>
            <a:lvl5pPr marL="1049377" indent="-168419">
              <a:lnSpc>
                <a:spcPct val="100000"/>
              </a:lnSpc>
              <a:spcBef>
                <a:spcPts val="0"/>
              </a:spcBef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2361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2598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48475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35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0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0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7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866" y="6697627"/>
            <a:ext cx="359874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137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500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4174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473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128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963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65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5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758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26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5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50.xml"/><Relationship Id="rId29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slideLayout" Target="../slideLayouts/slideLayout153.xml"/><Relationship Id="rId28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40.xml"/><Relationship Id="rId1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52.xml"/><Relationship Id="rId27" Type="http://schemas.openxmlformats.org/officeDocument/2006/relationships/slideLayout" Target="../slideLayouts/slideLayout157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18" Type="http://schemas.openxmlformats.org/officeDocument/2006/relationships/slideLayout" Target="../slideLayouts/slideLayout177.xml"/><Relationship Id="rId26" Type="http://schemas.openxmlformats.org/officeDocument/2006/relationships/theme" Target="../theme/theme7.xml"/><Relationship Id="rId3" Type="http://schemas.openxmlformats.org/officeDocument/2006/relationships/slideLayout" Target="../slideLayouts/slideLayout162.xml"/><Relationship Id="rId21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5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2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2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23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Relationship Id="rId22" Type="http://schemas.openxmlformats.org/officeDocument/2006/relationships/slideLayout" Target="../slideLayouts/slideLayout1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295" r:id="rId5"/>
    <p:sldLayoutId id="2147484240" r:id="rId6"/>
    <p:sldLayoutId id="2147484296" r:id="rId7"/>
    <p:sldLayoutId id="2147484241" r:id="rId8"/>
    <p:sldLayoutId id="2147484297" r:id="rId9"/>
    <p:sldLayoutId id="2147484244" r:id="rId10"/>
    <p:sldLayoutId id="2147484298" r:id="rId11"/>
    <p:sldLayoutId id="2147484245" r:id="rId12"/>
    <p:sldLayoutId id="2147484247" r:id="rId13"/>
    <p:sldLayoutId id="2147484249" r:id="rId14"/>
    <p:sldLayoutId id="2147484301" r:id="rId15"/>
    <p:sldLayoutId id="2147484251" r:id="rId16"/>
    <p:sldLayoutId id="2147484252" r:id="rId17"/>
    <p:sldLayoutId id="2147484306" r:id="rId18"/>
    <p:sldLayoutId id="2147484307" r:id="rId19"/>
    <p:sldLayoutId id="2147484254" r:id="rId20"/>
    <p:sldLayoutId id="2147484257" r:id="rId21"/>
    <p:sldLayoutId id="2147484258" r:id="rId22"/>
    <p:sldLayoutId id="2147484260" r:id="rId23"/>
    <p:sldLayoutId id="2147484299" r:id="rId24"/>
    <p:sldLayoutId id="2147484263" r:id="rId25"/>
    <p:sldLayoutId id="2147484335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8396"/>
              <a:ext cx="955641" cy="5755249"/>
              <a:chOff x="12618967" y="-8396"/>
              <a:chExt cx="955641" cy="5755249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293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79639" y="256928"/>
                <a:ext cx="860293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15628" y="4227340"/>
                <a:ext cx="2709380" cy="32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47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3" r:id="rId14"/>
    <p:sldLayoutId id="2147484324" r:id="rId15"/>
    <p:sldLayoutId id="2147484325" r:id="rId16"/>
    <p:sldLayoutId id="2147484326" r:id="rId17"/>
    <p:sldLayoutId id="2147484327" r:id="rId18"/>
    <p:sldLayoutId id="2147484328" r:id="rId19"/>
    <p:sldLayoutId id="2147484329" r:id="rId20"/>
    <p:sldLayoutId id="2147484330" r:id="rId21"/>
    <p:sldLayoutId id="2147484331" r:id="rId22"/>
    <p:sldLayoutId id="2147484332" r:id="rId23"/>
    <p:sldLayoutId id="2147484333" r:id="rId24"/>
    <p:sldLayoutId id="2147484334" r:id="rId2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9689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5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  <p:sldLayoutId id="2147484356" r:id="rId19"/>
    <p:sldLayoutId id="2147484357" r:id="rId20"/>
    <p:sldLayoutId id="2147484358" r:id="rId21"/>
    <p:sldLayoutId id="2147484360" r:id="rId22"/>
    <p:sldLayoutId id="2147484361" r:id="rId23"/>
    <p:sldLayoutId id="2147484362" r:id="rId24"/>
    <p:sldLayoutId id="2147484363" r:id="rId25"/>
    <p:sldLayoutId id="2147484364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8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  <p:sldLayoutId id="2147484383" r:id="rId18"/>
    <p:sldLayoutId id="2147484384" r:id="rId19"/>
    <p:sldLayoutId id="2147484385" r:id="rId20"/>
    <p:sldLayoutId id="2147484386" r:id="rId21"/>
    <p:sldLayoutId id="2147484387" r:id="rId22"/>
    <p:sldLayoutId id="2147484388" r:id="rId23"/>
    <p:sldLayoutId id="2147484389" r:id="rId24"/>
    <p:sldLayoutId id="2147484390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1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6" r:id="rId15"/>
    <p:sldLayoutId id="2147484407" r:id="rId16"/>
    <p:sldLayoutId id="2147484408" r:id="rId17"/>
    <p:sldLayoutId id="2147484409" r:id="rId18"/>
    <p:sldLayoutId id="2147484410" r:id="rId19"/>
    <p:sldLayoutId id="2147484411" r:id="rId20"/>
    <p:sldLayoutId id="2147484412" r:id="rId21"/>
    <p:sldLayoutId id="2147484413" r:id="rId22"/>
    <p:sldLayoutId id="2147484414" r:id="rId23"/>
    <p:sldLayoutId id="2147484415" r:id="rId24"/>
    <p:sldLayoutId id="2147484416" r:id="rId25"/>
    <p:sldLayoutId id="2147484417" r:id="rId26"/>
    <p:sldLayoutId id="2147484418" r:id="rId27"/>
    <p:sldLayoutId id="214748442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0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  <p:sldLayoutId id="2147484434" r:id="rId13"/>
    <p:sldLayoutId id="2147484435" r:id="rId14"/>
    <p:sldLayoutId id="2147484436" r:id="rId15"/>
    <p:sldLayoutId id="2147484437" r:id="rId16"/>
    <p:sldLayoutId id="2147484438" r:id="rId17"/>
    <p:sldLayoutId id="2147484439" r:id="rId18"/>
    <p:sldLayoutId id="2147484440" r:id="rId19"/>
    <p:sldLayoutId id="2147484441" r:id="rId20"/>
    <p:sldLayoutId id="2147484442" r:id="rId21"/>
    <p:sldLayoutId id="2147484443" r:id="rId22"/>
    <p:sldLayoutId id="2147484444" r:id="rId23"/>
    <p:sldLayoutId id="2147484445" r:id="rId24"/>
    <p:sldLayoutId id="2147484446" r:id="rId25"/>
    <p:sldLayoutId id="2147484447" r:id="rId26"/>
    <p:sldLayoutId id="2147484448" r:id="rId27"/>
    <p:sldLayoutId id="2147484449" r:id="rId28"/>
    <p:sldLayoutId id="214748445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1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  <p:sldLayoutId id="2147484468" r:id="rId17"/>
    <p:sldLayoutId id="2147484469" r:id="rId18"/>
    <p:sldLayoutId id="2147484470" r:id="rId19"/>
    <p:sldLayoutId id="2147484471" r:id="rId20"/>
    <p:sldLayoutId id="2147484472" r:id="rId21"/>
    <p:sldLayoutId id="2147484473" r:id="rId22"/>
    <p:sldLayoutId id="2147484474" r:id="rId23"/>
    <p:sldLayoutId id="2147484475" r:id="rId24"/>
    <p:sldLayoutId id="214748447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with MS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Crystal Tenn</a:t>
            </a:r>
          </a:p>
          <a:p>
            <a:r>
              <a:rPr lang="en-US" dirty="0"/>
              <a:t>Crystal.Tenn@microsoft.com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" y="3040062"/>
            <a:ext cx="12344400" cy="946413"/>
          </a:xfrm>
        </p:spPr>
        <p:txBody>
          <a:bodyPr/>
          <a:lstStyle/>
          <a:p>
            <a:pPr algn="ctr"/>
            <a:r>
              <a:rPr lang="en-US" dirty="0"/>
              <a:t>What is Azure Batch Service?</a:t>
            </a:r>
          </a:p>
        </p:txBody>
      </p:sp>
    </p:spTree>
    <p:extLst>
      <p:ext uri="{BB962C8B-B14F-4D97-AF65-F5344CB8AC3E}">
        <p14:creationId xmlns:p14="http://schemas.microsoft.com/office/powerpoint/2010/main" val="323107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Batch Service?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3717" y="1820862"/>
            <a:ext cx="6095998" cy="3656386"/>
          </a:xfrm>
        </p:spPr>
        <p:txBody>
          <a:bodyPr/>
          <a:lstStyle/>
          <a:p>
            <a:pPr lvl="1"/>
            <a:r>
              <a:rPr lang="en-US" sz="2400" dirty="0"/>
              <a:t>A platform service for running </a:t>
            </a:r>
            <a:r>
              <a:rPr lang="en-US" sz="2400" dirty="0">
                <a:solidFill>
                  <a:schemeClr val="tx2"/>
                </a:solidFill>
              </a:rPr>
              <a:t>large-scale parallel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high-performance computing</a:t>
            </a:r>
            <a:r>
              <a:rPr lang="en-US" sz="2400" dirty="0"/>
              <a:t> (HPC) applications efficiently in the cloud.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Azure Batch schedules compute-intensive work to run on a managed collection of </a:t>
            </a:r>
            <a:r>
              <a:rPr lang="en-US" sz="2400" dirty="0">
                <a:solidFill>
                  <a:schemeClr val="tx2"/>
                </a:solidFill>
              </a:rPr>
              <a:t>virtual machines</a:t>
            </a:r>
            <a:r>
              <a:rPr lang="en-US" sz="2400" dirty="0"/>
              <a:t>, and can </a:t>
            </a:r>
            <a:r>
              <a:rPr lang="en-US" sz="2400" dirty="0">
                <a:solidFill>
                  <a:schemeClr val="tx2"/>
                </a:solidFill>
              </a:rPr>
              <a:t>automatically scale</a:t>
            </a:r>
            <a:r>
              <a:rPr lang="en-US" sz="2400" dirty="0"/>
              <a:t> compute resources to meet the needs of your jobs.</a:t>
            </a:r>
          </a:p>
        </p:txBody>
      </p:sp>
      <p:pic>
        <p:nvPicPr>
          <p:cNvPr id="1026" name="Picture 2" descr="Image result for azure batch">
            <a:extLst>
              <a:ext uri="{FF2B5EF4-FFF2-40B4-BE49-F238E27FC236}">
                <a16:creationId xmlns:a16="http://schemas.microsoft.com/office/drawing/2014/main" id="{5DEE9342-2E86-4BAC-A646-9B40A61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2049462"/>
            <a:ext cx="702128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2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48" y="830262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81" y="3268662"/>
            <a:ext cx="11887198" cy="12926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Persisting Data from Azure Batch Service to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3044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" y="3040062"/>
            <a:ext cx="12344400" cy="946413"/>
          </a:xfrm>
        </p:spPr>
        <p:txBody>
          <a:bodyPr/>
          <a:lstStyle/>
          <a:p>
            <a:pPr algn="ctr"/>
            <a:r>
              <a:rPr lang="en-US" sz="5400" dirty="0" err="1"/>
              <a:t>AutoScale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2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" y="3040062"/>
            <a:ext cx="12344400" cy="946413"/>
          </a:xfrm>
        </p:spPr>
        <p:txBody>
          <a:bodyPr/>
          <a:lstStyle/>
          <a:p>
            <a:pPr algn="ctr"/>
            <a:r>
              <a:rPr lang="en-US" sz="5400" dirty="0"/>
              <a:t>Azure Batch Service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B49DFE-1CA2-4D5D-A6D4-9A503BDB4EEF}"/>
              </a:ext>
            </a:extLst>
          </p:cNvPr>
          <p:cNvSpPr/>
          <p:nvPr/>
        </p:nvSpPr>
        <p:spPr>
          <a:xfrm>
            <a:off x="4237037" y="3040062"/>
            <a:ext cx="3033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9726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2.xml><?xml version="1.0" encoding="utf-8"?>
<a:theme xmlns:a="http://schemas.openxmlformats.org/drawingml/2006/main" name="1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" id="{23F76093-1046-4AF3-84AA-19C5D2FB0852}" vid="{1C71AE89-6A47-41A8-9720-D10C4E6044B9}"/>
    </a:ext>
  </a:extLst>
</a:theme>
</file>

<file path=ppt/theme/theme3.xml><?xml version="1.0" encoding="utf-8"?>
<a:theme xmlns:a="http://schemas.openxmlformats.org/drawingml/2006/main" name="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4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5.xml><?xml version="1.0" encoding="utf-8"?>
<a:theme xmlns:a="http://schemas.openxmlformats.org/drawingml/2006/main" name="2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6.xml><?xml version="1.0" encoding="utf-8"?>
<a:theme xmlns:a="http://schemas.openxmlformats.org/drawingml/2006/main" name="3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7.xml><?xml version="1.0" encoding="utf-8"?>
<a:theme xmlns:a="http://schemas.openxmlformats.org/drawingml/2006/main" name="4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2016-07-25T07:00:00+00:00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>Louis Berman; Mark Scurrell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2016-07-26T07:00:00+00:00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</TermName>
          <TermId xmlns="http://schemas.microsoft.com/office/infopath/2007/PartnerControls">ebdf1b7d-d34f-4ccf-ac45-ca5a756d5c65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AZR302</Session_x0020_Code>
    <Event_x0020_End_x0020_Date xmlns="01c77077-aee4-4b5f-bd4e-9cd40a6fff29">2016-07-29T07:00:00+00:00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 23</TermName>
          <TermId xmlns="http://schemas.microsoft.com/office/infopath/2007/PartnerControls">c09d5ec5-2933-44ea-a749-1cb568168204</TermId>
        </TermInfo>
      </Terms>
    </TaxKeywordTaxHTField>
    <TaxCatchAll xmlns="230e9df3-be65-4c73-a93b-d1236ebd677e">
      <Value>166</Value>
      <Value>53</Value>
      <Value>52</Value>
      <Value>51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6ACC50-8F95-49B3-AB6F-6DC6481BB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01c77077-aee4-4b5f-bd4e-9cd40a6fff2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ff673fc-3231-4e3a-893b-6d7f7cd327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TR23_BO_CT_Template</Template>
  <TotalTime>11233</TotalTime>
  <Words>338</Words>
  <Application>Microsoft Office PowerPoint</Application>
  <PresentationFormat>Custom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Consolas</vt:lpstr>
      <vt:lpstr>Roboto Light</vt:lpstr>
      <vt:lpstr>Segoe Pro</vt:lpstr>
      <vt:lpstr>Segoe Pro Light</vt:lpstr>
      <vt:lpstr>Segoe UI</vt:lpstr>
      <vt:lpstr>Segoe UI Light</vt:lpstr>
      <vt:lpstr>Wingdings</vt:lpstr>
      <vt:lpstr>5-50033_TR23_BO_CT_Template</vt:lpstr>
      <vt:lpstr>1_5-50033_TR23_BO_CT_Template</vt:lpstr>
      <vt:lpstr>Windows Azure</vt:lpstr>
      <vt:lpstr>5-30721_Build_2016_Template_Light</vt:lpstr>
      <vt:lpstr>2_5-50033_TR23_BO_CT_Template</vt:lpstr>
      <vt:lpstr>3_5-50033_TR23_BO_CT_Template</vt:lpstr>
      <vt:lpstr>4_5-50033_TR23_BO_CT_Template</vt:lpstr>
      <vt:lpstr>Test Driven Development with MS Test</vt:lpstr>
      <vt:lpstr>What is Azure Batch Service?</vt:lpstr>
      <vt:lpstr>What is Azure Batch Service?</vt:lpstr>
      <vt:lpstr>Demo 2</vt:lpstr>
      <vt:lpstr>AutoScale</vt:lpstr>
      <vt:lpstr>Azure Batch Service Lab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Processing in Azure</dc:title>
  <dc:subject>&lt;Speech title here&gt;</dc:subject>
  <dc:creator>Mark Scurrell</dc:creator>
  <cp:keywords>TechReady 23</cp:keywords>
  <dc:description>Template: Mitchell Derrey, Silverfox Productions_x000d_
Formatting: _x000d_
Audience Type:</dc:description>
  <cp:lastModifiedBy>Crystal Tenn</cp:lastModifiedBy>
  <cp:revision>209</cp:revision>
  <dcterms:created xsi:type="dcterms:W3CDTF">2016-07-14T18:09:02Z</dcterms:created>
  <dcterms:modified xsi:type="dcterms:W3CDTF">2017-08-14T20:58:26Z</dcterms:modified>
  <cp:category>TechReady 23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166;#TechReady 23|c09d5ec5-2933-44ea-a749-1cb568168204</vt:lpwstr>
  </property>
  <property fmtid="{D5CDD505-2E9C-101B-9397-08002B2CF9AE}" pid="12" name="Audience1">
    <vt:lpwstr/>
  </property>
  <property fmtid="{D5CDD505-2E9C-101B-9397-08002B2CF9AE}" pid="13" name="Event Name">
    <vt:lpwstr>51;#TechReady|ebdf1b7d-d34f-4ccf-ac45-ca5a756d5c65</vt:lpwstr>
  </property>
</Properties>
</file>