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</p:sldMasterIdLst>
  <p:notesMasterIdLst>
    <p:notesMasterId r:id="rId23"/>
  </p:notesMasterIdLst>
  <p:sldIdLst>
    <p:sldId id="274" r:id="rId3"/>
    <p:sldId id="260" r:id="rId4"/>
    <p:sldId id="275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77" r:id="rId15"/>
    <p:sldId id="269" r:id="rId16"/>
    <p:sldId id="270" r:id="rId17"/>
    <p:sldId id="278" r:id="rId18"/>
    <p:sldId id="271" r:id="rId19"/>
    <p:sldId id="279" r:id="rId20"/>
    <p:sldId id="273" r:id="rId21"/>
    <p:sldId id="272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1563" y="5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B0CA6-250F-4965-BC5C-ED5C33FC66D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CE8BA-7354-4116-BFE2-93048642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1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7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5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9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4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2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0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0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4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6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0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CE8BA-7354-4116-BFE2-9304864279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0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0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2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2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5167" y="1662683"/>
            <a:ext cx="6655308" cy="1531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2" cy="5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39165"/>
            <a:ext cx="825500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589" y="1961007"/>
            <a:ext cx="8084820" cy="372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48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n/closed_princip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pen/closed_principle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skov_substitution_principle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kov_substitution_princip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nterface_segregation_principle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pendency_inversion_principle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pendency_inversion_principle" TargetMode="External"/><Relationship Id="rId3" Type="http://schemas.openxmlformats.org/officeDocument/2006/relationships/hyperlink" Target="http://en.wikipedia.org/wiki/SOLID_(object-oriented_design)" TargetMode="External"/><Relationship Id="rId7" Type="http://schemas.openxmlformats.org/officeDocument/2006/relationships/hyperlink" Target="http://en.wikipedia.org/wiki/Interface_segregation_princi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skov_substitution_principle" TargetMode="External"/><Relationship Id="rId5" Type="http://schemas.openxmlformats.org/officeDocument/2006/relationships/hyperlink" Target="http://en.wikipedia.org/wiki/Open/closed_principle" TargetMode="External"/><Relationship Id="rId4" Type="http://schemas.openxmlformats.org/officeDocument/2006/relationships/hyperlink" Target="http://en.wikipedia.org/wiki/Single_responsibility_princip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ingle_responsibility_princip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9" name="Picture 2" descr="https://lostechies.com/derickbailey/files/2011/03/SOLID_6EC97F9C.jpg">
            <a:extLst>
              <a:ext uri="{FF2B5EF4-FFF2-40B4-BE49-F238E27FC236}">
                <a16:creationId xmlns:a16="http://schemas.microsoft.com/office/drawing/2014/main" id="{B43C2CE2-6B36-45F4-B531-7AAE273AC0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10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 descr="https://lostechies.com/derickbailey/files/2011/03/OpenClosedPrinciple2_2C596E17.jpg">
            <a:extLst>
              <a:ext uri="{FF2B5EF4-FFF2-40B4-BE49-F238E27FC236}">
                <a16:creationId xmlns:a16="http://schemas.microsoft.com/office/drawing/2014/main" id="{D09AC5FB-66A6-42AD-A695-E0B3017B1D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0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53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Open-closed Principle</a:t>
            </a:r>
            <a:r>
              <a:rPr spc="-155" dirty="0"/>
              <a:t> </a:t>
            </a:r>
            <a:r>
              <a:rPr spc="-5" dirty="0"/>
              <a:t>(</a:t>
            </a:r>
            <a:r>
              <a:rPr u="heavy" spc="-5" dirty="0">
                <a:solidFill>
                  <a:srgbClr val="F49100"/>
                </a:solidFill>
                <a:hlinkClick r:id="rId3"/>
              </a:rPr>
              <a:t>OCP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1007"/>
            <a:ext cx="7902575" cy="332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OCP states </a:t>
            </a:r>
            <a:r>
              <a:rPr sz="2600" dirty="0">
                <a:latin typeface="Constantia"/>
                <a:cs typeface="Constantia"/>
              </a:rPr>
              <a:t>that </a:t>
            </a:r>
            <a:r>
              <a:rPr sz="2600" spc="-15" dirty="0">
                <a:latin typeface="Constantia"/>
                <a:cs typeface="Constantia"/>
              </a:rPr>
              <a:t>"</a:t>
            </a:r>
            <a:r>
              <a:rPr sz="2600" i="1" spc="-15" dirty="0">
                <a:latin typeface="Constantia"/>
                <a:cs typeface="Constantia"/>
              </a:rPr>
              <a:t>software </a:t>
            </a:r>
            <a:r>
              <a:rPr sz="2600" i="1" spc="-5" dirty="0">
                <a:latin typeface="Constantia"/>
                <a:cs typeface="Constantia"/>
              </a:rPr>
              <a:t>entities </a:t>
            </a:r>
            <a:r>
              <a:rPr sz="2600" i="1" spc="-10" dirty="0">
                <a:latin typeface="Constantia"/>
                <a:cs typeface="Constantia"/>
              </a:rPr>
              <a:t>(classes,  </a:t>
            </a:r>
            <a:r>
              <a:rPr sz="2600" i="1" dirty="0">
                <a:latin typeface="Constantia"/>
                <a:cs typeface="Constantia"/>
              </a:rPr>
              <a:t>modules, functions, </a:t>
            </a:r>
            <a:r>
              <a:rPr sz="2600" i="1" spc="-15" dirty="0">
                <a:latin typeface="Constantia"/>
                <a:cs typeface="Constantia"/>
              </a:rPr>
              <a:t>etc.) </a:t>
            </a:r>
            <a:r>
              <a:rPr sz="2600" i="1" dirty="0">
                <a:latin typeface="Constantia"/>
                <a:cs typeface="Constantia"/>
              </a:rPr>
              <a:t>should be open for </a:t>
            </a:r>
            <a:r>
              <a:rPr sz="2600" i="1" spc="-5" dirty="0">
                <a:latin typeface="Constantia"/>
                <a:cs typeface="Constantia"/>
              </a:rPr>
              <a:t>extension,  </a:t>
            </a:r>
            <a:r>
              <a:rPr sz="2600" i="1" dirty="0">
                <a:latin typeface="Constantia"/>
                <a:cs typeface="Constantia"/>
              </a:rPr>
              <a:t>but </a:t>
            </a:r>
            <a:r>
              <a:rPr sz="2600" i="1" spc="-10" dirty="0">
                <a:latin typeface="Constantia"/>
                <a:cs typeface="Constantia"/>
              </a:rPr>
              <a:t>closed </a:t>
            </a:r>
            <a:r>
              <a:rPr sz="2600" i="1" dirty="0">
                <a:latin typeface="Constantia"/>
                <a:cs typeface="Constantia"/>
              </a:rPr>
              <a:t>for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modification</a:t>
            </a:r>
            <a:r>
              <a:rPr sz="2600" spc="5" dirty="0">
                <a:latin typeface="Constantia"/>
                <a:cs typeface="Constantia"/>
              </a:rPr>
              <a:t>“</a:t>
            </a:r>
            <a:endParaRPr sz="2600">
              <a:latin typeface="Constantia"/>
              <a:cs typeface="Constantia"/>
            </a:endParaRPr>
          </a:p>
          <a:p>
            <a:pPr marL="287020" marR="29908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entity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allow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behavior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modified  without </a:t>
            </a:r>
            <a:r>
              <a:rPr sz="2600" spc="-5" dirty="0">
                <a:latin typeface="Constantia"/>
                <a:cs typeface="Constantia"/>
              </a:rPr>
              <a:t>altering its</a:t>
            </a:r>
            <a:r>
              <a:rPr sz="2600" spc="-3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source.</a:t>
            </a:r>
            <a:endParaRPr sz="2600">
              <a:latin typeface="Constantia"/>
              <a:cs typeface="Constantia"/>
            </a:endParaRPr>
          </a:p>
          <a:p>
            <a:pPr marL="287020" marR="8572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Code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obeying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principle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doesn't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change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  </a:t>
            </a:r>
            <a:r>
              <a:rPr sz="2600" spc="-5" dirty="0">
                <a:latin typeface="Constantia"/>
                <a:cs typeface="Constantia"/>
              </a:rPr>
              <a:t>extended,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therefore </a:t>
            </a:r>
            <a:r>
              <a:rPr sz="2600" dirty="0">
                <a:latin typeface="Constantia"/>
                <a:cs typeface="Constantia"/>
              </a:rPr>
              <a:t>needs no </a:t>
            </a:r>
            <a:r>
              <a:rPr sz="2600" spc="-15" dirty="0">
                <a:latin typeface="Constantia"/>
                <a:cs typeface="Constantia"/>
              </a:rPr>
              <a:t>code </a:t>
            </a:r>
            <a:r>
              <a:rPr sz="2600" spc="-5" dirty="0">
                <a:latin typeface="Constantia"/>
                <a:cs typeface="Constantia"/>
              </a:rPr>
              <a:t>reviews </a:t>
            </a:r>
            <a:r>
              <a:rPr sz="2600" dirty="0">
                <a:latin typeface="Constantia"/>
                <a:cs typeface="Constantia"/>
              </a:rPr>
              <a:t>and  unit </a:t>
            </a:r>
            <a:r>
              <a:rPr sz="2600" spc="-5" dirty="0">
                <a:latin typeface="Constantia"/>
                <a:cs typeface="Constantia"/>
              </a:rPr>
              <a:t>tests </a:t>
            </a:r>
            <a:r>
              <a:rPr sz="2600" dirty="0">
                <a:latin typeface="Constantia"/>
                <a:cs typeface="Constantia"/>
              </a:rPr>
              <a:t>outside</a:t>
            </a:r>
            <a:r>
              <a:rPr sz="2600" spc="-4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30" dirty="0">
                <a:latin typeface="Constantia"/>
                <a:cs typeface="Constantia"/>
              </a:rPr>
              <a:t>it’s </a:t>
            </a:r>
            <a:r>
              <a:rPr sz="2600" spc="-5" dirty="0">
                <a:latin typeface="Constantia"/>
                <a:cs typeface="Constantia"/>
              </a:rPr>
              <a:t>extended </a:t>
            </a:r>
            <a:r>
              <a:rPr sz="2600" spc="-20" dirty="0">
                <a:latin typeface="Constantia"/>
                <a:cs typeface="Constantia"/>
              </a:rPr>
              <a:t>functionality.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2" cy="599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53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Open-closed Principle</a:t>
            </a:r>
            <a:r>
              <a:rPr spc="-155" dirty="0"/>
              <a:t> </a:t>
            </a:r>
            <a:r>
              <a:rPr spc="-5" dirty="0"/>
              <a:t>(</a:t>
            </a:r>
            <a:r>
              <a:rPr u="heavy" spc="-5" dirty="0">
                <a:solidFill>
                  <a:srgbClr val="F49100"/>
                </a:solidFill>
                <a:hlinkClick r:id="rId8"/>
              </a:rPr>
              <a:t>OCP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61007"/>
            <a:ext cx="7833359" cy="3408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85" dirty="0">
                <a:latin typeface="Constantia"/>
                <a:cs typeface="Constantia"/>
              </a:rPr>
              <a:t>Two </a:t>
            </a:r>
            <a:r>
              <a:rPr sz="2600" spc="-5" dirty="0">
                <a:latin typeface="Constantia"/>
                <a:cs typeface="Constantia"/>
              </a:rPr>
              <a:t>models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3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exist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Bertrand </a:t>
            </a:r>
            <a:r>
              <a:rPr sz="2600" spc="-25" dirty="0">
                <a:latin typeface="Constantia"/>
                <a:cs typeface="Constantia"/>
              </a:rPr>
              <a:t>Meyer’s </a:t>
            </a:r>
            <a:r>
              <a:rPr sz="2600" dirty="0">
                <a:latin typeface="Constantia"/>
                <a:cs typeface="Constantia"/>
              </a:rPr>
              <a:t>model </a:t>
            </a:r>
            <a:r>
              <a:rPr sz="2600" spc="-10" dirty="0">
                <a:latin typeface="Constantia"/>
                <a:cs typeface="Constantia"/>
              </a:rPr>
              <a:t>(early </a:t>
            </a:r>
            <a:r>
              <a:rPr sz="2600" spc="-20" dirty="0">
                <a:latin typeface="Constantia"/>
                <a:cs typeface="Constantia"/>
              </a:rPr>
              <a:t>90’s)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229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subclasses  the implementation, but the </a:t>
            </a:r>
            <a:r>
              <a:rPr sz="2600" spc="-10" dirty="0">
                <a:latin typeface="Constantia"/>
                <a:cs typeface="Constantia"/>
              </a:rPr>
              <a:t>interface </a:t>
            </a:r>
            <a:r>
              <a:rPr sz="2600" spc="-15" dirty="0">
                <a:latin typeface="Constantia"/>
                <a:cs typeface="Constantia"/>
              </a:rPr>
              <a:t>may </a:t>
            </a:r>
            <a:r>
              <a:rPr sz="2600" spc="-10" dirty="0">
                <a:latin typeface="Constantia"/>
                <a:cs typeface="Constantia"/>
              </a:rPr>
              <a:t>change </a:t>
            </a:r>
            <a:r>
              <a:rPr sz="2600" dirty="0">
                <a:latin typeface="Constantia"/>
                <a:cs typeface="Constantia"/>
              </a:rPr>
              <a:t>–  </a:t>
            </a:r>
            <a:r>
              <a:rPr sz="2600" spc="-20" dirty="0">
                <a:latin typeface="Constantia"/>
                <a:cs typeface="Constantia"/>
              </a:rPr>
              <a:t>now </a:t>
            </a:r>
            <a:r>
              <a:rPr sz="2600" dirty="0">
                <a:latin typeface="Constantia"/>
                <a:cs typeface="Constantia"/>
              </a:rPr>
              <a:t>called “implementation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inheritance”.</a:t>
            </a:r>
            <a:endParaRPr sz="2600">
              <a:latin typeface="Constantia"/>
              <a:cs typeface="Constantia"/>
            </a:endParaRPr>
          </a:p>
          <a:p>
            <a:pPr marL="287020" marR="454659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Uncle </a:t>
            </a:r>
            <a:r>
              <a:rPr sz="2600" spc="-35" dirty="0">
                <a:latin typeface="Constantia"/>
                <a:cs typeface="Constantia"/>
              </a:rPr>
              <a:t>Bob’s </a:t>
            </a:r>
            <a:r>
              <a:rPr sz="2600" spc="-10" dirty="0">
                <a:latin typeface="Constantia"/>
                <a:cs typeface="Constantia"/>
              </a:rPr>
              <a:t>Model </a:t>
            </a:r>
            <a:r>
              <a:rPr sz="2600" dirty="0">
                <a:latin typeface="Constantia"/>
                <a:cs typeface="Constantia"/>
              </a:rPr>
              <a:t>(’96) </a:t>
            </a:r>
            <a:r>
              <a:rPr sz="2600" spc="-5" dirty="0">
                <a:latin typeface="Constantia"/>
                <a:cs typeface="Constantia"/>
              </a:rPr>
              <a:t>reuses </a:t>
            </a:r>
            <a:r>
              <a:rPr sz="2600" spc="-10" dirty="0">
                <a:latin typeface="Constantia"/>
                <a:cs typeface="Constantia"/>
              </a:rPr>
              <a:t>interfaces</a:t>
            </a:r>
            <a:r>
              <a:rPr sz="2600" spc="-3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through  </a:t>
            </a:r>
            <a:r>
              <a:rPr sz="2600" spc="-10" dirty="0">
                <a:latin typeface="Constantia"/>
                <a:cs typeface="Constantia"/>
              </a:rPr>
              <a:t>inheritance </a:t>
            </a:r>
            <a:r>
              <a:rPr sz="2600" spc="-5" dirty="0">
                <a:latin typeface="Constantia"/>
                <a:cs typeface="Constantia"/>
              </a:rPr>
              <a:t>(abstract </a:t>
            </a:r>
            <a:r>
              <a:rPr sz="2600" dirty="0">
                <a:latin typeface="Constantia"/>
                <a:cs typeface="Constantia"/>
              </a:rPr>
              <a:t>classes or</a:t>
            </a:r>
            <a:r>
              <a:rPr sz="2600" spc="-4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interfaces) </a:t>
            </a:r>
            <a:r>
              <a:rPr sz="2600" spc="-5" dirty="0">
                <a:latin typeface="Constantia"/>
                <a:cs typeface="Constantia"/>
              </a:rPr>
              <a:t>but </a:t>
            </a:r>
            <a:r>
              <a:rPr sz="2600" dirty="0">
                <a:latin typeface="Constantia"/>
                <a:cs typeface="Constantia"/>
              </a:rPr>
              <a:t>not  </a:t>
            </a:r>
            <a:r>
              <a:rPr sz="2600" spc="-5" dirty="0">
                <a:latin typeface="Constantia"/>
                <a:cs typeface="Constantia"/>
              </a:rPr>
              <a:t>implementation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code.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Constantia"/>
                <a:cs typeface="Constantia"/>
              </a:rPr>
              <a:t>The </a:t>
            </a:r>
            <a:r>
              <a:rPr sz="2600" b="1" dirty="0">
                <a:latin typeface="Constantia"/>
                <a:cs typeface="Constantia"/>
              </a:rPr>
              <a:t>existing </a:t>
            </a:r>
            <a:r>
              <a:rPr sz="2600" b="1" spc="-10" dirty="0">
                <a:latin typeface="Constantia"/>
                <a:cs typeface="Constantia"/>
              </a:rPr>
              <a:t>interface </a:t>
            </a:r>
            <a:r>
              <a:rPr sz="2600" b="1" dirty="0">
                <a:latin typeface="Constantia"/>
                <a:cs typeface="Constantia"/>
              </a:rPr>
              <a:t>is </a:t>
            </a:r>
            <a:r>
              <a:rPr sz="2600" b="1" spc="-5" dirty="0">
                <a:latin typeface="Constantia"/>
                <a:cs typeface="Constantia"/>
              </a:rPr>
              <a:t>closed </a:t>
            </a:r>
            <a:r>
              <a:rPr sz="2600" b="1" spc="-15" dirty="0">
                <a:latin typeface="Constantia"/>
                <a:cs typeface="Constantia"/>
              </a:rPr>
              <a:t>to</a:t>
            </a:r>
            <a:r>
              <a:rPr sz="2600" b="1" spc="-3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modifications.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2" descr="https://lostechies.com/derickbailey/files/2011/03/LiskovSubtitutionPrinciple_52BB5162.jpg">
            <a:extLst>
              <a:ext uri="{FF2B5EF4-FFF2-40B4-BE49-F238E27FC236}">
                <a16:creationId xmlns:a16="http://schemas.microsoft.com/office/drawing/2014/main" id="{47BBF344-5337-46BA-92F1-380BD02C4A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612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4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2" cy="599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8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35" dirty="0"/>
              <a:t>Liskov </a:t>
            </a:r>
            <a:r>
              <a:rPr sz="4500" spc="-10" dirty="0"/>
              <a:t>Substitution </a:t>
            </a:r>
            <a:r>
              <a:rPr sz="4500" dirty="0"/>
              <a:t>Principle (</a:t>
            </a:r>
            <a:r>
              <a:rPr sz="4500" u="heavy" dirty="0">
                <a:solidFill>
                  <a:srgbClr val="F49100"/>
                </a:solidFill>
                <a:hlinkClick r:id="rId8"/>
              </a:rPr>
              <a:t>LSP</a:t>
            </a:r>
            <a:r>
              <a:rPr sz="4500" dirty="0"/>
              <a:t>)</a:t>
            </a:r>
            <a:endParaRPr sz="4500"/>
          </a:p>
        </p:txBody>
      </p:sp>
      <p:sp>
        <p:nvSpPr>
          <p:cNvPr id="8" name="object 8"/>
          <p:cNvSpPr txBox="1"/>
          <p:nvPr/>
        </p:nvSpPr>
        <p:spPr>
          <a:xfrm>
            <a:off x="535940" y="1961007"/>
            <a:ext cx="8063865" cy="339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Introduced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10" dirty="0">
                <a:latin typeface="Constantia"/>
                <a:cs typeface="Constantia"/>
              </a:rPr>
              <a:t>Barbara </a:t>
            </a:r>
            <a:r>
              <a:rPr sz="2600" spc="-15" dirty="0">
                <a:latin typeface="Constantia"/>
                <a:cs typeface="Constantia"/>
              </a:rPr>
              <a:t>Liskov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3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1988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States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Derived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classes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must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substitutable</a:t>
            </a:r>
            <a:r>
              <a:rPr sz="26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their </a:t>
            </a:r>
            <a:r>
              <a:rPr sz="2600" spc="-5" dirty="0">
                <a:latin typeface="Constantia"/>
                <a:cs typeface="Constantia"/>
              </a:rPr>
              <a:t>base</a:t>
            </a:r>
            <a:r>
              <a:rPr sz="2600" spc="-2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 other</a:t>
            </a:r>
            <a:r>
              <a:rPr sz="2600" spc="-3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words…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3333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Any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code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specific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class’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properties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methods 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being used </a:t>
            </a:r>
            <a:r>
              <a:rPr sz="2400" dirty="0">
                <a:latin typeface="Constantia"/>
                <a:cs typeface="Constantia"/>
              </a:rPr>
              <a:t>should </a:t>
            </a:r>
            <a:r>
              <a:rPr sz="2400" spc="-25" dirty="0">
                <a:latin typeface="Constantia"/>
                <a:cs typeface="Constantia"/>
              </a:rPr>
              <a:t>work </a:t>
            </a:r>
            <a:r>
              <a:rPr sz="2400" spc="-5" dirty="0">
                <a:latin typeface="Constantia"/>
                <a:cs typeface="Constantia"/>
              </a:rPr>
              <a:t>just </a:t>
            </a:r>
            <a:r>
              <a:rPr sz="2400" dirty="0">
                <a:latin typeface="Constantia"/>
                <a:cs typeface="Constantia"/>
              </a:rPr>
              <a:t>as </a:t>
            </a:r>
            <a:r>
              <a:rPr sz="2400" spc="-20" dirty="0">
                <a:latin typeface="Constantia"/>
                <a:cs typeface="Constantia"/>
              </a:rPr>
              <a:t>well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15" dirty="0">
                <a:latin typeface="Constantia"/>
                <a:cs typeface="Constantia"/>
              </a:rPr>
              <a:t>any </a:t>
            </a:r>
            <a:r>
              <a:rPr sz="2400" spc="-5" dirty="0">
                <a:latin typeface="Constantia"/>
                <a:cs typeface="Constantia"/>
              </a:rPr>
              <a:t>class </a:t>
            </a:r>
            <a:r>
              <a:rPr sz="2400" dirty="0">
                <a:latin typeface="Constantia"/>
                <a:cs typeface="Constantia"/>
              </a:rPr>
              <a:t>of  that</a:t>
            </a:r>
            <a:r>
              <a:rPr sz="2400" spc="-2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subtype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Makes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robust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less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coupled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8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35" dirty="0"/>
              <a:t>Liskov </a:t>
            </a:r>
            <a:r>
              <a:rPr sz="4500" spc="-10" dirty="0"/>
              <a:t>Substitution </a:t>
            </a:r>
            <a:r>
              <a:rPr sz="4500" dirty="0"/>
              <a:t>Principle (</a:t>
            </a:r>
            <a:r>
              <a:rPr sz="4500" u="heavy" dirty="0">
                <a:solidFill>
                  <a:srgbClr val="F49100"/>
                </a:solidFill>
                <a:hlinkClick r:id="rId3"/>
              </a:rPr>
              <a:t>LSP</a:t>
            </a:r>
            <a:r>
              <a:rPr sz="4500" dirty="0"/>
              <a:t>)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5940" y="1961007"/>
            <a:ext cx="8034020" cy="281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More </a:t>
            </a:r>
            <a:r>
              <a:rPr sz="2600" spc="-5" dirty="0">
                <a:latin typeface="Constantia"/>
                <a:cs typeface="Constantia"/>
              </a:rPr>
              <a:t>abstractly</a:t>
            </a:r>
            <a:r>
              <a:rPr sz="2600" spc="-3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speaking…</a:t>
            </a:r>
            <a:endParaRPr sz="2600">
              <a:latin typeface="Constantia"/>
              <a:cs typeface="Constantia"/>
            </a:endParaRPr>
          </a:p>
          <a:p>
            <a:pPr marL="652780" marR="64769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LSP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particular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definition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subtyping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  called (strong) </a:t>
            </a:r>
            <a:r>
              <a:rPr sz="2400" spc="-15" dirty="0">
                <a:latin typeface="Constantia"/>
                <a:cs typeface="Constantia"/>
              </a:rPr>
              <a:t>behavioral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subtyping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3333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defines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notion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substitutability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mutable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endParaRPr sz="2400">
              <a:latin typeface="Constantia"/>
              <a:cs typeface="Constantia"/>
            </a:endParaRPr>
          </a:p>
          <a:p>
            <a:pPr marL="652780" marR="70485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3333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subtype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10" dirty="0">
                <a:latin typeface="Constantia"/>
                <a:cs typeface="Constantia"/>
              </a:rPr>
              <a:t>T,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type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  </a:t>
            </a:r>
            <a:r>
              <a:rPr sz="2400" spc="-20" dirty="0">
                <a:latin typeface="Constantia"/>
                <a:cs typeface="Constantia"/>
              </a:rPr>
              <a:t>may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-15" dirty="0">
                <a:latin typeface="Constantia"/>
                <a:cs typeface="Constantia"/>
              </a:rPr>
              <a:t>replaced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objects </a:t>
            </a:r>
            <a:r>
              <a:rPr sz="2400" dirty="0">
                <a:latin typeface="Constantia"/>
                <a:cs typeface="Constantia"/>
              </a:rPr>
              <a:t>of type S without </a:t>
            </a:r>
            <a:r>
              <a:rPr sz="2400" spc="-10" dirty="0">
                <a:latin typeface="Constantia"/>
                <a:cs typeface="Constantia"/>
              </a:rPr>
              <a:t>altering 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correctness </a:t>
            </a:r>
            <a:r>
              <a:rPr sz="2400" dirty="0">
                <a:latin typeface="Constantia"/>
                <a:cs typeface="Constantia"/>
              </a:rPr>
              <a:t>of the</a:t>
            </a:r>
            <a:r>
              <a:rPr sz="2400" spc="-3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code.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 descr="https://lostechies.com/derickbailey/files/2011/03/InterfaceSegregationPrinciple_60216468.jpg">
            <a:extLst>
              <a:ext uri="{FF2B5EF4-FFF2-40B4-BE49-F238E27FC236}">
                <a16:creationId xmlns:a16="http://schemas.microsoft.com/office/drawing/2014/main" id="{DED993FF-99EF-4B51-A28E-AEE2F378D7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00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2" cy="599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0" dirty="0"/>
              <a:t>Interface Segregation</a:t>
            </a:r>
            <a:r>
              <a:rPr sz="4500" spc="-95" dirty="0"/>
              <a:t> </a:t>
            </a:r>
            <a:r>
              <a:rPr sz="4500" dirty="0"/>
              <a:t>Principle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spc="-5" dirty="0"/>
              <a:t>(</a:t>
            </a:r>
            <a:r>
              <a:rPr sz="4500" u="heavy" spc="-5" dirty="0">
                <a:solidFill>
                  <a:srgbClr val="F49100"/>
                </a:solidFill>
                <a:hlinkClick r:id="rId8"/>
              </a:rPr>
              <a:t>ISP</a:t>
            </a:r>
            <a:r>
              <a:rPr sz="4500" spc="-5" dirty="0"/>
              <a:t>)</a:t>
            </a:r>
            <a:endParaRPr sz="4500"/>
          </a:p>
        </p:txBody>
      </p:sp>
      <p:sp>
        <p:nvSpPr>
          <p:cNvPr id="8" name="object 8"/>
          <p:cNvSpPr txBox="1"/>
          <p:nvPr/>
        </p:nvSpPr>
        <p:spPr>
          <a:xfrm>
            <a:off x="535940" y="1961007"/>
            <a:ext cx="7980680" cy="389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340995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States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client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should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forced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depend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  </a:t>
            </a:r>
            <a:r>
              <a:rPr sz="2600" spc="-10" dirty="0">
                <a:latin typeface="Constantia"/>
                <a:cs typeface="Constantia"/>
              </a:rPr>
              <a:t>interfaces </a:t>
            </a:r>
            <a:r>
              <a:rPr sz="2600" spc="-5" dirty="0">
                <a:latin typeface="Constantia"/>
                <a:cs typeface="Constantia"/>
              </a:rPr>
              <a:t>it does </a:t>
            </a:r>
            <a:r>
              <a:rPr sz="2600" dirty="0">
                <a:latin typeface="Constantia"/>
                <a:cs typeface="Constantia"/>
              </a:rPr>
              <a:t>not</a:t>
            </a:r>
            <a:r>
              <a:rPr sz="2600" spc="-4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 other</a:t>
            </a:r>
            <a:r>
              <a:rPr sz="2600" spc="-3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words…</a:t>
            </a:r>
            <a:endParaRPr sz="2600">
              <a:latin typeface="Constantia"/>
              <a:cs typeface="Constantia"/>
            </a:endParaRPr>
          </a:p>
          <a:p>
            <a:pPr marL="652780" marR="116840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3333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Do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put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anything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interface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  </a:t>
            </a:r>
            <a:r>
              <a:rPr sz="2400" spc="-5" dirty="0">
                <a:latin typeface="Constantia"/>
                <a:cs typeface="Constantia"/>
              </a:rPr>
              <a:t>implementing class cannot</a:t>
            </a:r>
            <a:r>
              <a:rPr sz="2400" spc="-3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Create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larger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number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smaller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interfaces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shrunken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interfaces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also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role</a:t>
            </a:r>
            <a:r>
              <a:rPr sz="2600" i="1" spc="-2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interface</a:t>
            </a:r>
            <a:r>
              <a:rPr sz="2600" spc="-10" dirty="0">
                <a:latin typeface="Constantia"/>
                <a:cs typeface="Constantia"/>
              </a:rPr>
              <a:t>s</a:t>
            </a:r>
            <a:endParaRPr sz="2600">
              <a:latin typeface="Constantia"/>
              <a:cs typeface="Constantia"/>
            </a:endParaRPr>
          </a:p>
          <a:p>
            <a:pPr marL="287020" marR="36512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ISP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intended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keep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system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decoupled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 thus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easier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refactor,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change,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redeploy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146" name="Picture 2" descr="https://lostechies.com/derickbailey/files/2011/03/DependencyInversionPrinciple_0278F9E2.jpg">
            <a:extLst>
              <a:ext uri="{FF2B5EF4-FFF2-40B4-BE49-F238E27FC236}">
                <a16:creationId xmlns:a16="http://schemas.microsoft.com/office/drawing/2014/main" id="{ABC24CF8-D8BE-42E8-A90C-0C4FF32DE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2" cy="599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5" dirty="0"/>
              <a:t>Dependency </a:t>
            </a:r>
            <a:r>
              <a:rPr sz="4500" spc="-25" dirty="0"/>
              <a:t>Inversion</a:t>
            </a:r>
            <a:r>
              <a:rPr sz="4500" spc="-80" dirty="0"/>
              <a:t> </a:t>
            </a:r>
            <a:r>
              <a:rPr sz="4500" dirty="0"/>
              <a:t>Principle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spc="-5" dirty="0"/>
              <a:t>(</a:t>
            </a:r>
            <a:r>
              <a:rPr sz="4500" u="heavy" spc="-5" dirty="0">
                <a:solidFill>
                  <a:srgbClr val="F49100"/>
                </a:solidFill>
                <a:hlinkClick r:id="rId8"/>
              </a:rPr>
              <a:t>DIP</a:t>
            </a:r>
            <a:r>
              <a:rPr sz="4500" spc="-5" dirty="0"/>
              <a:t>)</a:t>
            </a:r>
            <a:endParaRPr sz="4500"/>
          </a:p>
        </p:txBody>
      </p:sp>
      <p:sp>
        <p:nvSpPr>
          <p:cNvPr id="8" name="object 8"/>
          <p:cNvSpPr txBox="1"/>
          <p:nvPr/>
        </p:nvSpPr>
        <p:spPr>
          <a:xfrm>
            <a:off x="535940" y="1961007"/>
            <a:ext cx="7678420" cy="374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800735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DIP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refers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specific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decoupling  software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modules.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85" dirty="0">
                <a:latin typeface="Constantia"/>
                <a:cs typeface="Constantia"/>
              </a:rPr>
              <a:t>Two </a:t>
            </a:r>
            <a:r>
              <a:rPr sz="2600" spc="-20" dirty="0">
                <a:latin typeface="Constantia"/>
                <a:cs typeface="Constantia"/>
              </a:rPr>
              <a:t>key </a:t>
            </a:r>
            <a:r>
              <a:rPr sz="2600" dirty="0">
                <a:latin typeface="Constantia"/>
                <a:cs typeface="Constantia"/>
              </a:rPr>
              <a:t>aspects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3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this:</a:t>
            </a:r>
            <a:endParaRPr sz="2600">
              <a:latin typeface="Constantia"/>
              <a:cs typeface="Constantia"/>
            </a:endParaRPr>
          </a:p>
          <a:p>
            <a:pPr marL="652780" marR="241935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3333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High-level </a:t>
            </a:r>
            <a:r>
              <a:rPr sz="2400" spc="-5" dirty="0">
                <a:latin typeface="Constantia"/>
                <a:cs typeface="Constantia"/>
              </a:rPr>
              <a:t>modules </a:t>
            </a:r>
            <a:r>
              <a:rPr sz="2400" dirty="0">
                <a:latin typeface="Constantia"/>
                <a:cs typeface="Constantia"/>
              </a:rPr>
              <a:t>should not </a:t>
            </a:r>
            <a:r>
              <a:rPr sz="2400" spc="-5" dirty="0">
                <a:latin typeface="Constantia"/>
                <a:cs typeface="Constantia"/>
              </a:rPr>
              <a:t>depend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3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low-level  </a:t>
            </a:r>
            <a:r>
              <a:rPr sz="2400" spc="-10" dirty="0">
                <a:latin typeface="Constantia"/>
                <a:cs typeface="Constantia"/>
              </a:rPr>
              <a:t>modules. </a:t>
            </a:r>
            <a:r>
              <a:rPr sz="2400" spc="-5" dirty="0">
                <a:latin typeface="Constantia"/>
                <a:cs typeface="Constantia"/>
              </a:rPr>
              <a:t>Both </a:t>
            </a:r>
            <a:r>
              <a:rPr sz="2400" dirty="0">
                <a:latin typeface="Constantia"/>
                <a:cs typeface="Constantia"/>
              </a:rPr>
              <a:t>should </a:t>
            </a:r>
            <a:r>
              <a:rPr sz="2400" spc="-5" dirty="0">
                <a:latin typeface="Constantia"/>
                <a:cs typeface="Constantia"/>
              </a:rPr>
              <a:t>depend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3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abstractions.</a:t>
            </a:r>
            <a:endParaRPr sz="2400">
              <a:latin typeface="Constantia"/>
              <a:cs typeface="Constantia"/>
            </a:endParaRPr>
          </a:p>
          <a:p>
            <a:pPr marL="652780" marR="398145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3333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Abstractions </a:t>
            </a:r>
            <a:r>
              <a:rPr sz="2400" dirty="0">
                <a:latin typeface="Constantia"/>
                <a:cs typeface="Constantia"/>
              </a:rPr>
              <a:t>should </a:t>
            </a:r>
            <a:r>
              <a:rPr sz="2400" spc="-5" dirty="0">
                <a:latin typeface="Constantia"/>
                <a:cs typeface="Constantia"/>
              </a:rPr>
              <a:t>not depend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409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details. </a:t>
            </a:r>
            <a:r>
              <a:rPr sz="2400" dirty="0">
                <a:latin typeface="Constantia"/>
                <a:cs typeface="Constantia"/>
              </a:rPr>
              <a:t>Details  should </a:t>
            </a:r>
            <a:r>
              <a:rPr sz="2400" spc="-5" dirty="0">
                <a:latin typeface="Constantia"/>
                <a:cs typeface="Constantia"/>
              </a:rPr>
              <a:t>depend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2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abstractions.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Thus, both </a:t>
            </a:r>
            <a:r>
              <a:rPr sz="2600" spc="-10" dirty="0">
                <a:latin typeface="Constantia"/>
                <a:cs typeface="Constantia"/>
              </a:rPr>
              <a:t>high-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low-level </a:t>
            </a:r>
            <a:r>
              <a:rPr sz="2600" dirty="0">
                <a:latin typeface="Constantia"/>
                <a:cs typeface="Constantia"/>
              </a:rPr>
              <a:t>objects must</a:t>
            </a:r>
            <a:r>
              <a:rPr sz="2600" spc="-4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depend 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abstractions.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53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Writing </a:t>
            </a:r>
            <a:r>
              <a:rPr spc="-5" dirty="0"/>
              <a:t>SOLID</a:t>
            </a:r>
            <a:r>
              <a:rPr spc="-7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1007"/>
            <a:ext cx="7997190" cy="317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6600190" algn="l"/>
              </a:tabLst>
            </a:pPr>
            <a:r>
              <a:rPr sz="2600" u="heavy" spc="5" dirty="0">
                <a:solidFill>
                  <a:srgbClr val="F49100"/>
                </a:solidFill>
                <a:latin typeface="Constantia"/>
                <a:cs typeface="Constantia"/>
                <a:hlinkClick r:id="rId3"/>
              </a:rPr>
              <a:t>SOLID</a:t>
            </a:r>
            <a:r>
              <a:rPr sz="2600" u="heavy" spc="-30" dirty="0">
                <a:solidFill>
                  <a:srgbClr val="F49100"/>
                </a:solidFill>
                <a:latin typeface="Constantia"/>
                <a:cs typeface="Constantia"/>
                <a:hlinkClick r:id="rId3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mnemonic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acronym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track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Uncle  </a:t>
            </a:r>
            <a:r>
              <a:rPr sz="2600" spc="-35" dirty="0">
                <a:latin typeface="Constantia"/>
                <a:cs typeface="Constantia"/>
              </a:rPr>
              <a:t>Bob’s </a:t>
            </a:r>
            <a:r>
              <a:rPr sz="2600" spc="10" dirty="0">
                <a:latin typeface="Constantia"/>
                <a:cs typeface="Constantia"/>
              </a:rPr>
              <a:t>first </a:t>
            </a:r>
            <a:r>
              <a:rPr sz="2600" spc="-10" dirty="0">
                <a:latin typeface="Constantia"/>
                <a:cs typeface="Constantia"/>
              </a:rPr>
              <a:t>five </a:t>
            </a:r>
            <a:r>
              <a:rPr sz="2600" dirty="0">
                <a:latin typeface="Constantia"/>
                <a:cs typeface="Constantia"/>
              </a:rPr>
              <a:t>principles of </a:t>
            </a:r>
            <a:r>
              <a:rPr sz="2600" spc="5" dirty="0">
                <a:latin typeface="Constantia"/>
                <a:cs typeface="Constantia"/>
              </a:rPr>
              <a:t>OOP</a:t>
            </a:r>
            <a:r>
              <a:rPr sz="2600" spc="-4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OOD.	</a:t>
            </a:r>
            <a:r>
              <a:rPr sz="2600" dirty="0">
                <a:latin typeface="Constantia"/>
                <a:cs typeface="Constantia"/>
              </a:rPr>
              <a:t>They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are: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Single Responsibility Principle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u="heavy" dirty="0">
                <a:solidFill>
                  <a:srgbClr val="F49100"/>
                </a:solidFill>
                <a:latin typeface="Constantia"/>
                <a:cs typeface="Constantia"/>
                <a:hlinkClick r:id="rId4"/>
              </a:rPr>
              <a:t>SRP</a:t>
            </a:r>
            <a:r>
              <a:rPr sz="2600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Open-closed Principle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u="heavy" dirty="0">
                <a:solidFill>
                  <a:srgbClr val="F49100"/>
                </a:solidFill>
                <a:latin typeface="Constantia"/>
                <a:cs typeface="Constantia"/>
                <a:hlinkClick r:id="rId5"/>
              </a:rPr>
              <a:t>OCP</a:t>
            </a:r>
            <a:r>
              <a:rPr sz="2600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Liskov </a:t>
            </a:r>
            <a:r>
              <a:rPr sz="2600" spc="-5" dirty="0">
                <a:latin typeface="Constantia"/>
                <a:cs typeface="Constantia"/>
              </a:rPr>
              <a:t>Substitution Principle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(</a:t>
            </a:r>
            <a:r>
              <a:rPr sz="2600" u="heavy" spc="5" dirty="0">
                <a:solidFill>
                  <a:srgbClr val="F49100"/>
                </a:solidFill>
                <a:latin typeface="Constantia"/>
                <a:cs typeface="Constantia"/>
                <a:hlinkClick r:id="rId6"/>
              </a:rPr>
              <a:t>LSP</a:t>
            </a:r>
            <a:r>
              <a:rPr sz="2600" spc="5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Interface </a:t>
            </a:r>
            <a:r>
              <a:rPr sz="2600" spc="-5" dirty="0">
                <a:latin typeface="Constantia"/>
                <a:cs typeface="Constantia"/>
              </a:rPr>
              <a:t>Segregation Principle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</a:t>
            </a:r>
            <a:r>
              <a:rPr sz="2600" u="heavy" spc="-10" dirty="0">
                <a:solidFill>
                  <a:srgbClr val="F49100"/>
                </a:solidFill>
                <a:latin typeface="Constantia"/>
                <a:cs typeface="Constantia"/>
                <a:hlinkClick r:id="rId7"/>
              </a:rPr>
              <a:t>ISP</a:t>
            </a:r>
            <a:r>
              <a:rPr sz="2600" spc="-10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Dependency </a:t>
            </a:r>
            <a:r>
              <a:rPr sz="2600" spc="-15" dirty="0">
                <a:latin typeface="Constantia"/>
                <a:cs typeface="Constantia"/>
              </a:rPr>
              <a:t>Inversion </a:t>
            </a:r>
            <a:r>
              <a:rPr sz="2600" spc="-5" dirty="0">
                <a:latin typeface="Constantia"/>
                <a:cs typeface="Constantia"/>
              </a:rPr>
              <a:t>Principle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u="heavy" dirty="0">
                <a:solidFill>
                  <a:srgbClr val="F49100"/>
                </a:solidFill>
                <a:latin typeface="Constantia"/>
                <a:cs typeface="Constantia"/>
                <a:hlinkClick r:id="rId8"/>
              </a:rPr>
              <a:t>DIP</a:t>
            </a:r>
            <a:r>
              <a:rPr sz="2600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2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9591" y="1920240"/>
            <a:ext cx="225552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200" spc="-5" dirty="0">
                <a:solidFill>
                  <a:srgbClr val="FFFFFF"/>
                </a:solidFill>
              </a:rPr>
              <a:t>Lab</a:t>
            </a:r>
            <a:endParaRPr sz="7200" dirty="0"/>
          </a:p>
        </p:txBody>
      </p:sp>
      <p:sp>
        <p:nvSpPr>
          <p:cNvPr id="8" name="object 8"/>
          <p:cNvSpPr txBox="1"/>
          <p:nvPr/>
        </p:nvSpPr>
        <p:spPr>
          <a:xfrm>
            <a:off x="1593850" y="3239261"/>
            <a:ext cx="71183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FF00"/>
                </a:solidFill>
                <a:latin typeface="Segoe Print"/>
                <a:cs typeface="Segoe Print"/>
              </a:rPr>
              <a:t>02 Lab - SOLID</a:t>
            </a:r>
            <a:endParaRPr sz="3200" dirty="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3" name="Picture 2" descr="https://lostechies.com/derickbailey/files/2011/03/SingleResponsibilityPrinciple2_71060858.jpg">
            <a:extLst>
              <a:ext uri="{FF2B5EF4-FFF2-40B4-BE49-F238E27FC236}">
                <a16:creationId xmlns:a16="http://schemas.microsoft.com/office/drawing/2014/main" id="{6E5F0E71-E9AB-400C-800B-6FFFA7C58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7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590" y="1187196"/>
            <a:ext cx="240792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9590" y="2144267"/>
            <a:ext cx="240792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590" y="3028188"/>
            <a:ext cx="240792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590" y="3912108"/>
            <a:ext cx="240792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590" y="4796028"/>
            <a:ext cx="240792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590" y="5679947"/>
            <a:ext cx="240792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9942" y="1092961"/>
            <a:ext cx="7591425" cy="522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u="heavy" spc="-5" dirty="0">
                <a:solidFill>
                  <a:srgbClr val="FF0000"/>
                </a:solidFill>
                <a:latin typeface="Constantia"/>
                <a:cs typeface="Constantia"/>
              </a:rPr>
              <a:t>Responsibility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000" dirty="0">
                <a:latin typeface="Constantia"/>
                <a:cs typeface="Constantia"/>
              </a:rPr>
              <a:t>Set of </a:t>
            </a:r>
            <a:r>
              <a:rPr sz="2000" b="1" i="1" dirty="0">
                <a:solidFill>
                  <a:srgbClr val="0000FF"/>
                </a:solidFill>
                <a:latin typeface="Constantia"/>
                <a:cs typeface="Constantia"/>
              </a:rPr>
              <a:t>related functionality </a:t>
            </a:r>
            <a:r>
              <a:rPr sz="2000" b="1" i="1" spc="-5" dirty="0">
                <a:solidFill>
                  <a:srgbClr val="0000FF"/>
                </a:solidFill>
                <a:latin typeface="Constantia"/>
                <a:cs typeface="Constantia"/>
              </a:rPr>
              <a:t>or behavior  </a:t>
            </a:r>
            <a:r>
              <a:rPr sz="2000" spc="-5" dirty="0">
                <a:latin typeface="Constantia"/>
                <a:cs typeface="Constantia"/>
              </a:rPr>
              <a:t>that </a:t>
            </a:r>
            <a:r>
              <a:rPr sz="2000" dirty="0">
                <a:latin typeface="Constantia"/>
                <a:cs typeface="Constantia"/>
              </a:rPr>
              <a:t>the </a:t>
            </a:r>
            <a:r>
              <a:rPr sz="2000" spc="-5" dirty="0">
                <a:latin typeface="Constantia"/>
                <a:cs typeface="Constantia"/>
              </a:rPr>
              <a:t>class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performs</a:t>
            </a:r>
            <a:r>
              <a:rPr sz="2000" b="1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12700" marR="71755">
              <a:lnSpc>
                <a:spcPct val="100000"/>
              </a:lnSpc>
              <a:spcBef>
                <a:spcPts val="1280"/>
              </a:spcBef>
            </a:pPr>
            <a:r>
              <a:rPr sz="2400" b="1" spc="-5" dirty="0">
                <a:latin typeface="Constantia"/>
                <a:cs typeface="Constantia"/>
              </a:rPr>
              <a:t>Each </a:t>
            </a:r>
            <a:r>
              <a:rPr sz="2400" b="1" i="1" spc="-5" dirty="0">
                <a:solidFill>
                  <a:srgbClr val="FF0000"/>
                </a:solidFill>
                <a:latin typeface="Constantia"/>
                <a:cs typeface="Constantia"/>
              </a:rPr>
              <a:t>object </a:t>
            </a:r>
            <a:r>
              <a:rPr sz="2400" b="1" dirty="0">
                <a:latin typeface="Constantia"/>
                <a:cs typeface="Constantia"/>
              </a:rPr>
              <a:t>in </a:t>
            </a:r>
            <a:r>
              <a:rPr sz="2400" b="1" spc="-5" dirty="0">
                <a:latin typeface="Constantia"/>
                <a:cs typeface="Constantia"/>
              </a:rPr>
              <a:t>your application should have </a:t>
            </a:r>
            <a:r>
              <a:rPr sz="2400" b="1" i="1" spc="-5" dirty="0">
                <a:solidFill>
                  <a:srgbClr val="FF0000"/>
                </a:solidFill>
                <a:latin typeface="Constantia"/>
                <a:cs typeface="Constantia"/>
              </a:rPr>
              <a:t>one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and  </a:t>
            </a:r>
            <a:r>
              <a:rPr sz="2400" b="1" i="1" spc="-5" dirty="0">
                <a:solidFill>
                  <a:srgbClr val="FF0000"/>
                </a:solidFill>
                <a:latin typeface="Constantia"/>
                <a:cs typeface="Constantia"/>
              </a:rPr>
              <a:t>only</a:t>
            </a:r>
            <a:r>
              <a:rPr sz="2400" b="1" i="1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onstantia"/>
                <a:cs typeface="Constantia"/>
              </a:rPr>
              <a:t>responsibility.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spc="-5" dirty="0">
                <a:latin typeface="Constantia"/>
                <a:cs typeface="Constantia"/>
              </a:rPr>
              <a:t>And, </a:t>
            </a:r>
            <a:r>
              <a:rPr sz="2400" b="1" dirty="0">
                <a:latin typeface="Constantia"/>
                <a:cs typeface="Constantia"/>
              </a:rPr>
              <a:t>each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method </a:t>
            </a:r>
            <a:r>
              <a:rPr sz="2400" b="1" dirty="0">
                <a:latin typeface="Constantia"/>
                <a:cs typeface="Constantia"/>
              </a:rPr>
              <a:t>(service) in that object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should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nstantia"/>
                <a:cs typeface="Constantia"/>
              </a:rPr>
              <a:t>focus on </a:t>
            </a:r>
            <a:r>
              <a:rPr sz="2400" b="1" spc="-5" dirty="0">
                <a:latin typeface="Constantia"/>
                <a:cs typeface="Constantia"/>
              </a:rPr>
              <a:t>carrying </a:t>
            </a:r>
            <a:r>
              <a:rPr sz="2400" b="1" dirty="0">
                <a:latin typeface="Constantia"/>
                <a:cs typeface="Constantia"/>
              </a:rPr>
              <a:t>out </a:t>
            </a:r>
            <a:r>
              <a:rPr sz="2400" b="1" spc="-5" dirty="0">
                <a:latin typeface="Constantia"/>
                <a:cs typeface="Constantia"/>
              </a:rPr>
              <a:t>that single</a:t>
            </a:r>
            <a:r>
              <a:rPr sz="2400" b="1" spc="-1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responsibility.</a:t>
            </a:r>
            <a:endParaRPr sz="24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responsibility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entirely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encapsulated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  </a:t>
            </a:r>
            <a:r>
              <a:rPr sz="2400" spc="-15" dirty="0">
                <a:latin typeface="Constantia"/>
                <a:cs typeface="Constantia"/>
              </a:rPr>
              <a:t>context </a:t>
            </a:r>
            <a:r>
              <a:rPr sz="2400" spc="-10" dirty="0">
                <a:latin typeface="Constantia"/>
                <a:cs typeface="Constantia"/>
              </a:rPr>
              <a:t>(class, </a:t>
            </a:r>
            <a:r>
              <a:rPr sz="2400" dirty="0">
                <a:latin typeface="Constantia"/>
                <a:cs typeface="Constantia"/>
              </a:rPr>
              <a:t>function,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variable)</a:t>
            </a:r>
            <a:endParaRPr sz="2400">
              <a:latin typeface="Constantia"/>
              <a:cs typeface="Constantia"/>
            </a:endParaRPr>
          </a:p>
          <a:p>
            <a:pPr marL="12700" marR="820419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Constantia"/>
                <a:cs typeface="Constantia"/>
              </a:rPr>
              <a:t>All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services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narrowly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aligned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  </a:t>
            </a:r>
            <a:r>
              <a:rPr sz="2400" spc="-5" dirty="0">
                <a:latin typeface="Constantia"/>
                <a:cs typeface="Constantia"/>
              </a:rPr>
              <a:t>responsibility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827905" algn="l"/>
              </a:tabLst>
            </a:pPr>
            <a:r>
              <a:rPr sz="2400" spc="-15" dirty="0">
                <a:latin typeface="Constantia"/>
                <a:cs typeface="Constantia"/>
              </a:rPr>
              <a:t>Uncle </a:t>
            </a:r>
            <a:r>
              <a:rPr sz="2400" spc="-5" dirty="0">
                <a:latin typeface="Constantia"/>
                <a:cs typeface="Constantia"/>
              </a:rPr>
              <a:t>Bob </a:t>
            </a:r>
            <a:r>
              <a:rPr sz="2400" dirty="0">
                <a:latin typeface="Constantia"/>
                <a:cs typeface="Constantia"/>
              </a:rPr>
              <a:t>further </a:t>
            </a:r>
            <a:r>
              <a:rPr sz="2400" spc="-5" dirty="0">
                <a:latin typeface="Constantia"/>
                <a:cs typeface="Constantia"/>
              </a:rPr>
              <a:t>offers</a:t>
            </a:r>
            <a:r>
              <a:rPr sz="2400" spc="-3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rubric:	Responsibility is</a:t>
            </a:r>
            <a:r>
              <a:rPr sz="2400" spc="-2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i="1" spc="-10" dirty="0">
                <a:latin typeface="Constantia"/>
                <a:cs typeface="Constantia"/>
              </a:rPr>
              <a:t>reason </a:t>
            </a:r>
            <a:r>
              <a:rPr sz="2400" i="1" spc="-15" dirty="0">
                <a:latin typeface="Constantia"/>
                <a:cs typeface="Constantia"/>
              </a:rPr>
              <a:t>to</a:t>
            </a:r>
            <a:r>
              <a:rPr sz="2400" i="1" spc="-70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change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344678"/>
            <a:ext cx="8233409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5" dirty="0"/>
              <a:t>Single </a:t>
            </a:r>
            <a:r>
              <a:rPr sz="4500" spc="-10" dirty="0"/>
              <a:t>Responsibility </a:t>
            </a:r>
            <a:r>
              <a:rPr sz="4500" dirty="0"/>
              <a:t>Principle</a:t>
            </a:r>
            <a:r>
              <a:rPr sz="4500" spc="-35" dirty="0"/>
              <a:t> </a:t>
            </a:r>
            <a:r>
              <a:rPr sz="4500" dirty="0"/>
              <a:t>(</a:t>
            </a:r>
            <a:r>
              <a:rPr sz="4500" u="heavy" dirty="0">
                <a:solidFill>
                  <a:srgbClr val="F49100"/>
                </a:solidFill>
                <a:hlinkClick r:id="rId4"/>
              </a:rPr>
              <a:t>SRP</a:t>
            </a:r>
            <a:r>
              <a:rPr sz="4500" dirty="0"/>
              <a:t>)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Single Responsibility</a:t>
            </a:r>
            <a:r>
              <a:rPr spc="-130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1577339"/>
            <a:ext cx="2788920" cy="400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39" y="2110739"/>
            <a:ext cx="1722120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834" y="2279638"/>
            <a:ext cx="1657350" cy="488950"/>
          </a:xfrm>
          <a:custGeom>
            <a:avLst/>
            <a:gdLst/>
            <a:ahLst/>
            <a:cxnLst/>
            <a:rect l="l" t="t" r="r" b="b"/>
            <a:pathLst>
              <a:path w="1657350" h="488950">
                <a:moveTo>
                  <a:pt x="1617339" y="472105"/>
                </a:moveTo>
                <a:lnTo>
                  <a:pt x="1619503" y="488961"/>
                </a:lnTo>
                <a:lnTo>
                  <a:pt x="1657350" y="484262"/>
                </a:lnTo>
                <a:lnTo>
                  <a:pt x="1656103" y="474483"/>
                </a:lnTo>
                <a:lnTo>
                  <a:pt x="1618234" y="474483"/>
                </a:lnTo>
                <a:lnTo>
                  <a:pt x="1617339" y="472105"/>
                </a:lnTo>
                <a:close/>
              </a:path>
              <a:path w="1657350" h="488950">
                <a:moveTo>
                  <a:pt x="1617090" y="470165"/>
                </a:moveTo>
                <a:lnTo>
                  <a:pt x="1617339" y="472105"/>
                </a:lnTo>
                <a:lnTo>
                  <a:pt x="1618234" y="474483"/>
                </a:lnTo>
                <a:lnTo>
                  <a:pt x="1617090" y="470165"/>
                </a:lnTo>
                <a:close/>
              </a:path>
              <a:path w="1657350" h="488950">
                <a:moveTo>
                  <a:pt x="1655552" y="470165"/>
                </a:moveTo>
                <a:lnTo>
                  <a:pt x="1617090" y="470165"/>
                </a:lnTo>
                <a:lnTo>
                  <a:pt x="1618234" y="474483"/>
                </a:lnTo>
                <a:lnTo>
                  <a:pt x="1656103" y="474483"/>
                </a:lnTo>
                <a:lnTo>
                  <a:pt x="1655552" y="470165"/>
                </a:lnTo>
                <a:close/>
              </a:path>
              <a:path w="1657350" h="488950">
                <a:moveTo>
                  <a:pt x="1611707" y="457117"/>
                </a:moveTo>
                <a:lnTo>
                  <a:pt x="1617339" y="472105"/>
                </a:lnTo>
                <a:lnTo>
                  <a:pt x="1617090" y="470165"/>
                </a:lnTo>
                <a:lnTo>
                  <a:pt x="1655552" y="470165"/>
                </a:lnTo>
                <a:lnTo>
                  <a:pt x="1654937" y="465339"/>
                </a:lnTo>
                <a:lnTo>
                  <a:pt x="1654810" y="463942"/>
                </a:lnTo>
                <a:lnTo>
                  <a:pt x="1654428" y="462418"/>
                </a:lnTo>
                <a:lnTo>
                  <a:pt x="1653104" y="458862"/>
                </a:lnTo>
                <a:lnTo>
                  <a:pt x="1612773" y="458862"/>
                </a:lnTo>
                <a:lnTo>
                  <a:pt x="1611707" y="457117"/>
                </a:lnTo>
                <a:close/>
              </a:path>
              <a:path w="1657350" h="488950">
                <a:moveTo>
                  <a:pt x="1611122" y="455560"/>
                </a:moveTo>
                <a:lnTo>
                  <a:pt x="1611707" y="457117"/>
                </a:lnTo>
                <a:lnTo>
                  <a:pt x="1612773" y="458862"/>
                </a:lnTo>
                <a:lnTo>
                  <a:pt x="1611122" y="455560"/>
                </a:lnTo>
                <a:close/>
              </a:path>
              <a:path w="1657350" h="488950">
                <a:moveTo>
                  <a:pt x="1651854" y="455560"/>
                </a:moveTo>
                <a:lnTo>
                  <a:pt x="1611122" y="455560"/>
                </a:lnTo>
                <a:lnTo>
                  <a:pt x="1612773" y="458862"/>
                </a:lnTo>
                <a:lnTo>
                  <a:pt x="1653104" y="458862"/>
                </a:lnTo>
                <a:lnTo>
                  <a:pt x="1651854" y="455560"/>
                </a:lnTo>
                <a:close/>
              </a:path>
              <a:path w="1657350" h="488950">
                <a:moveTo>
                  <a:pt x="1601914" y="441082"/>
                </a:moveTo>
                <a:lnTo>
                  <a:pt x="1611707" y="457117"/>
                </a:lnTo>
                <a:lnTo>
                  <a:pt x="1611122" y="455560"/>
                </a:lnTo>
                <a:lnTo>
                  <a:pt x="1651854" y="455560"/>
                </a:lnTo>
                <a:lnTo>
                  <a:pt x="1646857" y="442352"/>
                </a:lnTo>
                <a:lnTo>
                  <a:pt x="1602993" y="442352"/>
                </a:lnTo>
                <a:lnTo>
                  <a:pt x="1601914" y="441082"/>
                </a:lnTo>
                <a:close/>
              </a:path>
              <a:path w="1657350" h="488950">
                <a:moveTo>
                  <a:pt x="1601215" y="439939"/>
                </a:moveTo>
                <a:lnTo>
                  <a:pt x="1601914" y="441082"/>
                </a:lnTo>
                <a:lnTo>
                  <a:pt x="1602993" y="442352"/>
                </a:lnTo>
                <a:lnTo>
                  <a:pt x="1601215" y="439939"/>
                </a:lnTo>
                <a:close/>
              </a:path>
              <a:path w="1657350" h="488950">
                <a:moveTo>
                  <a:pt x="1645919" y="439939"/>
                </a:moveTo>
                <a:lnTo>
                  <a:pt x="1601215" y="439939"/>
                </a:lnTo>
                <a:lnTo>
                  <a:pt x="1602993" y="442352"/>
                </a:lnTo>
                <a:lnTo>
                  <a:pt x="1646857" y="442352"/>
                </a:lnTo>
                <a:lnTo>
                  <a:pt x="1646427" y="441082"/>
                </a:lnTo>
                <a:lnTo>
                  <a:pt x="1645919" y="439939"/>
                </a:lnTo>
                <a:close/>
              </a:path>
              <a:path w="1657350" h="488950">
                <a:moveTo>
                  <a:pt x="108670" y="65861"/>
                </a:moveTo>
                <a:lnTo>
                  <a:pt x="75654" y="84462"/>
                </a:lnTo>
                <a:lnTo>
                  <a:pt x="108034" y="103970"/>
                </a:lnTo>
                <a:lnTo>
                  <a:pt x="152653" y="104659"/>
                </a:lnTo>
                <a:lnTo>
                  <a:pt x="304291" y="111390"/>
                </a:lnTo>
                <a:lnTo>
                  <a:pt x="453643" y="122185"/>
                </a:lnTo>
                <a:lnTo>
                  <a:pt x="599313" y="136917"/>
                </a:lnTo>
                <a:lnTo>
                  <a:pt x="740282" y="155078"/>
                </a:lnTo>
                <a:lnTo>
                  <a:pt x="808481" y="165365"/>
                </a:lnTo>
                <a:lnTo>
                  <a:pt x="875029" y="176414"/>
                </a:lnTo>
                <a:lnTo>
                  <a:pt x="939800" y="188352"/>
                </a:lnTo>
                <a:lnTo>
                  <a:pt x="1002538" y="200798"/>
                </a:lnTo>
                <a:lnTo>
                  <a:pt x="1063243" y="214006"/>
                </a:lnTo>
                <a:lnTo>
                  <a:pt x="1121664" y="227849"/>
                </a:lnTo>
                <a:lnTo>
                  <a:pt x="1177670" y="242200"/>
                </a:lnTo>
                <a:lnTo>
                  <a:pt x="1231138" y="257059"/>
                </a:lnTo>
                <a:lnTo>
                  <a:pt x="1281811" y="272426"/>
                </a:lnTo>
                <a:lnTo>
                  <a:pt x="1329563" y="288301"/>
                </a:lnTo>
                <a:lnTo>
                  <a:pt x="1374266" y="304557"/>
                </a:lnTo>
                <a:lnTo>
                  <a:pt x="1415668" y="321194"/>
                </a:lnTo>
                <a:lnTo>
                  <a:pt x="1453895" y="338085"/>
                </a:lnTo>
                <a:lnTo>
                  <a:pt x="1488313" y="355103"/>
                </a:lnTo>
                <a:lnTo>
                  <a:pt x="1545970" y="389647"/>
                </a:lnTo>
                <a:lnTo>
                  <a:pt x="1587118" y="423683"/>
                </a:lnTo>
                <a:lnTo>
                  <a:pt x="1601914" y="441082"/>
                </a:lnTo>
                <a:lnTo>
                  <a:pt x="1601215" y="439939"/>
                </a:lnTo>
                <a:lnTo>
                  <a:pt x="1645919" y="439939"/>
                </a:lnTo>
                <a:lnTo>
                  <a:pt x="1633727" y="420127"/>
                </a:lnTo>
                <a:lnTo>
                  <a:pt x="1633219" y="419238"/>
                </a:lnTo>
                <a:lnTo>
                  <a:pt x="1594485" y="378852"/>
                </a:lnTo>
                <a:lnTo>
                  <a:pt x="1539620" y="340371"/>
                </a:lnTo>
                <a:lnTo>
                  <a:pt x="1470787" y="303922"/>
                </a:lnTo>
                <a:lnTo>
                  <a:pt x="1431163" y="286269"/>
                </a:lnTo>
                <a:lnTo>
                  <a:pt x="1388490" y="269251"/>
                </a:lnTo>
                <a:lnTo>
                  <a:pt x="1342516" y="252487"/>
                </a:lnTo>
                <a:lnTo>
                  <a:pt x="1293876" y="236358"/>
                </a:lnTo>
                <a:lnTo>
                  <a:pt x="1242187" y="220610"/>
                </a:lnTo>
                <a:lnTo>
                  <a:pt x="1187957" y="205497"/>
                </a:lnTo>
                <a:lnTo>
                  <a:pt x="1131189" y="190892"/>
                </a:lnTo>
                <a:lnTo>
                  <a:pt x="1072134" y="176922"/>
                </a:lnTo>
                <a:lnTo>
                  <a:pt x="1010665" y="163587"/>
                </a:lnTo>
                <a:lnTo>
                  <a:pt x="947292" y="150887"/>
                </a:lnTo>
                <a:lnTo>
                  <a:pt x="881888" y="138949"/>
                </a:lnTo>
                <a:lnTo>
                  <a:pt x="814704" y="127773"/>
                </a:lnTo>
                <a:lnTo>
                  <a:pt x="745870" y="117486"/>
                </a:lnTo>
                <a:lnTo>
                  <a:pt x="604138" y="99071"/>
                </a:lnTo>
                <a:lnTo>
                  <a:pt x="457453" y="84339"/>
                </a:lnTo>
                <a:lnTo>
                  <a:pt x="307086" y="73417"/>
                </a:lnTo>
                <a:lnTo>
                  <a:pt x="154304" y="66559"/>
                </a:lnTo>
                <a:lnTo>
                  <a:pt x="108670" y="65861"/>
                </a:lnTo>
                <a:close/>
              </a:path>
              <a:path w="1657350" h="488950">
                <a:moveTo>
                  <a:pt x="150955" y="0"/>
                </a:moveTo>
                <a:lnTo>
                  <a:pt x="143763" y="2297"/>
                </a:lnTo>
                <a:lnTo>
                  <a:pt x="0" y="83323"/>
                </a:lnTo>
                <a:lnTo>
                  <a:pt x="141350" y="168540"/>
                </a:lnTo>
                <a:lnTo>
                  <a:pt x="148419" y="171100"/>
                </a:lnTo>
                <a:lnTo>
                  <a:pt x="155701" y="170731"/>
                </a:lnTo>
                <a:lnTo>
                  <a:pt x="162317" y="167647"/>
                </a:lnTo>
                <a:lnTo>
                  <a:pt x="167386" y="162063"/>
                </a:lnTo>
                <a:lnTo>
                  <a:pt x="169947" y="154940"/>
                </a:lnTo>
                <a:lnTo>
                  <a:pt x="169592" y="147649"/>
                </a:lnTo>
                <a:lnTo>
                  <a:pt x="166546" y="141025"/>
                </a:lnTo>
                <a:lnTo>
                  <a:pt x="161036" y="135901"/>
                </a:lnTo>
                <a:lnTo>
                  <a:pt x="108034" y="103970"/>
                </a:lnTo>
                <a:lnTo>
                  <a:pt x="37591" y="102881"/>
                </a:lnTo>
                <a:lnTo>
                  <a:pt x="38100" y="64781"/>
                </a:lnTo>
                <a:lnTo>
                  <a:pt x="110586" y="64781"/>
                </a:lnTo>
                <a:lnTo>
                  <a:pt x="162432" y="35571"/>
                </a:lnTo>
                <a:lnTo>
                  <a:pt x="168207" y="30593"/>
                </a:lnTo>
                <a:lnTo>
                  <a:pt x="171481" y="24030"/>
                </a:lnTo>
                <a:lnTo>
                  <a:pt x="172041" y="16730"/>
                </a:lnTo>
                <a:lnTo>
                  <a:pt x="169672" y="9536"/>
                </a:lnTo>
                <a:lnTo>
                  <a:pt x="164766" y="3833"/>
                </a:lnTo>
                <a:lnTo>
                  <a:pt x="158241" y="583"/>
                </a:lnTo>
                <a:lnTo>
                  <a:pt x="150955" y="0"/>
                </a:lnTo>
                <a:close/>
              </a:path>
              <a:path w="1657350" h="488950">
                <a:moveTo>
                  <a:pt x="38100" y="64781"/>
                </a:moveTo>
                <a:lnTo>
                  <a:pt x="37591" y="102881"/>
                </a:lnTo>
                <a:lnTo>
                  <a:pt x="108034" y="103970"/>
                </a:lnTo>
                <a:lnTo>
                  <a:pt x="102222" y="100468"/>
                </a:lnTo>
                <a:lnTo>
                  <a:pt x="47243" y="100468"/>
                </a:lnTo>
                <a:lnTo>
                  <a:pt x="47625" y="67575"/>
                </a:lnTo>
                <a:lnTo>
                  <a:pt x="105627" y="67575"/>
                </a:lnTo>
                <a:lnTo>
                  <a:pt x="108670" y="65861"/>
                </a:lnTo>
                <a:lnTo>
                  <a:pt x="38100" y="64781"/>
                </a:lnTo>
                <a:close/>
              </a:path>
              <a:path w="1657350" h="488950">
                <a:moveTo>
                  <a:pt x="47625" y="67575"/>
                </a:moveTo>
                <a:lnTo>
                  <a:pt x="47243" y="100468"/>
                </a:lnTo>
                <a:lnTo>
                  <a:pt x="75654" y="84462"/>
                </a:lnTo>
                <a:lnTo>
                  <a:pt x="47625" y="67575"/>
                </a:lnTo>
                <a:close/>
              </a:path>
              <a:path w="1657350" h="488950">
                <a:moveTo>
                  <a:pt x="75654" y="84462"/>
                </a:moveTo>
                <a:lnTo>
                  <a:pt x="47243" y="100468"/>
                </a:lnTo>
                <a:lnTo>
                  <a:pt x="102222" y="100468"/>
                </a:lnTo>
                <a:lnTo>
                  <a:pt x="75654" y="84462"/>
                </a:lnTo>
                <a:close/>
              </a:path>
              <a:path w="1657350" h="488950">
                <a:moveTo>
                  <a:pt x="105627" y="67575"/>
                </a:moveTo>
                <a:lnTo>
                  <a:pt x="47625" y="67575"/>
                </a:lnTo>
                <a:lnTo>
                  <a:pt x="75654" y="84462"/>
                </a:lnTo>
                <a:lnTo>
                  <a:pt x="105627" y="67575"/>
                </a:lnTo>
                <a:close/>
              </a:path>
              <a:path w="1657350" h="488950">
                <a:moveTo>
                  <a:pt x="110586" y="64781"/>
                </a:moveTo>
                <a:lnTo>
                  <a:pt x="38100" y="64781"/>
                </a:lnTo>
                <a:lnTo>
                  <a:pt x="108670" y="65861"/>
                </a:lnTo>
                <a:lnTo>
                  <a:pt x="110586" y="64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39" y="4777740"/>
            <a:ext cx="1722120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2039" y="4244340"/>
            <a:ext cx="1722120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2039" y="3710940"/>
            <a:ext cx="1722120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2039" y="2644139"/>
            <a:ext cx="1722120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2039" y="3177539"/>
            <a:ext cx="1722120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266" y="1760473"/>
            <a:ext cx="899160" cy="3402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Duck</a:t>
            </a:r>
            <a:endParaRPr sz="2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1600" b="1" spc="-5" dirty="0">
                <a:latin typeface="Constantia"/>
                <a:cs typeface="Constantia"/>
              </a:rPr>
              <a:t>Displ</a:t>
            </a:r>
            <a:r>
              <a:rPr sz="1600" b="1" spc="-50" dirty="0">
                <a:latin typeface="Constantia"/>
                <a:cs typeface="Constantia"/>
              </a:rPr>
              <a:t>a</a:t>
            </a:r>
            <a:r>
              <a:rPr sz="1600" b="1" spc="-10" dirty="0">
                <a:latin typeface="Constantia"/>
                <a:cs typeface="Constantia"/>
              </a:rPr>
              <a:t>y(</a:t>
            </a:r>
            <a:r>
              <a:rPr sz="1600" b="1" spc="-5" dirty="0">
                <a:latin typeface="Constantia"/>
                <a:cs typeface="Constantia"/>
              </a:rPr>
              <a:t>)</a:t>
            </a:r>
            <a:endParaRPr sz="1600">
              <a:latin typeface="Constantia"/>
              <a:cs typeface="Constantia"/>
            </a:endParaRPr>
          </a:p>
          <a:p>
            <a:pPr marL="59690" marR="52069" algn="ctr">
              <a:lnSpc>
                <a:spcPts val="4200"/>
              </a:lnSpc>
              <a:spcBef>
                <a:spcPts val="520"/>
              </a:spcBef>
            </a:pPr>
            <a:r>
              <a:rPr sz="1600" b="1" spc="-10" dirty="0">
                <a:latin typeface="Constantia"/>
                <a:cs typeface="Constantia"/>
              </a:rPr>
              <a:t>Q</a:t>
            </a:r>
            <a:r>
              <a:rPr sz="1600" b="1" spc="-15" dirty="0">
                <a:latin typeface="Constantia"/>
                <a:cs typeface="Constantia"/>
              </a:rPr>
              <a:t>u</a:t>
            </a:r>
            <a:r>
              <a:rPr sz="1600" b="1" spc="-5" dirty="0">
                <a:latin typeface="Constantia"/>
                <a:cs typeface="Constantia"/>
              </a:rPr>
              <a:t>a</a:t>
            </a:r>
            <a:r>
              <a:rPr sz="1600" b="1" spc="-15" dirty="0">
                <a:latin typeface="Constantia"/>
                <a:cs typeface="Constantia"/>
              </a:rPr>
              <a:t>c</a:t>
            </a:r>
            <a:r>
              <a:rPr sz="1600" b="1" spc="-10" dirty="0">
                <a:latin typeface="Constantia"/>
                <a:cs typeface="Constantia"/>
              </a:rPr>
              <a:t>k()  Swim()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600" b="1" spc="-10" dirty="0">
                <a:latin typeface="Constantia"/>
                <a:cs typeface="Constantia"/>
              </a:rPr>
              <a:t>Fly()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15" dirty="0">
                <a:latin typeface="Constantia"/>
                <a:cs typeface="Constantia"/>
              </a:rPr>
              <a:t>Hunt()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Constantia"/>
                <a:cs typeface="Constantia"/>
              </a:rPr>
              <a:t>Cook()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8475" y="2782823"/>
            <a:ext cx="3398520" cy="223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600" b="1" dirty="0">
                <a:solidFill>
                  <a:srgbClr val="0000FF"/>
                </a:solidFill>
                <a:latin typeface="Constantia"/>
                <a:cs typeface="Constantia"/>
              </a:rPr>
              <a:t>How </a:t>
            </a:r>
            <a:r>
              <a:rPr sz="3600" b="1" spc="-5" dirty="0">
                <a:solidFill>
                  <a:srgbClr val="0000FF"/>
                </a:solidFill>
                <a:latin typeface="Constantia"/>
                <a:cs typeface="Constantia"/>
              </a:rPr>
              <a:t>many  res</a:t>
            </a:r>
            <a:r>
              <a:rPr sz="3600" b="1" spc="-10" dirty="0">
                <a:solidFill>
                  <a:srgbClr val="0000FF"/>
                </a:solidFill>
                <a:latin typeface="Constantia"/>
                <a:cs typeface="Constantia"/>
              </a:rPr>
              <a:t>p</a:t>
            </a:r>
            <a:r>
              <a:rPr sz="3600" b="1" dirty="0">
                <a:solidFill>
                  <a:srgbClr val="0000FF"/>
                </a:solidFill>
                <a:latin typeface="Constantia"/>
                <a:cs typeface="Constantia"/>
              </a:rPr>
              <a:t>onsibil</a:t>
            </a:r>
            <a:r>
              <a:rPr sz="3600" b="1" spc="-15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sz="3600" b="1" dirty="0">
                <a:solidFill>
                  <a:srgbClr val="0000FF"/>
                </a:solidFill>
                <a:latin typeface="Constantia"/>
                <a:cs typeface="Constantia"/>
              </a:rPr>
              <a:t>ti</a:t>
            </a:r>
            <a:r>
              <a:rPr sz="3600" b="1" spc="-10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sz="3600" b="1" dirty="0">
                <a:solidFill>
                  <a:srgbClr val="0000FF"/>
                </a:solidFill>
                <a:latin typeface="Constantia"/>
                <a:cs typeface="Constantia"/>
              </a:rPr>
              <a:t>s  </a:t>
            </a:r>
            <a:r>
              <a:rPr sz="3600" b="1" spc="-5" dirty="0">
                <a:solidFill>
                  <a:srgbClr val="0000FF"/>
                </a:solidFill>
                <a:latin typeface="Constantia"/>
                <a:cs typeface="Constantia"/>
              </a:rPr>
              <a:t>does </a:t>
            </a:r>
            <a:r>
              <a:rPr sz="3600" b="1" dirty="0">
                <a:solidFill>
                  <a:srgbClr val="0000FF"/>
                </a:solidFill>
                <a:latin typeface="Constantia"/>
                <a:cs typeface="Constantia"/>
              </a:rPr>
              <a:t>this </a:t>
            </a:r>
            <a:r>
              <a:rPr sz="3600" b="1" spc="-5" dirty="0">
                <a:solidFill>
                  <a:srgbClr val="0000FF"/>
                </a:solidFill>
                <a:latin typeface="Constantia"/>
                <a:cs typeface="Constantia"/>
              </a:rPr>
              <a:t>class  have?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1339596"/>
            <a:ext cx="240792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39" y="2263139"/>
            <a:ext cx="7360920" cy="3627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100" y="264414"/>
            <a:ext cx="321056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SRP</a:t>
            </a:r>
            <a:r>
              <a:rPr spc="-7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70828" y="2393315"/>
            <a:ext cx="13373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sng" spc="-5" dirty="0">
                <a:solidFill>
                  <a:srgbClr val="03AC07"/>
                </a:solidFill>
                <a:latin typeface="Constantia"/>
                <a:cs typeface="Constantia"/>
              </a:rPr>
              <a:t>Follows</a:t>
            </a:r>
            <a:r>
              <a:rPr sz="1800" b="1" u="sng" spc="-100" dirty="0">
                <a:solidFill>
                  <a:srgbClr val="03AC07"/>
                </a:solidFill>
                <a:latin typeface="Constantia"/>
                <a:cs typeface="Constantia"/>
              </a:rPr>
              <a:t> </a:t>
            </a:r>
            <a:r>
              <a:rPr sz="1800" b="1" u="sng" spc="-5" dirty="0">
                <a:solidFill>
                  <a:srgbClr val="03AC07"/>
                </a:solidFill>
                <a:latin typeface="Constantia"/>
                <a:cs typeface="Constantia"/>
              </a:rPr>
              <a:t>SRP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" y="1796795"/>
            <a:ext cx="240792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9144" y="1245361"/>
            <a:ext cx="529272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nstantia"/>
                <a:cs typeface="Constantia"/>
              </a:rPr>
              <a:t>Simple </a:t>
            </a:r>
            <a:r>
              <a:rPr sz="2400" b="1" dirty="0">
                <a:latin typeface="Constantia"/>
                <a:cs typeface="Constantia"/>
              </a:rPr>
              <a:t>test to identify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responsibility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10" dirty="0">
                <a:latin typeface="Constantia"/>
                <a:cs typeface="Constantia"/>
              </a:rPr>
              <a:t>The   </a:t>
            </a:r>
            <a:r>
              <a:rPr sz="2400" b="1" spc="-760" dirty="0">
                <a:solidFill>
                  <a:srgbClr val="FF0000"/>
                </a:solidFill>
                <a:latin typeface="Constantia"/>
                <a:cs typeface="Constantia"/>
              </a:rPr>
              <a:t>&lt;</a:t>
            </a:r>
            <a:r>
              <a:rPr sz="2400" b="1" spc="-760" dirty="0">
                <a:latin typeface="Constantia"/>
                <a:cs typeface="Constantia"/>
              </a:rPr>
              <a:t>_</a:t>
            </a:r>
            <a:r>
              <a:rPr sz="2400" b="1" spc="-76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b="1" spc="-760" dirty="0">
                <a:latin typeface="Constantia"/>
                <a:cs typeface="Constantia"/>
              </a:rPr>
              <a:t>_</a:t>
            </a:r>
            <a:r>
              <a:rPr sz="2400" b="1" spc="-760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2400" b="1" spc="8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455" dirty="0">
                <a:solidFill>
                  <a:srgbClr val="FF0000"/>
                </a:solidFill>
                <a:latin typeface="Constantia"/>
                <a:cs typeface="Constantia"/>
              </a:rPr>
              <a:t>je</a:t>
            </a:r>
            <a:r>
              <a:rPr sz="2400" b="1" spc="-455" dirty="0">
                <a:latin typeface="Constantia"/>
                <a:cs typeface="Constantia"/>
              </a:rPr>
              <a:t>_</a:t>
            </a:r>
            <a:r>
              <a:rPr sz="2400" b="1" spc="-455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400" b="1" spc="-455" dirty="0">
                <a:latin typeface="Constantia"/>
                <a:cs typeface="Constantia"/>
              </a:rPr>
              <a:t>_</a:t>
            </a:r>
            <a:r>
              <a:rPr sz="2400" b="1" spc="-45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b="1" spc="-455" dirty="0">
                <a:latin typeface="Constantia"/>
                <a:cs typeface="Constantia"/>
              </a:rPr>
              <a:t>_</a:t>
            </a:r>
            <a:r>
              <a:rPr sz="2400" b="1" spc="-455" dirty="0">
                <a:solidFill>
                  <a:srgbClr val="FF0000"/>
                </a:solidFill>
                <a:latin typeface="Constantia"/>
                <a:cs typeface="Constantia"/>
              </a:rPr>
              <a:t>&gt;              </a:t>
            </a:r>
            <a:r>
              <a:rPr sz="2400" b="1" spc="-865" dirty="0">
                <a:solidFill>
                  <a:srgbClr val="FF0000"/>
                </a:solidFill>
                <a:latin typeface="Constantia"/>
                <a:cs typeface="Constantia"/>
              </a:rPr>
              <a:t>&lt;</a:t>
            </a:r>
            <a:r>
              <a:rPr sz="2400" b="1" spc="-865" dirty="0">
                <a:latin typeface="Constantia"/>
                <a:cs typeface="Constantia"/>
              </a:rPr>
              <a:t>_</a:t>
            </a:r>
            <a:r>
              <a:rPr sz="2400" b="1" spc="-86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b="1" spc="7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67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b="1" spc="-675" dirty="0">
                <a:latin typeface="Constantia"/>
                <a:cs typeface="Constantia"/>
              </a:rPr>
              <a:t>_</a:t>
            </a:r>
            <a:r>
              <a:rPr sz="2400" b="1" spc="-675" dirty="0">
                <a:solidFill>
                  <a:srgbClr val="FF0000"/>
                </a:solidFill>
                <a:latin typeface="Constantia"/>
                <a:cs typeface="Constantia"/>
              </a:rPr>
              <a:t>th</a:t>
            </a:r>
            <a:r>
              <a:rPr sz="2400" b="1" spc="12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b="1" spc="-185" dirty="0">
                <a:latin typeface="Constantia"/>
                <a:cs typeface="Constantia"/>
              </a:rPr>
              <a:t>_</a:t>
            </a:r>
            <a:r>
              <a:rPr sz="2400" b="1" spc="-18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b="1" spc="-185" dirty="0">
                <a:latin typeface="Constantia"/>
                <a:cs typeface="Constantia"/>
              </a:rPr>
              <a:t>_</a:t>
            </a:r>
            <a:r>
              <a:rPr sz="2400" b="1" spc="-185" dirty="0">
                <a:solidFill>
                  <a:srgbClr val="FF0000"/>
                </a:solidFill>
                <a:latin typeface="Constantia"/>
                <a:cs typeface="Constantia"/>
              </a:rPr>
              <a:t>&gt;</a:t>
            </a:r>
            <a:r>
              <a:rPr sz="2400" b="1" spc="-185" dirty="0">
                <a:latin typeface="Constantia"/>
                <a:cs typeface="Constantia"/>
              </a:rPr>
              <a:t>Itself.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598928"/>
            <a:ext cx="1602105" cy="297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25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250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250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250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endParaRPr sz="3000" baseline="125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15" dirty="0">
                <a:latin typeface="Constantia"/>
                <a:cs typeface="Constantia"/>
              </a:rPr>
              <a:t>_</a:t>
            </a:r>
            <a:r>
              <a:rPr sz="3000" b="1" spc="-772" baseline="6944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600" spc="-515" dirty="0">
                <a:latin typeface="Constantia"/>
                <a:cs typeface="Constantia"/>
              </a:rPr>
              <a:t>_</a:t>
            </a:r>
            <a:r>
              <a:rPr sz="3000" b="1" spc="-772" baseline="6944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600" spc="-515" dirty="0">
                <a:latin typeface="Constantia"/>
                <a:cs typeface="Constantia"/>
              </a:rPr>
              <a:t>_</a:t>
            </a:r>
            <a:r>
              <a:rPr sz="3000" b="1" spc="-772" baseline="6944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600" spc="-515" dirty="0">
                <a:latin typeface="Constantia"/>
                <a:cs typeface="Constantia"/>
              </a:rPr>
              <a:t>_</a:t>
            </a:r>
            <a:r>
              <a:rPr sz="3000" b="1" spc="-772" baseline="6944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endParaRPr sz="3000" baseline="6944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388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388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388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388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endParaRPr sz="3000" baseline="1388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25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250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250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250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endParaRPr sz="3000" baseline="125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6944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6944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6944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6944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endParaRPr sz="3000" baseline="6944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8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388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388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388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600" spc="-509" dirty="0">
                <a:latin typeface="Constantia"/>
                <a:cs typeface="Constantia"/>
              </a:rPr>
              <a:t>_</a:t>
            </a:r>
            <a:r>
              <a:rPr sz="3000" b="1" spc="-765" baseline="1388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endParaRPr sz="3000" baseline="1388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72200" y="2743200"/>
            <a:ext cx="32003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66036" y="2598928"/>
            <a:ext cx="2633345" cy="297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23389" algn="l"/>
              </a:tabLst>
            </a:pP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25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25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250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2500" dirty="0">
                <a:solidFill>
                  <a:srgbClr val="0000FF"/>
                </a:solidFill>
                <a:latin typeface="Calibri"/>
                <a:cs typeface="Calibri"/>
              </a:rPr>
              <a:t>la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2500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2500" dirty="0">
                <a:solidFill>
                  <a:srgbClr val="0000FF"/>
                </a:solidFill>
                <a:latin typeface="Calibri"/>
                <a:cs typeface="Calibri"/>
              </a:rPr>
              <a:t>[s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2500" dirty="0">
                <a:solidFill>
                  <a:srgbClr val="0000FF"/>
                </a:solidFill>
                <a:latin typeface="Calibri"/>
                <a:cs typeface="Calibri"/>
              </a:rPr>
              <a:t>]</a:t>
            </a:r>
            <a:r>
              <a:rPr sz="3000" b="1" u="heavy" spc="-757" baseline="125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600" spc="-15" dirty="0">
                <a:latin typeface="Constantia"/>
                <a:cs typeface="Constantia"/>
              </a:rPr>
              <a:t>Itself.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1724660" algn="l"/>
              </a:tabLst>
            </a:pPr>
            <a:r>
              <a:rPr sz="2600" spc="-525" dirty="0">
                <a:latin typeface="Constantia"/>
                <a:cs typeface="Constantia"/>
              </a:rPr>
              <a:t>_</a:t>
            </a:r>
            <a:r>
              <a:rPr sz="3000" b="1" spc="-787" baseline="6944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2600" spc="-525" dirty="0">
                <a:latin typeface="Constantia"/>
                <a:cs typeface="Constantia"/>
              </a:rPr>
              <a:t>_</a:t>
            </a:r>
            <a:r>
              <a:rPr sz="3000" b="1" spc="-787" baseline="6944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600" spc="-525" dirty="0">
                <a:latin typeface="Constantia"/>
                <a:cs typeface="Constantia"/>
              </a:rPr>
              <a:t>_</a:t>
            </a:r>
            <a:r>
              <a:rPr sz="3000" b="1" spc="-787" baseline="6944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600" spc="-525" dirty="0">
                <a:latin typeface="Constantia"/>
                <a:cs typeface="Constantia"/>
              </a:rPr>
              <a:t>_</a:t>
            </a:r>
            <a:r>
              <a:rPr sz="3000" b="1" spc="-787" baseline="6944" dirty="0">
                <a:solidFill>
                  <a:srgbClr val="0000FF"/>
                </a:solidFill>
                <a:latin typeface="Calibri"/>
                <a:cs typeface="Calibri"/>
              </a:rPr>
              <a:t>ck</a:t>
            </a:r>
            <a:r>
              <a:rPr sz="2600" spc="-525" dirty="0">
                <a:latin typeface="Constantia"/>
                <a:cs typeface="Constantia"/>
              </a:rPr>
              <a:t>_</a:t>
            </a:r>
            <a:r>
              <a:rPr sz="3000" b="1" spc="-787" baseline="6944" dirty="0">
                <a:solidFill>
                  <a:srgbClr val="0000FF"/>
                </a:solidFill>
                <a:latin typeface="Calibri"/>
                <a:cs typeface="Calibri"/>
              </a:rPr>
              <a:t>[s</a:t>
            </a:r>
            <a:r>
              <a:rPr sz="2600" spc="-525" dirty="0">
                <a:latin typeface="Constantia"/>
                <a:cs typeface="Constantia"/>
              </a:rPr>
              <a:t>_</a:t>
            </a:r>
            <a:r>
              <a:rPr sz="3000" b="1" spc="-787" baseline="6944" dirty="0">
                <a:solidFill>
                  <a:srgbClr val="0000FF"/>
                </a:solidFill>
                <a:latin typeface="Calibri"/>
                <a:cs typeface="Calibri"/>
              </a:rPr>
              <a:t>]</a:t>
            </a:r>
            <a:r>
              <a:rPr sz="3000" b="1" u="heavy" spc="-787" baseline="6944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600" spc="-15" dirty="0">
                <a:latin typeface="Constantia"/>
                <a:cs typeface="Constantia"/>
              </a:rPr>
              <a:t>Itself.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1723389" algn="l"/>
              </a:tabLst>
            </a:pPr>
            <a:r>
              <a:rPr sz="2600" spc="-560" dirty="0">
                <a:latin typeface="Constantia"/>
                <a:cs typeface="Constantia"/>
              </a:rPr>
              <a:t>_</a:t>
            </a:r>
            <a:r>
              <a:rPr sz="3000" b="1" spc="-839" baseline="1388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600" spc="-560" dirty="0">
                <a:latin typeface="Constantia"/>
                <a:cs typeface="Constantia"/>
              </a:rPr>
              <a:t>_</a:t>
            </a:r>
            <a:r>
              <a:rPr sz="3000" b="1" spc="-839" baseline="1388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600" spc="-560" dirty="0">
                <a:latin typeface="Constantia"/>
                <a:cs typeface="Constantia"/>
              </a:rPr>
              <a:t>_</a:t>
            </a:r>
            <a:r>
              <a:rPr sz="3000" b="1" spc="-839" baseline="1388" dirty="0">
                <a:solidFill>
                  <a:srgbClr val="0000FF"/>
                </a:solidFill>
                <a:latin typeface="Calibri"/>
                <a:cs typeface="Calibri"/>
              </a:rPr>
              <a:t>im</a:t>
            </a:r>
            <a:r>
              <a:rPr sz="2600" spc="-560" dirty="0">
                <a:latin typeface="Constantia"/>
                <a:cs typeface="Constantia"/>
              </a:rPr>
              <a:t>_</a:t>
            </a:r>
            <a:r>
              <a:rPr sz="3000" b="1" spc="-839" baseline="1388" dirty="0">
                <a:solidFill>
                  <a:srgbClr val="0000FF"/>
                </a:solidFill>
                <a:latin typeface="Calibri"/>
                <a:cs typeface="Calibri"/>
              </a:rPr>
              <a:t>[</a:t>
            </a:r>
            <a:r>
              <a:rPr sz="2600" spc="-560" dirty="0">
                <a:latin typeface="Constantia"/>
                <a:cs typeface="Constantia"/>
              </a:rPr>
              <a:t>_</a:t>
            </a:r>
            <a:r>
              <a:rPr sz="3000" b="1" spc="-839" baseline="1388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600" spc="-560" dirty="0">
                <a:latin typeface="Constantia"/>
                <a:cs typeface="Constantia"/>
              </a:rPr>
              <a:t>_</a:t>
            </a:r>
            <a:r>
              <a:rPr sz="3000" b="1" spc="-839" baseline="1388" dirty="0">
                <a:solidFill>
                  <a:srgbClr val="0000FF"/>
                </a:solidFill>
                <a:latin typeface="Calibri"/>
                <a:cs typeface="Calibri"/>
              </a:rPr>
              <a:t>]</a:t>
            </a:r>
            <a:r>
              <a:rPr sz="3000" b="1" u="heavy" spc="-839" baseline="1388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600" spc="-15" dirty="0">
                <a:latin typeface="Constantia"/>
                <a:cs typeface="Constantia"/>
              </a:rPr>
              <a:t>Itself.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1723389" algn="l"/>
              </a:tabLst>
            </a:pPr>
            <a:r>
              <a:rPr sz="2600" spc="-445" dirty="0">
                <a:latin typeface="Constantia"/>
                <a:cs typeface="Constantia"/>
              </a:rPr>
              <a:t>_</a:t>
            </a:r>
            <a:r>
              <a:rPr sz="3000" b="1" spc="-667" baseline="1250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spc="-445" dirty="0">
                <a:latin typeface="Constantia"/>
                <a:cs typeface="Constantia"/>
              </a:rPr>
              <a:t>_</a:t>
            </a:r>
            <a:r>
              <a:rPr sz="3000" b="1" spc="-667" baseline="12500" dirty="0">
                <a:solidFill>
                  <a:srgbClr val="0000FF"/>
                </a:solidFill>
                <a:latin typeface="Calibri"/>
                <a:cs typeface="Calibri"/>
              </a:rPr>
              <a:t>ly</a:t>
            </a:r>
            <a:r>
              <a:rPr sz="2600" spc="-445" dirty="0">
                <a:latin typeface="Constantia"/>
                <a:cs typeface="Constantia"/>
              </a:rPr>
              <a:t>_</a:t>
            </a:r>
            <a:r>
              <a:rPr sz="3000" b="1" spc="-667" baseline="12500" dirty="0">
                <a:solidFill>
                  <a:srgbClr val="0000FF"/>
                </a:solidFill>
                <a:latin typeface="Calibri"/>
                <a:cs typeface="Calibri"/>
              </a:rPr>
              <a:t>[s</a:t>
            </a:r>
            <a:r>
              <a:rPr sz="2600" spc="-445" dirty="0">
                <a:latin typeface="Constantia"/>
                <a:cs typeface="Constantia"/>
              </a:rPr>
              <a:t>_</a:t>
            </a:r>
            <a:r>
              <a:rPr sz="3000" b="1" spc="-667" baseline="12500" dirty="0">
                <a:solidFill>
                  <a:srgbClr val="0000FF"/>
                </a:solidFill>
                <a:latin typeface="Calibri"/>
                <a:cs typeface="Calibri"/>
              </a:rPr>
              <a:t>]</a:t>
            </a:r>
            <a:r>
              <a:rPr sz="3000" b="1" u="heavy" spc="-667" baseline="125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600" spc="-15" dirty="0">
                <a:latin typeface="Constantia"/>
                <a:cs typeface="Constantia"/>
              </a:rPr>
              <a:t>Itself.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1723389" algn="l"/>
              </a:tabLst>
            </a:pPr>
            <a:r>
              <a:rPr sz="2600" spc="-520" dirty="0">
                <a:latin typeface="Constantia"/>
                <a:cs typeface="Constantia"/>
              </a:rPr>
              <a:t>_</a:t>
            </a:r>
            <a:r>
              <a:rPr sz="3000" b="1" spc="-780" baseline="6944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600" spc="-520" dirty="0">
                <a:latin typeface="Constantia"/>
                <a:cs typeface="Constantia"/>
              </a:rPr>
              <a:t>_</a:t>
            </a:r>
            <a:r>
              <a:rPr sz="3000" b="1" spc="-780" baseline="6944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600" spc="-520" dirty="0">
                <a:latin typeface="Constantia"/>
                <a:cs typeface="Constantia"/>
              </a:rPr>
              <a:t>_</a:t>
            </a:r>
            <a:r>
              <a:rPr sz="3000" b="1" spc="-780" baseline="6944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520" dirty="0">
                <a:latin typeface="Constantia"/>
                <a:cs typeface="Constantia"/>
              </a:rPr>
              <a:t>_</a:t>
            </a:r>
            <a:r>
              <a:rPr sz="3000" b="1" spc="-780" baseline="6944" dirty="0">
                <a:solidFill>
                  <a:srgbClr val="0000FF"/>
                </a:solidFill>
                <a:latin typeface="Calibri"/>
                <a:cs typeface="Calibri"/>
              </a:rPr>
              <a:t>t[</a:t>
            </a:r>
            <a:r>
              <a:rPr sz="2600" spc="-520" dirty="0">
                <a:latin typeface="Constantia"/>
                <a:cs typeface="Constantia"/>
              </a:rPr>
              <a:t>_</a:t>
            </a:r>
            <a:r>
              <a:rPr sz="3000" b="1" spc="-780" baseline="6944" dirty="0">
                <a:solidFill>
                  <a:srgbClr val="0000FF"/>
                </a:solidFill>
                <a:latin typeface="Calibri"/>
                <a:cs typeface="Calibri"/>
              </a:rPr>
              <a:t>s]</a:t>
            </a:r>
            <a:r>
              <a:rPr sz="3000" b="1" u="heavy" spc="-780" baseline="6944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600" spc="-15" dirty="0">
                <a:latin typeface="Constantia"/>
                <a:cs typeface="Constantia"/>
              </a:rPr>
              <a:t>Itself.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1723389" algn="l"/>
              </a:tabLst>
            </a:pP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388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388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388" dirty="0">
                <a:solidFill>
                  <a:srgbClr val="0000FF"/>
                </a:solidFill>
                <a:latin typeface="Calibri"/>
                <a:cs typeface="Calibri"/>
              </a:rPr>
              <a:t>ok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388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388" dirty="0">
                <a:solidFill>
                  <a:srgbClr val="0000FF"/>
                </a:solidFill>
                <a:latin typeface="Calibri"/>
                <a:cs typeface="Calibri"/>
              </a:rPr>
              <a:t>[s</a:t>
            </a:r>
            <a:r>
              <a:rPr sz="2600" spc="-505" dirty="0">
                <a:latin typeface="Constantia"/>
                <a:cs typeface="Constantia"/>
              </a:rPr>
              <a:t>_</a:t>
            </a:r>
            <a:r>
              <a:rPr sz="3000" b="1" spc="-757" baseline="1388" dirty="0">
                <a:solidFill>
                  <a:srgbClr val="0000FF"/>
                </a:solidFill>
                <a:latin typeface="Calibri"/>
                <a:cs typeface="Calibri"/>
              </a:rPr>
              <a:t>]</a:t>
            </a:r>
            <a:r>
              <a:rPr sz="3000" b="1" u="heavy" spc="-757" baseline="1388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600" spc="-15" dirty="0">
                <a:latin typeface="Constantia"/>
                <a:cs typeface="Constantia"/>
              </a:rPr>
              <a:t>Itself.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200" y="3124200"/>
            <a:ext cx="32003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2200" y="4191000"/>
            <a:ext cx="32003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6959" y="3657600"/>
            <a:ext cx="32003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0" y="4712208"/>
            <a:ext cx="457200" cy="393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000" y="5245608"/>
            <a:ext cx="457200" cy="393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2" cy="599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340614"/>
            <a:ext cx="438912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Refactoring</a:t>
            </a:r>
            <a:r>
              <a:rPr spc="-65" dirty="0"/>
              <a:t> </a:t>
            </a:r>
            <a:r>
              <a:rPr spc="-5" dirty="0"/>
              <a:t>Duck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1789" y="1190497"/>
            <a:ext cx="749300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Factor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i="1" spc="-15" dirty="0">
                <a:solidFill>
                  <a:srgbClr val="FF0000"/>
                </a:solidFill>
                <a:latin typeface="Constantia"/>
                <a:cs typeface="Constantia"/>
              </a:rPr>
              <a:t>unrelated </a:t>
            </a:r>
            <a:r>
              <a:rPr sz="2600" i="1" spc="-5" dirty="0">
                <a:solidFill>
                  <a:srgbClr val="FF0000"/>
                </a:solidFill>
                <a:latin typeface="Constantia"/>
                <a:cs typeface="Constantia"/>
              </a:rPr>
              <a:t>behavior</a:t>
            </a:r>
            <a:r>
              <a:rPr sz="2600" i="1" spc="-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Duck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tabLst>
                <a:tab pos="2206625" algn="l"/>
              </a:tabLst>
            </a:pP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onstantia"/>
                <a:cs typeface="Constantia"/>
              </a:rPr>
              <a:t>single	</a:t>
            </a:r>
            <a:r>
              <a:rPr sz="2600" i="1" spc="-20" dirty="0">
                <a:solidFill>
                  <a:srgbClr val="FF0000"/>
                </a:solidFill>
                <a:latin typeface="Constantia"/>
                <a:cs typeface="Constantia"/>
              </a:rPr>
              <a:t>responsibility.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8640" y="4091940"/>
            <a:ext cx="2407919" cy="1417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00217" y="4209542"/>
            <a:ext cx="52705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Ch</a:t>
            </a:r>
            <a:r>
              <a:rPr sz="1800" b="1" spc="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58640" y="2567939"/>
            <a:ext cx="2407919" cy="1417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60009" y="2685288"/>
            <a:ext cx="80581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0" dirty="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un</a:t>
            </a:r>
            <a:r>
              <a:rPr sz="1800" b="1" spc="-30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040" y="2339339"/>
            <a:ext cx="2788920" cy="3855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4439" y="2872739"/>
            <a:ext cx="1722120" cy="5852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46301" y="2522473"/>
            <a:ext cx="899160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Duck</a:t>
            </a:r>
            <a:endParaRPr sz="2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600" b="1" spc="-5" dirty="0">
                <a:latin typeface="Constantia"/>
                <a:cs typeface="Constantia"/>
              </a:rPr>
              <a:t>Displ</a:t>
            </a:r>
            <a:r>
              <a:rPr sz="1600" b="1" spc="-50" dirty="0">
                <a:latin typeface="Constantia"/>
                <a:cs typeface="Constantia"/>
              </a:rPr>
              <a:t>a</a:t>
            </a:r>
            <a:r>
              <a:rPr sz="1600" b="1" spc="-10" dirty="0">
                <a:latin typeface="Constantia"/>
                <a:cs typeface="Constantia"/>
              </a:rPr>
              <a:t>y(</a:t>
            </a:r>
            <a:r>
              <a:rPr sz="1600" b="1" spc="-5" dirty="0">
                <a:latin typeface="Constantia"/>
                <a:cs typeface="Constantia"/>
              </a:rPr>
              <a:t>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4439" y="5539740"/>
            <a:ext cx="1722120" cy="5852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4439" y="5006340"/>
            <a:ext cx="1722120" cy="5852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4439" y="4472940"/>
            <a:ext cx="1722120" cy="5852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56029" y="4581905"/>
            <a:ext cx="680720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10" dirty="0">
                <a:latin typeface="Constantia"/>
                <a:cs typeface="Constantia"/>
              </a:rPr>
              <a:t>Fly()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45" dirty="0">
                <a:latin typeface="Constantia"/>
                <a:cs typeface="Constantia"/>
              </a:rPr>
              <a:t>H</a:t>
            </a:r>
            <a:r>
              <a:rPr sz="1600" b="1" spc="-5" dirty="0">
                <a:latin typeface="Constantia"/>
                <a:cs typeface="Constantia"/>
              </a:rPr>
              <a:t>u</a:t>
            </a:r>
            <a:r>
              <a:rPr sz="1600" b="1" spc="-15" dirty="0">
                <a:latin typeface="Constantia"/>
                <a:cs typeface="Constantia"/>
              </a:rPr>
              <a:t>n</a:t>
            </a:r>
            <a:r>
              <a:rPr sz="1600" b="1" spc="-5" dirty="0">
                <a:latin typeface="Constantia"/>
                <a:cs typeface="Constantia"/>
              </a:rPr>
              <a:t>t()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30" dirty="0">
                <a:latin typeface="Constantia"/>
                <a:cs typeface="Constantia"/>
              </a:rPr>
              <a:t>C</a:t>
            </a:r>
            <a:r>
              <a:rPr sz="1600" b="1" spc="-5" dirty="0">
                <a:latin typeface="Constantia"/>
                <a:cs typeface="Constantia"/>
              </a:rPr>
              <a:t>o</a:t>
            </a:r>
            <a:r>
              <a:rPr sz="1600" b="1" dirty="0">
                <a:latin typeface="Constantia"/>
                <a:cs typeface="Constantia"/>
              </a:rPr>
              <a:t>o</a:t>
            </a:r>
            <a:r>
              <a:rPr sz="1600" b="1" spc="-10" dirty="0">
                <a:latin typeface="Constantia"/>
                <a:cs typeface="Constantia"/>
              </a:rPr>
              <a:t>k()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34439" y="3406140"/>
            <a:ext cx="1722120" cy="5852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93545" y="3514725"/>
            <a:ext cx="8051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nstantia"/>
                <a:cs typeface="Constantia"/>
              </a:rPr>
              <a:t>Q</a:t>
            </a:r>
            <a:r>
              <a:rPr sz="1600" b="1" spc="-15" dirty="0">
                <a:latin typeface="Constantia"/>
                <a:cs typeface="Constantia"/>
              </a:rPr>
              <a:t>u</a:t>
            </a:r>
            <a:r>
              <a:rPr sz="1600" b="1" spc="-5" dirty="0">
                <a:latin typeface="Constantia"/>
                <a:cs typeface="Constantia"/>
              </a:rPr>
              <a:t>a</a:t>
            </a:r>
            <a:r>
              <a:rPr sz="1600" b="1" spc="-15" dirty="0">
                <a:latin typeface="Constantia"/>
                <a:cs typeface="Constantia"/>
              </a:rPr>
              <a:t>c</a:t>
            </a:r>
            <a:r>
              <a:rPr sz="1600" b="1" spc="-10" dirty="0">
                <a:latin typeface="Constantia"/>
                <a:cs typeface="Constantia"/>
              </a:rPr>
              <a:t>k()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34439" y="3939540"/>
            <a:ext cx="1722120" cy="5852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46885" y="4048505"/>
            <a:ext cx="69659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5" dirty="0">
                <a:latin typeface="Constantia"/>
                <a:cs typeface="Constantia"/>
              </a:rPr>
              <a:t>S</a:t>
            </a:r>
            <a:r>
              <a:rPr sz="1600" b="1" spc="-5" dirty="0">
                <a:latin typeface="Constantia"/>
                <a:cs typeface="Constantia"/>
              </a:rPr>
              <a:t>wim()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400" y="4876800"/>
            <a:ext cx="3352800" cy="1219200"/>
          </a:xfrm>
          <a:custGeom>
            <a:avLst/>
            <a:gdLst/>
            <a:ahLst/>
            <a:cxnLst/>
            <a:rect l="l" t="t" r="r" b="b"/>
            <a:pathLst>
              <a:path w="3352800" h="1219200">
                <a:moveTo>
                  <a:pt x="1676400" y="0"/>
                </a:moveTo>
                <a:lnTo>
                  <a:pt x="1608977" y="484"/>
                </a:lnTo>
                <a:lnTo>
                  <a:pt x="1542230" y="1924"/>
                </a:lnTo>
                <a:lnTo>
                  <a:pt x="1476209" y="4301"/>
                </a:lnTo>
                <a:lnTo>
                  <a:pt x="1410964" y="7598"/>
                </a:lnTo>
                <a:lnTo>
                  <a:pt x="1346544" y="11797"/>
                </a:lnTo>
                <a:lnTo>
                  <a:pt x="1283001" y="16879"/>
                </a:lnTo>
                <a:lnTo>
                  <a:pt x="1220383" y="22825"/>
                </a:lnTo>
                <a:lnTo>
                  <a:pt x="1158742" y="29618"/>
                </a:lnTo>
                <a:lnTo>
                  <a:pt x="1098127" y="37240"/>
                </a:lnTo>
                <a:lnTo>
                  <a:pt x="1038588" y="45672"/>
                </a:lnTo>
                <a:lnTo>
                  <a:pt x="980176" y="54896"/>
                </a:lnTo>
                <a:lnTo>
                  <a:pt x="922940" y="64894"/>
                </a:lnTo>
                <a:lnTo>
                  <a:pt x="866931" y="75647"/>
                </a:lnTo>
                <a:lnTo>
                  <a:pt x="812198" y="87138"/>
                </a:lnTo>
                <a:lnTo>
                  <a:pt x="758792" y="99348"/>
                </a:lnTo>
                <a:lnTo>
                  <a:pt x="706763" y="112259"/>
                </a:lnTo>
                <a:lnTo>
                  <a:pt x="656161" y="125853"/>
                </a:lnTo>
                <a:lnTo>
                  <a:pt x="607036" y="140111"/>
                </a:lnTo>
                <a:lnTo>
                  <a:pt x="559438" y="155016"/>
                </a:lnTo>
                <a:lnTo>
                  <a:pt x="513417" y="170549"/>
                </a:lnTo>
                <a:lnTo>
                  <a:pt x="469023" y="186692"/>
                </a:lnTo>
                <a:lnTo>
                  <a:pt x="426307" y="203427"/>
                </a:lnTo>
                <a:lnTo>
                  <a:pt x="385318" y="220735"/>
                </a:lnTo>
                <a:lnTo>
                  <a:pt x="346106" y="238599"/>
                </a:lnTo>
                <a:lnTo>
                  <a:pt x="308722" y="256999"/>
                </a:lnTo>
                <a:lnTo>
                  <a:pt x="273216" y="275919"/>
                </a:lnTo>
                <a:lnTo>
                  <a:pt x="239638" y="295339"/>
                </a:lnTo>
                <a:lnTo>
                  <a:pt x="178464" y="335609"/>
                </a:lnTo>
                <a:lnTo>
                  <a:pt x="125603" y="377663"/>
                </a:lnTo>
                <a:lnTo>
                  <a:pt x="81454" y="421356"/>
                </a:lnTo>
                <a:lnTo>
                  <a:pt x="46419" y="466542"/>
                </a:lnTo>
                <a:lnTo>
                  <a:pt x="20897" y="513075"/>
                </a:lnTo>
                <a:lnTo>
                  <a:pt x="5291" y="560809"/>
                </a:lnTo>
                <a:lnTo>
                  <a:pt x="0" y="609600"/>
                </a:lnTo>
                <a:lnTo>
                  <a:pt x="1331" y="634118"/>
                </a:lnTo>
                <a:lnTo>
                  <a:pt x="11830" y="682398"/>
                </a:lnTo>
                <a:lnTo>
                  <a:pt x="32444" y="729550"/>
                </a:lnTo>
                <a:lnTo>
                  <a:pt x="62772" y="775428"/>
                </a:lnTo>
                <a:lnTo>
                  <a:pt x="102414" y="819885"/>
                </a:lnTo>
                <a:lnTo>
                  <a:pt x="150969" y="862777"/>
                </a:lnTo>
                <a:lnTo>
                  <a:pt x="208037" y="903957"/>
                </a:lnTo>
                <a:lnTo>
                  <a:pt x="273216" y="943280"/>
                </a:lnTo>
                <a:lnTo>
                  <a:pt x="308722" y="962200"/>
                </a:lnTo>
                <a:lnTo>
                  <a:pt x="346106" y="980600"/>
                </a:lnTo>
                <a:lnTo>
                  <a:pt x="385318" y="998464"/>
                </a:lnTo>
                <a:lnTo>
                  <a:pt x="426307" y="1015772"/>
                </a:lnTo>
                <a:lnTo>
                  <a:pt x="469023" y="1032507"/>
                </a:lnTo>
                <a:lnTo>
                  <a:pt x="513417" y="1048650"/>
                </a:lnTo>
                <a:lnTo>
                  <a:pt x="559438" y="1064183"/>
                </a:lnTo>
                <a:lnTo>
                  <a:pt x="607036" y="1079088"/>
                </a:lnTo>
                <a:lnTo>
                  <a:pt x="656161" y="1093346"/>
                </a:lnTo>
                <a:lnTo>
                  <a:pt x="706763" y="1106940"/>
                </a:lnTo>
                <a:lnTo>
                  <a:pt x="758792" y="1119851"/>
                </a:lnTo>
                <a:lnTo>
                  <a:pt x="812198" y="1132061"/>
                </a:lnTo>
                <a:lnTo>
                  <a:pt x="866931" y="1143552"/>
                </a:lnTo>
                <a:lnTo>
                  <a:pt x="922940" y="1154305"/>
                </a:lnTo>
                <a:lnTo>
                  <a:pt x="980176" y="1164303"/>
                </a:lnTo>
                <a:lnTo>
                  <a:pt x="1038588" y="1173527"/>
                </a:lnTo>
                <a:lnTo>
                  <a:pt x="1098127" y="1181959"/>
                </a:lnTo>
                <a:lnTo>
                  <a:pt x="1158742" y="1189581"/>
                </a:lnTo>
                <a:lnTo>
                  <a:pt x="1220383" y="1196374"/>
                </a:lnTo>
                <a:lnTo>
                  <a:pt x="1283001" y="1202320"/>
                </a:lnTo>
                <a:lnTo>
                  <a:pt x="1346544" y="1207402"/>
                </a:lnTo>
                <a:lnTo>
                  <a:pt x="1410964" y="1211601"/>
                </a:lnTo>
                <a:lnTo>
                  <a:pt x="1476209" y="1214898"/>
                </a:lnTo>
                <a:lnTo>
                  <a:pt x="1542230" y="1217275"/>
                </a:lnTo>
                <a:lnTo>
                  <a:pt x="1608977" y="1218715"/>
                </a:lnTo>
                <a:lnTo>
                  <a:pt x="1676400" y="1219200"/>
                </a:lnTo>
                <a:lnTo>
                  <a:pt x="1743822" y="1218715"/>
                </a:lnTo>
                <a:lnTo>
                  <a:pt x="1810569" y="1217275"/>
                </a:lnTo>
                <a:lnTo>
                  <a:pt x="1876590" y="1214898"/>
                </a:lnTo>
                <a:lnTo>
                  <a:pt x="1941835" y="1211601"/>
                </a:lnTo>
                <a:lnTo>
                  <a:pt x="2006255" y="1207402"/>
                </a:lnTo>
                <a:lnTo>
                  <a:pt x="2069798" y="1202320"/>
                </a:lnTo>
                <a:lnTo>
                  <a:pt x="2132416" y="1196374"/>
                </a:lnTo>
                <a:lnTo>
                  <a:pt x="2194057" y="1189581"/>
                </a:lnTo>
                <a:lnTo>
                  <a:pt x="2254672" y="1181959"/>
                </a:lnTo>
                <a:lnTo>
                  <a:pt x="2314211" y="1173527"/>
                </a:lnTo>
                <a:lnTo>
                  <a:pt x="2372623" y="1164303"/>
                </a:lnTo>
                <a:lnTo>
                  <a:pt x="2429859" y="1154305"/>
                </a:lnTo>
                <a:lnTo>
                  <a:pt x="2485868" y="1143552"/>
                </a:lnTo>
                <a:lnTo>
                  <a:pt x="2540601" y="1132061"/>
                </a:lnTo>
                <a:lnTo>
                  <a:pt x="2594007" y="1119851"/>
                </a:lnTo>
                <a:lnTo>
                  <a:pt x="2646036" y="1106940"/>
                </a:lnTo>
                <a:lnTo>
                  <a:pt x="2696638" y="1093346"/>
                </a:lnTo>
                <a:lnTo>
                  <a:pt x="2745763" y="1079088"/>
                </a:lnTo>
                <a:lnTo>
                  <a:pt x="2793361" y="1064183"/>
                </a:lnTo>
                <a:lnTo>
                  <a:pt x="2839382" y="1048650"/>
                </a:lnTo>
                <a:lnTo>
                  <a:pt x="2883776" y="1032507"/>
                </a:lnTo>
                <a:lnTo>
                  <a:pt x="2926492" y="1015772"/>
                </a:lnTo>
                <a:lnTo>
                  <a:pt x="2967481" y="998464"/>
                </a:lnTo>
                <a:lnTo>
                  <a:pt x="3006693" y="980600"/>
                </a:lnTo>
                <a:lnTo>
                  <a:pt x="3044077" y="962200"/>
                </a:lnTo>
                <a:lnTo>
                  <a:pt x="3079583" y="943280"/>
                </a:lnTo>
                <a:lnTo>
                  <a:pt x="3113161" y="923860"/>
                </a:lnTo>
                <a:lnTo>
                  <a:pt x="3174335" y="883590"/>
                </a:lnTo>
                <a:lnTo>
                  <a:pt x="3227196" y="841536"/>
                </a:lnTo>
                <a:lnTo>
                  <a:pt x="3271345" y="797843"/>
                </a:lnTo>
                <a:lnTo>
                  <a:pt x="3306380" y="752657"/>
                </a:lnTo>
                <a:lnTo>
                  <a:pt x="3331902" y="706124"/>
                </a:lnTo>
                <a:lnTo>
                  <a:pt x="3347508" y="658390"/>
                </a:lnTo>
                <a:lnTo>
                  <a:pt x="3352800" y="609600"/>
                </a:lnTo>
                <a:lnTo>
                  <a:pt x="3351468" y="585081"/>
                </a:lnTo>
                <a:lnTo>
                  <a:pt x="3340969" y="536801"/>
                </a:lnTo>
                <a:lnTo>
                  <a:pt x="3320355" y="489649"/>
                </a:lnTo>
                <a:lnTo>
                  <a:pt x="3290027" y="443771"/>
                </a:lnTo>
                <a:lnTo>
                  <a:pt x="3250385" y="399314"/>
                </a:lnTo>
                <a:lnTo>
                  <a:pt x="3201830" y="356422"/>
                </a:lnTo>
                <a:lnTo>
                  <a:pt x="3144762" y="315242"/>
                </a:lnTo>
                <a:lnTo>
                  <a:pt x="3079583" y="275919"/>
                </a:lnTo>
                <a:lnTo>
                  <a:pt x="3044077" y="256999"/>
                </a:lnTo>
                <a:lnTo>
                  <a:pt x="3006693" y="238599"/>
                </a:lnTo>
                <a:lnTo>
                  <a:pt x="2967481" y="220735"/>
                </a:lnTo>
                <a:lnTo>
                  <a:pt x="2926492" y="203427"/>
                </a:lnTo>
                <a:lnTo>
                  <a:pt x="2883776" y="186692"/>
                </a:lnTo>
                <a:lnTo>
                  <a:pt x="2839382" y="170549"/>
                </a:lnTo>
                <a:lnTo>
                  <a:pt x="2793361" y="155016"/>
                </a:lnTo>
                <a:lnTo>
                  <a:pt x="2745763" y="140111"/>
                </a:lnTo>
                <a:lnTo>
                  <a:pt x="2696638" y="125853"/>
                </a:lnTo>
                <a:lnTo>
                  <a:pt x="2646036" y="112259"/>
                </a:lnTo>
                <a:lnTo>
                  <a:pt x="2594007" y="99348"/>
                </a:lnTo>
                <a:lnTo>
                  <a:pt x="2540601" y="87138"/>
                </a:lnTo>
                <a:lnTo>
                  <a:pt x="2485868" y="75647"/>
                </a:lnTo>
                <a:lnTo>
                  <a:pt x="2429859" y="64894"/>
                </a:lnTo>
                <a:lnTo>
                  <a:pt x="2372623" y="54896"/>
                </a:lnTo>
                <a:lnTo>
                  <a:pt x="2314211" y="45672"/>
                </a:lnTo>
                <a:lnTo>
                  <a:pt x="2254672" y="37240"/>
                </a:lnTo>
                <a:lnTo>
                  <a:pt x="2194057" y="29618"/>
                </a:lnTo>
                <a:lnTo>
                  <a:pt x="2132416" y="22825"/>
                </a:lnTo>
                <a:lnTo>
                  <a:pt x="2069798" y="16879"/>
                </a:lnTo>
                <a:lnTo>
                  <a:pt x="2006255" y="11797"/>
                </a:lnTo>
                <a:lnTo>
                  <a:pt x="1941835" y="7598"/>
                </a:lnTo>
                <a:lnTo>
                  <a:pt x="1876590" y="4301"/>
                </a:lnTo>
                <a:lnTo>
                  <a:pt x="1810569" y="1924"/>
                </a:lnTo>
                <a:lnTo>
                  <a:pt x="1743822" y="484"/>
                </a:lnTo>
                <a:lnTo>
                  <a:pt x="1676400" y="0"/>
                </a:lnTo>
                <a:close/>
              </a:path>
            </a:pathLst>
          </a:custGeom>
          <a:solidFill>
            <a:srgbClr val="D9D9D9">
              <a:alpha val="313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400" y="4876800"/>
            <a:ext cx="3352800" cy="1219200"/>
          </a:xfrm>
          <a:custGeom>
            <a:avLst/>
            <a:gdLst/>
            <a:ahLst/>
            <a:cxnLst/>
            <a:rect l="l" t="t" r="r" b="b"/>
            <a:pathLst>
              <a:path w="3352800" h="1219200">
                <a:moveTo>
                  <a:pt x="0" y="609600"/>
                </a:moveTo>
                <a:lnTo>
                  <a:pt x="5291" y="560809"/>
                </a:lnTo>
                <a:lnTo>
                  <a:pt x="20897" y="513075"/>
                </a:lnTo>
                <a:lnTo>
                  <a:pt x="46419" y="466542"/>
                </a:lnTo>
                <a:lnTo>
                  <a:pt x="81454" y="421356"/>
                </a:lnTo>
                <a:lnTo>
                  <a:pt x="125603" y="377663"/>
                </a:lnTo>
                <a:lnTo>
                  <a:pt x="178464" y="335609"/>
                </a:lnTo>
                <a:lnTo>
                  <a:pt x="239638" y="295339"/>
                </a:lnTo>
                <a:lnTo>
                  <a:pt x="273216" y="275919"/>
                </a:lnTo>
                <a:lnTo>
                  <a:pt x="308722" y="256999"/>
                </a:lnTo>
                <a:lnTo>
                  <a:pt x="346106" y="238599"/>
                </a:lnTo>
                <a:lnTo>
                  <a:pt x="385318" y="220735"/>
                </a:lnTo>
                <a:lnTo>
                  <a:pt x="426307" y="203427"/>
                </a:lnTo>
                <a:lnTo>
                  <a:pt x="469023" y="186692"/>
                </a:lnTo>
                <a:lnTo>
                  <a:pt x="513417" y="170549"/>
                </a:lnTo>
                <a:lnTo>
                  <a:pt x="559438" y="155016"/>
                </a:lnTo>
                <a:lnTo>
                  <a:pt x="607036" y="140111"/>
                </a:lnTo>
                <a:lnTo>
                  <a:pt x="656161" y="125853"/>
                </a:lnTo>
                <a:lnTo>
                  <a:pt x="706763" y="112259"/>
                </a:lnTo>
                <a:lnTo>
                  <a:pt x="758792" y="99348"/>
                </a:lnTo>
                <a:lnTo>
                  <a:pt x="812198" y="87138"/>
                </a:lnTo>
                <a:lnTo>
                  <a:pt x="866931" y="75647"/>
                </a:lnTo>
                <a:lnTo>
                  <a:pt x="922940" y="64894"/>
                </a:lnTo>
                <a:lnTo>
                  <a:pt x="980176" y="54896"/>
                </a:lnTo>
                <a:lnTo>
                  <a:pt x="1038588" y="45672"/>
                </a:lnTo>
                <a:lnTo>
                  <a:pt x="1098127" y="37240"/>
                </a:lnTo>
                <a:lnTo>
                  <a:pt x="1158742" y="29618"/>
                </a:lnTo>
                <a:lnTo>
                  <a:pt x="1220383" y="22825"/>
                </a:lnTo>
                <a:lnTo>
                  <a:pt x="1283001" y="16879"/>
                </a:lnTo>
                <a:lnTo>
                  <a:pt x="1346544" y="11797"/>
                </a:lnTo>
                <a:lnTo>
                  <a:pt x="1410964" y="7598"/>
                </a:lnTo>
                <a:lnTo>
                  <a:pt x="1476209" y="4301"/>
                </a:lnTo>
                <a:lnTo>
                  <a:pt x="1542230" y="1924"/>
                </a:lnTo>
                <a:lnTo>
                  <a:pt x="1608977" y="484"/>
                </a:lnTo>
                <a:lnTo>
                  <a:pt x="1676400" y="0"/>
                </a:lnTo>
                <a:lnTo>
                  <a:pt x="1743822" y="484"/>
                </a:lnTo>
                <a:lnTo>
                  <a:pt x="1810569" y="1924"/>
                </a:lnTo>
                <a:lnTo>
                  <a:pt x="1876590" y="4301"/>
                </a:lnTo>
                <a:lnTo>
                  <a:pt x="1941835" y="7598"/>
                </a:lnTo>
                <a:lnTo>
                  <a:pt x="2006255" y="11797"/>
                </a:lnTo>
                <a:lnTo>
                  <a:pt x="2069798" y="16879"/>
                </a:lnTo>
                <a:lnTo>
                  <a:pt x="2132416" y="22825"/>
                </a:lnTo>
                <a:lnTo>
                  <a:pt x="2194057" y="29618"/>
                </a:lnTo>
                <a:lnTo>
                  <a:pt x="2254672" y="37240"/>
                </a:lnTo>
                <a:lnTo>
                  <a:pt x="2314211" y="45672"/>
                </a:lnTo>
                <a:lnTo>
                  <a:pt x="2372623" y="54896"/>
                </a:lnTo>
                <a:lnTo>
                  <a:pt x="2429859" y="64894"/>
                </a:lnTo>
                <a:lnTo>
                  <a:pt x="2485868" y="75647"/>
                </a:lnTo>
                <a:lnTo>
                  <a:pt x="2540601" y="87138"/>
                </a:lnTo>
                <a:lnTo>
                  <a:pt x="2594007" y="99348"/>
                </a:lnTo>
                <a:lnTo>
                  <a:pt x="2646036" y="112259"/>
                </a:lnTo>
                <a:lnTo>
                  <a:pt x="2696638" y="125853"/>
                </a:lnTo>
                <a:lnTo>
                  <a:pt x="2745763" y="140111"/>
                </a:lnTo>
                <a:lnTo>
                  <a:pt x="2793361" y="155016"/>
                </a:lnTo>
                <a:lnTo>
                  <a:pt x="2839382" y="170549"/>
                </a:lnTo>
                <a:lnTo>
                  <a:pt x="2883776" y="186692"/>
                </a:lnTo>
                <a:lnTo>
                  <a:pt x="2926492" y="203427"/>
                </a:lnTo>
                <a:lnTo>
                  <a:pt x="2967481" y="220735"/>
                </a:lnTo>
                <a:lnTo>
                  <a:pt x="3006693" y="238599"/>
                </a:lnTo>
                <a:lnTo>
                  <a:pt x="3044077" y="256999"/>
                </a:lnTo>
                <a:lnTo>
                  <a:pt x="3079583" y="275919"/>
                </a:lnTo>
                <a:lnTo>
                  <a:pt x="3113161" y="295339"/>
                </a:lnTo>
                <a:lnTo>
                  <a:pt x="3174335" y="335609"/>
                </a:lnTo>
                <a:lnTo>
                  <a:pt x="3227196" y="377663"/>
                </a:lnTo>
                <a:lnTo>
                  <a:pt x="3271345" y="421356"/>
                </a:lnTo>
                <a:lnTo>
                  <a:pt x="3306380" y="466542"/>
                </a:lnTo>
                <a:lnTo>
                  <a:pt x="3331902" y="513075"/>
                </a:lnTo>
                <a:lnTo>
                  <a:pt x="3347508" y="560809"/>
                </a:lnTo>
                <a:lnTo>
                  <a:pt x="3352800" y="609600"/>
                </a:lnTo>
                <a:lnTo>
                  <a:pt x="3351468" y="634118"/>
                </a:lnTo>
                <a:lnTo>
                  <a:pt x="3340969" y="682398"/>
                </a:lnTo>
                <a:lnTo>
                  <a:pt x="3320355" y="729550"/>
                </a:lnTo>
                <a:lnTo>
                  <a:pt x="3290027" y="775428"/>
                </a:lnTo>
                <a:lnTo>
                  <a:pt x="3250385" y="819885"/>
                </a:lnTo>
                <a:lnTo>
                  <a:pt x="3201830" y="862777"/>
                </a:lnTo>
                <a:lnTo>
                  <a:pt x="3144762" y="903957"/>
                </a:lnTo>
                <a:lnTo>
                  <a:pt x="3079583" y="943280"/>
                </a:lnTo>
                <a:lnTo>
                  <a:pt x="3044077" y="962200"/>
                </a:lnTo>
                <a:lnTo>
                  <a:pt x="3006693" y="980600"/>
                </a:lnTo>
                <a:lnTo>
                  <a:pt x="2967481" y="998464"/>
                </a:lnTo>
                <a:lnTo>
                  <a:pt x="2926492" y="1015772"/>
                </a:lnTo>
                <a:lnTo>
                  <a:pt x="2883776" y="1032507"/>
                </a:lnTo>
                <a:lnTo>
                  <a:pt x="2839382" y="1048650"/>
                </a:lnTo>
                <a:lnTo>
                  <a:pt x="2793361" y="1064183"/>
                </a:lnTo>
                <a:lnTo>
                  <a:pt x="2745763" y="1079088"/>
                </a:lnTo>
                <a:lnTo>
                  <a:pt x="2696638" y="1093346"/>
                </a:lnTo>
                <a:lnTo>
                  <a:pt x="2646036" y="1106940"/>
                </a:lnTo>
                <a:lnTo>
                  <a:pt x="2594007" y="1119851"/>
                </a:lnTo>
                <a:lnTo>
                  <a:pt x="2540601" y="1132061"/>
                </a:lnTo>
                <a:lnTo>
                  <a:pt x="2485868" y="1143552"/>
                </a:lnTo>
                <a:lnTo>
                  <a:pt x="2429859" y="1154305"/>
                </a:lnTo>
                <a:lnTo>
                  <a:pt x="2372623" y="1164303"/>
                </a:lnTo>
                <a:lnTo>
                  <a:pt x="2314211" y="1173527"/>
                </a:lnTo>
                <a:lnTo>
                  <a:pt x="2254672" y="1181959"/>
                </a:lnTo>
                <a:lnTo>
                  <a:pt x="2194057" y="1189581"/>
                </a:lnTo>
                <a:lnTo>
                  <a:pt x="2132416" y="1196374"/>
                </a:lnTo>
                <a:lnTo>
                  <a:pt x="2069798" y="1202320"/>
                </a:lnTo>
                <a:lnTo>
                  <a:pt x="2006255" y="1207402"/>
                </a:lnTo>
                <a:lnTo>
                  <a:pt x="1941835" y="1211601"/>
                </a:lnTo>
                <a:lnTo>
                  <a:pt x="1876590" y="1214898"/>
                </a:lnTo>
                <a:lnTo>
                  <a:pt x="1810569" y="1217275"/>
                </a:lnTo>
                <a:lnTo>
                  <a:pt x="1743822" y="1218715"/>
                </a:lnTo>
                <a:lnTo>
                  <a:pt x="1676400" y="1219200"/>
                </a:lnTo>
                <a:lnTo>
                  <a:pt x="1608977" y="1218715"/>
                </a:lnTo>
                <a:lnTo>
                  <a:pt x="1542230" y="1217275"/>
                </a:lnTo>
                <a:lnTo>
                  <a:pt x="1476209" y="1214898"/>
                </a:lnTo>
                <a:lnTo>
                  <a:pt x="1410964" y="1211601"/>
                </a:lnTo>
                <a:lnTo>
                  <a:pt x="1346544" y="1207402"/>
                </a:lnTo>
                <a:lnTo>
                  <a:pt x="1283001" y="1202320"/>
                </a:lnTo>
                <a:lnTo>
                  <a:pt x="1220383" y="1196374"/>
                </a:lnTo>
                <a:lnTo>
                  <a:pt x="1158742" y="1189581"/>
                </a:lnTo>
                <a:lnTo>
                  <a:pt x="1098127" y="1181959"/>
                </a:lnTo>
                <a:lnTo>
                  <a:pt x="1038588" y="1173527"/>
                </a:lnTo>
                <a:lnTo>
                  <a:pt x="980176" y="1164303"/>
                </a:lnTo>
                <a:lnTo>
                  <a:pt x="922940" y="1154305"/>
                </a:lnTo>
                <a:lnTo>
                  <a:pt x="866931" y="1143552"/>
                </a:lnTo>
                <a:lnTo>
                  <a:pt x="812198" y="1132061"/>
                </a:lnTo>
                <a:lnTo>
                  <a:pt x="758792" y="1119851"/>
                </a:lnTo>
                <a:lnTo>
                  <a:pt x="706763" y="1106940"/>
                </a:lnTo>
                <a:lnTo>
                  <a:pt x="656161" y="1093346"/>
                </a:lnTo>
                <a:lnTo>
                  <a:pt x="607036" y="1079088"/>
                </a:lnTo>
                <a:lnTo>
                  <a:pt x="559438" y="1064183"/>
                </a:lnTo>
                <a:lnTo>
                  <a:pt x="513417" y="1048650"/>
                </a:lnTo>
                <a:lnTo>
                  <a:pt x="469023" y="1032507"/>
                </a:lnTo>
                <a:lnTo>
                  <a:pt x="426307" y="1015772"/>
                </a:lnTo>
                <a:lnTo>
                  <a:pt x="385318" y="998464"/>
                </a:lnTo>
                <a:lnTo>
                  <a:pt x="346106" y="980600"/>
                </a:lnTo>
                <a:lnTo>
                  <a:pt x="308722" y="962200"/>
                </a:lnTo>
                <a:lnTo>
                  <a:pt x="273216" y="943280"/>
                </a:lnTo>
                <a:lnTo>
                  <a:pt x="239638" y="923860"/>
                </a:lnTo>
                <a:lnTo>
                  <a:pt x="178464" y="883590"/>
                </a:lnTo>
                <a:lnTo>
                  <a:pt x="125603" y="841536"/>
                </a:lnTo>
                <a:lnTo>
                  <a:pt x="81454" y="797843"/>
                </a:lnTo>
                <a:lnTo>
                  <a:pt x="46419" y="752657"/>
                </a:lnTo>
                <a:lnTo>
                  <a:pt x="20897" y="706124"/>
                </a:lnTo>
                <a:lnTo>
                  <a:pt x="5291" y="658390"/>
                </a:lnTo>
                <a:lnTo>
                  <a:pt x="0" y="609600"/>
                </a:lnTo>
                <a:close/>
              </a:path>
            </a:pathLst>
          </a:custGeom>
          <a:ln w="640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64739" y="3581400"/>
            <a:ext cx="1859914" cy="1710055"/>
          </a:xfrm>
          <a:custGeom>
            <a:avLst/>
            <a:gdLst/>
            <a:ahLst/>
            <a:cxnLst/>
            <a:rect l="l" t="t" r="r" b="b"/>
            <a:pathLst>
              <a:path w="1859914" h="1710054">
                <a:moveTo>
                  <a:pt x="1626588" y="151653"/>
                </a:moveTo>
                <a:lnTo>
                  <a:pt x="0" y="1642745"/>
                </a:lnTo>
                <a:lnTo>
                  <a:pt x="61722" y="1710055"/>
                </a:lnTo>
                <a:lnTo>
                  <a:pt x="1688354" y="219047"/>
                </a:lnTo>
                <a:lnTo>
                  <a:pt x="1626588" y="151653"/>
                </a:lnTo>
                <a:close/>
              </a:path>
              <a:path w="1859914" h="1710054">
                <a:moveTo>
                  <a:pt x="1813513" y="120776"/>
                </a:moveTo>
                <a:lnTo>
                  <a:pt x="1660271" y="120776"/>
                </a:lnTo>
                <a:lnTo>
                  <a:pt x="1721993" y="188213"/>
                </a:lnTo>
                <a:lnTo>
                  <a:pt x="1688354" y="219047"/>
                </a:lnTo>
                <a:lnTo>
                  <a:pt x="1750187" y="286512"/>
                </a:lnTo>
                <a:lnTo>
                  <a:pt x="1813513" y="120776"/>
                </a:lnTo>
                <a:close/>
              </a:path>
              <a:path w="1859914" h="1710054">
                <a:moveTo>
                  <a:pt x="1660271" y="120776"/>
                </a:moveTo>
                <a:lnTo>
                  <a:pt x="1626588" y="151653"/>
                </a:lnTo>
                <a:lnTo>
                  <a:pt x="1688354" y="219047"/>
                </a:lnTo>
                <a:lnTo>
                  <a:pt x="1721993" y="188213"/>
                </a:lnTo>
                <a:lnTo>
                  <a:pt x="1660271" y="120776"/>
                </a:lnTo>
                <a:close/>
              </a:path>
              <a:path w="1859914" h="1710054">
                <a:moveTo>
                  <a:pt x="1859661" y="0"/>
                </a:moveTo>
                <a:lnTo>
                  <a:pt x="1564766" y="84200"/>
                </a:lnTo>
                <a:lnTo>
                  <a:pt x="1626588" y="151653"/>
                </a:lnTo>
                <a:lnTo>
                  <a:pt x="1660271" y="120776"/>
                </a:lnTo>
                <a:lnTo>
                  <a:pt x="1813513" y="120776"/>
                </a:lnTo>
                <a:lnTo>
                  <a:pt x="18596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3214" y="4629911"/>
            <a:ext cx="2014220" cy="1218565"/>
          </a:xfrm>
          <a:custGeom>
            <a:avLst/>
            <a:gdLst/>
            <a:ahLst/>
            <a:cxnLst/>
            <a:rect l="l" t="t" r="r" b="b"/>
            <a:pathLst>
              <a:path w="2014220" h="1218564">
                <a:moveTo>
                  <a:pt x="1754627" y="100407"/>
                </a:moveTo>
                <a:lnTo>
                  <a:pt x="0" y="1139520"/>
                </a:lnTo>
                <a:lnTo>
                  <a:pt x="46482" y="1218196"/>
                </a:lnTo>
                <a:lnTo>
                  <a:pt x="1801253" y="179133"/>
                </a:lnTo>
                <a:lnTo>
                  <a:pt x="1754627" y="100407"/>
                </a:lnTo>
                <a:close/>
              </a:path>
              <a:path w="2014220" h="1218564">
                <a:moveTo>
                  <a:pt x="1964294" y="77088"/>
                </a:moveTo>
                <a:lnTo>
                  <a:pt x="1794002" y="77088"/>
                </a:lnTo>
                <a:lnTo>
                  <a:pt x="1840611" y="155829"/>
                </a:lnTo>
                <a:lnTo>
                  <a:pt x="1801253" y="179133"/>
                </a:lnTo>
                <a:lnTo>
                  <a:pt x="1847850" y="257810"/>
                </a:lnTo>
                <a:lnTo>
                  <a:pt x="1964294" y="77088"/>
                </a:lnTo>
                <a:close/>
              </a:path>
              <a:path w="2014220" h="1218564">
                <a:moveTo>
                  <a:pt x="1794002" y="77088"/>
                </a:moveTo>
                <a:lnTo>
                  <a:pt x="1754627" y="100407"/>
                </a:lnTo>
                <a:lnTo>
                  <a:pt x="1801253" y="179133"/>
                </a:lnTo>
                <a:lnTo>
                  <a:pt x="1840611" y="155829"/>
                </a:lnTo>
                <a:lnTo>
                  <a:pt x="1794002" y="77088"/>
                </a:lnTo>
                <a:close/>
              </a:path>
              <a:path w="2014220" h="1218564">
                <a:moveTo>
                  <a:pt x="2013965" y="0"/>
                </a:moveTo>
                <a:lnTo>
                  <a:pt x="1708023" y="21717"/>
                </a:lnTo>
                <a:lnTo>
                  <a:pt x="1754627" y="100407"/>
                </a:lnTo>
                <a:lnTo>
                  <a:pt x="1794002" y="77088"/>
                </a:lnTo>
                <a:lnTo>
                  <a:pt x="1964294" y="77088"/>
                </a:lnTo>
                <a:lnTo>
                  <a:pt x="20139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4414"/>
            <a:ext cx="387667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Measuring</a:t>
            </a:r>
            <a:r>
              <a:rPr spc="-114" dirty="0"/>
              <a:t> </a:t>
            </a:r>
            <a:r>
              <a:rPr spc="-5" dirty="0"/>
              <a:t>SRP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2247" y="1524000"/>
            <a:ext cx="1461770" cy="14478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75"/>
              </a:spcBef>
            </a:pPr>
            <a:r>
              <a:rPr sz="2400" spc="-5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190497"/>
            <a:ext cx="7762875" cy="3490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10" dirty="0">
                <a:latin typeface="Constantia"/>
                <a:cs typeface="Constantia"/>
              </a:rPr>
              <a:t>FYI: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Constantia"/>
                <a:cs typeface="Constantia"/>
              </a:rPr>
              <a:t>Cohesion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5" dirty="0">
                <a:latin typeface="Constantia"/>
                <a:cs typeface="Constantia"/>
              </a:rPr>
              <a:t>Term </a:t>
            </a:r>
            <a:r>
              <a:rPr sz="2400" spc="-5" dirty="0">
                <a:latin typeface="Constantia"/>
                <a:cs typeface="Constantia"/>
              </a:rPr>
              <a:t>used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measure </a:t>
            </a:r>
            <a:r>
              <a:rPr sz="2400" b="1" i="1" spc="-15" dirty="0">
                <a:solidFill>
                  <a:srgbClr val="FF0000"/>
                </a:solidFill>
                <a:latin typeface="Constantia"/>
                <a:cs typeface="Constantia"/>
              </a:rPr>
              <a:t>how </a:t>
            </a:r>
            <a:r>
              <a:rPr sz="2400" b="1" i="1" spc="-10" dirty="0">
                <a:solidFill>
                  <a:srgbClr val="FF0000"/>
                </a:solidFill>
                <a:latin typeface="Constantia"/>
                <a:cs typeface="Constantia"/>
              </a:rPr>
              <a:t>strongly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services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spc="-20" dirty="0">
                <a:latin typeface="Constantia"/>
                <a:cs typeface="Constantia"/>
              </a:rPr>
              <a:t>your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support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single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responsibility.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9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Architect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Translation: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solidFill>
                  <a:srgbClr val="FF0000"/>
                </a:solidFill>
                <a:latin typeface="Constantia"/>
                <a:cs typeface="Constantia"/>
              </a:rPr>
              <a:t>High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Cohesion</a:t>
            </a:r>
            <a:r>
              <a:rPr sz="2400" spc="-5" dirty="0">
                <a:latin typeface="Constantia"/>
                <a:cs typeface="Constantia"/>
              </a:rPr>
              <a:t>: Class designed </a:t>
            </a:r>
            <a:r>
              <a:rPr sz="2400" spc="-10" dirty="0">
                <a:latin typeface="Constantia"/>
                <a:cs typeface="Constantia"/>
              </a:rPr>
              <a:t>around </a:t>
            </a:r>
            <a:r>
              <a:rPr sz="2400" dirty="0">
                <a:latin typeface="Constantia"/>
                <a:cs typeface="Constantia"/>
              </a:rPr>
              <a:t>set of</a:t>
            </a:r>
            <a:r>
              <a:rPr sz="2400" spc="-280" dirty="0">
                <a:latin typeface="Constantia"/>
                <a:cs typeface="Constantia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onstantia"/>
                <a:cs typeface="Constantia"/>
              </a:rPr>
              <a:t>related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functionality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3333"/>
              <a:buFont typeface="Wingdings 2"/>
              <a:buChar char=""/>
              <a:tabLst>
                <a:tab pos="653415" algn="l"/>
                <a:tab pos="2897505" algn="l"/>
              </a:tabLst>
            </a:pPr>
            <a:r>
              <a:rPr sz="2400" b="1" spc="-10" dirty="0">
                <a:solidFill>
                  <a:srgbClr val="FF0000"/>
                </a:solidFill>
                <a:latin typeface="Constantia"/>
                <a:cs typeface="Constantia"/>
              </a:rPr>
              <a:t>Low</a:t>
            </a:r>
            <a:r>
              <a:rPr sz="2400" b="1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Cohesion</a:t>
            </a:r>
            <a:r>
              <a:rPr sz="2400" spc="-5" dirty="0">
                <a:latin typeface="Constantia"/>
                <a:cs typeface="Constantia"/>
              </a:rPr>
              <a:t>:	Class designed </a:t>
            </a:r>
            <a:r>
              <a:rPr sz="2400" spc="-10" dirty="0">
                <a:latin typeface="Constantia"/>
                <a:cs typeface="Constantia"/>
              </a:rPr>
              <a:t>around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3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b="1" i="1" spc="-10" dirty="0">
                <a:solidFill>
                  <a:srgbClr val="FF0000"/>
                </a:solidFill>
                <a:latin typeface="Constantia"/>
                <a:cs typeface="Constantia"/>
              </a:rPr>
              <a:t>unrelated</a:t>
            </a:r>
            <a:r>
              <a:rPr sz="2400" b="1" i="1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functionality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96200" y="1524000"/>
            <a:ext cx="1447799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2" cy="599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4414"/>
            <a:ext cx="34016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Why</a:t>
            </a:r>
            <a:r>
              <a:rPr spc="-65" dirty="0"/>
              <a:t> </a:t>
            </a:r>
            <a:r>
              <a:rPr spc="-5" dirty="0"/>
              <a:t>Bother?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1789" y="1191514"/>
            <a:ext cx="764159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i="1" spc="-5" dirty="0">
                <a:solidFill>
                  <a:srgbClr val="FF0000"/>
                </a:solidFill>
                <a:latin typeface="Constantia"/>
                <a:cs typeface="Constantia"/>
              </a:rPr>
              <a:t>WHY</a:t>
            </a:r>
            <a:r>
              <a:rPr sz="2400" i="1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good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single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responsibility?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761" y="5740133"/>
            <a:ext cx="765175" cy="235585"/>
          </a:xfrm>
          <a:custGeom>
            <a:avLst/>
            <a:gdLst/>
            <a:ahLst/>
            <a:cxnLst/>
            <a:rect l="l" t="t" r="r" b="b"/>
            <a:pathLst>
              <a:path w="765175" h="235585">
                <a:moveTo>
                  <a:pt x="74565" y="38681"/>
                </a:moveTo>
                <a:lnTo>
                  <a:pt x="49841" y="45919"/>
                </a:lnTo>
                <a:lnTo>
                  <a:pt x="68275" y="63842"/>
                </a:lnTo>
                <a:lnTo>
                  <a:pt x="758825" y="235242"/>
                </a:lnTo>
                <a:lnTo>
                  <a:pt x="765175" y="210096"/>
                </a:lnTo>
                <a:lnTo>
                  <a:pt x="74565" y="38681"/>
                </a:lnTo>
                <a:close/>
              </a:path>
              <a:path w="765175" h="235585">
                <a:moveTo>
                  <a:pt x="114426" y="0"/>
                </a:moveTo>
                <a:lnTo>
                  <a:pt x="0" y="33528"/>
                </a:lnTo>
                <a:lnTo>
                  <a:pt x="85471" y="116725"/>
                </a:lnTo>
                <a:lnTo>
                  <a:pt x="93725" y="116611"/>
                </a:lnTo>
                <a:lnTo>
                  <a:pt x="68275" y="63842"/>
                </a:lnTo>
                <a:lnTo>
                  <a:pt x="21716" y="52285"/>
                </a:lnTo>
                <a:lnTo>
                  <a:pt x="28066" y="27139"/>
                </a:lnTo>
                <a:lnTo>
                  <a:pt x="113985" y="27139"/>
                </a:lnTo>
                <a:lnTo>
                  <a:pt x="121792" y="24853"/>
                </a:lnTo>
                <a:lnTo>
                  <a:pt x="125729" y="17665"/>
                </a:lnTo>
                <a:lnTo>
                  <a:pt x="121665" y="3937"/>
                </a:lnTo>
                <a:lnTo>
                  <a:pt x="114426" y="0"/>
                </a:lnTo>
                <a:close/>
              </a:path>
              <a:path w="765175" h="235585">
                <a:moveTo>
                  <a:pt x="28066" y="27139"/>
                </a:moveTo>
                <a:lnTo>
                  <a:pt x="21716" y="52285"/>
                </a:lnTo>
                <a:lnTo>
                  <a:pt x="68275" y="63842"/>
                </a:lnTo>
                <a:lnTo>
                  <a:pt x="56245" y="52146"/>
                </a:lnTo>
                <a:lnTo>
                  <a:pt x="28575" y="52146"/>
                </a:lnTo>
                <a:lnTo>
                  <a:pt x="33909" y="30429"/>
                </a:lnTo>
                <a:lnTo>
                  <a:pt x="41319" y="30429"/>
                </a:lnTo>
                <a:lnTo>
                  <a:pt x="28066" y="27139"/>
                </a:lnTo>
                <a:close/>
              </a:path>
              <a:path w="765175" h="235585">
                <a:moveTo>
                  <a:pt x="33909" y="30429"/>
                </a:moveTo>
                <a:lnTo>
                  <a:pt x="28575" y="52146"/>
                </a:lnTo>
                <a:lnTo>
                  <a:pt x="49841" y="45919"/>
                </a:lnTo>
                <a:lnTo>
                  <a:pt x="33909" y="30429"/>
                </a:lnTo>
                <a:close/>
              </a:path>
              <a:path w="765175" h="235585">
                <a:moveTo>
                  <a:pt x="49841" y="45919"/>
                </a:moveTo>
                <a:lnTo>
                  <a:pt x="28575" y="52146"/>
                </a:lnTo>
                <a:lnTo>
                  <a:pt x="56245" y="52146"/>
                </a:lnTo>
                <a:lnTo>
                  <a:pt x="49841" y="45919"/>
                </a:lnTo>
                <a:close/>
              </a:path>
              <a:path w="765175" h="235585">
                <a:moveTo>
                  <a:pt x="41319" y="30429"/>
                </a:moveTo>
                <a:lnTo>
                  <a:pt x="33909" y="30429"/>
                </a:lnTo>
                <a:lnTo>
                  <a:pt x="49841" y="45919"/>
                </a:lnTo>
                <a:lnTo>
                  <a:pt x="74565" y="38681"/>
                </a:lnTo>
                <a:lnTo>
                  <a:pt x="41319" y="30429"/>
                </a:lnTo>
                <a:close/>
              </a:path>
              <a:path w="765175" h="235585">
                <a:moveTo>
                  <a:pt x="113985" y="27139"/>
                </a:moveTo>
                <a:lnTo>
                  <a:pt x="28066" y="27139"/>
                </a:lnTo>
                <a:lnTo>
                  <a:pt x="74565" y="38681"/>
                </a:lnTo>
                <a:lnTo>
                  <a:pt x="113985" y="27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0375" y="1859915"/>
            <a:ext cx="46367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FF0000"/>
                </a:solidFill>
                <a:latin typeface="Constantia"/>
                <a:cs typeface="Constantia"/>
              </a:rPr>
              <a:t>Each </a:t>
            </a:r>
            <a:r>
              <a:rPr sz="1800" spc="-5" dirty="0">
                <a:latin typeface="Constantia"/>
                <a:cs typeface="Constantia"/>
              </a:rPr>
              <a:t>responsibility is </a:t>
            </a:r>
            <a:r>
              <a:rPr sz="1800" dirty="0">
                <a:latin typeface="Constantia"/>
                <a:cs typeface="Constantia"/>
              </a:rPr>
              <a:t>area </a:t>
            </a:r>
            <a:r>
              <a:rPr sz="1800" spc="-5" dirty="0">
                <a:latin typeface="Constantia"/>
                <a:cs typeface="Constantia"/>
              </a:rPr>
              <a:t>for potential</a:t>
            </a:r>
            <a:r>
              <a:rPr sz="1800" spc="70" dirty="0">
                <a:latin typeface="Constantia"/>
                <a:cs typeface="Constantia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change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9761" y="2655316"/>
            <a:ext cx="842010" cy="272415"/>
          </a:xfrm>
          <a:custGeom>
            <a:avLst/>
            <a:gdLst/>
            <a:ahLst/>
            <a:cxnLst/>
            <a:rect l="l" t="t" r="r" b="b"/>
            <a:pathLst>
              <a:path w="842010" h="272414">
                <a:moveTo>
                  <a:pt x="91821" y="155829"/>
                </a:moveTo>
                <a:lnTo>
                  <a:pt x="83565" y="155956"/>
                </a:lnTo>
                <a:lnTo>
                  <a:pt x="78612" y="161036"/>
                </a:lnTo>
                <a:lnTo>
                  <a:pt x="0" y="241046"/>
                </a:lnTo>
                <a:lnTo>
                  <a:pt x="115188" y="271907"/>
                </a:lnTo>
                <a:lnTo>
                  <a:pt x="122300" y="267843"/>
                </a:lnTo>
                <a:lnTo>
                  <a:pt x="124205" y="260985"/>
                </a:lnTo>
                <a:lnTo>
                  <a:pt x="125984" y="254000"/>
                </a:lnTo>
                <a:lnTo>
                  <a:pt x="121920" y="246887"/>
                </a:lnTo>
                <a:lnTo>
                  <a:pt x="121430" y="246761"/>
                </a:lnTo>
                <a:lnTo>
                  <a:pt x="28193" y="246761"/>
                </a:lnTo>
                <a:lnTo>
                  <a:pt x="21336" y="221742"/>
                </a:lnTo>
                <a:lnTo>
                  <a:pt x="67638" y="209120"/>
                </a:lnTo>
                <a:lnTo>
                  <a:pt x="97027" y="179197"/>
                </a:lnTo>
                <a:lnTo>
                  <a:pt x="102108" y="174117"/>
                </a:lnTo>
                <a:lnTo>
                  <a:pt x="101980" y="165862"/>
                </a:lnTo>
                <a:lnTo>
                  <a:pt x="96900" y="160909"/>
                </a:lnTo>
                <a:lnTo>
                  <a:pt x="91821" y="155829"/>
                </a:lnTo>
                <a:close/>
              </a:path>
              <a:path w="842010" h="272414">
                <a:moveTo>
                  <a:pt x="67638" y="209120"/>
                </a:moveTo>
                <a:lnTo>
                  <a:pt x="21336" y="221742"/>
                </a:lnTo>
                <a:lnTo>
                  <a:pt x="28193" y="246761"/>
                </a:lnTo>
                <a:lnTo>
                  <a:pt x="40765" y="243332"/>
                </a:lnTo>
                <a:lnTo>
                  <a:pt x="34036" y="243332"/>
                </a:lnTo>
                <a:lnTo>
                  <a:pt x="28066" y="221742"/>
                </a:lnTo>
                <a:lnTo>
                  <a:pt x="55241" y="221742"/>
                </a:lnTo>
                <a:lnTo>
                  <a:pt x="67638" y="209120"/>
                </a:lnTo>
                <a:close/>
              </a:path>
              <a:path w="842010" h="272414">
                <a:moveTo>
                  <a:pt x="74345" y="234172"/>
                </a:moveTo>
                <a:lnTo>
                  <a:pt x="28193" y="246761"/>
                </a:lnTo>
                <a:lnTo>
                  <a:pt x="121430" y="246761"/>
                </a:lnTo>
                <a:lnTo>
                  <a:pt x="74345" y="234172"/>
                </a:lnTo>
                <a:close/>
              </a:path>
              <a:path w="842010" h="272414">
                <a:moveTo>
                  <a:pt x="28066" y="221742"/>
                </a:moveTo>
                <a:lnTo>
                  <a:pt x="34036" y="243332"/>
                </a:lnTo>
                <a:lnTo>
                  <a:pt x="49568" y="227517"/>
                </a:lnTo>
                <a:lnTo>
                  <a:pt x="28066" y="221742"/>
                </a:lnTo>
                <a:close/>
              </a:path>
              <a:path w="842010" h="272414">
                <a:moveTo>
                  <a:pt x="49568" y="227517"/>
                </a:moveTo>
                <a:lnTo>
                  <a:pt x="34036" y="243332"/>
                </a:lnTo>
                <a:lnTo>
                  <a:pt x="40765" y="243332"/>
                </a:lnTo>
                <a:lnTo>
                  <a:pt x="74345" y="234172"/>
                </a:lnTo>
                <a:lnTo>
                  <a:pt x="49568" y="227517"/>
                </a:lnTo>
                <a:close/>
              </a:path>
              <a:path w="842010" h="272414">
                <a:moveTo>
                  <a:pt x="834771" y="0"/>
                </a:moveTo>
                <a:lnTo>
                  <a:pt x="67638" y="209120"/>
                </a:lnTo>
                <a:lnTo>
                  <a:pt x="49568" y="227517"/>
                </a:lnTo>
                <a:lnTo>
                  <a:pt x="74345" y="234172"/>
                </a:lnTo>
                <a:lnTo>
                  <a:pt x="841628" y="24892"/>
                </a:lnTo>
                <a:lnTo>
                  <a:pt x="834771" y="0"/>
                </a:lnTo>
                <a:close/>
              </a:path>
              <a:path w="842010" h="272414">
                <a:moveTo>
                  <a:pt x="55241" y="221742"/>
                </a:moveTo>
                <a:lnTo>
                  <a:pt x="28066" y="221742"/>
                </a:lnTo>
                <a:lnTo>
                  <a:pt x="49568" y="227517"/>
                </a:lnTo>
                <a:lnTo>
                  <a:pt x="55241" y="221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3561" y="1970151"/>
            <a:ext cx="843915" cy="405130"/>
          </a:xfrm>
          <a:custGeom>
            <a:avLst/>
            <a:gdLst/>
            <a:ahLst/>
            <a:cxnLst/>
            <a:rect l="l" t="t" r="r" b="b"/>
            <a:pathLst>
              <a:path w="843914" h="405130">
                <a:moveTo>
                  <a:pt x="76962" y="294004"/>
                </a:moveTo>
                <a:lnTo>
                  <a:pt x="68961" y="295401"/>
                </a:lnTo>
                <a:lnTo>
                  <a:pt x="64770" y="301244"/>
                </a:lnTo>
                <a:lnTo>
                  <a:pt x="0" y="392811"/>
                </a:lnTo>
                <a:lnTo>
                  <a:pt x="111505" y="404240"/>
                </a:lnTo>
                <a:lnTo>
                  <a:pt x="118617" y="404875"/>
                </a:lnTo>
                <a:lnTo>
                  <a:pt x="124967" y="399796"/>
                </a:lnTo>
                <a:lnTo>
                  <a:pt x="125588" y="393953"/>
                </a:lnTo>
                <a:lnTo>
                  <a:pt x="28701" y="393953"/>
                </a:lnTo>
                <a:lnTo>
                  <a:pt x="18034" y="370459"/>
                </a:lnTo>
                <a:lnTo>
                  <a:pt x="61543" y="350677"/>
                </a:lnTo>
                <a:lnTo>
                  <a:pt x="85978" y="316229"/>
                </a:lnTo>
                <a:lnTo>
                  <a:pt x="90042" y="310388"/>
                </a:lnTo>
                <a:lnTo>
                  <a:pt x="88646" y="302260"/>
                </a:lnTo>
                <a:lnTo>
                  <a:pt x="82803" y="298196"/>
                </a:lnTo>
                <a:lnTo>
                  <a:pt x="76962" y="294004"/>
                </a:lnTo>
                <a:close/>
              </a:path>
              <a:path w="843914" h="405130">
                <a:moveTo>
                  <a:pt x="61543" y="350677"/>
                </a:moveTo>
                <a:lnTo>
                  <a:pt x="18034" y="370459"/>
                </a:lnTo>
                <a:lnTo>
                  <a:pt x="28701" y="393953"/>
                </a:lnTo>
                <a:lnTo>
                  <a:pt x="38202" y="389636"/>
                </a:lnTo>
                <a:lnTo>
                  <a:pt x="33909" y="389636"/>
                </a:lnTo>
                <a:lnTo>
                  <a:pt x="24637" y="369315"/>
                </a:lnTo>
                <a:lnTo>
                  <a:pt x="48322" y="369315"/>
                </a:lnTo>
                <a:lnTo>
                  <a:pt x="61543" y="350677"/>
                </a:lnTo>
                <a:close/>
              </a:path>
              <a:path w="843914" h="405130">
                <a:moveTo>
                  <a:pt x="72220" y="374175"/>
                </a:moveTo>
                <a:lnTo>
                  <a:pt x="28701" y="393953"/>
                </a:lnTo>
                <a:lnTo>
                  <a:pt x="125588" y="393953"/>
                </a:lnTo>
                <a:lnTo>
                  <a:pt x="126491" y="385445"/>
                </a:lnTo>
                <a:lnTo>
                  <a:pt x="121285" y="379095"/>
                </a:lnTo>
                <a:lnTo>
                  <a:pt x="114173" y="378460"/>
                </a:lnTo>
                <a:lnTo>
                  <a:pt x="72220" y="374175"/>
                </a:lnTo>
                <a:close/>
              </a:path>
              <a:path w="843914" h="405130">
                <a:moveTo>
                  <a:pt x="24637" y="369315"/>
                </a:moveTo>
                <a:lnTo>
                  <a:pt x="33909" y="389636"/>
                </a:lnTo>
                <a:lnTo>
                  <a:pt x="46722" y="371571"/>
                </a:lnTo>
                <a:lnTo>
                  <a:pt x="24637" y="369315"/>
                </a:lnTo>
                <a:close/>
              </a:path>
              <a:path w="843914" h="405130">
                <a:moveTo>
                  <a:pt x="46722" y="371571"/>
                </a:moveTo>
                <a:lnTo>
                  <a:pt x="33909" y="389636"/>
                </a:lnTo>
                <a:lnTo>
                  <a:pt x="38202" y="389636"/>
                </a:lnTo>
                <a:lnTo>
                  <a:pt x="72220" y="374175"/>
                </a:lnTo>
                <a:lnTo>
                  <a:pt x="46722" y="371571"/>
                </a:lnTo>
                <a:close/>
              </a:path>
              <a:path w="843914" h="405130">
                <a:moveTo>
                  <a:pt x="832865" y="0"/>
                </a:moveTo>
                <a:lnTo>
                  <a:pt x="61543" y="350677"/>
                </a:lnTo>
                <a:lnTo>
                  <a:pt x="46722" y="371571"/>
                </a:lnTo>
                <a:lnTo>
                  <a:pt x="72220" y="374175"/>
                </a:lnTo>
                <a:lnTo>
                  <a:pt x="843534" y="23622"/>
                </a:lnTo>
                <a:lnTo>
                  <a:pt x="832865" y="0"/>
                </a:lnTo>
                <a:close/>
              </a:path>
              <a:path w="843914" h="405130">
                <a:moveTo>
                  <a:pt x="48322" y="369315"/>
                </a:moveTo>
                <a:lnTo>
                  <a:pt x="24637" y="369315"/>
                </a:lnTo>
                <a:lnTo>
                  <a:pt x="46722" y="371571"/>
                </a:lnTo>
                <a:lnTo>
                  <a:pt x="48322" y="369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3561" y="4382008"/>
            <a:ext cx="840740" cy="222250"/>
          </a:xfrm>
          <a:custGeom>
            <a:avLst/>
            <a:gdLst/>
            <a:ahLst/>
            <a:cxnLst/>
            <a:rect l="l" t="t" r="r" b="b"/>
            <a:pathLst>
              <a:path w="840739" h="222250">
                <a:moveTo>
                  <a:pt x="74740" y="40325"/>
                </a:moveTo>
                <a:lnTo>
                  <a:pt x="50366" y="48607"/>
                </a:lnTo>
                <a:lnTo>
                  <a:pt x="69472" y="65687"/>
                </a:lnTo>
                <a:lnTo>
                  <a:pt x="835660" y="221869"/>
                </a:lnTo>
                <a:lnTo>
                  <a:pt x="840739" y="196469"/>
                </a:lnTo>
                <a:lnTo>
                  <a:pt x="74740" y="40325"/>
                </a:lnTo>
                <a:close/>
              </a:path>
              <a:path w="840739" h="222250">
                <a:moveTo>
                  <a:pt x="112902" y="0"/>
                </a:moveTo>
                <a:lnTo>
                  <a:pt x="0" y="38354"/>
                </a:lnTo>
                <a:lnTo>
                  <a:pt x="83565" y="113030"/>
                </a:lnTo>
                <a:lnTo>
                  <a:pt x="88900" y="117856"/>
                </a:lnTo>
                <a:lnTo>
                  <a:pt x="97154" y="117348"/>
                </a:lnTo>
                <a:lnTo>
                  <a:pt x="101853" y="112014"/>
                </a:lnTo>
                <a:lnTo>
                  <a:pt x="106679" y="106680"/>
                </a:lnTo>
                <a:lnTo>
                  <a:pt x="106172" y="98552"/>
                </a:lnTo>
                <a:lnTo>
                  <a:pt x="100837" y="93726"/>
                </a:lnTo>
                <a:lnTo>
                  <a:pt x="69472" y="65687"/>
                </a:lnTo>
                <a:lnTo>
                  <a:pt x="22605" y="56134"/>
                </a:lnTo>
                <a:lnTo>
                  <a:pt x="27686" y="30734"/>
                </a:lnTo>
                <a:lnTo>
                  <a:pt x="102970" y="30734"/>
                </a:lnTo>
                <a:lnTo>
                  <a:pt x="121285" y="24511"/>
                </a:lnTo>
                <a:lnTo>
                  <a:pt x="124967" y="17145"/>
                </a:lnTo>
                <a:lnTo>
                  <a:pt x="122554" y="10414"/>
                </a:lnTo>
                <a:lnTo>
                  <a:pt x="120268" y="3683"/>
                </a:lnTo>
                <a:lnTo>
                  <a:pt x="112902" y="0"/>
                </a:lnTo>
                <a:close/>
              </a:path>
              <a:path w="840739" h="222250">
                <a:moveTo>
                  <a:pt x="27686" y="30734"/>
                </a:moveTo>
                <a:lnTo>
                  <a:pt x="22605" y="56134"/>
                </a:lnTo>
                <a:lnTo>
                  <a:pt x="69472" y="65687"/>
                </a:lnTo>
                <a:lnTo>
                  <a:pt x="58359" y="55753"/>
                </a:lnTo>
                <a:lnTo>
                  <a:pt x="29337" y="55753"/>
                </a:lnTo>
                <a:lnTo>
                  <a:pt x="33782" y="33782"/>
                </a:lnTo>
                <a:lnTo>
                  <a:pt x="42638" y="33782"/>
                </a:lnTo>
                <a:lnTo>
                  <a:pt x="27686" y="30734"/>
                </a:lnTo>
                <a:close/>
              </a:path>
              <a:path w="840739" h="222250">
                <a:moveTo>
                  <a:pt x="33782" y="33782"/>
                </a:moveTo>
                <a:lnTo>
                  <a:pt x="29337" y="55753"/>
                </a:lnTo>
                <a:lnTo>
                  <a:pt x="50366" y="48607"/>
                </a:lnTo>
                <a:lnTo>
                  <a:pt x="33782" y="33782"/>
                </a:lnTo>
                <a:close/>
              </a:path>
              <a:path w="840739" h="222250">
                <a:moveTo>
                  <a:pt x="50366" y="48607"/>
                </a:moveTo>
                <a:lnTo>
                  <a:pt x="29337" y="55753"/>
                </a:lnTo>
                <a:lnTo>
                  <a:pt x="58359" y="55753"/>
                </a:lnTo>
                <a:lnTo>
                  <a:pt x="50366" y="48607"/>
                </a:lnTo>
                <a:close/>
              </a:path>
              <a:path w="840739" h="222250">
                <a:moveTo>
                  <a:pt x="42638" y="33782"/>
                </a:moveTo>
                <a:lnTo>
                  <a:pt x="33782" y="33782"/>
                </a:lnTo>
                <a:lnTo>
                  <a:pt x="50366" y="48607"/>
                </a:lnTo>
                <a:lnTo>
                  <a:pt x="74740" y="40325"/>
                </a:lnTo>
                <a:lnTo>
                  <a:pt x="42638" y="33782"/>
                </a:lnTo>
                <a:close/>
              </a:path>
              <a:path w="840739" h="222250">
                <a:moveTo>
                  <a:pt x="102970" y="30734"/>
                </a:moveTo>
                <a:lnTo>
                  <a:pt x="27686" y="30734"/>
                </a:lnTo>
                <a:lnTo>
                  <a:pt x="74740" y="40325"/>
                </a:lnTo>
                <a:lnTo>
                  <a:pt x="102970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840" y="2186939"/>
            <a:ext cx="2788920" cy="4008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8239" y="2720339"/>
            <a:ext cx="1722120" cy="594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69466" y="2370073"/>
            <a:ext cx="899160" cy="73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onstantia"/>
                <a:cs typeface="Constantia"/>
              </a:rPr>
              <a:t>Duck</a:t>
            </a:r>
            <a:endParaRPr sz="2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1600" b="1" spc="-5" dirty="0">
                <a:latin typeface="Constantia"/>
                <a:cs typeface="Constantia"/>
              </a:rPr>
              <a:t>Displ</a:t>
            </a:r>
            <a:r>
              <a:rPr sz="1600" b="1" spc="-50" dirty="0">
                <a:latin typeface="Constantia"/>
                <a:cs typeface="Constantia"/>
              </a:rPr>
              <a:t>a</a:t>
            </a:r>
            <a:r>
              <a:rPr sz="1600" b="1" spc="-10" dirty="0">
                <a:latin typeface="Constantia"/>
                <a:cs typeface="Constantia"/>
              </a:rPr>
              <a:t>y(</a:t>
            </a:r>
            <a:r>
              <a:rPr sz="1600" b="1" spc="-5" dirty="0">
                <a:latin typeface="Constantia"/>
                <a:cs typeface="Constantia"/>
              </a:rPr>
              <a:t>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8239" y="5387340"/>
            <a:ext cx="1722120" cy="594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79194" y="5505399"/>
            <a:ext cx="6800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30" dirty="0">
                <a:latin typeface="Constantia"/>
                <a:cs typeface="Constantia"/>
              </a:rPr>
              <a:t>C</a:t>
            </a:r>
            <a:r>
              <a:rPr sz="1600" b="1" spc="-5" dirty="0">
                <a:latin typeface="Constantia"/>
                <a:cs typeface="Constantia"/>
              </a:rPr>
              <a:t>o</a:t>
            </a:r>
            <a:r>
              <a:rPr sz="1600" b="1" dirty="0">
                <a:latin typeface="Constantia"/>
                <a:cs typeface="Constantia"/>
              </a:rPr>
              <a:t>o</a:t>
            </a:r>
            <a:r>
              <a:rPr sz="1600" b="1" spc="-10" dirty="0">
                <a:latin typeface="Constantia"/>
                <a:cs typeface="Constantia"/>
              </a:rPr>
              <a:t>k()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8239" y="4853940"/>
            <a:ext cx="1722120" cy="594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79194" y="4972050"/>
            <a:ext cx="680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Constantia"/>
                <a:cs typeface="Constantia"/>
              </a:rPr>
              <a:t>Hunt()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8239" y="4320540"/>
            <a:ext cx="1722120" cy="594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87398" y="4438269"/>
            <a:ext cx="4654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nstantia"/>
                <a:cs typeface="Constantia"/>
              </a:rPr>
              <a:t>F</a:t>
            </a:r>
            <a:r>
              <a:rPr sz="1600" b="1" spc="-15" dirty="0">
                <a:latin typeface="Constantia"/>
                <a:cs typeface="Constantia"/>
              </a:rPr>
              <a:t>l</a:t>
            </a:r>
            <a:r>
              <a:rPr sz="1600" b="1" spc="-10" dirty="0">
                <a:latin typeface="Constantia"/>
                <a:cs typeface="Constantia"/>
              </a:rPr>
              <a:t>y</a:t>
            </a:r>
            <a:r>
              <a:rPr sz="1600" b="1" spc="-15" dirty="0">
                <a:latin typeface="Constantia"/>
                <a:cs typeface="Constantia"/>
              </a:rPr>
              <a:t>(</a:t>
            </a:r>
            <a:r>
              <a:rPr sz="1600" b="1" spc="-5" dirty="0">
                <a:latin typeface="Constantia"/>
                <a:cs typeface="Constantia"/>
              </a:rPr>
              <a:t>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58239" y="3253740"/>
            <a:ext cx="1722120" cy="594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16710" y="3371469"/>
            <a:ext cx="8051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nstantia"/>
                <a:cs typeface="Constantia"/>
              </a:rPr>
              <a:t>Q</a:t>
            </a:r>
            <a:r>
              <a:rPr sz="1600" b="1" spc="-15" dirty="0">
                <a:latin typeface="Constantia"/>
                <a:cs typeface="Constantia"/>
              </a:rPr>
              <a:t>u</a:t>
            </a:r>
            <a:r>
              <a:rPr sz="1600" b="1" spc="-5" dirty="0">
                <a:latin typeface="Constantia"/>
                <a:cs typeface="Constantia"/>
              </a:rPr>
              <a:t>a</a:t>
            </a:r>
            <a:r>
              <a:rPr sz="1600" b="1" spc="-15" dirty="0">
                <a:latin typeface="Constantia"/>
                <a:cs typeface="Constantia"/>
              </a:rPr>
              <a:t>c</a:t>
            </a:r>
            <a:r>
              <a:rPr sz="1600" b="1" spc="-10" dirty="0">
                <a:latin typeface="Constantia"/>
                <a:cs typeface="Constantia"/>
              </a:rPr>
              <a:t>k()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58239" y="3787140"/>
            <a:ext cx="1722120" cy="594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71573" y="3904869"/>
            <a:ext cx="69659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5" dirty="0">
                <a:latin typeface="Constantia"/>
                <a:cs typeface="Constantia"/>
              </a:rPr>
              <a:t>S</a:t>
            </a:r>
            <a:r>
              <a:rPr sz="1600" b="1" spc="-5" dirty="0">
                <a:latin typeface="Constantia"/>
                <a:cs typeface="Constantia"/>
              </a:rPr>
              <a:t>wim()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0375" y="2393315"/>
            <a:ext cx="4681220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i="1" spc="-5" dirty="0">
                <a:solidFill>
                  <a:srgbClr val="FF0000"/>
                </a:solidFill>
                <a:latin typeface="Constantia"/>
                <a:cs typeface="Constantia"/>
              </a:rPr>
              <a:t>Multiple </a:t>
            </a:r>
            <a:r>
              <a:rPr sz="1800" spc="-5" dirty="0">
                <a:latin typeface="Constantia"/>
                <a:cs typeface="Constantia"/>
              </a:rPr>
              <a:t>responsibilities </a:t>
            </a:r>
            <a:r>
              <a:rPr sz="1800" dirty="0">
                <a:latin typeface="Constantia"/>
                <a:cs typeface="Constantia"/>
              </a:rPr>
              <a:t>mean </a:t>
            </a:r>
            <a:r>
              <a:rPr sz="1800" i="1" spc="-5" dirty="0">
                <a:solidFill>
                  <a:srgbClr val="FF0000"/>
                </a:solidFill>
                <a:latin typeface="Constantia"/>
                <a:cs typeface="Constantia"/>
              </a:rPr>
              <a:t>multiple </a:t>
            </a:r>
            <a:r>
              <a:rPr sz="1800" dirty="0">
                <a:latin typeface="Constantia"/>
                <a:cs typeface="Constantia"/>
              </a:rPr>
              <a:t>reasons  to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change</a:t>
            </a:r>
            <a:endParaRPr sz="180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  <a:buFont typeface="Arial"/>
              <a:buChar char="•"/>
              <a:tabLst>
                <a:tab pos="605790" algn="l"/>
              </a:tabLst>
            </a:pPr>
            <a:r>
              <a:rPr sz="1800" spc="-5" dirty="0">
                <a:latin typeface="Constantia"/>
                <a:cs typeface="Constantia"/>
              </a:rPr>
              <a:t>changes </a:t>
            </a:r>
            <a:r>
              <a:rPr sz="1800" dirty="0">
                <a:latin typeface="Constantia"/>
                <a:cs typeface="Constantia"/>
              </a:rPr>
              <a:t>to one </a:t>
            </a:r>
            <a:r>
              <a:rPr sz="1800" spc="-5" dirty="0">
                <a:latin typeface="Constantia"/>
                <a:cs typeface="Constantia"/>
              </a:rPr>
              <a:t>responsibility </a:t>
            </a:r>
            <a:r>
              <a:rPr sz="1800" i="1" spc="-5" dirty="0">
                <a:solidFill>
                  <a:srgbClr val="FF0000"/>
                </a:solidFill>
                <a:latin typeface="Constantia"/>
                <a:cs typeface="Constantia"/>
              </a:rPr>
              <a:t>may</a:t>
            </a:r>
            <a:r>
              <a:rPr sz="1800" i="1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impair</a:t>
            </a:r>
            <a:endParaRPr sz="180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the class’s </a:t>
            </a:r>
            <a:r>
              <a:rPr sz="1800" spc="-5" dirty="0">
                <a:latin typeface="Constantia"/>
                <a:cs typeface="Constantia"/>
              </a:rPr>
              <a:t>ability </a:t>
            </a:r>
            <a:r>
              <a:rPr sz="1800" dirty="0">
                <a:latin typeface="Constantia"/>
                <a:cs typeface="Constantia"/>
              </a:rPr>
              <a:t>to </a:t>
            </a:r>
            <a:r>
              <a:rPr sz="1800" spc="-5" dirty="0">
                <a:latin typeface="Constantia"/>
                <a:cs typeface="Constantia"/>
              </a:rPr>
              <a:t>meet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others</a:t>
            </a:r>
            <a:endParaRPr sz="1800">
              <a:latin typeface="Constantia"/>
              <a:cs typeface="Constantia"/>
            </a:endParaRPr>
          </a:p>
          <a:p>
            <a:pPr marL="469900" marR="357505">
              <a:lnSpc>
                <a:spcPct val="100000"/>
              </a:lnSpc>
              <a:buFont typeface="Arial"/>
              <a:buChar char="•"/>
              <a:tabLst>
                <a:tab pos="605790" algn="l"/>
              </a:tabLst>
            </a:pPr>
            <a:r>
              <a:rPr sz="1800" spc="-5" dirty="0">
                <a:latin typeface="Constantia"/>
                <a:cs typeface="Constantia"/>
              </a:rPr>
              <a:t>may </a:t>
            </a: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force </a:t>
            </a:r>
            <a:r>
              <a:rPr sz="1800" spc="-5" dirty="0">
                <a:latin typeface="Constantia"/>
                <a:cs typeface="Constantia"/>
              </a:rPr>
              <a:t>rebuilding, retesting </a:t>
            </a:r>
            <a:r>
              <a:rPr sz="1800" dirty="0">
                <a:latin typeface="Constantia"/>
                <a:cs typeface="Constantia"/>
              </a:rPr>
              <a:t>and  redeployment of </a:t>
            </a:r>
            <a:r>
              <a:rPr sz="1800" spc="-5" dirty="0">
                <a:latin typeface="Constantia"/>
                <a:cs typeface="Constantia"/>
              </a:rPr>
              <a:t>behavior not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changed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0375" y="4298569"/>
            <a:ext cx="443230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FF0000"/>
                </a:solidFill>
                <a:latin typeface="Constantia"/>
                <a:cs typeface="Constantia"/>
              </a:rPr>
              <a:t>Multiple </a:t>
            </a:r>
            <a:r>
              <a:rPr sz="1800" spc="-5" dirty="0">
                <a:latin typeface="Constantia"/>
                <a:cs typeface="Constantia"/>
              </a:rPr>
              <a:t>responsibilities can </a:t>
            </a: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impair</a:t>
            </a:r>
            <a:r>
              <a:rPr sz="1800" i="1" spc="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onstantia"/>
                <a:cs typeface="Constantia"/>
              </a:rPr>
              <a:t>reuse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nstantia"/>
                <a:cs typeface="Constantia"/>
              </a:rPr>
              <a:t>opportunities</a:t>
            </a:r>
            <a:endParaRPr sz="18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i="1" spc="-5" dirty="0">
                <a:solidFill>
                  <a:srgbClr val="FF0000"/>
                </a:solidFill>
                <a:latin typeface="Constantia"/>
                <a:cs typeface="Constantia"/>
              </a:rPr>
              <a:t>Multiple </a:t>
            </a:r>
            <a:r>
              <a:rPr sz="1800" spc="-5" dirty="0">
                <a:latin typeface="Constantia"/>
                <a:cs typeface="Constantia"/>
              </a:rPr>
              <a:t>responsibilities can make class </a:t>
            </a: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hard  </a:t>
            </a:r>
            <a:r>
              <a:rPr sz="1800" i="1" spc="-5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1800" i="1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onstantia"/>
                <a:cs typeface="Constantia"/>
              </a:rPr>
              <a:t>understand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i="1" spc="-5" dirty="0">
                <a:solidFill>
                  <a:srgbClr val="FF0000"/>
                </a:solidFill>
                <a:latin typeface="Constantia"/>
                <a:cs typeface="Constantia"/>
              </a:rPr>
              <a:t>Multiple </a:t>
            </a:r>
            <a:r>
              <a:rPr sz="1800" spc="-5" dirty="0">
                <a:latin typeface="Constantia"/>
                <a:cs typeface="Constantia"/>
              </a:rPr>
              <a:t>responsibilities can make</a:t>
            </a:r>
            <a:r>
              <a:rPr sz="1800" spc="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class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delicate </a:t>
            </a:r>
            <a:r>
              <a:rPr sz="1800" dirty="0">
                <a:latin typeface="Constantia"/>
                <a:cs typeface="Constantia"/>
              </a:rPr>
              <a:t>– hard to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maintain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29761" y="5135371"/>
            <a:ext cx="763905" cy="154940"/>
          </a:xfrm>
          <a:custGeom>
            <a:avLst/>
            <a:gdLst/>
            <a:ahLst/>
            <a:cxnLst/>
            <a:rect l="l" t="t" r="r" b="b"/>
            <a:pathLst>
              <a:path w="763904" h="154939">
                <a:moveTo>
                  <a:pt x="74629" y="43236"/>
                </a:moveTo>
                <a:lnTo>
                  <a:pt x="51001" y="53362"/>
                </a:lnTo>
                <a:lnTo>
                  <a:pt x="71422" y="68895"/>
                </a:lnTo>
                <a:lnTo>
                  <a:pt x="760349" y="154431"/>
                </a:lnTo>
                <a:lnTo>
                  <a:pt x="763651" y="128650"/>
                </a:lnTo>
                <a:lnTo>
                  <a:pt x="74629" y="43236"/>
                </a:lnTo>
                <a:close/>
              </a:path>
              <a:path w="763904" h="154939">
                <a:moveTo>
                  <a:pt x="109600" y="0"/>
                </a:moveTo>
                <a:lnTo>
                  <a:pt x="0" y="46989"/>
                </a:lnTo>
                <a:lnTo>
                  <a:pt x="94868" y="119379"/>
                </a:lnTo>
                <a:lnTo>
                  <a:pt x="102997" y="118236"/>
                </a:lnTo>
                <a:lnTo>
                  <a:pt x="107314" y="112521"/>
                </a:lnTo>
                <a:lnTo>
                  <a:pt x="111633" y="106933"/>
                </a:lnTo>
                <a:lnTo>
                  <a:pt x="110489" y="98805"/>
                </a:lnTo>
                <a:lnTo>
                  <a:pt x="104901" y="94360"/>
                </a:lnTo>
                <a:lnTo>
                  <a:pt x="71422" y="68895"/>
                </a:lnTo>
                <a:lnTo>
                  <a:pt x="23875" y="62991"/>
                </a:lnTo>
                <a:lnTo>
                  <a:pt x="27050" y="37337"/>
                </a:lnTo>
                <a:lnTo>
                  <a:pt x="88392" y="37337"/>
                </a:lnTo>
                <a:lnTo>
                  <a:pt x="119887" y="23875"/>
                </a:lnTo>
                <a:lnTo>
                  <a:pt x="122936" y="16255"/>
                </a:lnTo>
                <a:lnTo>
                  <a:pt x="120014" y="9651"/>
                </a:lnTo>
                <a:lnTo>
                  <a:pt x="117221" y="3047"/>
                </a:lnTo>
                <a:lnTo>
                  <a:pt x="109600" y="0"/>
                </a:lnTo>
                <a:close/>
              </a:path>
              <a:path w="763904" h="154939">
                <a:moveTo>
                  <a:pt x="27050" y="37337"/>
                </a:moveTo>
                <a:lnTo>
                  <a:pt x="23875" y="62991"/>
                </a:lnTo>
                <a:lnTo>
                  <a:pt x="71422" y="68895"/>
                </a:lnTo>
                <a:lnTo>
                  <a:pt x="62492" y="62102"/>
                </a:lnTo>
                <a:lnTo>
                  <a:pt x="30607" y="62102"/>
                </a:lnTo>
                <a:lnTo>
                  <a:pt x="33274" y="39877"/>
                </a:lnTo>
                <a:lnTo>
                  <a:pt x="47540" y="39877"/>
                </a:lnTo>
                <a:lnTo>
                  <a:pt x="27050" y="37337"/>
                </a:lnTo>
                <a:close/>
              </a:path>
              <a:path w="763904" h="154939">
                <a:moveTo>
                  <a:pt x="33274" y="39877"/>
                </a:moveTo>
                <a:lnTo>
                  <a:pt x="30607" y="62102"/>
                </a:lnTo>
                <a:lnTo>
                  <a:pt x="51001" y="53362"/>
                </a:lnTo>
                <a:lnTo>
                  <a:pt x="33274" y="39877"/>
                </a:lnTo>
                <a:close/>
              </a:path>
              <a:path w="763904" h="154939">
                <a:moveTo>
                  <a:pt x="51001" y="53362"/>
                </a:moveTo>
                <a:lnTo>
                  <a:pt x="30607" y="62102"/>
                </a:lnTo>
                <a:lnTo>
                  <a:pt x="62492" y="62102"/>
                </a:lnTo>
                <a:lnTo>
                  <a:pt x="51001" y="53362"/>
                </a:lnTo>
                <a:close/>
              </a:path>
              <a:path w="763904" h="154939">
                <a:moveTo>
                  <a:pt x="47540" y="39877"/>
                </a:moveTo>
                <a:lnTo>
                  <a:pt x="33274" y="39877"/>
                </a:lnTo>
                <a:lnTo>
                  <a:pt x="51001" y="53362"/>
                </a:lnTo>
                <a:lnTo>
                  <a:pt x="74629" y="43236"/>
                </a:lnTo>
                <a:lnTo>
                  <a:pt x="47540" y="39877"/>
                </a:lnTo>
                <a:close/>
              </a:path>
              <a:path w="763904" h="154939">
                <a:moveTo>
                  <a:pt x="88392" y="37337"/>
                </a:moveTo>
                <a:lnTo>
                  <a:pt x="27050" y="37337"/>
                </a:lnTo>
                <a:lnTo>
                  <a:pt x="74629" y="43236"/>
                </a:lnTo>
                <a:lnTo>
                  <a:pt x="88392" y="37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811</Words>
  <Application>Microsoft Office PowerPoint</Application>
  <PresentationFormat>On-screen Show (4:3)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Constantia</vt:lpstr>
      <vt:lpstr>Segoe Print</vt:lpstr>
      <vt:lpstr>Times New Roman</vt:lpstr>
      <vt:lpstr>Wingdings 2</vt:lpstr>
      <vt:lpstr>Office Theme</vt:lpstr>
      <vt:lpstr>1_Office Theme</vt:lpstr>
      <vt:lpstr>PowerPoint Presentation</vt:lpstr>
      <vt:lpstr>Writing SOLID Code</vt:lpstr>
      <vt:lpstr>PowerPoint Presentation</vt:lpstr>
      <vt:lpstr>Single Responsibility Principle (SRP)</vt:lpstr>
      <vt:lpstr>Single Responsibility Principle</vt:lpstr>
      <vt:lpstr>SRP Analysis</vt:lpstr>
      <vt:lpstr>Refactoring Duck</vt:lpstr>
      <vt:lpstr>Measuring SRP</vt:lpstr>
      <vt:lpstr>Why Bother?</vt:lpstr>
      <vt:lpstr>PowerPoint Presentation</vt:lpstr>
      <vt:lpstr>Open-closed Principle (OCP)</vt:lpstr>
      <vt:lpstr>Open-closed Principle (OCP)</vt:lpstr>
      <vt:lpstr>PowerPoint Presentation</vt:lpstr>
      <vt:lpstr>Liskov Substitution Principle (LSP)</vt:lpstr>
      <vt:lpstr>Liskov Substitution Principle (LSP)</vt:lpstr>
      <vt:lpstr>PowerPoint Presentation</vt:lpstr>
      <vt:lpstr>Interface Segregation Principle (ISP)</vt:lpstr>
      <vt:lpstr>PowerPoint Presentation</vt:lpstr>
      <vt:lpstr>Dependency Inversion Principle (DIP)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Design Principles</dc:title>
  <dc:creator>John Mason</dc:creator>
  <cp:lastModifiedBy>Crystal Tenn</cp:lastModifiedBy>
  <cp:revision>10</cp:revision>
  <dcterms:created xsi:type="dcterms:W3CDTF">2017-09-17T03:56:47Z</dcterms:created>
  <dcterms:modified xsi:type="dcterms:W3CDTF">2017-10-03T00:52:49Z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2017-09-17T00:00:00Z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Ref">
    <vt:lpwstr>https://api.informationprotection.azure.com/api/72f988bf-86f1-41af-91ab-2d7cd011db47</vt:lpwstr>
  </property>
  <property fmtid="{D5CDD505-2E9C-101B-9397-08002B2CF9AE}" pid="8" name="MSIP_Label_f42aa342-8706-4288-bd11-ebb85995028c_Owner">
    <vt:lpwstr>crtenn@microsoft.com</vt:lpwstr>
  </property>
  <property fmtid="{D5CDD505-2E9C-101B-9397-08002B2CF9AE}" pid="9" name="MSIP_Label_f42aa342-8706-4288-bd11-ebb85995028c_SetDate">
    <vt:lpwstr>2017-09-16T23:58:03.0394605-04:00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