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48" r:id="rId2"/>
  </p:sldMasterIdLst>
  <p:notesMasterIdLst>
    <p:notesMasterId r:id="rId46"/>
  </p:notesMasterIdLst>
  <p:handoutMasterIdLst>
    <p:handoutMasterId r:id="rId47"/>
  </p:handoutMasterIdLst>
  <p:sldIdLst>
    <p:sldId id="258" r:id="rId3"/>
    <p:sldId id="302" r:id="rId4"/>
    <p:sldId id="259" r:id="rId5"/>
    <p:sldId id="260"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300" r:id="rId36"/>
    <p:sldId id="298" r:id="rId37"/>
    <p:sldId id="265" r:id="rId38"/>
    <p:sldId id="264" r:id="rId39"/>
    <p:sldId id="299" r:id="rId40"/>
    <p:sldId id="266" r:id="rId41"/>
    <p:sldId id="306" r:id="rId42"/>
    <p:sldId id="303" r:id="rId43"/>
    <p:sldId id="304" r:id="rId44"/>
    <p:sldId id="30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757" autoAdjust="0"/>
  </p:normalViewPr>
  <p:slideViewPr>
    <p:cSldViewPr>
      <p:cViewPr varScale="1">
        <p:scale>
          <a:sx n="82" d="100"/>
          <a:sy n="82" d="100"/>
        </p:scale>
        <p:origin x="-1464"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5BE0D27-1473-46D5-A92B-AA4F55099706}" type="datetimeFigureOut">
              <a:rPr lang="en-US" smtClean="0"/>
              <a:pPr/>
              <a:t>9/29/2010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32A45D-6045-440A-848F-E4E312846A59}" type="slidenum">
              <a:rPr lang="en-US" smtClean="0"/>
              <a:pPr/>
              <a:t>‹#›</a:t>
            </a:fld>
            <a:endParaRPr lang="en-US"/>
          </a:p>
        </p:txBody>
      </p:sp>
    </p:spTree>
    <p:extLst>
      <p:ext uri="{BB962C8B-B14F-4D97-AF65-F5344CB8AC3E}">
        <p14:creationId xmlns:p14="http://schemas.microsoft.com/office/powerpoint/2010/main" val="197290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B97B81-FDA1-4DDE-A506-F63AD76F2EEB}" type="datetimeFigureOut">
              <a:rPr lang="en-US" smtClean="0"/>
              <a:pPr/>
              <a:t>9/29/2010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36E2BC-6795-4B8C-8BC0-1C396EF1C4E6}" type="slidenum">
              <a:rPr lang="en-US" smtClean="0"/>
              <a:pPr/>
              <a:t>‹#›</a:t>
            </a:fld>
            <a:endParaRPr lang="en-US"/>
          </a:p>
        </p:txBody>
      </p:sp>
    </p:spTree>
    <p:extLst>
      <p:ext uri="{BB962C8B-B14F-4D97-AF65-F5344CB8AC3E}">
        <p14:creationId xmlns:p14="http://schemas.microsoft.com/office/powerpoint/2010/main" val="31233749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NET_Framework"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en.wikipedia.org/wiki/CodePlex"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http://en.wikipedia.org/wiki/Winchester_Mystery_House</a:t>
            </a:r>
          </a:p>
          <a:p>
            <a:r>
              <a:rPr lang="en-US" dirty="0" smtClean="0"/>
              <a:t>There is no</a:t>
            </a:r>
            <a:r>
              <a:rPr lang="en-US" baseline="0" dirty="0" smtClean="0"/>
              <a:t> master plan for extensions.</a:t>
            </a:r>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2</a:t>
            </a:fld>
            <a:endParaRPr lang="en-US"/>
          </a:p>
        </p:txBody>
      </p:sp>
    </p:spTree>
    <p:extLst>
      <p:ext uri="{BB962C8B-B14F-4D97-AF65-F5344CB8AC3E}">
        <p14:creationId xmlns:p14="http://schemas.microsoft.com/office/powerpoint/2010/main" val="218814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moving parts for composition</a:t>
            </a:r>
          </a:p>
          <a:p>
            <a:pPr marL="228600" indent="-228600">
              <a:buAutoNum type="arabicParenR"/>
            </a:pPr>
            <a:r>
              <a:rPr lang="en-US" dirty="0" smtClean="0"/>
              <a:t>Catalogs = provides the parts from some source</a:t>
            </a:r>
          </a:p>
          <a:p>
            <a:pPr marL="228600" indent="-228600">
              <a:buAutoNum type="arabicParenR"/>
            </a:pPr>
            <a:r>
              <a:rPr lang="en-US" dirty="0" smtClean="0"/>
              <a:t>On next slide</a:t>
            </a:r>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15</a:t>
            </a:fld>
            <a:endParaRPr lang="en-US"/>
          </a:p>
        </p:txBody>
      </p:sp>
    </p:spTree>
    <p:extLst>
      <p:ext uri="{BB962C8B-B14F-4D97-AF65-F5344CB8AC3E}">
        <p14:creationId xmlns:p14="http://schemas.microsoft.com/office/powerpoint/2010/main" val="1799874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moving parts for composition</a:t>
            </a:r>
          </a:p>
          <a:p>
            <a:pPr marL="228600" indent="-228600">
              <a:buAutoNum type="arabicParenR"/>
            </a:pPr>
            <a:r>
              <a:rPr lang="en-US" dirty="0" smtClean="0"/>
              <a:t>Catalogs = provides the parts from some source</a:t>
            </a:r>
          </a:p>
          <a:p>
            <a:pPr marL="228600" indent="-228600">
              <a:buAutoNum type="arabicParenR"/>
            </a:pPr>
            <a:r>
              <a:rPr lang="en-US" dirty="0" smtClean="0"/>
              <a:t>Containers – gets all the parts from the containers and matches all</a:t>
            </a:r>
            <a:r>
              <a:rPr lang="en-US" baseline="0" dirty="0" smtClean="0"/>
              <a:t> the Exports &amp; Imports</a:t>
            </a:r>
            <a:endParaRPr lang="en-US" dirty="0" smtClean="0"/>
          </a:p>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16</a:t>
            </a:fld>
            <a:endParaRPr lang="en-US"/>
          </a:p>
        </p:txBody>
      </p:sp>
    </p:spTree>
    <p:extLst>
      <p:ext uri="{BB962C8B-B14F-4D97-AF65-F5344CB8AC3E}">
        <p14:creationId xmlns:p14="http://schemas.microsoft.com/office/powerpoint/2010/main" val="3946442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 of the box we provide a few catalogs</a:t>
            </a:r>
          </a:p>
          <a:p>
            <a:r>
              <a:rPr lang="en-US" dirty="0" err="1" smtClean="0"/>
              <a:t>TypeCatalog</a:t>
            </a:r>
            <a:r>
              <a:rPr lang="en-US" baseline="0" dirty="0" smtClean="0"/>
              <a:t> – explicitly register a type</a:t>
            </a:r>
          </a:p>
          <a:p>
            <a:r>
              <a:rPr lang="en-US" baseline="0" dirty="0" err="1" smtClean="0"/>
              <a:t>AssemblyCatalog</a:t>
            </a:r>
            <a:r>
              <a:rPr lang="en-US" baseline="0" dirty="0" smtClean="0"/>
              <a:t> – find parts in the assembly</a:t>
            </a:r>
          </a:p>
          <a:p>
            <a:r>
              <a:rPr lang="en-US" baseline="0" dirty="0" err="1" smtClean="0"/>
              <a:t>DirectoryCatalog</a:t>
            </a:r>
            <a:r>
              <a:rPr lang="en-US" baseline="0" dirty="0" smtClean="0"/>
              <a:t> – find parts in assemblies in a directory</a:t>
            </a:r>
          </a:p>
          <a:p>
            <a:r>
              <a:rPr lang="en-US" baseline="0" dirty="0" err="1" smtClean="0"/>
              <a:t>AggregatingCatalog</a:t>
            </a:r>
            <a:r>
              <a:rPr lang="en-US" baseline="0" dirty="0" smtClean="0"/>
              <a:t> – combine the other catalog types together into a single catalog</a:t>
            </a:r>
          </a:p>
          <a:p>
            <a:endParaRPr lang="en-US" baseline="0" dirty="0" smtClean="0"/>
          </a:p>
          <a:p>
            <a:r>
              <a:rPr lang="en-US" baseline="0" dirty="0" smtClean="0"/>
              <a:t>Can also make custom catalogs</a:t>
            </a:r>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17</a:t>
            </a:fld>
            <a:endParaRPr lang="en-US"/>
          </a:p>
        </p:txBody>
      </p:sp>
    </p:spTree>
    <p:extLst>
      <p:ext uri="{BB962C8B-B14F-4D97-AF65-F5344CB8AC3E}">
        <p14:creationId xmlns:p14="http://schemas.microsoft.com/office/powerpoint/2010/main" val="457854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simple composition </a:t>
            </a:r>
            <a:r>
              <a:rPr lang="en-US" dirty="0" smtClean="0"/>
              <a:t>to the app.</a:t>
            </a:r>
          </a:p>
          <a:p>
            <a:endParaRPr lang="en-US" dirty="0" smtClean="0"/>
          </a:p>
          <a:p>
            <a:r>
              <a:rPr lang="en-US" dirty="0" smtClean="0"/>
              <a:t>MEF provides a standard way for the host application to expose itself and consume external extensions. Extensions, by their nature, can be reused amongst different applications. However, an extension could still be implemented in a way that is application-specific. Extensions themselves can depend on one another and MEF will make sure they are wired together in the correct order (another thing you won't have to worry about).</a:t>
            </a:r>
          </a:p>
          <a:p>
            <a:endParaRPr lang="en-US" dirty="0" smtClean="0"/>
          </a:p>
          <a:p>
            <a:r>
              <a:rPr lang="en-US" dirty="0" smtClean="0"/>
              <a:t>MEF offers a set of discovery approaches for your application to locate and load available extensions.</a:t>
            </a:r>
          </a:p>
          <a:p>
            <a:endParaRPr lang="en-US" dirty="0" smtClean="0"/>
          </a:p>
          <a:p>
            <a:r>
              <a:rPr lang="en-US" dirty="0" smtClean="0"/>
              <a:t>MEF allows tagging extensions with additional metadata which facilitates rich querying and filtering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18</a:t>
            </a:fld>
            <a:endParaRPr lang="en-US"/>
          </a:p>
        </p:txBody>
      </p:sp>
    </p:spTree>
    <p:extLst>
      <p:ext uri="{BB962C8B-B14F-4D97-AF65-F5344CB8AC3E}">
        <p14:creationId xmlns:p14="http://schemas.microsoft.com/office/powerpoint/2010/main" val="3331795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Others things you might want to do</a:t>
            </a:r>
            <a:r>
              <a:rPr lang="en-US" baseline="0" dirty="0" smtClean="0"/>
              <a:t> – associate metadata with a part</a:t>
            </a:r>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19</a:t>
            </a:fld>
            <a:endParaRPr lang="en-US"/>
          </a:p>
        </p:txBody>
      </p:sp>
    </p:spTree>
    <p:extLst>
      <p:ext uri="{BB962C8B-B14F-4D97-AF65-F5344CB8AC3E}">
        <p14:creationId xmlns:p14="http://schemas.microsoft.com/office/powerpoint/2010/main" val="4171775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Lazy loading is delay loading until the type is actually</a:t>
            </a:r>
            <a:r>
              <a:rPr lang="en-US" baseline="0" dirty="0" smtClean="0"/>
              <a:t> referenced. This can greatly speed up startup time and reduce application footprint</a:t>
            </a:r>
            <a:endParaRPr lang="en-US" dirty="0" smtClean="0"/>
          </a:p>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20</a:t>
            </a:fld>
            <a:endParaRPr lang="en-US"/>
          </a:p>
        </p:txBody>
      </p:sp>
    </p:spTree>
    <p:extLst>
      <p:ext uri="{BB962C8B-B14F-4D97-AF65-F5344CB8AC3E}">
        <p14:creationId xmlns:p14="http://schemas.microsoft.com/office/powerpoint/2010/main" val="103342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Lazy loading is delay loading until the type is actually</a:t>
            </a:r>
            <a:r>
              <a:rPr lang="en-US" baseline="0" dirty="0" smtClean="0"/>
              <a:t> referenced. This can greatly speed up startup time and reduce application footprint</a:t>
            </a:r>
            <a:endParaRPr lang="en-US" dirty="0" smtClean="0"/>
          </a:p>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21</a:t>
            </a:fld>
            <a:endParaRPr lang="en-US"/>
          </a:p>
        </p:txBody>
      </p:sp>
    </p:spTree>
    <p:extLst>
      <p:ext uri="{BB962C8B-B14F-4D97-AF65-F5344CB8AC3E}">
        <p14:creationId xmlns:p14="http://schemas.microsoft.com/office/powerpoint/2010/main" val="2956568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the composition to happen</a:t>
            </a:r>
            <a:r>
              <a:rPr lang="en-US" baseline="0" dirty="0" smtClean="0"/>
              <a:t> lazily</a:t>
            </a:r>
          </a:p>
          <a:p>
            <a:r>
              <a:rPr lang="en-US" dirty="0" smtClean="0"/>
              <a:t>Add some metadata</a:t>
            </a:r>
            <a:r>
              <a:rPr lang="en-US" baseline="0" dirty="0" smtClean="0"/>
              <a:t> to the sample app so that it detects whether the network interface is online/offline then </a:t>
            </a:r>
            <a:r>
              <a:rPr lang="en-US" baseline="0" dirty="0" err="1" smtClean="0"/>
              <a:t>databinds</a:t>
            </a:r>
            <a:r>
              <a:rPr lang="en-US" baseline="0" dirty="0" smtClean="0"/>
              <a:t> the appropriate source by looking at the offline metadata of the parts.</a:t>
            </a:r>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22</a:t>
            </a:fld>
            <a:endParaRPr lang="en-US"/>
          </a:p>
        </p:txBody>
      </p:sp>
    </p:spTree>
    <p:extLst>
      <p:ext uri="{BB962C8B-B14F-4D97-AF65-F5344CB8AC3E}">
        <p14:creationId xmlns:p14="http://schemas.microsoft.com/office/powerpoint/2010/main" val="1052712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Lots</a:t>
            </a:r>
            <a:r>
              <a:rPr lang="en-US" baseline="0" dirty="0" smtClean="0"/>
              <a:t> of metadata can quickly get out of hand. Its also not strongly typed.</a:t>
            </a:r>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23</a:t>
            </a:fld>
            <a:endParaRPr lang="en-US"/>
          </a:p>
        </p:txBody>
      </p:sp>
    </p:spTree>
    <p:extLst>
      <p:ext uri="{BB962C8B-B14F-4D97-AF65-F5344CB8AC3E}">
        <p14:creationId xmlns:p14="http://schemas.microsoft.com/office/powerpoint/2010/main" val="267027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have strongly typed metadata in MEF. Reduces</a:t>
            </a:r>
            <a:r>
              <a:rPr lang="en-US" baseline="0" dirty="0" smtClean="0"/>
              <a:t> complexity of declaration as well as provides strongly typed compile time enforcement of consumption of the metadata.</a:t>
            </a:r>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24</a:t>
            </a:fld>
            <a:endParaRPr lang="en-US"/>
          </a:p>
        </p:txBody>
      </p:sp>
    </p:spTree>
    <p:extLst>
      <p:ext uri="{BB962C8B-B14F-4D97-AF65-F5344CB8AC3E}">
        <p14:creationId xmlns:p14="http://schemas.microsoft.com/office/powerpoint/2010/main" val="2771060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biggest</a:t>
            </a:r>
            <a:r>
              <a:rPr lang="en-US" baseline="0" dirty="0" smtClean="0"/>
              <a:t> problems today is the amount of time spent doing software maintenance instead of original software development.</a:t>
            </a:r>
          </a:p>
          <a:p>
            <a:endParaRPr lang="en-US" baseline="0" dirty="0" smtClean="0"/>
          </a:p>
          <a:p>
            <a:r>
              <a:rPr lang="en-US" baseline="0" dirty="0" smtClean="0"/>
              <a:t>A recent study showed that 80% of time is spent on maintenance</a:t>
            </a:r>
            <a:r>
              <a:rPr lang="en-US" baseline="0" dirty="0" smtClean="0"/>
              <a:t>.</a:t>
            </a:r>
          </a:p>
          <a:p>
            <a:endParaRPr lang="en-US" baseline="0" dirty="0" smtClean="0"/>
          </a:p>
          <a:p>
            <a:r>
              <a:rPr lang="en-US" dirty="0" smtClean="0"/>
              <a:t>MEF presents a simple solution for the runtime extensibility problem. Until now, any application that wanted to support a plugin model needed to create its own infrastructure from scratch. Those plugins would often be application-specific and could not be reused across multiple implementations.</a:t>
            </a:r>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5</a:t>
            </a:fld>
            <a:endParaRPr lang="en-US"/>
          </a:p>
        </p:txBody>
      </p:sp>
    </p:spTree>
    <p:extLst>
      <p:ext uri="{BB962C8B-B14F-4D97-AF65-F5344CB8AC3E}">
        <p14:creationId xmlns:p14="http://schemas.microsoft.com/office/powerpoint/2010/main" val="431644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the metadata</a:t>
            </a:r>
            <a:r>
              <a:rPr lang="en-US" baseline="0" dirty="0" smtClean="0"/>
              <a:t> in the sample to be a custom type called </a:t>
            </a:r>
            <a:r>
              <a:rPr lang="en-US" baseline="0" dirty="0" err="1" smtClean="0"/>
              <a:t>NetworkAwarenessAttribute</a:t>
            </a:r>
            <a:r>
              <a:rPr lang="en-US" baseline="0" dirty="0" smtClean="0"/>
              <a:t> which handles the online/offline metadata of the imported types</a:t>
            </a:r>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25</a:t>
            </a:fld>
            <a:endParaRPr lang="en-US"/>
          </a:p>
        </p:txBody>
      </p:sp>
    </p:spTree>
    <p:extLst>
      <p:ext uri="{BB962C8B-B14F-4D97-AF65-F5344CB8AC3E}">
        <p14:creationId xmlns:p14="http://schemas.microsoft.com/office/powerpoint/2010/main" val="1004627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the listing window in the demo is required to be network aware. Why should the window have that capability. What if we took</a:t>
            </a:r>
            <a:r>
              <a:rPr lang="en-US" baseline="0" dirty="0" smtClean="0"/>
              <a:t> that code and removed it so that it looked like the original sample and MEF handles the network awareness for us. We want MEF to handle the context of which listing item needs to be used.</a:t>
            </a:r>
          </a:p>
        </p:txBody>
      </p:sp>
      <p:sp>
        <p:nvSpPr>
          <p:cNvPr id="4" name="Slide Number Placeholder 3"/>
          <p:cNvSpPr>
            <a:spLocks noGrp="1"/>
          </p:cNvSpPr>
          <p:nvPr>
            <p:ph type="sldNum" sz="quarter" idx="10"/>
          </p:nvPr>
        </p:nvSpPr>
        <p:spPr/>
        <p:txBody>
          <a:bodyPr/>
          <a:lstStyle/>
          <a:p>
            <a:fld id="{AC248039-9E8B-422F-8B1A-4AF677A6F4FF}" type="slidenum">
              <a:rPr lang="en-US" smtClean="0"/>
              <a:pPr/>
              <a:t>26</a:t>
            </a:fld>
            <a:endParaRPr lang="en-US"/>
          </a:p>
        </p:txBody>
      </p:sp>
    </p:spTree>
    <p:extLst>
      <p:ext uri="{BB962C8B-B14F-4D97-AF65-F5344CB8AC3E}">
        <p14:creationId xmlns:p14="http://schemas.microsoft.com/office/powerpoint/2010/main" val="1035725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MEF has the ability to export something as a single or multiple instance. Default is same instance.</a:t>
            </a:r>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28</a:t>
            </a:fld>
            <a:endParaRPr lang="en-US"/>
          </a:p>
        </p:txBody>
      </p:sp>
    </p:spTree>
    <p:extLst>
      <p:ext uri="{BB962C8B-B14F-4D97-AF65-F5344CB8AC3E}">
        <p14:creationId xmlns:p14="http://schemas.microsoft.com/office/powerpoint/2010/main" val="5524134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previous examples</a:t>
            </a:r>
            <a:r>
              <a:rPr lang="en-US" baseline="0" dirty="0" smtClean="0"/>
              <a:t> are known composition. What about unknown? So wiring up external dependencies is a natural extension of the previously shown process</a:t>
            </a:r>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30</a:t>
            </a:fld>
            <a:endParaRPr lang="en-US"/>
          </a:p>
        </p:txBody>
      </p:sp>
    </p:spTree>
    <p:extLst>
      <p:ext uri="{BB962C8B-B14F-4D97-AF65-F5344CB8AC3E}">
        <p14:creationId xmlns:p14="http://schemas.microsoft.com/office/powerpoint/2010/main" val="19779221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add a directory where the application will pick up external dependencies. VS 2010 editor uses MEF to compose all the plugins it knows about.</a:t>
            </a:r>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31</a:t>
            </a:fld>
            <a:endParaRPr lang="en-US"/>
          </a:p>
        </p:txBody>
      </p:sp>
    </p:spTree>
    <p:extLst>
      <p:ext uri="{BB962C8B-B14F-4D97-AF65-F5344CB8AC3E}">
        <p14:creationId xmlns:p14="http://schemas.microsoft.com/office/powerpoint/2010/main" val="3602641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been using attributes for</a:t>
            </a:r>
            <a:r>
              <a:rPr lang="en-US" baseline="0" dirty="0" smtClean="0"/>
              <a:t> import/export. Every layer of MEF is built for tweaking. There is a primitive layer with which you can build your own model on top – e.g. build an xml wiring model. We went attributes because it is declarative. Focusing on the what instead of the how. “This is an extension point!” Since it is declarative you could even analyze the apps  </a:t>
            </a:r>
            <a:r>
              <a:rPr lang="en-US" baseline="0" dirty="0" err="1" smtClean="0"/>
              <a:t>programatically</a:t>
            </a:r>
            <a:r>
              <a:rPr lang="en-US" baseline="0" dirty="0" smtClean="0"/>
              <a:t> to determine what extensibility points it provides.</a:t>
            </a:r>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33</a:t>
            </a:fld>
            <a:endParaRPr lang="en-US"/>
          </a:p>
        </p:txBody>
      </p:sp>
    </p:spTree>
    <p:extLst>
      <p:ext uri="{BB962C8B-B14F-4D97-AF65-F5344CB8AC3E}">
        <p14:creationId xmlns:p14="http://schemas.microsoft.com/office/powerpoint/2010/main" val="18275384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biggest</a:t>
            </a:r>
            <a:r>
              <a:rPr lang="en-US" baseline="0" dirty="0" smtClean="0"/>
              <a:t> problems today is the amount of time spent doing software maintenance instead of original software development.</a:t>
            </a:r>
          </a:p>
          <a:p>
            <a:endParaRPr lang="en-US" baseline="0" dirty="0" smtClean="0"/>
          </a:p>
          <a:p>
            <a:r>
              <a:rPr lang="en-US" baseline="0" dirty="0" smtClean="0"/>
              <a:t>A recent study showed that 80% of time is spent </a:t>
            </a:r>
            <a:r>
              <a:rPr lang="en-US" baseline="0" smtClean="0"/>
              <a:t>on maintenance.</a:t>
            </a:r>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34</a:t>
            </a:fld>
            <a:endParaRPr lang="en-US"/>
          </a:p>
        </p:txBody>
      </p:sp>
    </p:spTree>
    <p:extLst>
      <p:ext uri="{BB962C8B-B14F-4D97-AF65-F5344CB8AC3E}">
        <p14:creationId xmlns:p14="http://schemas.microsoft.com/office/powerpoint/2010/main" val="4316443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previous examples</a:t>
            </a:r>
            <a:r>
              <a:rPr lang="en-US" baseline="0" dirty="0" smtClean="0"/>
              <a:t> are known composition. What about unknown? So wiring up external dependencies is a natural extension of the previously shown process</a:t>
            </a:r>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1977922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Managed Extensibility Framework</a:t>
            </a:r>
            <a:r>
              <a:rPr lang="en-US" dirty="0" smtClean="0"/>
              <a:t> (</a:t>
            </a:r>
            <a:r>
              <a:rPr lang="en-US" b="1" dirty="0" smtClean="0"/>
              <a:t>MEF</a:t>
            </a:r>
            <a:r>
              <a:rPr lang="en-US" dirty="0" smtClean="0"/>
              <a:t>) is a component of </a:t>
            </a:r>
            <a:r>
              <a:rPr lang="en-US" dirty="0" smtClean="0">
                <a:hlinkClick r:id="rId3" action="ppaction://hlinkfile" tooltip=".NET Framework"/>
              </a:rPr>
              <a:t>.NET Framework</a:t>
            </a:r>
            <a:r>
              <a:rPr lang="en-US" dirty="0" smtClean="0"/>
              <a:t> 4.0 for creating lightweight, extensible applications. It allows application developers to discover and use extensions with no configuration required. It also lets extension developers easily encapsulate code and avoid fragile hard dependencies. MEF not only allows extensions to be reused within applications, but across applications as well. MEF was introduced as a part of .NET 4.0 and Silverlight 4. It is available on </a:t>
            </a:r>
            <a:r>
              <a:rPr lang="en-US" dirty="0" err="1" smtClean="0">
                <a:hlinkClick r:id="rId4" action="ppaction://hlinkfile" tooltip="CodePlex"/>
              </a:rPr>
              <a:t>CodePlex</a:t>
            </a:r>
            <a:r>
              <a:rPr lang="en-US" dirty="0" smtClean="0"/>
              <a:t> along with source and as a result can be used, albeit unsupported and with limitations, on earlier releases of .NET.</a:t>
            </a:r>
          </a:p>
          <a:p>
            <a:endParaRPr lang="en-US" dirty="0"/>
          </a:p>
        </p:txBody>
      </p:sp>
      <p:sp>
        <p:nvSpPr>
          <p:cNvPr id="4" name="Slide Number Placeholder 3"/>
          <p:cNvSpPr>
            <a:spLocks noGrp="1"/>
          </p:cNvSpPr>
          <p:nvPr>
            <p:ph type="sldNum" sz="quarter" idx="10"/>
          </p:nvPr>
        </p:nvSpPr>
        <p:spPr/>
        <p:txBody>
          <a:bodyPr/>
          <a:lstStyle/>
          <a:p>
            <a:fld id="{6536E2BC-6795-4B8C-8BC0-1C396EF1C4E6}" type="slidenum">
              <a:rPr lang="en-US" smtClean="0"/>
              <a:pPr/>
              <a:t>6</a:t>
            </a:fld>
            <a:endParaRPr lang="en-US"/>
          </a:p>
        </p:txBody>
      </p:sp>
    </p:spTree>
    <p:extLst>
      <p:ext uri="{BB962C8B-B14F-4D97-AF65-F5344CB8AC3E}">
        <p14:creationId xmlns:p14="http://schemas.microsoft.com/office/powerpoint/2010/main" val="923703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Focus</a:t>
            </a:r>
            <a:r>
              <a:rPr lang="en-US" baseline="0" dirty="0" smtClean="0"/>
              <a:t> on building blocks that snap together to build the application.</a:t>
            </a:r>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7</a:t>
            </a:fld>
            <a:endParaRPr lang="en-US"/>
          </a:p>
        </p:txBody>
      </p:sp>
    </p:spTree>
    <p:extLst>
      <p:ext uri="{BB962C8B-B14F-4D97-AF65-F5344CB8AC3E}">
        <p14:creationId xmlns:p14="http://schemas.microsoft.com/office/powerpoint/2010/main" val="1824222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Normal OO design. Extension != modification.</a:t>
            </a:r>
          </a:p>
          <a:p>
            <a:endParaRPr lang="en-US" dirty="0" smtClean="0"/>
          </a:p>
          <a:p>
            <a:r>
              <a:rPr lang="en-US" dirty="0" smtClean="0"/>
              <a:t>You should be able to extend your class but not allow consumers to actually modify</a:t>
            </a:r>
            <a:r>
              <a:rPr lang="en-US" baseline="0" dirty="0" smtClean="0"/>
              <a:t> the existing source code. Modification creates risk and instability and versioning problems.</a:t>
            </a:r>
          </a:p>
          <a:p>
            <a:endParaRPr lang="en-US" baseline="0" dirty="0" smtClean="0"/>
          </a:p>
          <a:p>
            <a:r>
              <a:rPr lang="en-US" baseline="0" dirty="0" smtClean="0"/>
              <a:t>What if your application was written so that you could write a class and the application would automatically consume and use it without modifying the app’s source code? Independence of development and testing (both architecturally as well as organizationally)</a:t>
            </a:r>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8</a:t>
            </a:fld>
            <a:endParaRPr lang="en-US"/>
          </a:p>
        </p:txBody>
      </p:sp>
    </p:spTree>
    <p:extLst>
      <p:ext uri="{BB962C8B-B14F-4D97-AF65-F5344CB8AC3E}">
        <p14:creationId xmlns:p14="http://schemas.microsoft.com/office/powerpoint/2010/main" val="4206639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you know everything app ship time? Traditionally yes – you know all the classes and references and requirements. But what if you could write it so that you didn’t need to know. Allowing 3</a:t>
            </a:r>
            <a:r>
              <a:rPr lang="en-US" baseline="30000" dirty="0" smtClean="0"/>
              <a:t>rd</a:t>
            </a:r>
            <a:r>
              <a:rPr lang="en-US" baseline="0" dirty="0" smtClean="0"/>
              <a:t> party extensibility (e.g. Visual Studio, Office)</a:t>
            </a:r>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9</a:t>
            </a:fld>
            <a:endParaRPr lang="en-US"/>
          </a:p>
        </p:txBody>
      </p:sp>
    </p:spTree>
    <p:extLst>
      <p:ext uri="{BB962C8B-B14F-4D97-AF65-F5344CB8AC3E}">
        <p14:creationId xmlns:p14="http://schemas.microsoft.com/office/powerpoint/2010/main" val="3301771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Parts are the </a:t>
            </a:r>
            <a:r>
              <a:rPr lang="en-US" dirty="0" err="1" smtClean="0"/>
              <a:t>lego</a:t>
            </a:r>
            <a:r>
              <a:rPr lang="en-US" baseline="0" dirty="0" smtClean="0"/>
              <a:t> blocks. You make these available for the application to </a:t>
            </a:r>
            <a:r>
              <a:rPr lang="en-US" baseline="0" dirty="0" smtClean="0"/>
              <a:t>consume.</a:t>
            </a:r>
          </a:p>
          <a:p>
            <a:endParaRPr lang="en-US" baseline="0" dirty="0" smtClean="0"/>
          </a:p>
          <a:p>
            <a:r>
              <a:rPr lang="en-US" dirty="0" smtClean="0"/>
              <a:t>Roughly speaking, MEF's core consists of a catalog and a </a:t>
            </a:r>
            <a:r>
              <a:rPr lang="en-US" dirty="0" err="1" smtClean="0"/>
              <a:t>CompositionContainer</a:t>
            </a:r>
            <a:r>
              <a:rPr lang="en-US" dirty="0" smtClean="0"/>
              <a:t>. A catalog is responsible for discovering extensions and the container coordinates creation and satisfies dependencies.</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C248039-9E8B-422F-8B1A-4AF677A6F4FF}" type="slidenum">
              <a:rPr lang="en-US" smtClean="0"/>
              <a:pPr/>
              <a:t>10</a:t>
            </a:fld>
            <a:endParaRPr lang="en-US"/>
          </a:p>
        </p:txBody>
      </p:sp>
    </p:spTree>
    <p:extLst>
      <p:ext uri="{BB962C8B-B14F-4D97-AF65-F5344CB8AC3E}">
        <p14:creationId xmlns:p14="http://schemas.microsoft.com/office/powerpoint/2010/main" val="4125903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all you need</a:t>
            </a:r>
            <a:r>
              <a:rPr lang="en-US" baseline="0" dirty="0" smtClean="0"/>
              <a:t> to know for MEF.</a:t>
            </a:r>
          </a:p>
          <a:p>
            <a:r>
              <a:rPr lang="en-US" baseline="0" dirty="0" smtClean="0"/>
              <a:t>EXPORT – publish/declare a part available</a:t>
            </a:r>
          </a:p>
          <a:p>
            <a:r>
              <a:rPr lang="en-US" baseline="0" dirty="0" smtClean="0"/>
              <a:t>IMPORT – consume/require a part to be available to my app. The app doesn’t know who will fulfill the requirement. It just declares the requirement.</a:t>
            </a:r>
          </a:p>
          <a:p>
            <a:r>
              <a:rPr lang="en-US" baseline="0" dirty="0" smtClean="0"/>
              <a:t>COMPOSE – Containers provide all the parts available that meet declared requirements and the app puts them together and consumes them. They might come from the file system, the network or the web, etc</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AC248039-9E8B-422F-8B1A-4AF677A6F4FF}" type="slidenum">
              <a:rPr lang="en-US" smtClean="0"/>
              <a:pPr/>
              <a:t>11</a:t>
            </a:fld>
            <a:endParaRPr lang="en-US"/>
          </a:p>
        </p:txBody>
      </p:sp>
    </p:spTree>
    <p:extLst>
      <p:ext uri="{BB962C8B-B14F-4D97-AF65-F5344CB8AC3E}">
        <p14:creationId xmlns:p14="http://schemas.microsoft.com/office/powerpoint/2010/main" val="2253941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6E2BC-6795-4B8C-8BC0-1C396EF1C4E6}" type="slidenum">
              <a:rPr lang="en-US" smtClean="0"/>
              <a:pPr/>
              <a:t>13</a:t>
            </a:fld>
            <a:endParaRPr lang="en-US"/>
          </a:p>
        </p:txBody>
      </p:sp>
    </p:spTree>
    <p:extLst>
      <p:ext uri="{BB962C8B-B14F-4D97-AF65-F5344CB8AC3E}">
        <p14:creationId xmlns:p14="http://schemas.microsoft.com/office/powerpoint/2010/main" val="1188845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493837"/>
            <a:ext cx="8229600"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on Dark Background">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DC6A46E8-7E0D-4464-9EB1-567B82D6C2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2438400"/>
            <a:ext cx="8229600" cy="3687763"/>
          </a:xfrm>
        </p:spPr>
        <p:txBody>
          <a:bodyPr/>
          <a:lstStyle>
            <a:lvl1pPr>
              <a:defRPr/>
            </a:lvl1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DC6A46E8-7E0D-4464-9EB1-567B82D6C265}" type="slidenum">
              <a:rPr lang="en-US" smtClean="0"/>
              <a:pPr/>
              <a:t>‹#›</a:t>
            </a:fld>
            <a:endParaRPr lang="en-US"/>
          </a:p>
        </p:txBody>
      </p:sp>
      <p:sp>
        <p:nvSpPr>
          <p:cNvPr id="9" name="TextBox 8"/>
          <p:cNvSpPr txBox="1"/>
          <p:nvPr userDrawn="1"/>
        </p:nvSpPr>
        <p:spPr>
          <a:xfrm>
            <a:off x="457200" y="1295400"/>
            <a:ext cx="3505200" cy="830997"/>
          </a:xfrm>
          <a:prstGeom prst="rect">
            <a:avLst/>
          </a:prstGeom>
          <a:noFill/>
        </p:spPr>
        <p:txBody>
          <a:bodyPr wrap="square" rtlCol="0">
            <a:spAutoFit/>
          </a:bodyPr>
          <a:lstStyle/>
          <a:p>
            <a:r>
              <a:rPr lang="en-US" sz="4800" b="1" i="1" dirty="0" smtClean="0"/>
              <a:t>Agenda</a:t>
            </a:r>
            <a:endParaRPr lang="en-US" sz="4800" b="1" i="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0386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85800" y="2514600"/>
            <a:ext cx="7772400" cy="1500187"/>
          </a:xfrm>
        </p:spPr>
        <p:txBody>
          <a:bodyPr anchor="b">
            <a:normAutofit/>
          </a:bodyPr>
          <a:lstStyle>
            <a:lvl1pPr marL="0" indent="0">
              <a:buNone/>
              <a:defRPr sz="2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6" name="Slide Number Placeholder 5"/>
          <p:cNvSpPr>
            <a:spLocks noGrp="1"/>
          </p:cNvSpPr>
          <p:nvPr>
            <p:ph type="sldNum" sz="quarter" idx="12"/>
          </p:nvPr>
        </p:nvSpPr>
        <p:spPr/>
        <p:txBody>
          <a:bodyPr/>
          <a:lstStyle/>
          <a:p>
            <a:fld id="{DC6A46E8-7E0D-4464-9EB1-567B82D6C265}"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3505200"/>
            <a:ext cx="7772400" cy="1362075"/>
          </a:xfrm>
          <a:prstGeom prst="rect">
            <a:avLst/>
          </a:prstGeom>
        </p:spPr>
        <p:txBody>
          <a:bodyPr anchor="t"/>
          <a:lstStyle>
            <a:lvl1pPr algn="l">
              <a:defRPr sz="4000" b="1" cap="none" baseline="0">
                <a:latin typeface="+mn-lt"/>
              </a:defRPr>
            </a:lvl1pPr>
          </a:lstStyle>
          <a:p>
            <a:r>
              <a:rPr lang="en-US" dirty="0" smtClean="0"/>
              <a:t>Click to edit Demo Title</a:t>
            </a:r>
            <a:endParaRPr lang="en-US" dirty="0"/>
          </a:p>
        </p:txBody>
      </p:sp>
      <p:sp>
        <p:nvSpPr>
          <p:cNvPr id="6" name="Slide Number Placeholder 5"/>
          <p:cNvSpPr>
            <a:spLocks noGrp="1"/>
          </p:cNvSpPr>
          <p:nvPr>
            <p:ph type="sldNum" sz="quarter" idx="12"/>
          </p:nvPr>
        </p:nvSpPr>
        <p:spPr/>
        <p:txBody>
          <a:bodyPr/>
          <a:lstStyle/>
          <a:p>
            <a:fld id="{DC6A46E8-7E0D-4464-9EB1-567B82D6C265}" type="slidenum">
              <a:rPr lang="en-US" smtClean="0"/>
              <a:pPr/>
              <a:t>‹#›</a:t>
            </a:fld>
            <a:endParaRPr lang="en-US"/>
          </a:p>
        </p:txBody>
      </p:sp>
      <p:pic>
        <p:nvPicPr>
          <p:cNvPr id="5" name="Rectangle 225281"/>
          <p:cNvPicPr>
            <a:picLocks noChangeAspect="1" noChangeArrowheads="1"/>
          </p:cNvPicPr>
          <p:nvPr userDrawn="1"/>
        </p:nvPicPr>
        <p:blipFill>
          <a:blip r:embed="rId2" cstate="print"/>
          <a:srcRect/>
          <a:stretch>
            <a:fillRect/>
          </a:stretch>
        </p:blipFill>
        <p:spPr bwMode="auto">
          <a:xfrm>
            <a:off x="0" y="1981200"/>
            <a:ext cx="6353175" cy="1352550"/>
          </a:xfrm>
          <a:prstGeom prst="rect">
            <a:avLst/>
          </a:prstGeom>
          <a:noFill/>
          <a:ln w="9525">
            <a:noFill/>
            <a:miter lim="800000"/>
            <a:headEnd/>
            <a:tailEnd/>
          </a:ln>
        </p:spPr>
      </p:pic>
      <p:pic>
        <p:nvPicPr>
          <p:cNvPr id="7" name="Rectangle 225283"/>
          <p:cNvPicPr>
            <a:picLocks noChangeAspect="1" noChangeArrowheads="1"/>
          </p:cNvPicPr>
          <p:nvPr userDrawn="1"/>
        </p:nvPicPr>
        <p:blipFill>
          <a:blip r:embed="rId3" cstate="print"/>
          <a:srcRect/>
          <a:stretch>
            <a:fillRect/>
          </a:stretch>
        </p:blipFill>
        <p:spPr bwMode="auto">
          <a:xfrm>
            <a:off x="709613" y="2214563"/>
            <a:ext cx="2152650" cy="712787"/>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3505200"/>
            <a:ext cx="7772400" cy="1362075"/>
          </a:xfrm>
          <a:prstGeom prst="rect">
            <a:avLst/>
          </a:prstGeom>
        </p:spPr>
        <p:txBody>
          <a:bodyPr anchor="t"/>
          <a:lstStyle>
            <a:lvl1pPr algn="l">
              <a:defRPr sz="4000" b="1" cap="none" baseline="0">
                <a:latin typeface="+mn-lt"/>
              </a:defRPr>
            </a:lvl1pPr>
          </a:lstStyle>
          <a:p>
            <a:r>
              <a:rPr lang="en-US" dirty="0" smtClean="0"/>
              <a:t>Click to edit Lab Title</a:t>
            </a:r>
            <a:endParaRPr lang="en-US" dirty="0"/>
          </a:p>
        </p:txBody>
      </p:sp>
      <p:sp>
        <p:nvSpPr>
          <p:cNvPr id="6" name="Slide Number Placeholder 5"/>
          <p:cNvSpPr>
            <a:spLocks noGrp="1"/>
          </p:cNvSpPr>
          <p:nvPr>
            <p:ph type="sldNum" sz="quarter" idx="12"/>
          </p:nvPr>
        </p:nvSpPr>
        <p:spPr/>
        <p:txBody>
          <a:bodyPr/>
          <a:lstStyle/>
          <a:p>
            <a:fld id="{DC6A46E8-7E0D-4464-9EB1-567B82D6C265}" type="slidenum">
              <a:rPr lang="en-US" smtClean="0"/>
              <a:pPr/>
              <a:t>‹#›</a:t>
            </a:fld>
            <a:endParaRPr lang="en-US"/>
          </a:p>
        </p:txBody>
      </p:sp>
      <p:pic>
        <p:nvPicPr>
          <p:cNvPr id="5" name="Rectangle 225281"/>
          <p:cNvPicPr>
            <a:picLocks noChangeAspect="1" noChangeArrowheads="1"/>
          </p:cNvPicPr>
          <p:nvPr userDrawn="1"/>
        </p:nvPicPr>
        <p:blipFill>
          <a:blip r:embed="rId2" cstate="print"/>
          <a:srcRect/>
          <a:stretch>
            <a:fillRect/>
          </a:stretch>
        </p:blipFill>
        <p:spPr bwMode="auto">
          <a:xfrm>
            <a:off x="0" y="1924050"/>
            <a:ext cx="6353175" cy="1352550"/>
          </a:xfrm>
          <a:prstGeom prst="rect">
            <a:avLst/>
          </a:prstGeom>
          <a:noFill/>
          <a:ln w="9525">
            <a:noFill/>
            <a:miter lim="800000"/>
            <a:headEnd/>
            <a:tailEnd/>
          </a:ln>
        </p:spPr>
      </p:pic>
      <p:sp>
        <p:nvSpPr>
          <p:cNvPr id="7" name="TextBox 6"/>
          <p:cNvSpPr txBox="1"/>
          <p:nvPr userDrawn="1"/>
        </p:nvSpPr>
        <p:spPr>
          <a:xfrm>
            <a:off x="762000" y="2228850"/>
            <a:ext cx="3505200" cy="830997"/>
          </a:xfrm>
          <a:prstGeom prst="rect">
            <a:avLst/>
          </a:prstGeom>
          <a:noFill/>
        </p:spPr>
        <p:txBody>
          <a:bodyPr wrap="square" rtlCol="0">
            <a:spAutoFit/>
          </a:bodyPr>
          <a:lstStyle/>
          <a:p>
            <a:r>
              <a:rPr lang="en-US" sz="4800" b="1" i="1" dirty="0" smtClean="0"/>
              <a:t>hands</a:t>
            </a:r>
            <a:r>
              <a:rPr lang="en-US" sz="4800" b="1" i="1" baseline="0" dirty="0" smtClean="0"/>
              <a:t> on lab</a:t>
            </a:r>
            <a:endParaRPr lang="en-US" sz="4800" b="1" i="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DC6A46E8-7E0D-4464-9EB1-567B82D6C265}"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on Dark Backgroun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DC6A46E8-7E0D-4464-9EB1-567B82D6C265}"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Conten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C6A46E8-7E0D-4464-9EB1-567B82D6C265}"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Your Potential. Our Passion.">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C6A46E8-7E0D-4464-9EB1-567B82D6C265}" type="slidenum">
              <a:rPr lang="en-US" smtClean="0"/>
              <a:pPr/>
              <a:t>‹#›</a:t>
            </a:fld>
            <a:endParaRPr lang="en-US"/>
          </a:p>
        </p:txBody>
      </p:sp>
      <p:pic>
        <p:nvPicPr>
          <p:cNvPr id="4" name="Picture 2" descr="Microsoft logo and tagline"/>
          <p:cNvPicPr>
            <a:picLocks noChangeAspect="1" noChangeArrowheads="1"/>
          </p:cNvPicPr>
          <p:nvPr userDrawn="1"/>
        </p:nvPicPr>
        <p:blipFill>
          <a:blip r:embed="rId2" cstate="print">
            <a:lum bright="-100000"/>
          </a:blip>
          <a:srcRect/>
          <a:stretch>
            <a:fillRect/>
          </a:stretch>
        </p:blipFill>
        <p:spPr bwMode="black">
          <a:xfrm>
            <a:off x="1602053" y="2787386"/>
            <a:ext cx="5939896" cy="1283229"/>
          </a:xfrm>
          <a:prstGeom prst="rect">
            <a:avLst/>
          </a:prstGeom>
          <a:noFill/>
        </p:spPr>
      </p:pic>
      <p:sp>
        <p:nvSpPr>
          <p:cNvPr id="6" name="Text Box 3"/>
          <p:cNvSpPr txBox="1">
            <a:spLocks noChangeArrowheads="1"/>
          </p:cNvSpPr>
          <p:nvPr userDrawn="1"/>
        </p:nvSpPr>
        <p:spPr bwMode="blackWhite">
          <a:xfrm>
            <a:off x="381000" y="5486400"/>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lumMod val="85000"/>
                  </a:schemeClr>
                </a:solidFill>
                <a:latin typeface="Arial"/>
                <a:cs typeface="Arial"/>
              </a:rPr>
              <a:t>© </a:t>
            </a:r>
            <a:r>
              <a:rPr lang="en-US" sz="700" dirty="0" smtClean="0">
                <a:solidFill>
                  <a:schemeClr val="bg1">
                    <a:lumMod val="85000"/>
                  </a:schemeClr>
                </a:solidFill>
                <a:latin typeface="Arial"/>
                <a:cs typeface="Arial"/>
              </a:rPr>
              <a:t>2010 Microsoft </a:t>
            </a:r>
            <a:r>
              <a:rPr lang="en-US" sz="700" dirty="0">
                <a:solidFill>
                  <a:schemeClr val="bg1">
                    <a:lumMod val="85000"/>
                  </a:schemeClr>
                </a:solidFill>
                <a:latin typeface="Arial"/>
                <a:cs typeface="Arial"/>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lumMod val="85000"/>
                  </a:schemeClr>
                </a:solidFill>
                <a:latin typeface="Arial"/>
                <a:cs typeface="Aria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solidFill>
                  <a:schemeClr val="bg1">
                    <a:lumMod val="85000"/>
                  </a:schemeClr>
                </a:solidFill>
                <a:latin typeface="Arial"/>
                <a:cs typeface="Arial"/>
              </a:rPr>
            </a:br>
            <a:r>
              <a:rPr lang="en-US" sz="700" dirty="0">
                <a:solidFill>
                  <a:schemeClr val="bg1">
                    <a:lumMod val="85000"/>
                  </a:schemeClr>
                </a:solidFill>
                <a:latin typeface="Arial"/>
                <a:cs typeface="Arial"/>
              </a:rPr>
              <a:t>MICROSOFT MAKES NO WARRANTIES, EXPRESS, IMPLIED OR STATUTORY, AS TO THE INFORMATION IN THIS PRESENTATION.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154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de Snippe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Code Snippet Title</a:t>
            </a:r>
            <a:endParaRPr lang="en-US" dirty="0"/>
          </a:p>
        </p:txBody>
      </p:sp>
      <p:sp>
        <p:nvSpPr>
          <p:cNvPr id="5" name="Text Placeholder 4"/>
          <p:cNvSpPr>
            <a:spLocks noGrp="1"/>
          </p:cNvSpPr>
          <p:nvPr userDrawn="1">
            <p:ph type="body" sz="quarter" idx="13"/>
          </p:nvPr>
        </p:nvSpPr>
        <p:spPr>
          <a:xfrm>
            <a:off x="609600" y="1752600"/>
            <a:ext cx="7781040" cy="3649307"/>
          </a:xfrm>
        </p:spPr>
        <p:style>
          <a:lnRef idx="1">
            <a:schemeClr val="accent3"/>
          </a:lnRef>
          <a:fillRef idx="2">
            <a:schemeClr val="accent3"/>
          </a:fillRef>
          <a:effectRef idx="1">
            <a:schemeClr val="accent3"/>
          </a:effectRef>
          <a:fontRef idx="minor">
            <a:schemeClr val="dk1"/>
          </a:fontRef>
        </p:style>
        <p:txBody>
          <a:bodyPr lIns="182880" tIns="91440" rIns="182880" bIns="91440">
            <a:normAutofit lnSpcReduction="10000"/>
          </a:bodyPr>
          <a:lstStyle>
            <a:lvl1pPr>
              <a:buNone/>
              <a:defRPr/>
            </a:lvl1pPr>
          </a:lstStyle>
          <a:p>
            <a:pPr defTabSz="914099" fontAlgn="base">
              <a:spcBef>
                <a:spcPct val="0"/>
              </a:spcBef>
              <a:spcAft>
                <a:spcPct val="0"/>
              </a:spcAft>
            </a:pPr>
            <a:endParaRPr lang="en-US" sz="1800" dirty="0" smtClean="0">
              <a:latin typeface="Segoe" pitchFamily="34" charset="0"/>
            </a:endParaRPr>
          </a:p>
          <a:p>
            <a:pPr defTabSz="914099" fontAlgn="base">
              <a:spcBef>
                <a:spcPct val="0"/>
              </a:spcBef>
              <a:spcAft>
                <a:spcPct val="0"/>
              </a:spcAft>
            </a:pPr>
            <a:r>
              <a:rPr lang="en-US" sz="1800" dirty="0" smtClean="0">
                <a:latin typeface="Segoe" pitchFamily="34" charset="0"/>
              </a:rPr>
              <a:t>using </a:t>
            </a:r>
            <a:r>
              <a:rPr lang="en-US" sz="1800" dirty="0" err="1" smtClean="0">
                <a:latin typeface="Segoe" pitchFamily="34" charset="0"/>
              </a:rPr>
              <a:t>System.Web</a:t>
            </a:r>
            <a:r>
              <a:rPr lang="en-US" sz="1800" dirty="0" smtClean="0">
                <a:latin typeface="Segoe" pitchFamily="34" charset="0"/>
              </a:rPr>
              <a:t>;   </a:t>
            </a:r>
          </a:p>
          <a:p>
            <a:pPr defTabSz="914099" fontAlgn="base">
              <a:spcBef>
                <a:spcPct val="0"/>
              </a:spcBef>
              <a:spcAft>
                <a:spcPct val="0"/>
              </a:spcAft>
            </a:pPr>
            <a:r>
              <a:rPr lang="en-US" sz="1800" dirty="0" smtClean="0">
                <a:latin typeface="Segoe" pitchFamily="34" charset="0"/>
              </a:rPr>
              <a:t>using </a:t>
            </a:r>
            <a:r>
              <a:rPr lang="en-US" sz="1800" dirty="0" err="1" smtClean="0">
                <a:latin typeface="Segoe" pitchFamily="34" charset="0"/>
              </a:rPr>
              <a:t>System.Web.Routing</a:t>
            </a:r>
            <a:r>
              <a:rPr lang="en-US" sz="1800" dirty="0" smtClean="0">
                <a:latin typeface="Segoe" pitchFamily="34" charset="0"/>
              </a:rPr>
              <a:t>;  </a:t>
            </a:r>
          </a:p>
          <a:p>
            <a:pPr defTabSz="914099" fontAlgn="base">
              <a:spcBef>
                <a:spcPct val="0"/>
              </a:spcBef>
              <a:spcAft>
                <a:spcPct val="0"/>
              </a:spcAft>
            </a:pPr>
            <a:endParaRPr lang="en-US" sz="1800" dirty="0" smtClean="0">
              <a:latin typeface="Segoe" pitchFamily="34" charset="0"/>
            </a:endParaRPr>
          </a:p>
          <a:p>
            <a:pPr defTabSz="914099" fontAlgn="base">
              <a:spcBef>
                <a:spcPct val="0"/>
              </a:spcBef>
              <a:spcAft>
                <a:spcPct val="0"/>
              </a:spcAft>
            </a:pPr>
            <a:r>
              <a:rPr lang="en-US" sz="1800" dirty="0" smtClean="0">
                <a:latin typeface="Segoe" pitchFamily="34" charset="0"/>
              </a:rPr>
              <a:t>public class </a:t>
            </a:r>
            <a:r>
              <a:rPr lang="en-US" sz="1800" dirty="0" err="1" smtClean="0">
                <a:latin typeface="Segoe" pitchFamily="34" charset="0"/>
              </a:rPr>
              <a:t>AuthenticatedConstraint</a:t>
            </a:r>
            <a:r>
              <a:rPr lang="en-US" sz="1800" dirty="0" smtClean="0">
                <a:latin typeface="Segoe" pitchFamily="34" charset="0"/>
              </a:rPr>
              <a:t> : </a:t>
            </a:r>
            <a:r>
              <a:rPr lang="en-US" sz="1800" dirty="0" err="1" smtClean="0">
                <a:latin typeface="Segoe" pitchFamily="34" charset="0"/>
              </a:rPr>
              <a:t>IRouteConstraint</a:t>
            </a:r>
            <a:r>
              <a:rPr lang="en-US" sz="1800" dirty="0" smtClean="0">
                <a:latin typeface="Segoe" pitchFamily="34" charset="0"/>
              </a:rPr>
              <a:t>   </a:t>
            </a:r>
          </a:p>
          <a:p>
            <a:pPr defTabSz="914099" fontAlgn="base">
              <a:spcBef>
                <a:spcPct val="0"/>
              </a:spcBef>
              <a:spcAft>
                <a:spcPct val="0"/>
              </a:spcAft>
            </a:pPr>
            <a:r>
              <a:rPr lang="en-US" sz="1800" dirty="0" smtClean="0">
                <a:latin typeface="Segoe" pitchFamily="34" charset="0"/>
              </a:rPr>
              <a:t>{   </a:t>
            </a:r>
          </a:p>
          <a:p>
            <a:pPr defTabSz="914099" fontAlgn="base">
              <a:spcBef>
                <a:spcPct val="0"/>
              </a:spcBef>
              <a:spcAft>
                <a:spcPct val="0"/>
              </a:spcAft>
            </a:pPr>
            <a:r>
              <a:rPr lang="en-US" sz="1800" dirty="0" smtClean="0">
                <a:latin typeface="Segoe" pitchFamily="34" charset="0"/>
              </a:rPr>
              <a:t>  public </a:t>
            </a:r>
            <a:r>
              <a:rPr lang="en-US" sz="1800" dirty="0" err="1" smtClean="0">
                <a:latin typeface="Segoe" pitchFamily="34" charset="0"/>
              </a:rPr>
              <a:t>bool</a:t>
            </a:r>
            <a:r>
              <a:rPr lang="en-US" sz="1800" dirty="0" smtClean="0">
                <a:latin typeface="Segoe" pitchFamily="34" charset="0"/>
              </a:rPr>
              <a:t> Match(</a:t>
            </a:r>
            <a:r>
              <a:rPr lang="en-US" sz="1800" dirty="0" err="1" smtClean="0">
                <a:latin typeface="Segoe" pitchFamily="34" charset="0"/>
              </a:rPr>
              <a:t>HttpContextBase</a:t>
            </a:r>
            <a:r>
              <a:rPr lang="en-US" sz="1800" dirty="0" smtClean="0">
                <a:latin typeface="Segoe" pitchFamily="34" charset="0"/>
              </a:rPr>
              <a:t> </a:t>
            </a:r>
            <a:r>
              <a:rPr lang="en-US" sz="1800" dirty="0" err="1" smtClean="0">
                <a:latin typeface="Segoe" pitchFamily="34" charset="0"/>
              </a:rPr>
              <a:t>httpContext</a:t>
            </a:r>
            <a:r>
              <a:rPr lang="en-US" sz="1800" dirty="0" smtClean="0">
                <a:latin typeface="Segoe" pitchFamily="34" charset="0"/>
              </a:rPr>
              <a:t>, Route </a:t>
            </a:r>
            <a:r>
              <a:rPr lang="en-US" sz="1800" dirty="0" err="1" smtClean="0">
                <a:latin typeface="Segoe" pitchFamily="34" charset="0"/>
              </a:rPr>
              <a:t>route</a:t>
            </a:r>
            <a:r>
              <a:rPr lang="en-US" sz="1800" dirty="0" smtClean="0">
                <a:latin typeface="Segoe" pitchFamily="34" charset="0"/>
              </a:rPr>
              <a:t>, string </a:t>
            </a:r>
            <a:r>
              <a:rPr lang="en-US" sz="1800" dirty="0" err="1" smtClean="0">
                <a:latin typeface="Segoe" pitchFamily="34" charset="0"/>
              </a:rPr>
              <a:t>parameterName</a:t>
            </a:r>
            <a:r>
              <a:rPr lang="en-US" sz="1800" dirty="0" smtClean="0">
                <a:latin typeface="Segoe" pitchFamily="34" charset="0"/>
              </a:rPr>
              <a:t>, </a:t>
            </a:r>
            <a:r>
              <a:rPr lang="en-US" sz="1800" dirty="0" err="1" smtClean="0">
                <a:latin typeface="Segoe" pitchFamily="34" charset="0"/>
              </a:rPr>
              <a:t>RouteValueDictionary</a:t>
            </a:r>
            <a:r>
              <a:rPr lang="en-US" sz="1800" dirty="0" smtClean="0">
                <a:latin typeface="Segoe" pitchFamily="34" charset="0"/>
              </a:rPr>
              <a:t> values, </a:t>
            </a:r>
            <a:r>
              <a:rPr lang="en-US" sz="1800" dirty="0" err="1" smtClean="0">
                <a:latin typeface="Segoe" pitchFamily="34" charset="0"/>
              </a:rPr>
              <a:t>RouteDirection</a:t>
            </a:r>
            <a:r>
              <a:rPr lang="en-US" sz="1800" dirty="0" smtClean="0">
                <a:latin typeface="Segoe" pitchFamily="34" charset="0"/>
              </a:rPr>
              <a:t> </a:t>
            </a:r>
            <a:r>
              <a:rPr lang="en-US" sz="1800" dirty="0" err="1" smtClean="0">
                <a:latin typeface="Segoe" pitchFamily="34" charset="0"/>
              </a:rPr>
              <a:t>routeDirection</a:t>
            </a:r>
            <a:r>
              <a:rPr lang="en-US" sz="1800" dirty="0" smtClean="0">
                <a:latin typeface="Segoe" pitchFamily="34" charset="0"/>
              </a:rPr>
              <a:t>)   </a:t>
            </a:r>
          </a:p>
          <a:p>
            <a:pPr defTabSz="914099" fontAlgn="base">
              <a:spcBef>
                <a:spcPct val="0"/>
              </a:spcBef>
              <a:spcAft>
                <a:spcPct val="0"/>
              </a:spcAft>
            </a:pPr>
            <a:r>
              <a:rPr lang="en-US" sz="1800" dirty="0" smtClean="0">
                <a:latin typeface="Segoe" pitchFamily="34" charset="0"/>
              </a:rPr>
              <a:t>  {   </a:t>
            </a:r>
          </a:p>
          <a:p>
            <a:pPr defTabSz="914099" fontAlgn="base">
              <a:spcBef>
                <a:spcPct val="0"/>
              </a:spcBef>
              <a:spcAft>
                <a:spcPct val="0"/>
              </a:spcAft>
            </a:pPr>
            <a:r>
              <a:rPr lang="en-US" sz="1800" dirty="0" smtClean="0">
                <a:latin typeface="Segoe" pitchFamily="34" charset="0"/>
              </a:rPr>
              <a:t>    return </a:t>
            </a:r>
            <a:r>
              <a:rPr lang="en-US" sz="1800" dirty="0" err="1" smtClean="0">
                <a:latin typeface="Segoe" pitchFamily="34" charset="0"/>
              </a:rPr>
              <a:t>httpContext.Request.IsAuthenticated</a:t>
            </a:r>
            <a:r>
              <a:rPr lang="en-US" sz="1800" dirty="0" smtClean="0">
                <a:latin typeface="Segoe" pitchFamily="34" charset="0"/>
              </a:rPr>
              <a:t>;   </a:t>
            </a:r>
          </a:p>
          <a:p>
            <a:pPr defTabSz="914099" fontAlgn="base">
              <a:spcBef>
                <a:spcPct val="0"/>
              </a:spcBef>
              <a:spcAft>
                <a:spcPct val="0"/>
              </a:spcAft>
            </a:pPr>
            <a:r>
              <a:rPr lang="en-US" sz="1800" dirty="0" smtClean="0">
                <a:latin typeface="Segoe" pitchFamily="34" charset="0"/>
              </a:rPr>
              <a:t>  }   </a:t>
            </a:r>
          </a:p>
          <a:p>
            <a:pPr defTabSz="914099" fontAlgn="base">
              <a:spcBef>
                <a:spcPct val="0"/>
              </a:spcBef>
              <a:spcAft>
                <a:spcPct val="0"/>
              </a:spcAft>
            </a:pPr>
            <a:r>
              <a:rPr lang="en-US" sz="1800" dirty="0" smtClean="0">
                <a:latin typeface="Segoe" pitchFamily="34" charset="0"/>
              </a:rPr>
              <a:t>} </a:t>
            </a:r>
          </a:p>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2103437"/>
            <a:ext cx="8229600" cy="39925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txBox="1">
            <a:spLocks/>
          </p:cNvSpPr>
          <p:nvPr userDrawn="1"/>
        </p:nvSpPr>
        <p:spPr>
          <a:xfrm>
            <a:off x="457200" y="1219200"/>
            <a:ext cx="8229600" cy="6096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006600"/>
                </a:solidFill>
                <a:effectLst/>
                <a:uLnTx/>
                <a:uFillTx/>
                <a:latin typeface="+mj-lt"/>
                <a:ea typeface="+mj-ea"/>
                <a:cs typeface="+mj-cs"/>
              </a:rPr>
              <a:t>Click to edit subtitle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Are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8232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pic>
        <p:nvPicPr>
          <p:cNvPr id="7" name="Picture 6" descr="question_button.jpg"/>
          <p:cNvPicPr>
            <a:picLocks noChangeAspect="1"/>
          </p:cNvPicPr>
          <p:nvPr userDrawn="1"/>
        </p:nvPicPr>
        <p:blipFill>
          <a:blip r:embed="rId2" cstate="print"/>
          <a:stretch>
            <a:fillRect/>
          </a:stretch>
        </p:blipFill>
        <p:spPr>
          <a:xfrm>
            <a:off x="1371600" y="1752600"/>
            <a:ext cx="6400800" cy="3773424"/>
          </a:xfrm>
          <a:prstGeom prst="rect">
            <a:avLst/>
          </a:prstGeom>
        </p:spPr>
      </p:pic>
      <p:sp>
        <p:nvSpPr>
          <p:cNvPr id="3" name="TextBox 2"/>
          <p:cNvSpPr txBox="1"/>
          <p:nvPr userDrawn="1"/>
        </p:nvSpPr>
        <p:spPr>
          <a:xfrm>
            <a:off x="381000" y="304800"/>
            <a:ext cx="6019800" cy="707886"/>
          </a:xfrm>
          <a:prstGeom prst="rect">
            <a:avLst/>
          </a:prstGeom>
          <a:noFill/>
        </p:spPr>
        <p:txBody>
          <a:bodyPr wrap="square" rtlCol="0">
            <a:spAutoFit/>
          </a:bodyPr>
          <a:lstStyle/>
          <a:p>
            <a:r>
              <a:rPr lang="en-US" sz="4000" dirty="0" smtClean="0"/>
              <a:t>Discussions</a:t>
            </a:r>
            <a:r>
              <a:rPr lang="en-US" sz="4000" baseline="0" dirty="0" smtClean="0"/>
              <a:t> and</a:t>
            </a:r>
            <a:r>
              <a:rPr lang="en-US" sz="4000" dirty="0" smtClean="0"/>
              <a:t> Q&amp;A</a:t>
            </a:r>
            <a:endParaRPr lang="en-US" sz="4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a:prstGeom prst="rect">
            <a:avLst/>
          </a:prstGeo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3550921" y="6477000"/>
            <a:ext cx="2042159" cy="304800"/>
          </a:xfrm>
          <a:prstGeom prst="rect">
            <a:avLst/>
          </a:prstGeom>
        </p:spPr>
      </p:pic>
    </p:spTree>
    <p:extLst>
      <p:ext uri="{BB962C8B-B14F-4D97-AF65-F5344CB8AC3E}">
        <p14:creationId xmlns:p14="http://schemas.microsoft.com/office/powerpoint/2010/main" val="10710328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Module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339975"/>
            <a:ext cx="7772400" cy="1470025"/>
          </a:xfrm>
          <a:prstGeom prst="rect">
            <a:avLst/>
          </a:prstGeom>
        </p:spPr>
        <p:txBody>
          <a:bodyPr/>
          <a:lstStyle>
            <a:lvl1pPr>
              <a:defRPr sz="4800"/>
            </a:lvl1pPr>
          </a:lstStyle>
          <a:p>
            <a:r>
              <a:rPr lang="en-US" dirty="0" smtClean="0"/>
              <a:t>Click to edit Module Title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DC6A46E8-7E0D-4464-9EB1-567B82D6C26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5.jpe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6"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image" Target="../media/image6.jpeg"/><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Green text_A.jpg"/>
          <p:cNvPicPr>
            <a:picLocks noChangeAspect="1"/>
          </p:cNvPicPr>
          <p:nvPr userDrawn="1"/>
        </p:nvPicPr>
        <p:blipFill>
          <a:blip r:embed="rId10" cstate="email"/>
          <a:stretch>
            <a:fillRect/>
          </a:stretch>
        </p:blipFill>
        <p:spPr>
          <a:xfrm>
            <a:off x="1524" y="-19050"/>
            <a:ext cx="9169400" cy="6877050"/>
          </a:xfrm>
          <a:prstGeom prst="rect">
            <a:avLst/>
          </a:prstGeom>
        </p:spPr>
      </p:pic>
      <p:sp>
        <p:nvSpPr>
          <p:cNvPr id="2" name="Title Placeholder 1"/>
          <p:cNvSpPr>
            <a:spLocks noGrp="1"/>
          </p:cNvSpPr>
          <p:nvPr>
            <p:ph type="title"/>
          </p:nvPr>
        </p:nvSpPr>
        <p:spPr>
          <a:xfrm>
            <a:off x="457200" y="7620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716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descr="microsoft logo.png"/>
          <p:cNvPicPr>
            <a:picLocks noChangeAspect="1"/>
          </p:cNvPicPr>
          <p:nvPr userDrawn="1"/>
        </p:nvPicPr>
        <p:blipFill>
          <a:blip r:embed="rId11" cstate="email"/>
          <a:stretch>
            <a:fillRect/>
          </a:stretch>
        </p:blipFill>
        <p:spPr>
          <a:xfrm>
            <a:off x="7255773" y="6324600"/>
            <a:ext cx="1533147" cy="335281"/>
          </a:xfrm>
          <a:prstGeom prst="rect">
            <a:avLst/>
          </a:prstGeom>
        </p:spPr>
      </p:pic>
      <p:sp>
        <p:nvSpPr>
          <p:cNvPr id="8" name="TextBox 7"/>
          <p:cNvSpPr txBox="1"/>
          <p:nvPr userDrawn="1"/>
        </p:nvSpPr>
        <p:spPr>
          <a:xfrm>
            <a:off x="304800" y="6324600"/>
            <a:ext cx="2057400" cy="276999"/>
          </a:xfrm>
          <a:prstGeom prst="rect">
            <a:avLst/>
          </a:prstGeom>
          <a:noFill/>
        </p:spPr>
        <p:txBody>
          <a:bodyPr wrap="square" rtlCol="0">
            <a:spAutoFit/>
          </a:bodyPr>
          <a:lstStyle/>
          <a:p>
            <a:fld id="{ABC447A6-F4BC-4D40-ABD6-F1D599DF04DC}" type="slidenum">
              <a:rPr lang="en-US" sz="1200" smtClean="0">
                <a:solidFill>
                  <a:schemeClr val="bg1"/>
                </a:solidFill>
              </a:rPr>
              <a:pPr/>
              <a:t>‹#›</a:t>
            </a:fld>
            <a:endParaRPr lang="en-US" sz="16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58" r:id="rId1"/>
    <p:sldLayoutId id="2147483668" r:id="rId2"/>
    <p:sldLayoutId id="2147483663" r:id="rId3"/>
    <p:sldLayoutId id="2147483660" r:id="rId4"/>
    <p:sldLayoutId id="2147483661" r:id="rId5"/>
    <p:sldLayoutId id="2147483671" r:id="rId6"/>
    <p:sldLayoutId id="2147483670" r:id="rId7"/>
    <p:sldLayoutId id="2147483672" r:id="rId8"/>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Template1_Green_title.jpg"/>
          <p:cNvPicPr>
            <a:picLocks noChangeAspect="1"/>
          </p:cNvPicPr>
          <p:nvPr userDrawn="1"/>
        </p:nvPicPr>
        <p:blipFill>
          <a:blip r:embed="rId13" cstate="email"/>
          <a:stretch>
            <a:fillRect/>
          </a:stretch>
        </p:blipFill>
        <p:spPr>
          <a:xfrm>
            <a:off x="0" y="0"/>
            <a:ext cx="9144000" cy="6858000"/>
          </a:xfrm>
          <a:prstGeom prst="rect">
            <a:avLst/>
          </a:prstGeom>
        </p:spPr>
      </p:pic>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6A46E8-7E0D-4464-9EB1-567B82D6C265}" type="slidenum">
              <a:rPr lang="en-US" smtClean="0"/>
              <a:pPr/>
              <a:t>‹#›</a:t>
            </a:fld>
            <a:endParaRPr lang="en-US" dirty="0"/>
          </a:p>
        </p:txBody>
      </p:sp>
      <p:pic>
        <p:nvPicPr>
          <p:cNvPr id="8" name="Picture 7" descr="microsoft logo.png"/>
          <p:cNvPicPr>
            <a:picLocks noChangeAspect="1"/>
          </p:cNvPicPr>
          <p:nvPr userDrawn="1"/>
        </p:nvPicPr>
        <p:blipFill>
          <a:blip r:embed="rId14" cstate="email"/>
          <a:stretch>
            <a:fillRect/>
          </a:stretch>
        </p:blipFill>
        <p:spPr>
          <a:xfrm>
            <a:off x="7247087" y="6324600"/>
            <a:ext cx="1533147" cy="335281"/>
          </a:xfrm>
          <a:prstGeom prst="rect">
            <a:avLst/>
          </a:prstGeom>
        </p:spPr>
      </p:pic>
      <p:pic>
        <p:nvPicPr>
          <p:cNvPr id="12" name="Picture 11" descr="Microsoft.Net.jpg"/>
          <p:cNvPicPr>
            <a:picLocks noChangeAspect="1"/>
          </p:cNvPicPr>
          <p:nvPr userDrawn="1"/>
        </p:nvPicPr>
        <p:blipFill>
          <a:blip r:embed="rId15" cstate="print"/>
          <a:stretch>
            <a:fillRect/>
          </a:stretch>
        </p:blipFill>
        <p:spPr>
          <a:xfrm>
            <a:off x="6045210" y="70463"/>
            <a:ext cx="1346190" cy="330428"/>
          </a:xfrm>
          <a:prstGeom prst="rect">
            <a:avLst/>
          </a:prstGeom>
        </p:spPr>
      </p:pic>
      <p:pic>
        <p:nvPicPr>
          <p:cNvPr id="13" name="Picture 12" descr="VS2010.png"/>
          <p:cNvPicPr>
            <a:picLocks noChangeAspect="1"/>
          </p:cNvPicPr>
          <p:nvPr userDrawn="1"/>
        </p:nvPicPr>
        <p:blipFill>
          <a:blip r:embed="rId16" cstate="print"/>
          <a:stretch>
            <a:fillRect/>
          </a:stretch>
        </p:blipFill>
        <p:spPr>
          <a:xfrm>
            <a:off x="6016172" y="683673"/>
            <a:ext cx="2899228" cy="428649"/>
          </a:xfrm>
          <a:prstGeom prst="rect">
            <a:avLst/>
          </a:prstGeom>
        </p:spPr>
      </p:pic>
      <p:sp>
        <p:nvSpPr>
          <p:cNvPr id="10" name="Rectangle 9"/>
          <p:cNvSpPr/>
          <p:nvPr userDrawn="1"/>
        </p:nvSpPr>
        <p:spPr>
          <a:xfrm>
            <a:off x="1905000" y="228600"/>
            <a:ext cx="29718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n>
                  <a:noFill/>
                </a:ln>
                <a:solidFill>
                  <a:srgbClr val="006600"/>
                </a:solidFill>
                <a:effectLst>
                  <a:outerShdw blurRad="38100" dist="38100" dir="2700000" algn="tl">
                    <a:srgbClr val="000000">
                      <a:alpha val="43137"/>
                    </a:srgbClr>
                  </a:outerShdw>
                </a:effectLst>
                <a:latin typeface="+mj-lt"/>
              </a:rPr>
              <a:t>BUILD  ON</a:t>
            </a:r>
            <a:endParaRPr lang="en-US" sz="2400" b="1" dirty="0">
              <a:ln>
                <a:noFill/>
              </a:ln>
              <a:solidFill>
                <a:srgbClr val="006600"/>
              </a:solidFill>
              <a:effectLst>
                <a:outerShdw blurRad="38100" dist="38100" dir="2700000" algn="tl">
                  <a:srgbClr val="000000">
                    <a:alpha val="43137"/>
                  </a:srgbClr>
                </a:outerShdw>
              </a:effectLst>
              <a:latin typeface="+mj-lt"/>
            </a:endParaRPr>
          </a:p>
        </p:txBody>
      </p:sp>
      <p:sp>
        <p:nvSpPr>
          <p:cNvPr id="14" name="TextBox 13"/>
          <p:cNvSpPr txBox="1"/>
          <p:nvPr userDrawn="1"/>
        </p:nvSpPr>
        <p:spPr>
          <a:xfrm>
            <a:off x="304800" y="6324600"/>
            <a:ext cx="1828800" cy="276999"/>
          </a:xfrm>
          <a:prstGeom prst="rect">
            <a:avLst/>
          </a:prstGeom>
          <a:noFill/>
        </p:spPr>
        <p:txBody>
          <a:bodyPr wrap="square" rtlCol="0">
            <a:spAutoFit/>
          </a:bodyPr>
          <a:lstStyle/>
          <a:p>
            <a:fld id="{22569036-10AE-4B10-98D3-931E2E4C899D}" type="slidenum">
              <a:rPr lang="en-US" sz="1200" smtClean="0">
                <a:solidFill>
                  <a:schemeClr val="bg1"/>
                </a:solidFill>
              </a:rPr>
              <a:pPr/>
              <a:t>‹#›</a:t>
            </a:fld>
            <a:endParaRPr lang="en-US" sz="12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51" r:id="rId4"/>
    <p:sldLayoutId id="2147483665" r:id="rId5"/>
    <p:sldLayoutId id="2147483666" r:id="rId6"/>
    <p:sldLayoutId id="2147483652" r:id="rId7"/>
    <p:sldLayoutId id="2147483653" r:id="rId8"/>
    <p:sldLayoutId id="2147483654" r:id="rId9"/>
    <p:sldLayoutId id="2147483667" r:id="rId10"/>
    <p:sldLayoutId id="214748367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7.wmf"/><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hyperlink" Target="http://msdn.microsoft.com/en-us/library/dd460648(VS.100).aspx" TargetMode="External"/><Relationship Id="rId2" Type="http://schemas.openxmlformats.org/officeDocument/2006/relationships/hyperlink" Target="http://mef.codeplex.com/"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Managed Extensibility Framework</a:t>
            </a:r>
            <a:endParaRPr lang="en-US" dirty="0"/>
          </a:p>
        </p:txBody>
      </p:sp>
      <p:sp>
        <p:nvSpPr>
          <p:cNvPr id="4" name="Subtitle 3"/>
          <p:cNvSpPr>
            <a:spLocks noGrp="1"/>
          </p:cNvSpPr>
          <p:nvPr>
            <p:ph type="subTitle" idx="1"/>
          </p:nvPr>
        </p:nvSpPr>
        <p:spPr/>
        <p:txBody>
          <a:bodyPr/>
          <a:lstStyle/>
          <a:p>
            <a:r>
              <a:rPr lang="en-US" dirty="0" smtClean="0"/>
              <a:t>Why, Where and How to Use?</a:t>
            </a:r>
            <a:endParaRPr lang="en-US" dirty="0"/>
          </a:p>
        </p:txBody>
      </p:sp>
      <p:sp>
        <p:nvSpPr>
          <p:cNvPr id="5" name="Slide Number Placeholder 4"/>
          <p:cNvSpPr>
            <a:spLocks noGrp="1"/>
          </p:cNvSpPr>
          <p:nvPr>
            <p:ph type="sldNum" sz="quarter" idx="12"/>
          </p:nvPr>
        </p:nvSpPr>
        <p:spPr/>
        <p:txBody>
          <a:bodyPr/>
          <a:lstStyle/>
          <a:p>
            <a:fld id="{DC6A46E8-7E0D-4464-9EB1-567B82D6C265}"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dirty="0" smtClean="0"/>
              <a:t>MEF Basics</a:t>
            </a:r>
            <a:r>
              <a:rPr lang="en-US" dirty="0" smtClean="0"/>
              <a:t>…</a:t>
            </a:r>
            <a:endParaRPr lang="en-US" dirty="0"/>
          </a:p>
        </p:txBody>
      </p:sp>
      <p:sp>
        <p:nvSpPr>
          <p:cNvPr id="3" name="Text Placeholder 2"/>
          <p:cNvSpPr>
            <a:spLocks noGrp="1"/>
          </p:cNvSpPr>
          <p:nvPr>
            <p:ph idx="1"/>
          </p:nvPr>
        </p:nvSpPr>
        <p:spPr/>
        <p:txBody>
          <a:bodyPr anchor="ctr"/>
          <a:lstStyle/>
          <a:p>
            <a:pPr algn="ctr">
              <a:buNone/>
            </a:pPr>
            <a:r>
              <a:rPr lang="en-US" sz="4800" dirty="0" smtClean="0"/>
              <a:t>An Application is built of </a:t>
            </a:r>
            <a:r>
              <a:rPr lang="en-US" sz="4800" i="1" dirty="0" smtClean="0">
                <a:solidFill>
                  <a:srgbClr val="006600"/>
                </a:solidFill>
              </a:rPr>
              <a:t>parts</a:t>
            </a:r>
            <a:r>
              <a:rPr lang="en-US" sz="4800" dirty="0" smtClean="0"/>
              <a:t>.</a:t>
            </a:r>
          </a:p>
        </p:txBody>
      </p:sp>
      <p:pic>
        <p:nvPicPr>
          <p:cNvPr id="4" name="Picture 2" descr="http://upload.wikimedia.org/wikipedia/en/f/fc/Block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762000"/>
            <a:ext cx="2038350"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611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dirty="0" smtClean="0"/>
              <a:t>MEF Basics</a:t>
            </a:r>
            <a:r>
              <a:rPr lang="en-US" dirty="0" smtClean="0"/>
              <a:t>…</a:t>
            </a:r>
            <a:endParaRPr lang="en-US" dirty="0"/>
          </a:p>
        </p:txBody>
      </p:sp>
      <p:sp>
        <p:nvSpPr>
          <p:cNvPr id="3" name="Text Placeholder 2"/>
          <p:cNvSpPr>
            <a:spLocks noGrp="1"/>
          </p:cNvSpPr>
          <p:nvPr>
            <p:ph idx="1"/>
          </p:nvPr>
        </p:nvSpPr>
        <p:spPr/>
        <p:txBody>
          <a:bodyPr anchor="ctr">
            <a:normAutofit/>
          </a:bodyPr>
          <a:lstStyle/>
          <a:p>
            <a:pPr algn="r">
              <a:buNone/>
            </a:pPr>
            <a:r>
              <a:rPr lang="en-US" sz="4800" dirty="0" smtClean="0">
                <a:solidFill>
                  <a:srgbClr val="0099FF"/>
                </a:solidFill>
              </a:rPr>
              <a:t>Export</a:t>
            </a:r>
            <a:r>
              <a:rPr lang="en-US" sz="4800" dirty="0" smtClean="0"/>
              <a:t> it.</a:t>
            </a:r>
          </a:p>
          <a:p>
            <a:pPr algn="r">
              <a:buNone/>
            </a:pPr>
            <a:r>
              <a:rPr lang="en-US" sz="4800" dirty="0" smtClean="0">
                <a:solidFill>
                  <a:srgbClr val="006600"/>
                </a:solidFill>
              </a:rPr>
              <a:t>Import </a:t>
            </a:r>
            <a:r>
              <a:rPr lang="en-US" sz="4800" dirty="0" smtClean="0"/>
              <a:t>it.</a:t>
            </a:r>
          </a:p>
          <a:p>
            <a:pPr algn="r">
              <a:buNone/>
            </a:pPr>
            <a:r>
              <a:rPr lang="en-US" sz="4800" dirty="0" smtClean="0">
                <a:solidFill>
                  <a:schemeClr val="accent6">
                    <a:lumMod val="75000"/>
                  </a:schemeClr>
                </a:solidFill>
              </a:rPr>
              <a:t>Compose </a:t>
            </a:r>
            <a:r>
              <a:rPr lang="en-US" sz="4800" dirty="0" smtClean="0"/>
              <a:t>it.</a:t>
            </a:r>
          </a:p>
        </p:txBody>
      </p:sp>
    </p:spTree>
    <p:extLst>
      <p:ext uri="{BB962C8B-B14F-4D97-AF65-F5344CB8AC3E}">
        <p14:creationId xmlns:p14="http://schemas.microsoft.com/office/powerpoint/2010/main" val="18053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enter stage left…</a:t>
            </a:r>
            <a:endParaRPr lang="en-US" dirty="0"/>
          </a:p>
        </p:txBody>
      </p:sp>
      <p:sp>
        <p:nvSpPr>
          <p:cNvPr id="4" name="Cube 3"/>
          <p:cNvSpPr>
            <a:spLocks noChangeAspect="1"/>
          </p:cNvSpPr>
          <p:nvPr/>
        </p:nvSpPr>
        <p:spPr bwMode="auto">
          <a:xfrm>
            <a:off x="228600" y="3276600"/>
            <a:ext cx="2971800" cy="2971800"/>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4400" dirty="0" smtClean="0"/>
              <a:t>Part </a:t>
            </a:r>
          </a:p>
          <a:p>
            <a:pPr marL="0" marR="0" indent="0" algn="ctr" defTabSz="914400" rtl="0" eaLnBrk="1" fontAlgn="base" latinLnBrk="0" hangingPunct="1">
              <a:lnSpc>
                <a:spcPct val="100000"/>
              </a:lnSpc>
              <a:spcBef>
                <a:spcPct val="0"/>
              </a:spcBef>
              <a:spcAft>
                <a:spcPct val="0"/>
              </a:spcAft>
              <a:buClrTx/>
              <a:buSzTx/>
              <a:buFontTx/>
              <a:buNone/>
              <a:tabLst/>
            </a:pPr>
            <a:r>
              <a:rPr lang="en-US" sz="4400" dirty="0" smtClean="0"/>
              <a:t>A</a:t>
            </a:r>
            <a:endParaRPr kumimoji="0" lang="en-US" sz="4400" b="0" i="0" u="none" strike="noStrike" cap="none" normalizeH="0" baseline="0" dirty="0" smtClean="0">
              <a:ln>
                <a:noFill/>
              </a:ln>
              <a:solidFill>
                <a:schemeClr val="bg1"/>
              </a:solidFill>
              <a:effectLst/>
              <a:latin typeface="Tahoma" pitchFamily="34" charset="0"/>
            </a:endParaRPr>
          </a:p>
        </p:txBody>
      </p:sp>
      <p:sp>
        <p:nvSpPr>
          <p:cNvPr id="5" name="TextBox 4"/>
          <p:cNvSpPr txBox="1"/>
          <p:nvPr/>
        </p:nvSpPr>
        <p:spPr>
          <a:xfrm>
            <a:off x="2928551" y="1385047"/>
            <a:ext cx="5986850" cy="3146612"/>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noAutofit/>
          </a:bodyPr>
          <a:lstStyle/>
          <a:p>
            <a:r>
              <a:rPr lang="en-US" sz="1800" dirty="0" smtClean="0">
                <a:latin typeface="Calibri" pitchFamily="34" charset="0"/>
                <a:cs typeface="Calibri" pitchFamily="34" charset="0"/>
              </a:rPr>
              <a:t>public class </a:t>
            </a:r>
            <a:r>
              <a:rPr lang="en-US" sz="1800" dirty="0" err="1" smtClean="0">
                <a:latin typeface="Calibri" pitchFamily="34" charset="0"/>
                <a:cs typeface="Calibri" pitchFamily="34" charset="0"/>
              </a:rPr>
              <a:t>SimpleMortgageCalculator</a:t>
            </a:r>
            <a:r>
              <a:rPr lang="en-US" sz="1800" dirty="0" smtClean="0">
                <a:latin typeface="Calibri" pitchFamily="34" charset="0"/>
                <a:cs typeface="Calibri" pitchFamily="34" charset="0"/>
              </a:rPr>
              <a:t> : </a:t>
            </a:r>
            <a:r>
              <a:rPr lang="en-US" sz="1800" dirty="0" err="1" smtClean="0">
                <a:latin typeface="Calibri" pitchFamily="34" charset="0"/>
                <a:cs typeface="Calibri" pitchFamily="34" charset="0"/>
              </a:rPr>
              <a:t>IMortgageCalculator</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	public </a:t>
            </a:r>
            <a:r>
              <a:rPr lang="en-US" sz="1800" dirty="0" err="1" smtClean="0">
                <a:latin typeface="Calibri" pitchFamily="34" charset="0"/>
                <a:cs typeface="Calibri" pitchFamily="34" charset="0"/>
              </a:rPr>
              <a:t>ILogger</a:t>
            </a:r>
            <a:r>
              <a:rPr lang="en-US" sz="1800" dirty="0" smtClean="0">
                <a:latin typeface="Calibri" pitchFamily="34" charset="0"/>
                <a:cs typeface="Calibri" pitchFamily="34" charset="0"/>
              </a:rPr>
              <a:t> Logger { get; set; }</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	public float Calculate()</a:t>
            </a:r>
          </a:p>
          <a:p>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Logger.Log</a:t>
            </a:r>
            <a:r>
              <a:rPr lang="en-US" sz="1800" dirty="0" smtClean="0">
                <a:latin typeface="Calibri" pitchFamily="34" charset="0"/>
                <a:cs typeface="Calibri" pitchFamily="34" charset="0"/>
              </a:rPr>
              <a:t>("Calculating Mortgage");</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		return ...;</a:t>
            </a:r>
          </a:p>
          <a:p>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3535625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07/7/12/mai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6600"/>
                </a:solidFill>
              </a:rPr>
              <a:t>Export</a:t>
            </a:r>
            <a:endParaRPr lang="en-US" dirty="0">
              <a:solidFill>
                <a:srgbClr val="006600"/>
              </a:solidFill>
            </a:endParaRPr>
          </a:p>
        </p:txBody>
      </p:sp>
      <p:sp>
        <p:nvSpPr>
          <p:cNvPr id="4" name="Cube 3"/>
          <p:cNvSpPr>
            <a:spLocks noChangeAspect="1"/>
          </p:cNvSpPr>
          <p:nvPr/>
        </p:nvSpPr>
        <p:spPr bwMode="auto">
          <a:xfrm>
            <a:off x="339813" y="3276600"/>
            <a:ext cx="2971800" cy="2971800"/>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4400" dirty="0" smtClean="0"/>
              <a:t>Part </a:t>
            </a:r>
          </a:p>
          <a:p>
            <a:pPr marL="0" marR="0" indent="0" algn="ctr" defTabSz="914400" rtl="0" eaLnBrk="1" fontAlgn="base" latinLnBrk="0" hangingPunct="1">
              <a:lnSpc>
                <a:spcPct val="100000"/>
              </a:lnSpc>
              <a:spcBef>
                <a:spcPct val="0"/>
              </a:spcBef>
              <a:spcAft>
                <a:spcPct val="0"/>
              </a:spcAft>
              <a:buClrTx/>
              <a:buSzTx/>
              <a:buFontTx/>
              <a:buNone/>
              <a:tabLst/>
            </a:pPr>
            <a:r>
              <a:rPr lang="en-US" sz="4400" dirty="0" smtClean="0"/>
              <a:t>A</a:t>
            </a:r>
            <a:endParaRPr kumimoji="0" lang="en-US" sz="4400" b="0" i="0" u="none" strike="noStrike" cap="none" normalizeH="0" baseline="0" dirty="0" smtClean="0">
              <a:ln>
                <a:noFill/>
              </a:ln>
              <a:solidFill>
                <a:schemeClr val="bg1"/>
              </a:solidFill>
              <a:effectLst/>
              <a:latin typeface="Tahoma" pitchFamily="34" charset="0"/>
            </a:endParaRPr>
          </a:p>
        </p:txBody>
      </p:sp>
      <p:sp>
        <p:nvSpPr>
          <p:cNvPr id="5" name="TextBox 4"/>
          <p:cNvSpPr txBox="1"/>
          <p:nvPr/>
        </p:nvSpPr>
        <p:spPr>
          <a:xfrm>
            <a:off x="2928551" y="1385047"/>
            <a:ext cx="5986850" cy="3409376"/>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noAutofit/>
          </a:bodyPr>
          <a:lstStyle/>
          <a:p>
            <a:r>
              <a:rPr lang="en-US" sz="1800" b="1" dirty="0" smtClean="0">
                <a:solidFill>
                  <a:srgbClr val="006600"/>
                </a:solidFill>
                <a:latin typeface="Calibri" pitchFamily="34" charset="0"/>
                <a:cs typeface="Calibri" pitchFamily="34" charset="0"/>
              </a:rPr>
              <a:t>[Export(</a:t>
            </a:r>
            <a:r>
              <a:rPr lang="en-US" sz="1800" b="1" dirty="0" err="1" smtClean="0">
                <a:solidFill>
                  <a:srgbClr val="006600"/>
                </a:solidFill>
                <a:latin typeface="Calibri" pitchFamily="34" charset="0"/>
                <a:cs typeface="Calibri" pitchFamily="34" charset="0"/>
              </a:rPr>
              <a:t>typeof</a:t>
            </a:r>
            <a:r>
              <a:rPr lang="en-US" sz="1800" b="1" dirty="0" smtClean="0">
                <a:solidFill>
                  <a:srgbClr val="006600"/>
                </a:solidFill>
                <a:latin typeface="Calibri" pitchFamily="34" charset="0"/>
                <a:cs typeface="Calibri" pitchFamily="34" charset="0"/>
              </a:rPr>
              <a:t>(</a:t>
            </a:r>
            <a:r>
              <a:rPr lang="en-US" sz="1800" b="1" dirty="0" err="1" smtClean="0">
                <a:solidFill>
                  <a:srgbClr val="006600"/>
                </a:solidFill>
                <a:latin typeface="Calibri" pitchFamily="34" charset="0"/>
                <a:cs typeface="Calibri" pitchFamily="34" charset="0"/>
              </a:rPr>
              <a:t>IMortgageCalculator</a:t>
            </a:r>
            <a:r>
              <a:rPr lang="en-US" sz="1800" b="1" dirty="0" smtClean="0">
                <a:solidFill>
                  <a:srgbClr val="006600"/>
                </a:solidFill>
                <a:latin typeface="Calibri" pitchFamily="34" charset="0"/>
                <a:cs typeface="Calibri" pitchFamily="34" charset="0"/>
              </a:rPr>
              <a:t>))]</a:t>
            </a:r>
          </a:p>
          <a:p>
            <a:r>
              <a:rPr lang="en-US" sz="1800" dirty="0" smtClean="0">
                <a:latin typeface="Calibri" pitchFamily="34" charset="0"/>
                <a:cs typeface="Calibri" pitchFamily="34" charset="0"/>
              </a:rPr>
              <a:t>public class </a:t>
            </a:r>
            <a:r>
              <a:rPr lang="en-US" sz="1800" dirty="0" err="1" smtClean="0">
                <a:latin typeface="Calibri" pitchFamily="34" charset="0"/>
                <a:cs typeface="Calibri" pitchFamily="34" charset="0"/>
              </a:rPr>
              <a:t>SimpleMortgageCalculator</a:t>
            </a:r>
            <a:r>
              <a:rPr lang="en-US" sz="1800" dirty="0" smtClean="0">
                <a:latin typeface="Calibri" pitchFamily="34" charset="0"/>
                <a:cs typeface="Calibri" pitchFamily="34" charset="0"/>
              </a:rPr>
              <a:t> : </a:t>
            </a:r>
            <a:r>
              <a:rPr lang="en-US" sz="1800" dirty="0" err="1" smtClean="0">
                <a:latin typeface="Calibri" pitchFamily="34" charset="0"/>
                <a:cs typeface="Calibri" pitchFamily="34" charset="0"/>
              </a:rPr>
              <a:t>IMortgageCalculator</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	public </a:t>
            </a:r>
            <a:r>
              <a:rPr lang="en-US" sz="1800" dirty="0" err="1" smtClean="0">
                <a:latin typeface="Calibri" pitchFamily="34" charset="0"/>
                <a:cs typeface="Calibri" pitchFamily="34" charset="0"/>
              </a:rPr>
              <a:t>ILogger</a:t>
            </a:r>
            <a:r>
              <a:rPr lang="en-US" sz="1800" dirty="0" smtClean="0">
                <a:latin typeface="Calibri" pitchFamily="34" charset="0"/>
                <a:cs typeface="Calibri" pitchFamily="34" charset="0"/>
              </a:rPr>
              <a:t> Logger { get; set; }</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	public float Calculate()</a:t>
            </a:r>
          </a:p>
          <a:p>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Logger.Log</a:t>
            </a:r>
            <a:r>
              <a:rPr lang="en-US" sz="1800" dirty="0" smtClean="0">
                <a:latin typeface="Calibri" pitchFamily="34" charset="0"/>
                <a:cs typeface="Calibri" pitchFamily="34" charset="0"/>
              </a:rPr>
              <a:t>("Calculating Mortgage");</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		return ...;</a:t>
            </a:r>
          </a:p>
          <a:p>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739427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07/7/12/mai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6600"/>
                </a:solidFill>
              </a:rPr>
              <a:t>Importit</a:t>
            </a:r>
            <a:r>
              <a:rPr lang="en-US" dirty="0" smtClean="0">
                <a:solidFill>
                  <a:schemeClr val="bg1"/>
                </a:solidFill>
              </a:rPr>
              <a:t>…</a:t>
            </a:r>
            <a:endParaRPr lang="en-US" dirty="0">
              <a:solidFill>
                <a:schemeClr val="bg1"/>
              </a:solidFill>
            </a:endParaRPr>
          </a:p>
        </p:txBody>
      </p:sp>
      <p:sp>
        <p:nvSpPr>
          <p:cNvPr id="4" name="Cube 3"/>
          <p:cNvSpPr>
            <a:spLocks noChangeAspect="1"/>
          </p:cNvSpPr>
          <p:nvPr/>
        </p:nvSpPr>
        <p:spPr bwMode="auto">
          <a:xfrm>
            <a:off x="339813" y="3276600"/>
            <a:ext cx="2971800" cy="2971800"/>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4400" dirty="0" smtClean="0"/>
              <a:t>Part </a:t>
            </a:r>
          </a:p>
          <a:p>
            <a:pPr marL="0" marR="0" indent="0" algn="ctr" defTabSz="914400" rtl="0" eaLnBrk="1" fontAlgn="base" latinLnBrk="0" hangingPunct="1">
              <a:lnSpc>
                <a:spcPct val="100000"/>
              </a:lnSpc>
              <a:spcBef>
                <a:spcPct val="0"/>
              </a:spcBef>
              <a:spcAft>
                <a:spcPct val="0"/>
              </a:spcAft>
              <a:buClrTx/>
              <a:buSzTx/>
              <a:buFontTx/>
              <a:buNone/>
              <a:tabLst/>
            </a:pPr>
            <a:r>
              <a:rPr lang="en-US" sz="4400" dirty="0" smtClean="0"/>
              <a:t>A</a:t>
            </a:r>
            <a:endParaRPr kumimoji="0" lang="en-US" sz="4400" b="0" i="0" u="none" strike="noStrike" cap="none" normalizeH="0" baseline="0" dirty="0" smtClean="0">
              <a:ln>
                <a:noFill/>
              </a:ln>
              <a:solidFill>
                <a:schemeClr val="bg1"/>
              </a:solidFill>
              <a:effectLst/>
              <a:latin typeface="Tahoma" pitchFamily="34" charset="0"/>
            </a:endParaRPr>
          </a:p>
        </p:txBody>
      </p:sp>
      <p:sp>
        <p:nvSpPr>
          <p:cNvPr id="5" name="TextBox 4"/>
          <p:cNvSpPr txBox="1"/>
          <p:nvPr/>
        </p:nvSpPr>
        <p:spPr>
          <a:xfrm>
            <a:off x="2928551" y="1385046"/>
            <a:ext cx="5986850" cy="3705937"/>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noAutofit/>
          </a:bodyPr>
          <a:lstStyle/>
          <a:p>
            <a:r>
              <a:rPr lang="en-US" sz="1800" dirty="0" smtClean="0">
                <a:solidFill>
                  <a:schemeClr val="tx1"/>
                </a:solidFill>
                <a:latin typeface="Calibri" pitchFamily="34" charset="0"/>
                <a:cs typeface="Calibri" pitchFamily="34" charset="0"/>
              </a:rPr>
              <a:t>[Export(</a:t>
            </a:r>
            <a:r>
              <a:rPr lang="en-US" sz="1800" dirty="0" err="1" smtClean="0">
                <a:solidFill>
                  <a:schemeClr val="tx1"/>
                </a:solidFill>
                <a:latin typeface="Calibri" pitchFamily="34" charset="0"/>
                <a:cs typeface="Calibri" pitchFamily="34" charset="0"/>
              </a:rPr>
              <a:t>typeof</a:t>
            </a:r>
            <a:r>
              <a:rPr lang="en-US" sz="1800" dirty="0" smtClean="0">
                <a:solidFill>
                  <a:schemeClr val="tx1"/>
                </a:solidFill>
                <a:latin typeface="Calibri" pitchFamily="34" charset="0"/>
                <a:cs typeface="Calibri" pitchFamily="34" charset="0"/>
              </a:rPr>
              <a:t>(</a:t>
            </a:r>
            <a:r>
              <a:rPr lang="en-US" sz="1800" dirty="0" err="1" smtClean="0">
                <a:solidFill>
                  <a:schemeClr val="tx1"/>
                </a:solidFill>
                <a:latin typeface="Calibri" pitchFamily="34" charset="0"/>
                <a:cs typeface="Calibri" pitchFamily="34" charset="0"/>
              </a:rPr>
              <a:t>IMortgageCalculator</a:t>
            </a:r>
            <a:r>
              <a:rPr lang="en-US" sz="1800" dirty="0" smtClean="0">
                <a:solidFill>
                  <a:schemeClr val="tx1"/>
                </a:solidFill>
                <a:latin typeface="Calibri" pitchFamily="34" charset="0"/>
                <a:cs typeface="Calibri" pitchFamily="34" charset="0"/>
              </a:rPr>
              <a:t>))]</a:t>
            </a:r>
          </a:p>
          <a:p>
            <a:r>
              <a:rPr lang="en-US" sz="1800" dirty="0" smtClean="0">
                <a:solidFill>
                  <a:schemeClr val="tx1"/>
                </a:solidFill>
                <a:latin typeface="Calibri" pitchFamily="34" charset="0"/>
                <a:cs typeface="Calibri" pitchFamily="34" charset="0"/>
              </a:rPr>
              <a:t>public class </a:t>
            </a:r>
            <a:r>
              <a:rPr lang="en-US" sz="1800" dirty="0" err="1" smtClean="0">
                <a:solidFill>
                  <a:schemeClr val="tx1"/>
                </a:solidFill>
                <a:latin typeface="Calibri" pitchFamily="34" charset="0"/>
                <a:cs typeface="Calibri" pitchFamily="34" charset="0"/>
              </a:rPr>
              <a:t>SimpleMortgageCalculator</a:t>
            </a:r>
            <a:r>
              <a:rPr lang="en-US" sz="1800" dirty="0" smtClean="0">
                <a:solidFill>
                  <a:schemeClr val="tx1"/>
                </a:solidFill>
                <a:latin typeface="Calibri" pitchFamily="34" charset="0"/>
                <a:cs typeface="Calibri" pitchFamily="34" charset="0"/>
              </a:rPr>
              <a:t> : </a:t>
            </a:r>
            <a:r>
              <a:rPr lang="en-US" sz="1800" dirty="0" err="1" smtClean="0">
                <a:solidFill>
                  <a:schemeClr val="tx1"/>
                </a:solidFill>
                <a:latin typeface="Calibri" pitchFamily="34" charset="0"/>
                <a:cs typeface="Calibri" pitchFamily="34" charset="0"/>
              </a:rPr>
              <a:t>IMortgageCalculator</a:t>
            </a:r>
            <a:endParaRPr lang="en-US" sz="1800" dirty="0" smtClean="0">
              <a:solidFill>
                <a:schemeClr val="tx1"/>
              </a:solidFill>
              <a:latin typeface="Calibri" pitchFamily="34" charset="0"/>
              <a:cs typeface="Calibri" pitchFamily="34" charset="0"/>
            </a:endParaRPr>
          </a:p>
          <a:p>
            <a:r>
              <a:rPr lang="en-US" sz="1800" dirty="0" smtClean="0">
                <a:solidFill>
                  <a:schemeClr val="tx1"/>
                </a:solidFill>
                <a:latin typeface="Calibri" pitchFamily="34" charset="0"/>
                <a:cs typeface="Calibri" pitchFamily="34" charset="0"/>
              </a:rPr>
              <a:t>{</a:t>
            </a:r>
          </a:p>
          <a:p>
            <a:r>
              <a:rPr lang="en-US" sz="1800" b="1" dirty="0" smtClean="0">
                <a:solidFill>
                  <a:srgbClr val="006600"/>
                </a:solidFill>
                <a:latin typeface="Calibri" pitchFamily="34" charset="0"/>
                <a:cs typeface="Calibri" pitchFamily="34" charset="0"/>
              </a:rPr>
              <a:t>	[Import(</a:t>
            </a:r>
            <a:r>
              <a:rPr lang="en-US" sz="1800" b="1" dirty="0" err="1" smtClean="0">
                <a:solidFill>
                  <a:srgbClr val="006600"/>
                </a:solidFill>
                <a:latin typeface="Calibri" pitchFamily="34" charset="0"/>
                <a:cs typeface="Calibri" pitchFamily="34" charset="0"/>
              </a:rPr>
              <a:t>typeof</a:t>
            </a:r>
            <a:r>
              <a:rPr lang="en-US" sz="1800" b="1" dirty="0" smtClean="0">
                <a:solidFill>
                  <a:srgbClr val="006600"/>
                </a:solidFill>
                <a:latin typeface="Calibri" pitchFamily="34" charset="0"/>
                <a:cs typeface="Calibri" pitchFamily="34" charset="0"/>
              </a:rPr>
              <a:t>(</a:t>
            </a:r>
            <a:r>
              <a:rPr lang="en-US" sz="1800" b="1" dirty="0" err="1" smtClean="0">
                <a:solidFill>
                  <a:srgbClr val="006600"/>
                </a:solidFill>
                <a:latin typeface="Calibri" pitchFamily="34" charset="0"/>
                <a:cs typeface="Calibri" pitchFamily="34" charset="0"/>
              </a:rPr>
              <a:t>ILogger</a:t>
            </a:r>
            <a:r>
              <a:rPr lang="en-US" sz="1800" b="1" dirty="0" smtClean="0">
                <a:solidFill>
                  <a:srgbClr val="006600"/>
                </a:solidFill>
                <a:latin typeface="Calibri" pitchFamily="34" charset="0"/>
                <a:cs typeface="Calibri" pitchFamily="34" charset="0"/>
              </a:rPr>
              <a:t>))]</a:t>
            </a:r>
          </a:p>
          <a:p>
            <a:r>
              <a:rPr lang="en-US" sz="1800" dirty="0" smtClean="0">
                <a:solidFill>
                  <a:schemeClr val="tx1"/>
                </a:solidFill>
                <a:latin typeface="Calibri" pitchFamily="34" charset="0"/>
                <a:cs typeface="Calibri" pitchFamily="34" charset="0"/>
              </a:rPr>
              <a:t>	public </a:t>
            </a:r>
            <a:r>
              <a:rPr lang="en-US" sz="1800" dirty="0" err="1" smtClean="0">
                <a:solidFill>
                  <a:schemeClr val="tx1"/>
                </a:solidFill>
                <a:latin typeface="Calibri" pitchFamily="34" charset="0"/>
                <a:cs typeface="Calibri" pitchFamily="34" charset="0"/>
              </a:rPr>
              <a:t>ILogger</a:t>
            </a:r>
            <a:r>
              <a:rPr lang="en-US" sz="1800" dirty="0" smtClean="0">
                <a:solidFill>
                  <a:schemeClr val="tx1"/>
                </a:solidFill>
                <a:latin typeface="Calibri" pitchFamily="34" charset="0"/>
                <a:cs typeface="Calibri" pitchFamily="34" charset="0"/>
              </a:rPr>
              <a:t> Logger { get; set; }</a:t>
            </a:r>
          </a:p>
          <a:p>
            <a:endParaRPr lang="en-US" sz="1800" dirty="0" smtClean="0">
              <a:solidFill>
                <a:schemeClr val="tx1"/>
              </a:solidFill>
              <a:latin typeface="Calibri" pitchFamily="34" charset="0"/>
              <a:cs typeface="Calibri" pitchFamily="34" charset="0"/>
            </a:endParaRPr>
          </a:p>
          <a:p>
            <a:r>
              <a:rPr lang="en-US" sz="1800" dirty="0" smtClean="0">
                <a:solidFill>
                  <a:schemeClr val="tx1"/>
                </a:solidFill>
                <a:latin typeface="Calibri" pitchFamily="34" charset="0"/>
                <a:cs typeface="Calibri" pitchFamily="34" charset="0"/>
              </a:rPr>
              <a:t>	public float Calculate()</a:t>
            </a:r>
          </a:p>
          <a:p>
            <a:r>
              <a:rPr lang="en-US" sz="1800" dirty="0" smtClean="0">
                <a:solidFill>
                  <a:schemeClr val="tx1"/>
                </a:solidFill>
                <a:latin typeface="Calibri" pitchFamily="34" charset="0"/>
                <a:cs typeface="Calibri" pitchFamily="34" charset="0"/>
              </a:rPr>
              <a:t>	{</a:t>
            </a:r>
          </a:p>
          <a:p>
            <a:r>
              <a:rPr lang="en-US" sz="1800" dirty="0" smtClean="0">
                <a:solidFill>
                  <a:schemeClr val="tx1"/>
                </a:solidFill>
                <a:latin typeface="Calibri" pitchFamily="34" charset="0"/>
                <a:cs typeface="Calibri" pitchFamily="34" charset="0"/>
              </a:rPr>
              <a:t>		</a:t>
            </a:r>
            <a:r>
              <a:rPr lang="en-US" sz="1800" dirty="0" err="1" smtClean="0">
                <a:solidFill>
                  <a:schemeClr val="tx1"/>
                </a:solidFill>
                <a:latin typeface="Calibri" pitchFamily="34" charset="0"/>
                <a:cs typeface="Calibri" pitchFamily="34" charset="0"/>
              </a:rPr>
              <a:t>Logger.Log</a:t>
            </a:r>
            <a:r>
              <a:rPr lang="en-US" sz="1800" dirty="0" smtClean="0">
                <a:solidFill>
                  <a:schemeClr val="tx1"/>
                </a:solidFill>
                <a:latin typeface="Calibri" pitchFamily="34" charset="0"/>
                <a:cs typeface="Calibri" pitchFamily="34" charset="0"/>
              </a:rPr>
              <a:t>("Calculating Mortgage");</a:t>
            </a:r>
          </a:p>
          <a:p>
            <a:endParaRPr lang="en-US" sz="1800" dirty="0" smtClean="0">
              <a:solidFill>
                <a:schemeClr val="tx1"/>
              </a:solidFill>
              <a:latin typeface="Calibri" pitchFamily="34" charset="0"/>
              <a:cs typeface="Calibri" pitchFamily="34" charset="0"/>
            </a:endParaRPr>
          </a:p>
          <a:p>
            <a:r>
              <a:rPr lang="en-US" sz="1800" dirty="0" smtClean="0">
                <a:solidFill>
                  <a:schemeClr val="tx1"/>
                </a:solidFill>
                <a:latin typeface="Calibri" pitchFamily="34" charset="0"/>
                <a:cs typeface="Calibri" pitchFamily="34" charset="0"/>
              </a:rPr>
              <a:t>		return ...;</a:t>
            </a:r>
          </a:p>
          <a:p>
            <a:r>
              <a:rPr lang="en-US" sz="1800" dirty="0" smtClean="0">
                <a:solidFill>
                  <a:schemeClr val="tx1"/>
                </a:solidFill>
                <a:latin typeface="Calibri" pitchFamily="34" charset="0"/>
                <a:cs typeface="Calibri" pitchFamily="34" charset="0"/>
              </a:rPr>
              <a:t>	}</a:t>
            </a:r>
          </a:p>
          <a:p>
            <a:r>
              <a:rPr lang="en-US" sz="1800" dirty="0" smtClean="0">
                <a:solidFill>
                  <a:schemeClr val="tx1"/>
                </a:solidFill>
                <a:latin typeface="Calibri" pitchFamily="34" charset="0"/>
                <a:cs typeface="Calibri" pitchFamily="34" charset="0"/>
              </a:rPr>
              <a:t>}</a:t>
            </a:r>
            <a:endParaRPr lang="en-US" sz="18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2207714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07/7/12/mai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6600"/>
                </a:solidFill>
              </a:rPr>
              <a:t>Compose </a:t>
            </a:r>
            <a:r>
              <a:rPr lang="en-US" dirty="0" smtClean="0">
                <a:solidFill>
                  <a:schemeClr val="bg1"/>
                </a:solidFill>
              </a:rPr>
              <a:t>it.</a:t>
            </a:r>
            <a:endParaRPr lang="en-US" dirty="0">
              <a:solidFill>
                <a:schemeClr val="bg1"/>
              </a:solidFill>
            </a:endParaRPr>
          </a:p>
        </p:txBody>
      </p:sp>
      <p:sp>
        <p:nvSpPr>
          <p:cNvPr id="44" name="TextBox 43"/>
          <p:cNvSpPr txBox="1"/>
          <p:nvPr/>
        </p:nvSpPr>
        <p:spPr>
          <a:xfrm>
            <a:off x="336176" y="1842247"/>
            <a:ext cx="8350623" cy="707886"/>
          </a:xfrm>
          <a:prstGeom prst="rect">
            <a:avLst/>
          </a:prstGeom>
          <a:noFill/>
        </p:spPr>
        <p:txBody>
          <a:bodyPr wrap="square" rtlCol="0">
            <a:spAutoFit/>
          </a:bodyPr>
          <a:lstStyle/>
          <a:p>
            <a:pPr algn="ctr"/>
            <a:r>
              <a:rPr lang="en-US" sz="4000" i="1" dirty="0" smtClean="0">
                <a:solidFill>
                  <a:srgbClr val="006600"/>
                </a:solidFill>
              </a:rPr>
              <a:t>Catalogs</a:t>
            </a:r>
            <a:r>
              <a:rPr lang="en-US" sz="4000" dirty="0" smtClean="0">
                <a:solidFill>
                  <a:srgbClr val="006600"/>
                </a:solidFill>
              </a:rPr>
              <a:t> </a:t>
            </a:r>
            <a:r>
              <a:rPr lang="en-US" sz="4000" dirty="0" smtClean="0"/>
              <a:t>provide the parts.</a:t>
            </a:r>
            <a:endParaRPr lang="en-US" sz="4000" dirty="0"/>
          </a:p>
        </p:txBody>
      </p:sp>
      <p:grpSp>
        <p:nvGrpSpPr>
          <p:cNvPr id="3" name="Group 44"/>
          <p:cNvGrpSpPr/>
          <p:nvPr/>
        </p:nvGrpSpPr>
        <p:grpSpPr>
          <a:xfrm>
            <a:off x="5755341" y="3433483"/>
            <a:ext cx="2514600" cy="1752600"/>
            <a:chOff x="3200400" y="4953000"/>
            <a:chExt cx="2514600" cy="1752600"/>
          </a:xfrm>
        </p:grpSpPr>
        <p:sp>
          <p:nvSpPr>
            <p:cNvPr id="86" name="Rectangle 4"/>
            <p:cNvSpPr>
              <a:spLocks noChangeArrowheads="1"/>
            </p:cNvSpPr>
            <p:nvPr/>
          </p:nvSpPr>
          <p:spPr bwMode="auto">
            <a:xfrm>
              <a:off x="3200400" y="4953000"/>
              <a:ext cx="2514600" cy="17526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t" anchorCtr="0"/>
            <a:lstStyle/>
            <a:p>
              <a:pPr algn="ctr"/>
              <a:r>
                <a:rPr lang="en-US" sz="2000" dirty="0" smtClean="0">
                  <a:solidFill>
                    <a:srgbClr val="000000"/>
                  </a:solidFill>
                  <a:latin typeface="Segoe"/>
                </a:rPr>
                <a:t>Catalog</a:t>
              </a:r>
              <a:endParaRPr lang="en-US" sz="2000" dirty="0">
                <a:solidFill>
                  <a:srgbClr val="000000"/>
                </a:solidFill>
                <a:latin typeface="Segoe"/>
              </a:endParaRPr>
            </a:p>
          </p:txBody>
        </p:sp>
        <p:grpSp>
          <p:nvGrpSpPr>
            <p:cNvPr id="4" name="Group 98"/>
            <p:cNvGrpSpPr/>
            <p:nvPr/>
          </p:nvGrpSpPr>
          <p:grpSpPr>
            <a:xfrm>
              <a:off x="3352800" y="5334000"/>
              <a:ext cx="2137834" cy="1295400"/>
              <a:chOff x="1447800" y="5105400"/>
              <a:chExt cx="2137834" cy="1295400"/>
            </a:xfrm>
          </p:grpSpPr>
          <p:sp>
            <p:nvSpPr>
              <p:cNvPr id="88" name="Cube 87"/>
              <p:cNvSpPr/>
              <p:nvPr/>
            </p:nvSpPr>
            <p:spPr bwMode="auto">
              <a:xfrm>
                <a:off x="1447800" y="5486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89" name="Cube 88"/>
              <p:cNvSpPr/>
              <p:nvPr/>
            </p:nvSpPr>
            <p:spPr bwMode="auto">
              <a:xfrm>
                <a:off x="1678517" y="56388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0" name="Cube 89"/>
              <p:cNvSpPr/>
              <p:nvPr/>
            </p:nvSpPr>
            <p:spPr bwMode="auto">
              <a:xfrm>
                <a:off x="1830917" y="57912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1" name="Cube 90"/>
              <p:cNvSpPr/>
              <p:nvPr/>
            </p:nvSpPr>
            <p:spPr bwMode="auto">
              <a:xfrm>
                <a:off x="1754717" y="51816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2" name="Cube 91"/>
              <p:cNvSpPr/>
              <p:nvPr/>
            </p:nvSpPr>
            <p:spPr bwMode="auto">
              <a:xfrm>
                <a:off x="2135717" y="53340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3" name="Cube 92"/>
              <p:cNvSpPr/>
              <p:nvPr/>
            </p:nvSpPr>
            <p:spPr bwMode="auto">
              <a:xfrm>
                <a:off x="2211917" y="57150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4" name="Cube 93"/>
              <p:cNvSpPr/>
              <p:nvPr/>
            </p:nvSpPr>
            <p:spPr bwMode="auto">
              <a:xfrm>
                <a:off x="2440517" y="5105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5" name="Cube 94"/>
              <p:cNvSpPr/>
              <p:nvPr/>
            </p:nvSpPr>
            <p:spPr bwMode="auto">
              <a:xfrm>
                <a:off x="2669117" y="5486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6" name="Cube 95"/>
              <p:cNvSpPr/>
              <p:nvPr/>
            </p:nvSpPr>
            <p:spPr bwMode="auto">
              <a:xfrm>
                <a:off x="2971800" y="51816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7" name="Cube 96"/>
              <p:cNvSpPr/>
              <p:nvPr/>
            </p:nvSpPr>
            <p:spPr bwMode="auto">
              <a:xfrm>
                <a:off x="2592917" y="5865283"/>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8" name="Cube 97"/>
              <p:cNvSpPr/>
              <p:nvPr/>
            </p:nvSpPr>
            <p:spPr bwMode="auto">
              <a:xfrm>
                <a:off x="3050117" y="5486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grpSp>
      </p:grpSp>
      <p:sp>
        <p:nvSpPr>
          <p:cNvPr id="99" name="Right Arrow 98"/>
          <p:cNvSpPr/>
          <p:nvPr/>
        </p:nvSpPr>
        <p:spPr bwMode="auto">
          <a:xfrm rot="10800000">
            <a:off x="4047565" y="4087906"/>
            <a:ext cx="1452282" cy="578223"/>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Tree>
    <p:extLst>
      <p:ext uri="{BB962C8B-B14F-4D97-AF65-F5344CB8AC3E}">
        <p14:creationId xmlns:p14="http://schemas.microsoft.com/office/powerpoint/2010/main" val="1258963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07/7/12/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9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Compose</a:t>
            </a:r>
            <a:r>
              <a:rPr lang="en-US" dirty="0" smtClean="0">
                <a:solidFill>
                  <a:schemeClr val="bg1"/>
                </a:solidFill>
              </a:rPr>
              <a:t> it.</a:t>
            </a:r>
            <a:endParaRPr lang="en-US" dirty="0">
              <a:solidFill>
                <a:schemeClr val="bg1"/>
              </a:solidFill>
            </a:endParaRPr>
          </a:p>
        </p:txBody>
      </p:sp>
      <p:sp>
        <p:nvSpPr>
          <p:cNvPr id="44" name="TextBox 43"/>
          <p:cNvSpPr txBox="1"/>
          <p:nvPr/>
        </p:nvSpPr>
        <p:spPr>
          <a:xfrm>
            <a:off x="336176" y="1842247"/>
            <a:ext cx="8350623" cy="707886"/>
          </a:xfrm>
          <a:prstGeom prst="rect">
            <a:avLst/>
          </a:prstGeom>
          <a:noFill/>
        </p:spPr>
        <p:txBody>
          <a:bodyPr wrap="square" rtlCol="0">
            <a:spAutoFit/>
          </a:bodyPr>
          <a:lstStyle/>
          <a:p>
            <a:pPr algn="ctr"/>
            <a:r>
              <a:rPr lang="en-US" sz="4000" i="1" dirty="0" smtClean="0">
                <a:solidFill>
                  <a:srgbClr val="006600"/>
                </a:solidFill>
              </a:rPr>
              <a:t>Container</a:t>
            </a:r>
            <a:r>
              <a:rPr lang="en-US" sz="4000" i="1" dirty="0" smtClean="0">
                <a:solidFill>
                  <a:srgbClr val="0099FF"/>
                </a:solidFill>
              </a:rPr>
              <a:t> </a:t>
            </a:r>
            <a:r>
              <a:rPr lang="en-US" sz="4000" dirty="0" smtClean="0"/>
              <a:t>is the matchmaker.</a:t>
            </a:r>
            <a:endParaRPr lang="en-US" sz="4000" dirty="0"/>
          </a:p>
        </p:txBody>
      </p:sp>
      <p:grpSp>
        <p:nvGrpSpPr>
          <p:cNvPr id="3" name="Group 3"/>
          <p:cNvGrpSpPr/>
          <p:nvPr/>
        </p:nvGrpSpPr>
        <p:grpSpPr>
          <a:xfrm>
            <a:off x="886629" y="3267635"/>
            <a:ext cx="2956547" cy="2079811"/>
            <a:chOff x="2303253" y="2675964"/>
            <a:chExt cx="4191000" cy="2886635"/>
          </a:xfrm>
        </p:grpSpPr>
        <p:sp>
          <p:nvSpPr>
            <p:cNvPr id="46" name="Rectangle 6"/>
            <p:cNvSpPr>
              <a:spLocks noChangeArrowheads="1"/>
            </p:cNvSpPr>
            <p:nvPr/>
          </p:nvSpPr>
          <p:spPr bwMode="auto">
            <a:xfrm>
              <a:off x="2303253" y="2675964"/>
              <a:ext cx="4191000" cy="288663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t" anchorCtr="0"/>
            <a:lstStyle/>
            <a:p>
              <a:pPr algn="ctr"/>
              <a:endParaRPr lang="en-US" sz="3200" dirty="0">
                <a:solidFill>
                  <a:schemeClr val="bg2"/>
                </a:solidFill>
                <a:latin typeface="Segoe"/>
              </a:endParaRPr>
            </a:p>
          </p:txBody>
        </p:sp>
        <p:sp>
          <p:nvSpPr>
            <p:cNvPr id="47" name="Cube 46"/>
            <p:cNvSpPr/>
            <p:nvPr/>
          </p:nvSpPr>
          <p:spPr bwMode="auto">
            <a:xfrm>
              <a:off x="3727450" y="3581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48" name="Left Arrow 47"/>
            <p:cNvSpPr/>
            <p:nvPr/>
          </p:nvSpPr>
          <p:spPr bwMode="auto">
            <a:xfrm rot="2075951">
              <a:off x="4216866" y="330867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49" name="Cube 48"/>
            <p:cNvSpPr/>
            <p:nvPr/>
          </p:nvSpPr>
          <p:spPr bwMode="auto">
            <a:xfrm>
              <a:off x="3727450" y="41910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50" name="Left Arrow 49"/>
            <p:cNvSpPr/>
            <p:nvPr/>
          </p:nvSpPr>
          <p:spPr bwMode="auto">
            <a:xfrm rot="8502193">
              <a:off x="5226241" y="4001399"/>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51" name="Cube 50"/>
            <p:cNvSpPr/>
            <p:nvPr/>
          </p:nvSpPr>
          <p:spPr bwMode="auto">
            <a:xfrm>
              <a:off x="3727450" y="2946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52" name="Left Arrow 51"/>
            <p:cNvSpPr/>
            <p:nvPr/>
          </p:nvSpPr>
          <p:spPr bwMode="auto">
            <a:xfrm rot="19319663">
              <a:off x="4240616" y="355242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53" name="Left Arrow 52"/>
            <p:cNvSpPr/>
            <p:nvPr/>
          </p:nvSpPr>
          <p:spPr bwMode="auto">
            <a:xfrm>
              <a:off x="4193116" y="393832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54" name="Cube 53"/>
            <p:cNvSpPr/>
            <p:nvPr/>
          </p:nvSpPr>
          <p:spPr bwMode="auto">
            <a:xfrm>
              <a:off x="3727450" y="4851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55" name="Left Arrow 54"/>
            <p:cNvSpPr/>
            <p:nvPr/>
          </p:nvSpPr>
          <p:spPr bwMode="auto">
            <a:xfrm rot="2415290">
              <a:off x="4216866" y="474492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56" name="Left Arrow 55"/>
            <p:cNvSpPr/>
            <p:nvPr/>
          </p:nvSpPr>
          <p:spPr bwMode="auto">
            <a:xfrm>
              <a:off x="4193116" y="513080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57" name="Cube 56"/>
            <p:cNvSpPr/>
            <p:nvPr/>
          </p:nvSpPr>
          <p:spPr bwMode="auto">
            <a:xfrm>
              <a:off x="4781231" y="3582356"/>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58" name="Left Arrow 57"/>
            <p:cNvSpPr/>
            <p:nvPr/>
          </p:nvSpPr>
          <p:spPr bwMode="auto">
            <a:xfrm>
              <a:off x="5246897" y="361838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59" name="Left Arrow 58"/>
            <p:cNvSpPr/>
            <p:nvPr/>
          </p:nvSpPr>
          <p:spPr bwMode="auto">
            <a:xfrm rot="10800000">
              <a:off x="4213744" y="4384265"/>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60" name="Cube 59"/>
            <p:cNvSpPr/>
            <p:nvPr/>
          </p:nvSpPr>
          <p:spPr bwMode="auto">
            <a:xfrm>
              <a:off x="4781231" y="4191956"/>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61" name="Left Arrow 60"/>
            <p:cNvSpPr/>
            <p:nvPr/>
          </p:nvSpPr>
          <p:spPr bwMode="auto">
            <a:xfrm>
              <a:off x="5246897" y="4471356"/>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62" name="Cube 61"/>
            <p:cNvSpPr/>
            <p:nvPr/>
          </p:nvSpPr>
          <p:spPr bwMode="auto">
            <a:xfrm>
              <a:off x="4781231" y="2947356"/>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63" name="Left Arrow 62"/>
            <p:cNvSpPr/>
            <p:nvPr/>
          </p:nvSpPr>
          <p:spPr bwMode="auto">
            <a:xfrm>
              <a:off x="5246897" y="298338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64" name="Left Arrow 63"/>
            <p:cNvSpPr/>
            <p:nvPr/>
          </p:nvSpPr>
          <p:spPr bwMode="auto">
            <a:xfrm rot="18933455">
              <a:off x="3204340" y="4806176"/>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65" name="Cube 64"/>
            <p:cNvSpPr/>
            <p:nvPr/>
          </p:nvSpPr>
          <p:spPr bwMode="auto">
            <a:xfrm>
              <a:off x="4781231" y="4852356"/>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66" name="Left Arrow 65"/>
            <p:cNvSpPr/>
            <p:nvPr/>
          </p:nvSpPr>
          <p:spPr bwMode="auto">
            <a:xfrm>
              <a:off x="5246897" y="503088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67" name="Cube 66"/>
            <p:cNvSpPr/>
            <p:nvPr/>
          </p:nvSpPr>
          <p:spPr bwMode="auto">
            <a:xfrm>
              <a:off x="5789083" y="3581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68" name="Cube 67"/>
            <p:cNvSpPr/>
            <p:nvPr/>
          </p:nvSpPr>
          <p:spPr bwMode="auto">
            <a:xfrm>
              <a:off x="5789083" y="41910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69" name="Cube 68"/>
            <p:cNvSpPr/>
            <p:nvPr/>
          </p:nvSpPr>
          <p:spPr bwMode="auto">
            <a:xfrm>
              <a:off x="2664883" y="36068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70" name="Cube 69"/>
            <p:cNvSpPr/>
            <p:nvPr/>
          </p:nvSpPr>
          <p:spPr bwMode="auto">
            <a:xfrm>
              <a:off x="2664883" y="4216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71" name="Cube 70"/>
            <p:cNvSpPr/>
            <p:nvPr/>
          </p:nvSpPr>
          <p:spPr bwMode="auto">
            <a:xfrm>
              <a:off x="2664883" y="29718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72" name="Cube 71"/>
            <p:cNvSpPr/>
            <p:nvPr/>
          </p:nvSpPr>
          <p:spPr bwMode="auto">
            <a:xfrm>
              <a:off x="2664883" y="48768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73" name="Cube 72"/>
            <p:cNvSpPr/>
            <p:nvPr/>
          </p:nvSpPr>
          <p:spPr bwMode="auto">
            <a:xfrm>
              <a:off x="5789083" y="2946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74" name="Cube 73"/>
            <p:cNvSpPr/>
            <p:nvPr/>
          </p:nvSpPr>
          <p:spPr bwMode="auto">
            <a:xfrm>
              <a:off x="5789084" y="4863282"/>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75" name="Left Arrow 74"/>
            <p:cNvSpPr/>
            <p:nvPr/>
          </p:nvSpPr>
          <p:spPr bwMode="auto">
            <a:xfrm>
              <a:off x="3122083" y="3755805"/>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76" name="Left Arrow 75"/>
            <p:cNvSpPr/>
            <p:nvPr/>
          </p:nvSpPr>
          <p:spPr bwMode="auto">
            <a:xfrm rot="13419828">
              <a:off x="3181458" y="4130073"/>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77" name="Left Arrow 76"/>
            <p:cNvSpPr/>
            <p:nvPr/>
          </p:nvSpPr>
          <p:spPr bwMode="auto">
            <a:xfrm rot="11036178">
              <a:off x="3122083" y="447228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78" name="Left Arrow 77"/>
            <p:cNvSpPr/>
            <p:nvPr/>
          </p:nvSpPr>
          <p:spPr bwMode="auto">
            <a:xfrm>
              <a:off x="3122083" y="2992348"/>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79" name="Left Arrow 78"/>
            <p:cNvSpPr/>
            <p:nvPr/>
          </p:nvSpPr>
          <p:spPr bwMode="auto">
            <a:xfrm rot="18862758">
              <a:off x="3157708" y="3405809"/>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80" name="Left Arrow 79"/>
            <p:cNvSpPr/>
            <p:nvPr/>
          </p:nvSpPr>
          <p:spPr bwMode="auto">
            <a:xfrm>
              <a:off x="3122083" y="513268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83" name="Curved Left Arrow 82"/>
            <p:cNvSpPr/>
            <p:nvPr/>
          </p:nvSpPr>
          <p:spPr bwMode="auto">
            <a:xfrm rot="15996843">
              <a:off x="4627336" y="2109837"/>
              <a:ext cx="890650" cy="2137558"/>
            </a:xfrm>
            <a:prstGeom prst="curvedLef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itchFamily="34" charset="0"/>
              </a:endParaRPr>
            </a:p>
          </p:txBody>
        </p:sp>
        <p:sp>
          <p:nvSpPr>
            <p:cNvPr id="84" name="Curved Left Arrow 83"/>
            <p:cNvSpPr/>
            <p:nvPr/>
          </p:nvSpPr>
          <p:spPr bwMode="auto">
            <a:xfrm rot="7633664" flipH="1">
              <a:off x="4328486" y="3283487"/>
              <a:ext cx="890650" cy="2137558"/>
            </a:xfrm>
            <a:prstGeom prst="curvedLef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itchFamily="34" charset="0"/>
              </a:endParaRPr>
            </a:p>
          </p:txBody>
        </p:sp>
      </p:grpSp>
      <p:grpSp>
        <p:nvGrpSpPr>
          <p:cNvPr id="4" name="Group 44"/>
          <p:cNvGrpSpPr/>
          <p:nvPr/>
        </p:nvGrpSpPr>
        <p:grpSpPr>
          <a:xfrm>
            <a:off x="5755341" y="3433483"/>
            <a:ext cx="2514600" cy="1752600"/>
            <a:chOff x="3200400" y="4953000"/>
            <a:chExt cx="2514600" cy="1752600"/>
          </a:xfrm>
        </p:grpSpPr>
        <p:sp>
          <p:nvSpPr>
            <p:cNvPr id="86" name="Rectangle 4"/>
            <p:cNvSpPr>
              <a:spLocks noChangeArrowheads="1"/>
            </p:cNvSpPr>
            <p:nvPr/>
          </p:nvSpPr>
          <p:spPr bwMode="auto">
            <a:xfrm>
              <a:off x="3200400" y="4953000"/>
              <a:ext cx="2514600" cy="17526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t" anchorCtr="0"/>
            <a:lstStyle/>
            <a:p>
              <a:pPr algn="ctr"/>
              <a:r>
                <a:rPr lang="en-US" sz="2000" dirty="0" smtClean="0">
                  <a:solidFill>
                    <a:srgbClr val="000000"/>
                  </a:solidFill>
                  <a:latin typeface="Segoe"/>
                </a:rPr>
                <a:t>Catalog</a:t>
              </a:r>
              <a:endParaRPr lang="en-US" sz="2000" dirty="0">
                <a:solidFill>
                  <a:srgbClr val="000000"/>
                </a:solidFill>
                <a:latin typeface="Segoe"/>
              </a:endParaRPr>
            </a:p>
          </p:txBody>
        </p:sp>
        <p:grpSp>
          <p:nvGrpSpPr>
            <p:cNvPr id="5" name="Group 98"/>
            <p:cNvGrpSpPr/>
            <p:nvPr/>
          </p:nvGrpSpPr>
          <p:grpSpPr>
            <a:xfrm>
              <a:off x="3352800" y="5334000"/>
              <a:ext cx="2137834" cy="1295400"/>
              <a:chOff x="1447800" y="5105400"/>
              <a:chExt cx="2137834" cy="1295400"/>
            </a:xfrm>
          </p:grpSpPr>
          <p:sp>
            <p:nvSpPr>
              <p:cNvPr id="88" name="Cube 87"/>
              <p:cNvSpPr/>
              <p:nvPr/>
            </p:nvSpPr>
            <p:spPr bwMode="auto">
              <a:xfrm>
                <a:off x="1447800" y="5486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89" name="Cube 88"/>
              <p:cNvSpPr/>
              <p:nvPr/>
            </p:nvSpPr>
            <p:spPr bwMode="auto">
              <a:xfrm>
                <a:off x="1678517" y="56388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0" name="Cube 89"/>
              <p:cNvSpPr/>
              <p:nvPr/>
            </p:nvSpPr>
            <p:spPr bwMode="auto">
              <a:xfrm>
                <a:off x="1830917" y="57912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1" name="Cube 90"/>
              <p:cNvSpPr/>
              <p:nvPr/>
            </p:nvSpPr>
            <p:spPr bwMode="auto">
              <a:xfrm>
                <a:off x="1754717" y="51816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2" name="Cube 91"/>
              <p:cNvSpPr/>
              <p:nvPr/>
            </p:nvSpPr>
            <p:spPr bwMode="auto">
              <a:xfrm>
                <a:off x="2135717" y="53340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3" name="Cube 92"/>
              <p:cNvSpPr/>
              <p:nvPr/>
            </p:nvSpPr>
            <p:spPr bwMode="auto">
              <a:xfrm>
                <a:off x="2211917" y="57150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4" name="Cube 93"/>
              <p:cNvSpPr/>
              <p:nvPr/>
            </p:nvSpPr>
            <p:spPr bwMode="auto">
              <a:xfrm>
                <a:off x="2440517" y="5105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5" name="Cube 94"/>
              <p:cNvSpPr/>
              <p:nvPr/>
            </p:nvSpPr>
            <p:spPr bwMode="auto">
              <a:xfrm>
                <a:off x="2669117" y="5486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6" name="Cube 95"/>
              <p:cNvSpPr/>
              <p:nvPr/>
            </p:nvSpPr>
            <p:spPr bwMode="auto">
              <a:xfrm>
                <a:off x="2971800" y="51816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7" name="Cube 96"/>
              <p:cNvSpPr/>
              <p:nvPr/>
            </p:nvSpPr>
            <p:spPr bwMode="auto">
              <a:xfrm>
                <a:off x="2592917" y="5865283"/>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8" name="Cube 97"/>
              <p:cNvSpPr/>
              <p:nvPr/>
            </p:nvSpPr>
            <p:spPr bwMode="auto">
              <a:xfrm>
                <a:off x="3050117" y="5486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grpSp>
      </p:grpSp>
      <p:sp>
        <p:nvSpPr>
          <p:cNvPr id="99" name="Right Arrow 98"/>
          <p:cNvSpPr/>
          <p:nvPr/>
        </p:nvSpPr>
        <p:spPr bwMode="auto">
          <a:xfrm rot="10800000">
            <a:off x="4047565" y="4087906"/>
            <a:ext cx="1452282" cy="578223"/>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Tree>
    <p:extLst>
      <p:ext uri="{BB962C8B-B14F-4D97-AF65-F5344CB8AC3E}">
        <p14:creationId xmlns:p14="http://schemas.microsoft.com/office/powerpoint/2010/main" val="3594200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07/7/12/mai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4"/>
                                        </p:tgtEl>
                                        <p:attrNameLst>
                                          <p:attrName>style.opacity</p:attrName>
                                        </p:attrNameLst>
                                      </p:cBhvr>
                                      <p:to>
                                        <p:strVal val="0.25"/>
                                      </p:to>
                                    </p:set>
                                    <p:animEffect filter="image" prLst="opacity: 0.25">
                                      <p:cBhvr rctx="IE">
                                        <p:cTn id="7" dur="indefinite"/>
                                        <p:tgtEl>
                                          <p:spTgt spid="4"/>
                                        </p:tgtEl>
                                      </p:cBhvr>
                                    </p:animEffect>
                                  </p:childTnLst>
                                </p:cTn>
                              </p:par>
                              <p:par>
                                <p:cTn id="8" presetID="9" presetClass="emph" presetSubtype="0" grpId="0" nodeType="withEffect">
                                  <p:stCondLst>
                                    <p:cond delay="0"/>
                                  </p:stCondLst>
                                  <p:childTnLst>
                                    <p:set>
                                      <p:cBhvr rctx="PPT">
                                        <p:cTn id="9" dur="indefinite"/>
                                        <p:tgtEl>
                                          <p:spTgt spid="99"/>
                                        </p:tgtEl>
                                        <p:attrNameLst>
                                          <p:attrName>style.opacity</p:attrName>
                                        </p:attrNameLst>
                                      </p:cBhvr>
                                      <p:to>
                                        <p:strVal val="0.25"/>
                                      </p:to>
                                    </p:set>
                                    <p:animEffect filter="image" prLst="opacity: 0.25">
                                      <p:cBhvr rctx="IE">
                                        <p:cTn id="10" dur="indefinite"/>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Catalog Categories</a:t>
            </a:r>
            <a:r>
              <a:rPr lang="en-US" dirty="0" smtClean="0">
                <a:solidFill>
                  <a:schemeClr val="bg1"/>
                </a:solidFill>
              </a:rPr>
              <a:t>.</a:t>
            </a:r>
            <a:endParaRPr lang="en-US" dirty="0">
              <a:solidFill>
                <a:schemeClr val="bg1"/>
              </a:solidFill>
            </a:endParaRPr>
          </a:p>
        </p:txBody>
      </p:sp>
      <p:pic>
        <p:nvPicPr>
          <p:cNvPr id="111" name="Picture 110" descr="C:\Users\jasolson\AppData\Local\Microsoft\Windows\Temporary Internet Files\Content.IE5\9W6T06QF\MCj04315880000[1].png"/>
          <p:cNvPicPr>
            <a:picLocks noChangeAspect="1" noChangeArrowheads="1"/>
          </p:cNvPicPr>
          <p:nvPr/>
        </p:nvPicPr>
        <p:blipFill>
          <a:blip r:embed="rId3"/>
          <a:srcRect/>
          <a:stretch>
            <a:fillRect/>
          </a:stretch>
        </p:blipFill>
        <p:spPr bwMode="auto">
          <a:xfrm>
            <a:off x="1851212" y="2828252"/>
            <a:ext cx="1049205" cy="1049205"/>
          </a:xfrm>
          <a:prstGeom prst="rect">
            <a:avLst/>
          </a:prstGeom>
          <a:noFill/>
        </p:spPr>
      </p:pic>
      <p:pic>
        <p:nvPicPr>
          <p:cNvPr id="112" name="Picture 111" descr="C:\Users\jasolson\AppData\Local\Microsoft\Windows\Temporary Internet Files\Content.IE5\VUWZV3BO\MCj04325990000[1].png"/>
          <p:cNvPicPr>
            <a:picLocks noChangeAspect="1" noChangeArrowheads="1"/>
          </p:cNvPicPr>
          <p:nvPr/>
        </p:nvPicPr>
        <p:blipFill>
          <a:blip r:embed="rId4"/>
          <a:srcRect/>
          <a:stretch>
            <a:fillRect/>
          </a:stretch>
        </p:blipFill>
        <p:spPr bwMode="auto">
          <a:xfrm>
            <a:off x="1851211" y="4119171"/>
            <a:ext cx="1049205" cy="1049205"/>
          </a:xfrm>
          <a:prstGeom prst="rect">
            <a:avLst/>
          </a:prstGeom>
          <a:noFill/>
        </p:spPr>
      </p:pic>
      <p:pic>
        <p:nvPicPr>
          <p:cNvPr id="113" name="Picture 112" descr="C:\Users\jasolson\AppData\Local\Microsoft\Windows\Temporary Internet Files\Content.IE5\QLV25OOL\MCj04247780000[1].wmf"/>
          <p:cNvPicPr>
            <a:picLocks noChangeAspect="1" noChangeArrowheads="1"/>
          </p:cNvPicPr>
          <p:nvPr/>
        </p:nvPicPr>
        <p:blipFill>
          <a:blip r:embed="rId5"/>
          <a:srcRect/>
          <a:stretch>
            <a:fillRect/>
          </a:stretch>
        </p:blipFill>
        <p:spPr bwMode="auto">
          <a:xfrm>
            <a:off x="1865593" y="5280099"/>
            <a:ext cx="1025525" cy="928984"/>
          </a:xfrm>
          <a:prstGeom prst="rect">
            <a:avLst/>
          </a:prstGeom>
          <a:noFill/>
        </p:spPr>
      </p:pic>
      <p:grpSp>
        <p:nvGrpSpPr>
          <p:cNvPr id="6" name="Group 9"/>
          <p:cNvGrpSpPr/>
          <p:nvPr/>
        </p:nvGrpSpPr>
        <p:grpSpPr>
          <a:xfrm>
            <a:off x="1528483" y="1375970"/>
            <a:ext cx="1354005" cy="1452617"/>
            <a:chOff x="349624" y="1089212"/>
            <a:chExt cx="1354005" cy="1452617"/>
          </a:xfrm>
        </p:grpSpPr>
        <p:pic>
          <p:nvPicPr>
            <p:cNvPr id="119" name="Picture 4" descr="C:\Users\jasolson\AppData\Local\Microsoft\Windows\Temporary Internet Files\Content.IE5\QLV25OOL\MCj04247780000[1].wmf"/>
            <p:cNvPicPr>
              <a:picLocks noChangeAspect="1" noChangeArrowheads="1"/>
            </p:cNvPicPr>
            <p:nvPr/>
          </p:nvPicPr>
          <p:blipFill>
            <a:blip r:embed="rId5"/>
            <a:srcRect/>
            <a:stretch>
              <a:fillRect/>
            </a:stretch>
          </p:blipFill>
          <p:spPr bwMode="auto">
            <a:xfrm>
              <a:off x="640977" y="1089212"/>
              <a:ext cx="1025525" cy="928984"/>
            </a:xfrm>
            <a:prstGeom prst="rect">
              <a:avLst/>
            </a:prstGeom>
            <a:noFill/>
          </p:spPr>
        </p:pic>
        <p:pic>
          <p:nvPicPr>
            <p:cNvPr id="120" name="Picture 2" descr="C:\Users\jasolson\AppData\Local\Microsoft\Windows\Temporary Internet Files\Content.IE5\9W6T06QF\MCj04315880000[1].png"/>
            <p:cNvPicPr>
              <a:picLocks noChangeAspect="1" noChangeArrowheads="1"/>
            </p:cNvPicPr>
            <p:nvPr/>
          </p:nvPicPr>
          <p:blipFill>
            <a:blip r:embed="rId3"/>
            <a:srcRect/>
            <a:stretch>
              <a:fillRect/>
            </a:stretch>
          </p:blipFill>
          <p:spPr bwMode="auto">
            <a:xfrm>
              <a:off x="654424" y="1492624"/>
              <a:ext cx="1049205" cy="1049205"/>
            </a:xfrm>
            <a:prstGeom prst="rect">
              <a:avLst/>
            </a:prstGeom>
            <a:noFill/>
          </p:spPr>
        </p:pic>
        <p:pic>
          <p:nvPicPr>
            <p:cNvPr id="121" name="Picture 3" descr="C:\Users\jasolson\AppData\Local\Microsoft\Windows\Temporary Internet Files\Content.IE5\VUWZV3BO\MCj04325990000[1].png"/>
            <p:cNvPicPr>
              <a:picLocks noChangeAspect="1" noChangeArrowheads="1"/>
            </p:cNvPicPr>
            <p:nvPr/>
          </p:nvPicPr>
          <p:blipFill>
            <a:blip r:embed="rId4"/>
            <a:srcRect/>
            <a:stretch>
              <a:fillRect/>
            </a:stretch>
          </p:blipFill>
          <p:spPr bwMode="auto">
            <a:xfrm>
              <a:off x="349624" y="1264024"/>
              <a:ext cx="1049205" cy="1049205"/>
            </a:xfrm>
            <a:prstGeom prst="rect">
              <a:avLst/>
            </a:prstGeom>
            <a:noFill/>
          </p:spPr>
        </p:pic>
      </p:grpSp>
      <p:sp>
        <p:nvSpPr>
          <p:cNvPr id="115" name="TextBox 114"/>
          <p:cNvSpPr txBox="1"/>
          <p:nvPr/>
        </p:nvSpPr>
        <p:spPr>
          <a:xfrm>
            <a:off x="3008593" y="5508699"/>
            <a:ext cx="2395592" cy="584775"/>
          </a:xfrm>
          <a:prstGeom prst="rect">
            <a:avLst/>
          </a:prstGeom>
          <a:noFill/>
        </p:spPr>
        <p:txBody>
          <a:bodyPr wrap="none" rtlCol="0">
            <a:spAutoFit/>
          </a:bodyPr>
          <a:lstStyle/>
          <a:p>
            <a:r>
              <a:rPr lang="en-US" sz="3200" dirty="0" smtClean="0">
                <a:solidFill>
                  <a:schemeClr val="accent3">
                    <a:lumMod val="50000"/>
                  </a:schemeClr>
                </a:solidFill>
              </a:rPr>
              <a:t>Type Catalog</a:t>
            </a:r>
            <a:endParaRPr lang="en-US" sz="3200" dirty="0">
              <a:solidFill>
                <a:schemeClr val="accent3">
                  <a:lumMod val="50000"/>
                </a:schemeClr>
              </a:solidFill>
            </a:endParaRPr>
          </a:p>
        </p:txBody>
      </p:sp>
      <p:sp>
        <p:nvSpPr>
          <p:cNvPr id="116" name="TextBox 115"/>
          <p:cNvSpPr txBox="1"/>
          <p:nvPr/>
        </p:nvSpPr>
        <p:spPr>
          <a:xfrm>
            <a:off x="2994211" y="4271571"/>
            <a:ext cx="3112583" cy="584775"/>
          </a:xfrm>
          <a:prstGeom prst="rect">
            <a:avLst/>
          </a:prstGeom>
          <a:noFill/>
        </p:spPr>
        <p:txBody>
          <a:bodyPr wrap="none" rtlCol="0">
            <a:spAutoFit/>
          </a:bodyPr>
          <a:lstStyle/>
          <a:p>
            <a:r>
              <a:rPr lang="en-US" sz="3200" dirty="0" smtClean="0">
                <a:solidFill>
                  <a:schemeClr val="accent3">
                    <a:lumMod val="50000"/>
                  </a:schemeClr>
                </a:solidFill>
              </a:rPr>
              <a:t>Assembly Catalog</a:t>
            </a:r>
            <a:endParaRPr lang="en-US" sz="3200" dirty="0">
              <a:solidFill>
                <a:schemeClr val="accent3">
                  <a:lumMod val="50000"/>
                </a:schemeClr>
              </a:solidFill>
            </a:endParaRPr>
          </a:p>
        </p:txBody>
      </p:sp>
      <p:sp>
        <p:nvSpPr>
          <p:cNvPr id="117" name="TextBox 116"/>
          <p:cNvSpPr txBox="1"/>
          <p:nvPr/>
        </p:nvSpPr>
        <p:spPr>
          <a:xfrm>
            <a:off x="2994212" y="3056852"/>
            <a:ext cx="3181897" cy="584775"/>
          </a:xfrm>
          <a:prstGeom prst="rect">
            <a:avLst/>
          </a:prstGeom>
          <a:noFill/>
        </p:spPr>
        <p:txBody>
          <a:bodyPr wrap="none" rtlCol="0">
            <a:spAutoFit/>
          </a:bodyPr>
          <a:lstStyle/>
          <a:p>
            <a:r>
              <a:rPr lang="en-US" sz="3200" dirty="0" smtClean="0">
                <a:solidFill>
                  <a:schemeClr val="accent3">
                    <a:lumMod val="50000"/>
                  </a:schemeClr>
                </a:solidFill>
              </a:rPr>
              <a:t>Directory Catalog</a:t>
            </a:r>
            <a:endParaRPr lang="en-US" sz="3200" dirty="0">
              <a:solidFill>
                <a:schemeClr val="accent3">
                  <a:lumMod val="50000"/>
                </a:schemeClr>
              </a:solidFill>
            </a:endParaRPr>
          </a:p>
        </p:txBody>
      </p:sp>
      <p:sp>
        <p:nvSpPr>
          <p:cNvPr id="118" name="TextBox 117"/>
          <p:cNvSpPr txBox="1"/>
          <p:nvPr/>
        </p:nvSpPr>
        <p:spPr>
          <a:xfrm>
            <a:off x="2976283" y="1703182"/>
            <a:ext cx="3517951" cy="584775"/>
          </a:xfrm>
          <a:prstGeom prst="rect">
            <a:avLst/>
          </a:prstGeom>
          <a:noFill/>
        </p:spPr>
        <p:txBody>
          <a:bodyPr wrap="none" rtlCol="0">
            <a:spAutoFit/>
          </a:bodyPr>
          <a:lstStyle/>
          <a:p>
            <a:r>
              <a:rPr lang="en-US" sz="3200" dirty="0" smtClean="0">
                <a:solidFill>
                  <a:schemeClr val="accent3">
                    <a:lumMod val="50000"/>
                  </a:schemeClr>
                </a:solidFill>
              </a:rPr>
              <a:t>Aggregating Catalog</a:t>
            </a:r>
            <a:endParaRPr lang="en-US" sz="3200" dirty="0">
              <a:solidFill>
                <a:schemeClr val="accent3">
                  <a:lumMod val="50000"/>
                </a:schemeClr>
              </a:solidFill>
            </a:endParaRPr>
          </a:p>
        </p:txBody>
      </p:sp>
    </p:spTree>
    <p:extLst>
      <p:ext uri="{BB962C8B-B14F-4D97-AF65-F5344CB8AC3E}">
        <p14:creationId xmlns:p14="http://schemas.microsoft.com/office/powerpoint/2010/main" val="665007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07/7/12/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p:bldP spid="1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t>1. MEF Basics</a:t>
            </a:r>
            <a:endParaRPr lang="en-US" dirty="0"/>
          </a:p>
        </p:txBody>
      </p:sp>
    </p:spTree>
    <p:extLst>
      <p:ext uri="{BB962C8B-B14F-4D97-AF65-F5344CB8AC3E}">
        <p14:creationId xmlns:p14="http://schemas.microsoft.com/office/powerpoint/2010/main" val="334053238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a:t>
            </a:r>
            <a:endParaRPr lang="en-US" dirty="0"/>
          </a:p>
        </p:txBody>
      </p:sp>
      <p:sp>
        <p:nvSpPr>
          <p:cNvPr id="4" name="Cube 3"/>
          <p:cNvSpPr>
            <a:spLocks noChangeAspect="1"/>
          </p:cNvSpPr>
          <p:nvPr/>
        </p:nvSpPr>
        <p:spPr bwMode="auto">
          <a:xfrm>
            <a:off x="339813" y="3276600"/>
            <a:ext cx="2971800" cy="2971800"/>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4400" dirty="0" smtClean="0"/>
              <a:t>Part </a:t>
            </a:r>
          </a:p>
          <a:p>
            <a:pPr marL="0" marR="0" indent="0" algn="ctr" defTabSz="914400" rtl="0" eaLnBrk="1" fontAlgn="base" latinLnBrk="0" hangingPunct="1">
              <a:lnSpc>
                <a:spcPct val="100000"/>
              </a:lnSpc>
              <a:spcBef>
                <a:spcPct val="0"/>
              </a:spcBef>
              <a:spcAft>
                <a:spcPct val="0"/>
              </a:spcAft>
              <a:buClrTx/>
              <a:buSzTx/>
              <a:buFontTx/>
              <a:buNone/>
              <a:tabLst/>
            </a:pPr>
            <a:r>
              <a:rPr lang="en-US" sz="4400" dirty="0" smtClean="0"/>
              <a:t>A</a:t>
            </a:r>
            <a:endParaRPr kumimoji="0" lang="en-US" sz="4400" b="0" i="0" u="none" strike="noStrike" cap="none" normalizeH="0" baseline="0" dirty="0" smtClean="0">
              <a:ln>
                <a:noFill/>
              </a:ln>
              <a:solidFill>
                <a:schemeClr val="bg1"/>
              </a:solidFill>
              <a:effectLst/>
              <a:latin typeface="Tahoma" pitchFamily="34" charset="0"/>
            </a:endParaRPr>
          </a:p>
        </p:txBody>
      </p:sp>
      <p:sp>
        <p:nvSpPr>
          <p:cNvPr id="5" name="TextBox 4"/>
          <p:cNvSpPr txBox="1"/>
          <p:nvPr/>
        </p:nvSpPr>
        <p:spPr>
          <a:xfrm>
            <a:off x="2928551" y="1385046"/>
            <a:ext cx="5986850" cy="4025153"/>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noAutofit/>
          </a:bodyPr>
          <a:lstStyle/>
          <a:p>
            <a:r>
              <a:rPr lang="en-US" sz="1800" dirty="0" smtClean="0">
                <a:solidFill>
                  <a:schemeClr val="tx1"/>
                </a:solidFill>
                <a:latin typeface="Calibri" pitchFamily="34" charset="0"/>
                <a:cs typeface="Calibri" pitchFamily="34" charset="0"/>
              </a:rPr>
              <a:t>[Export(</a:t>
            </a:r>
            <a:r>
              <a:rPr lang="en-US" sz="1800" dirty="0" err="1" smtClean="0">
                <a:solidFill>
                  <a:schemeClr val="tx1"/>
                </a:solidFill>
                <a:latin typeface="Calibri" pitchFamily="34" charset="0"/>
                <a:cs typeface="Calibri" pitchFamily="34" charset="0"/>
              </a:rPr>
              <a:t>typeof</a:t>
            </a:r>
            <a:r>
              <a:rPr lang="en-US" sz="1800" dirty="0" smtClean="0">
                <a:solidFill>
                  <a:schemeClr val="tx1"/>
                </a:solidFill>
                <a:latin typeface="Calibri" pitchFamily="34" charset="0"/>
                <a:cs typeface="Calibri" pitchFamily="34" charset="0"/>
              </a:rPr>
              <a:t>(</a:t>
            </a:r>
            <a:r>
              <a:rPr lang="en-US" sz="1800" dirty="0" err="1" smtClean="0">
                <a:solidFill>
                  <a:schemeClr val="tx1"/>
                </a:solidFill>
                <a:latin typeface="Calibri" pitchFamily="34" charset="0"/>
                <a:cs typeface="Calibri" pitchFamily="34" charset="0"/>
              </a:rPr>
              <a:t>IMortgageCalculator</a:t>
            </a:r>
            <a:r>
              <a:rPr lang="en-US" sz="1800" dirty="0" smtClean="0">
                <a:solidFill>
                  <a:schemeClr val="tx1"/>
                </a:solidFill>
                <a:latin typeface="Calibri" pitchFamily="34" charset="0"/>
                <a:cs typeface="Calibri" pitchFamily="34" charset="0"/>
              </a:rPr>
              <a:t>))]</a:t>
            </a:r>
          </a:p>
          <a:p>
            <a:r>
              <a:rPr lang="en-US" sz="1800" b="1" dirty="0" smtClean="0">
                <a:solidFill>
                  <a:srgbClr val="006600"/>
                </a:solidFill>
                <a:latin typeface="Calibri" pitchFamily="34" charset="0"/>
                <a:cs typeface="Calibri" pitchFamily="34" charset="0"/>
              </a:rPr>
              <a:t>[</a:t>
            </a:r>
            <a:r>
              <a:rPr lang="en-US" sz="1800" b="1" dirty="0" err="1" smtClean="0">
                <a:solidFill>
                  <a:srgbClr val="006600"/>
                </a:solidFill>
                <a:latin typeface="Calibri" pitchFamily="34" charset="0"/>
                <a:cs typeface="Calibri" pitchFamily="34" charset="0"/>
              </a:rPr>
              <a:t>ExportMetadata</a:t>
            </a:r>
            <a:r>
              <a:rPr lang="en-US" sz="1800" b="1" dirty="0" smtClean="0">
                <a:solidFill>
                  <a:srgbClr val="006600"/>
                </a:solidFill>
                <a:latin typeface="Calibri" pitchFamily="34" charset="0"/>
                <a:cs typeface="Calibri" pitchFamily="34" charset="0"/>
              </a:rPr>
              <a:t>(“Calculation”, “Simple”)]</a:t>
            </a:r>
          </a:p>
          <a:p>
            <a:r>
              <a:rPr lang="en-US" sz="1800" b="1" dirty="0" smtClean="0">
                <a:solidFill>
                  <a:srgbClr val="006600"/>
                </a:solidFill>
                <a:latin typeface="Calibri" pitchFamily="34" charset="0"/>
                <a:cs typeface="Calibri" pitchFamily="34" charset="0"/>
              </a:rPr>
              <a:t>[</a:t>
            </a:r>
            <a:r>
              <a:rPr lang="en-US" sz="1800" b="1" dirty="0" err="1" smtClean="0">
                <a:solidFill>
                  <a:srgbClr val="006600"/>
                </a:solidFill>
                <a:latin typeface="Calibri" pitchFamily="34" charset="0"/>
                <a:cs typeface="Calibri" pitchFamily="34" charset="0"/>
              </a:rPr>
              <a:t>ExportMetadata</a:t>
            </a:r>
            <a:r>
              <a:rPr lang="en-US" sz="1800" b="1" dirty="0" smtClean="0">
                <a:solidFill>
                  <a:srgbClr val="006600"/>
                </a:solidFill>
                <a:latin typeface="Calibri" pitchFamily="34" charset="0"/>
                <a:cs typeface="Calibri" pitchFamily="34" charset="0"/>
              </a:rPr>
              <a:t>(“Tax Aware”, null)]</a:t>
            </a:r>
          </a:p>
          <a:p>
            <a:r>
              <a:rPr lang="en-US" sz="1800" dirty="0" smtClean="0">
                <a:solidFill>
                  <a:schemeClr val="tx1"/>
                </a:solidFill>
                <a:latin typeface="Calibri" pitchFamily="34" charset="0"/>
                <a:cs typeface="Calibri" pitchFamily="34" charset="0"/>
              </a:rPr>
              <a:t>public class </a:t>
            </a:r>
            <a:r>
              <a:rPr lang="en-US" sz="1800" dirty="0" err="1" smtClean="0">
                <a:solidFill>
                  <a:schemeClr val="tx1"/>
                </a:solidFill>
                <a:latin typeface="Calibri" pitchFamily="34" charset="0"/>
                <a:cs typeface="Calibri" pitchFamily="34" charset="0"/>
              </a:rPr>
              <a:t>SimpleMortgageCalculator</a:t>
            </a:r>
            <a:r>
              <a:rPr lang="en-US" sz="1800" dirty="0" smtClean="0">
                <a:solidFill>
                  <a:schemeClr val="tx1"/>
                </a:solidFill>
                <a:latin typeface="Calibri" pitchFamily="34" charset="0"/>
                <a:cs typeface="Calibri" pitchFamily="34" charset="0"/>
              </a:rPr>
              <a:t> : </a:t>
            </a:r>
            <a:r>
              <a:rPr lang="en-US" sz="1800" dirty="0" err="1" smtClean="0">
                <a:solidFill>
                  <a:schemeClr val="tx1"/>
                </a:solidFill>
                <a:latin typeface="Calibri" pitchFamily="34" charset="0"/>
                <a:cs typeface="Calibri" pitchFamily="34" charset="0"/>
              </a:rPr>
              <a:t>IMortgageCalculator</a:t>
            </a:r>
            <a:endParaRPr lang="en-US" sz="1800" dirty="0" smtClean="0">
              <a:solidFill>
                <a:schemeClr val="tx1"/>
              </a:solidFill>
              <a:latin typeface="Calibri" pitchFamily="34" charset="0"/>
              <a:cs typeface="Calibri" pitchFamily="34" charset="0"/>
            </a:endParaRPr>
          </a:p>
          <a:p>
            <a:r>
              <a:rPr lang="en-US" sz="1800" dirty="0" smtClean="0">
                <a:solidFill>
                  <a:schemeClr val="tx1"/>
                </a:solidFill>
                <a:latin typeface="Calibri" pitchFamily="34" charset="0"/>
                <a:cs typeface="Calibri" pitchFamily="34" charset="0"/>
              </a:rPr>
              <a:t>{</a:t>
            </a:r>
          </a:p>
          <a:p>
            <a:r>
              <a:rPr lang="en-US" sz="1800" dirty="0" smtClean="0">
                <a:solidFill>
                  <a:schemeClr val="tx1"/>
                </a:solidFill>
                <a:latin typeface="Calibri" pitchFamily="34" charset="0"/>
                <a:cs typeface="Calibri" pitchFamily="34" charset="0"/>
              </a:rPr>
              <a:t>	public </a:t>
            </a:r>
            <a:r>
              <a:rPr lang="en-US" sz="1800" dirty="0" err="1" smtClean="0">
                <a:solidFill>
                  <a:schemeClr val="tx1"/>
                </a:solidFill>
                <a:latin typeface="Calibri" pitchFamily="34" charset="0"/>
                <a:cs typeface="Calibri" pitchFamily="34" charset="0"/>
              </a:rPr>
              <a:t>ILogger</a:t>
            </a:r>
            <a:r>
              <a:rPr lang="en-US" sz="1800" dirty="0" smtClean="0">
                <a:solidFill>
                  <a:schemeClr val="tx1"/>
                </a:solidFill>
                <a:latin typeface="Calibri" pitchFamily="34" charset="0"/>
                <a:cs typeface="Calibri" pitchFamily="34" charset="0"/>
              </a:rPr>
              <a:t> Logger { get; set; }</a:t>
            </a:r>
          </a:p>
          <a:p>
            <a:endParaRPr lang="en-US" sz="1800" dirty="0" smtClean="0">
              <a:solidFill>
                <a:schemeClr val="tx1"/>
              </a:solidFill>
              <a:latin typeface="Calibri" pitchFamily="34" charset="0"/>
              <a:cs typeface="Calibri" pitchFamily="34" charset="0"/>
            </a:endParaRPr>
          </a:p>
          <a:p>
            <a:r>
              <a:rPr lang="en-US" sz="1800" dirty="0" smtClean="0">
                <a:solidFill>
                  <a:schemeClr val="tx1"/>
                </a:solidFill>
                <a:latin typeface="Calibri" pitchFamily="34" charset="0"/>
                <a:cs typeface="Calibri" pitchFamily="34" charset="0"/>
              </a:rPr>
              <a:t>	public float Calculate()</a:t>
            </a:r>
          </a:p>
          <a:p>
            <a:r>
              <a:rPr lang="en-US" sz="1800" dirty="0" smtClean="0">
                <a:solidFill>
                  <a:schemeClr val="tx1"/>
                </a:solidFill>
                <a:latin typeface="Calibri" pitchFamily="34" charset="0"/>
                <a:cs typeface="Calibri" pitchFamily="34" charset="0"/>
              </a:rPr>
              <a:t>	{</a:t>
            </a:r>
          </a:p>
          <a:p>
            <a:r>
              <a:rPr lang="en-US" sz="1800" dirty="0" smtClean="0">
                <a:solidFill>
                  <a:schemeClr val="tx1"/>
                </a:solidFill>
                <a:latin typeface="Calibri" pitchFamily="34" charset="0"/>
                <a:cs typeface="Calibri" pitchFamily="34" charset="0"/>
              </a:rPr>
              <a:t>		</a:t>
            </a:r>
            <a:r>
              <a:rPr lang="en-US" sz="1800" dirty="0" err="1" smtClean="0">
                <a:solidFill>
                  <a:schemeClr val="tx1"/>
                </a:solidFill>
                <a:latin typeface="Calibri" pitchFamily="34" charset="0"/>
                <a:cs typeface="Calibri" pitchFamily="34" charset="0"/>
              </a:rPr>
              <a:t>Logger.Log</a:t>
            </a:r>
            <a:r>
              <a:rPr lang="en-US" sz="1800" dirty="0" smtClean="0">
                <a:solidFill>
                  <a:schemeClr val="tx1"/>
                </a:solidFill>
                <a:latin typeface="Calibri" pitchFamily="34" charset="0"/>
                <a:cs typeface="Calibri" pitchFamily="34" charset="0"/>
              </a:rPr>
              <a:t>("Calculating Mortgage");</a:t>
            </a:r>
          </a:p>
          <a:p>
            <a:endParaRPr lang="en-US" sz="1800" dirty="0" smtClean="0">
              <a:solidFill>
                <a:schemeClr val="tx1"/>
              </a:solidFill>
              <a:latin typeface="Calibri" pitchFamily="34" charset="0"/>
              <a:cs typeface="Calibri" pitchFamily="34" charset="0"/>
            </a:endParaRPr>
          </a:p>
          <a:p>
            <a:r>
              <a:rPr lang="en-US" sz="1800" dirty="0" smtClean="0">
                <a:solidFill>
                  <a:schemeClr val="tx1"/>
                </a:solidFill>
                <a:latin typeface="Calibri" pitchFamily="34" charset="0"/>
                <a:cs typeface="Calibri" pitchFamily="34" charset="0"/>
              </a:rPr>
              <a:t>		return ...;</a:t>
            </a:r>
          </a:p>
          <a:p>
            <a:r>
              <a:rPr lang="en-US" sz="1800" dirty="0" smtClean="0">
                <a:solidFill>
                  <a:schemeClr val="tx1"/>
                </a:solidFill>
                <a:latin typeface="Calibri" pitchFamily="34" charset="0"/>
                <a:cs typeface="Calibri" pitchFamily="34" charset="0"/>
              </a:rPr>
              <a:t>	}</a:t>
            </a:r>
          </a:p>
          <a:p>
            <a:r>
              <a:rPr lang="en-US" sz="1800" dirty="0" smtClean="0">
                <a:solidFill>
                  <a:schemeClr val="tx1"/>
                </a:solidFill>
                <a:latin typeface="Calibri" pitchFamily="34" charset="0"/>
                <a:cs typeface="Calibri" pitchFamily="34" charset="0"/>
              </a:rPr>
              <a:t>}</a:t>
            </a:r>
            <a:endParaRPr lang="en-US" sz="18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1174729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07/7/12/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0"/>
            <a:ext cx="9143998" cy="6858000"/>
          </a:xfrm>
          <a:prstGeom prst="rect">
            <a:avLst/>
          </a:prstGeom>
        </p:spPr>
      </p:pic>
    </p:spTree>
    <p:extLst>
      <p:ext uri="{BB962C8B-B14F-4D97-AF65-F5344CB8AC3E}">
        <p14:creationId xmlns:p14="http://schemas.microsoft.com/office/powerpoint/2010/main" val="2508122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can be lazy…</a:t>
            </a:r>
            <a:endParaRPr lang="en-US" dirty="0"/>
          </a:p>
        </p:txBody>
      </p:sp>
      <p:sp>
        <p:nvSpPr>
          <p:cNvPr id="4" name="Cube 3"/>
          <p:cNvSpPr>
            <a:spLocks noChangeAspect="1"/>
          </p:cNvSpPr>
          <p:nvPr/>
        </p:nvSpPr>
        <p:spPr bwMode="auto">
          <a:xfrm>
            <a:off x="1666126" y="3200400"/>
            <a:ext cx="2438400" cy="2438400"/>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4000" dirty="0" smtClean="0"/>
              <a:t>Part </a:t>
            </a:r>
          </a:p>
          <a:p>
            <a:pPr marL="0" marR="0" indent="0" algn="ctr" defTabSz="914400" rtl="0" eaLnBrk="1" fontAlgn="base" latinLnBrk="0" hangingPunct="1">
              <a:lnSpc>
                <a:spcPct val="100000"/>
              </a:lnSpc>
              <a:spcBef>
                <a:spcPct val="0"/>
              </a:spcBef>
              <a:spcAft>
                <a:spcPct val="0"/>
              </a:spcAft>
              <a:buClrTx/>
              <a:buSzTx/>
              <a:buFontTx/>
              <a:buNone/>
              <a:tabLst/>
            </a:pPr>
            <a:r>
              <a:rPr lang="en-US" sz="4000" dirty="0" smtClean="0"/>
              <a:t>A</a:t>
            </a:r>
            <a:endParaRPr kumimoji="0" lang="en-US" sz="4000" b="0" i="0" u="none" strike="noStrike" cap="none" normalizeH="0" baseline="0" dirty="0" smtClean="0">
              <a:ln>
                <a:noFill/>
              </a:ln>
              <a:solidFill>
                <a:schemeClr val="bg1"/>
              </a:solidFill>
              <a:effectLst/>
              <a:latin typeface="Tahoma" pitchFamily="34" charset="0"/>
            </a:endParaRPr>
          </a:p>
        </p:txBody>
      </p:sp>
      <p:sp>
        <p:nvSpPr>
          <p:cNvPr id="8" name="TextBox 7"/>
          <p:cNvSpPr txBox="1"/>
          <p:nvPr/>
        </p:nvSpPr>
        <p:spPr>
          <a:xfrm>
            <a:off x="381000" y="1524000"/>
            <a:ext cx="8305800" cy="914400"/>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noAutofit/>
          </a:bodyPr>
          <a:lstStyle/>
          <a:p>
            <a:r>
              <a:rPr lang="en-US" sz="2400" dirty="0" smtClean="0">
                <a:solidFill>
                  <a:schemeClr val="tx1"/>
                </a:solidFill>
              </a:rPr>
              <a:t>[Import(</a:t>
            </a:r>
            <a:r>
              <a:rPr lang="en-US" sz="2400" dirty="0" err="1" smtClean="0">
                <a:solidFill>
                  <a:schemeClr val="tx1"/>
                </a:solidFill>
              </a:rPr>
              <a:t>typeof</a:t>
            </a:r>
            <a:r>
              <a:rPr lang="en-US" sz="2400" dirty="0" smtClean="0">
                <a:solidFill>
                  <a:schemeClr val="tx1"/>
                </a:solidFill>
              </a:rPr>
              <a:t>(</a:t>
            </a:r>
            <a:r>
              <a:rPr lang="en-US" sz="2400" dirty="0" err="1" smtClean="0">
                <a:solidFill>
                  <a:schemeClr val="tx1"/>
                </a:solidFill>
              </a:rPr>
              <a:t>ILogger</a:t>
            </a:r>
            <a:r>
              <a:rPr lang="en-US" sz="2400" dirty="0" smtClean="0">
                <a:solidFill>
                  <a:schemeClr val="tx1"/>
                </a:solidFill>
              </a:rPr>
              <a:t>))]</a:t>
            </a:r>
          </a:p>
          <a:p>
            <a:r>
              <a:rPr lang="en-US" sz="2400" dirty="0" smtClean="0">
                <a:solidFill>
                  <a:schemeClr val="tx1"/>
                </a:solidFill>
              </a:rPr>
              <a:t>public </a:t>
            </a:r>
            <a:r>
              <a:rPr lang="en-US" sz="2400" dirty="0" err="1" smtClean="0">
                <a:solidFill>
                  <a:schemeClr val="tx1"/>
                </a:solidFill>
              </a:rPr>
              <a:t>ILogger</a:t>
            </a:r>
            <a:r>
              <a:rPr lang="en-US" sz="2400" dirty="0" smtClean="0">
                <a:solidFill>
                  <a:schemeClr val="tx1"/>
                </a:solidFill>
              </a:rPr>
              <a:t> Logger { get; set; }</a:t>
            </a:r>
          </a:p>
        </p:txBody>
      </p:sp>
      <p:sp>
        <p:nvSpPr>
          <p:cNvPr id="9" name="Cube 8"/>
          <p:cNvSpPr>
            <a:spLocks noChangeAspect="1"/>
          </p:cNvSpPr>
          <p:nvPr/>
        </p:nvSpPr>
        <p:spPr bwMode="auto">
          <a:xfrm>
            <a:off x="5032373" y="3204882"/>
            <a:ext cx="2438400" cy="2438400"/>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4000" dirty="0" smtClean="0"/>
              <a:t>Part </a:t>
            </a:r>
          </a:p>
          <a:p>
            <a:pPr marL="0" marR="0" indent="0" algn="ctr" defTabSz="914400" rtl="0" eaLnBrk="1" fontAlgn="base" latinLnBrk="0" hangingPunct="1">
              <a:lnSpc>
                <a:spcPct val="100000"/>
              </a:lnSpc>
              <a:spcBef>
                <a:spcPct val="0"/>
              </a:spcBef>
              <a:spcAft>
                <a:spcPct val="0"/>
              </a:spcAft>
              <a:buClrTx/>
              <a:buSzTx/>
              <a:buFontTx/>
              <a:buNone/>
              <a:tabLst/>
            </a:pPr>
            <a:r>
              <a:rPr lang="en-US" sz="4000" dirty="0" smtClean="0"/>
              <a:t>B</a:t>
            </a:r>
            <a:endParaRPr kumimoji="0" lang="en-US" sz="4000" b="0" i="0" u="none" strike="noStrike" cap="none" normalizeH="0" baseline="0" dirty="0" smtClean="0">
              <a:ln>
                <a:noFill/>
              </a:ln>
              <a:solidFill>
                <a:schemeClr val="bg1"/>
              </a:solidFill>
              <a:effectLst/>
              <a:latin typeface="Tahoma" pitchFamily="34" charset="0"/>
            </a:endParaRPr>
          </a:p>
        </p:txBody>
      </p:sp>
      <p:sp>
        <p:nvSpPr>
          <p:cNvPr id="5" name="Left Arrow 4"/>
          <p:cNvSpPr/>
          <p:nvPr/>
        </p:nvSpPr>
        <p:spPr bwMode="auto">
          <a:xfrm rot="10800000">
            <a:off x="3868271" y="4177553"/>
            <a:ext cx="1285126" cy="665018"/>
          </a:xfrm>
          <a:prstGeom prst="leftArrow">
            <a:avLst/>
          </a:prstGeom>
          <a:ln>
            <a:headEnd type="none" w="med" len="med"/>
            <a:tailEnd type="triangle" w="lg" len="lg"/>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000" b="0" i="0" u="none" strike="noStrike" cap="none" normalizeH="0" baseline="0" dirty="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2376128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07/7/12/mai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can be lazy…</a:t>
            </a:r>
            <a:endParaRPr lang="en-US" dirty="0"/>
          </a:p>
        </p:txBody>
      </p:sp>
      <p:sp>
        <p:nvSpPr>
          <p:cNvPr id="4" name="Cube 3"/>
          <p:cNvSpPr>
            <a:spLocks noChangeAspect="1"/>
          </p:cNvSpPr>
          <p:nvPr/>
        </p:nvSpPr>
        <p:spPr bwMode="auto">
          <a:xfrm>
            <a:off x="1666126" y="3200400"/>
            <a:ext cx="2438400" cy="2438400"/>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4000" dirty="0" smtClean="0"/>
              <a:t>Part </a:t>
            </a:r>
          </a:p>
          <a:p>
            <a:pPr marL="0" marR="0" indent="0" algn="ctr" defTabSz="914400" rtl="0" eaLnBrk="1" fontAlgn="base" latinLnBrk="0" hangingPunct="1">
              <a:lnSpc>
                <a:spcPct val="100000"/>
              </a:lnSpc>
              <a:spcBef>
                <a:spcPct val="0"/>
              </a:spcBef>
              <a:spcAft>
                <a:spcPct val="0"/>
              </a:spcAft>
              <a:buClrTx/>
              <a:buSzTx/>
              <a:buFontTx/>
              <a:buNone/>
              <a:tabLst/>
            </a:pPr>
            <a:r>
              <a:rPr lang="en-US" sz="4000" dirty="0" smtClean="0"/>
              <a:t>A</a:t>
            </a:r>
            <a:endParaRPr kumimoji="0" lang="en-US" sz="4000" b="0" i="0" u="none" strike="noStrike" cap="none" normalizeH="0" baseline="0" dirty="0" smtClean="0">
              <a:ln>
                <a:noFill/>
              </a:ln>
              <a:solidFill>
                <a:schemeClr val="bg1"/>
              </a:solidFill>
              <a:effectLst/>
              <a:latin typeface="Tahoma" pitchFamily="34" charset="0"/>
            </a:endParaRPr>
          </a:p>
        </p:txBody>
      </p:sp>
      <p:sp>
        <p:nvSpPr>
          <p:cNvPr id="7" name="Cube 6"/>
          <p:cNvSpPr>
            <a:spLocks noChangeAspect="1"/>
          </p:cNvSpPr>
          <p:nvPr/>
        </p:nvSpPr>
        <p:spPr bwMode="auto">
          <a:xfrm>
            <a:off x="5029200" y="3200400"/>
            <a:ext cx="2438400" cy="2438400"/>
          </a:xfrm>
          <a:prstGeom prst="cube">
            <a:avLst/>
          </a:prstGeom>
          <a:ln>
            <a:headEnd type="none" w="med" len="med"/>
            <a:tailEnd type="triangle" w="lg" len="lg"/>
          </a:ln>
        </p:spPr>
        <p:style>
          <a:lnRef idx="3">
            <a:schemeClr val="lt1"/>
          </a:lnRef>
          <a:fillRef idx="1">
            <a:schemeClr val="accent6"/>
          </a:fillRef>
          <a:effectRef idx="1">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4000" dirty="0" smtClean="0">
                <a:solidFill>
                  <a:schemeClr val="tx1"/>
                </a:solidFill>
              </a:rPr>
              <a:t>Lazy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smtClean="0">
                <a:ln>
                  <a:noFill/>
                </a:ln>
                <a:solidFill>
                  <a:schemeClr val="tx1"/>
                </a:solidFill>
                <a:effectLst/>
                <a:latin typeface="Tahoma" pitchFamily="34" charset="0"/>
              </a:rPr>
              <a:t>&lt;B&gt;</a:t>
            </a:r>
          </a:p>
        </p:txBody>
      </p:sp>
      <p:sp>
        <p:nvSpPr>
          <p:cNvPr id="8" name="TextBox 7"/>
          <p:cNvSpPr txBox="1"/>
          <p:nvPr/>
        </p:nvSpPr>
        <p:spPr>
          <a:xfrm>
            <a:off x="381000" y="1524000"/>
            <a:ext cx="8305800" cy="914400"/>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noAutofit/>
          </a:bodyPr>
          <a:lstStyle/>
          <a:p>
            <a:r>
              <a:rPr lang="en-US" sz="2400" dirty="0" smtClean="0">
                <a:solidFill>
                  <a:schemeClr val="tx1"/>
                </a:solidFill>
              </a:rPr>
              <a:t>[Import(</a:t>
            </a:r>
            <a:r>
              <a:rPr lang="en-US" sz="2400" dirty="0" err="1" smtClean="0">
                <a:solidFill>
                  <a:schemeClr val="tx1"/>
                </a:solidFill>
              </a:rPr>
              <a:t>typeof</a:t>
            </a:r>
            <a:r>
              <a:rPr lang="en-US" sz="2400" dirty="0" smtClean="0">
                <a:solidFill>
                  <a:schemeClr val="tx1"/>
                </a:solidFill>
              </a:rPr>
              <a:t>(</a:t>
            </a:r>
            <a:r>
              <a:rPr lang="en-US" sz="2400" dirty="0" err="1" smtClean="0">
                <a:solidFill>
                  <a:schemeClr val="tx1"/>
                </a:solidFill>
              </a:rPr>
              <a:t>ILogger</a:t>
            </a:r>
            <a:r>
              <a:rPr lang="en-US" sz="2400" dirty="0" smtClean="0">
                <a:solidFill>
                  <a:schemeClr val="tx1"/>
                </a:solidFill>
              </a:rPr>
              <a:t>))]</a:t>
            </a:r>
          </a:p>
          <a:p>
            <a:r>
              <a:rPr lang="en-US" sz="2400" dirty="0" smtClean="0">
                <a:solidFill>
                  <a:schemeClr val="tx1"/>
                </a:solidFill>
              </a:rPr>
              <a:t>public </a:t>
            </a:r>
            <a:r>
              <a:rPr lang="en-US" sz="2400" strike="dblStrike" dirty="0" err="1" smtClean="0">
                <a:solidFill>
                  <a:schemeClr val="tx1"/>
                </a:solidFill>
              </a:rPr>
              <a:t>ILogger</a:t>
            </a:r>
            <a:r>
              <a:rPr lang="en-US" sz="2400" b="1" dirty="0" smtClean="0">
                <a:solidFill>
                  <a:srgbClr val="006600"/>
                </a:solidFill>
              </a:rPr>
              <a:t>Lazy&lt;</a:t>
            </a:r>
            <a:r>
              <a:rPr lang="en-US" sz="2400" b="1" dirty="0" err="1" smtClean="0">
                <a:solidFill>
                  <a:srgbClr val="006600"/>
                </a:solidFill>
              </a:rPr>
              <a:t>ILogger</a:t>
            </a:r>
            <a:r>
              <a:rPr lang="en-US" sz="2400" b="1" dirty="0" smtClean="0">
                <a:solidFill>
                  <a:srgbClr val="006600"/>
                </a:solidFill>
              </a:rPr>
              <a:t>&gt;</a:t>
            </a:r>
            <a:r>
              <a:rPr lang="en-US" sz="2400" dirty="0" smtClean="0">
                <a:solidFill>
                  <a:schemeClr val="tx1"/>
                </a:solidFill>
              </a:rPr>
              <a:t>Logger { get; set; }</a:t>
            </a:r>
          </a:p>
        </p:txBody>
      </p:sp>
      <p:sp>
        <p:nvSpPr>
          <p:cNvPr id="5" name="Left Arrow 4"/>
          <p:cNvSpPr/>
          <p:nvPr/>
        </p:nvSpPr>
        <p:spPr bwMode="auto">
          <a:xfrm rot="10800000">
            <a:off x="3868271" y="4177553"/>
            <a:ext cx="1285126" cy="665018"/>
          </a:xfrm>
          <a:prstGeom prst="leftArrow">
            <a:avLst/>
          </a:prstGeom>
          <a:ln>
            <a:headEnd type="none" w="med" len="med"/>
            <a:tailEnd type="triangle" w="lg" len="lg"/>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000" b="0" i="0" u="none" strike="noStrike" cap="none" normalizeH="0" baseline="0" dirty="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1419738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07/7/12/mai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t>2. Metadata and Lazy Evaluation</a:t>
            </a:r>
            <a:endParaRPr lang="en-US" dirty="0"/>
          </a:p>
        </p:txBody>
      </p:sp>
    </p:spTree>
    <p:extLst>
      <p:ext uri="{BB962C8B-B14F-4D97-AF65-F5344CB8AC3E}">
        <p14:creationId xmlns:p14="http://schemas.microsoft.com/office/powerpoint/2010/main" val="45711312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99FF"/>
                </a:solidFill>
              </a:rPr>
              <a:t>The slippery slope</a:t>
            </a:r>
            <a:r>
              <a:rPr lang="en-US" dirty="0" smtClean="0"/>
              <a:t>…</a:t>
            </a:r>
            <a:endParaRPr lang="en-US" dirty="0"/>
          </a:p>
        </p:txBody>
      </p:sp>
      <p:sp>
        <p:nvSpPr>
          <p:cNvPr id="4" name="Cube 3"/>
          <p:cNvSpPr>
            <a:spLocks noChangeAspect="1"/>
          </p:cNvSpPr>
          <p:nvPr/>
        </p:nvSpPr>
        <p:spPr bwMode="auto">
          <a:xfrm>
            <a:off x="500451" y="2815283"/>
            <a:ext cx="1896760" cy="1896760"/>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4400" dirty="0" smtClean="0"/>
              <a:t>Part </a:t>
            </a:r>
          </a:p>
          <a:p>
            <a:pPr marL="0" marR="0" indent="0" algn="ctr" defTabSz="914400" rtl="0" eaLnBrk="1" fontAlgn="base" latinLnBrk="0" hangingPunct="1">
              <a:lnSpc>
                <a:spcPct val="100000"/>
              </a:lnSpc>
              <a:spcBef>
                <a:spcPct val="0"/>
              </a:spcBef>
              <a:spcAft>
                <a:spcPct val="0"/>
              </a:spcAft>
              <a:buClrTx/>
              <a:buSzTx/>
              <a:buFontTx/>
              <a:buNone/>
              <a:tabLst/>
            </a:pPr>
            <a:r>
              <a:rPr lang="en-US" sz="4400" dirty="0" smtClean="0"/>
              <a:t>A</a:t>
            </a:r>
            <a:endParaRPr kumimoji="0" lang="en-US" sz="4400" b="0" i="0" u="none" strike="noStrike" cap="none" normalizeH="0" baseline="0" dirty="0" smtClean="0">
              <a:ln>
                <a:noFill/>
              </a:ln>
              <a:solidFill>
                <a:schemeClr val="bg1"/>
              </a:solidFill>
              <a:effectLst/>
              <a:latin typeface="Tahoma" pitchFamily="34" charset="0"/>
            </a:endParaRPr>
          </a:p>
        </p:txBody>
      </p:sp>
      <p:sp>
        <p:nvSpPr>
          <p:cNvPr id="5" name="TextBox 4"/>
          <p:cNvSpPr txBox="1"/>
          <p:nvPr/>
        </p:nvSpPr>
        <p:spPr>
          <a:xfrm>
            <a:off x="1124464" y="1520971"/>
            <a:ext cx="5885936" cy="1831829"/>
          </a:xfrm>
          <a:prstGeom prst="rect">
            <a:avLst/>
          </a:prstGeom>
          <a:solidFill>
            <a:schemeClr val="accent3">
              <a:lumMod val="40000"/>
              <a:lumOff val="60000"/>
              <a:alpha val="71000"/>
            </a:schemeClr>
          </a:solidFill>
          <a:ln>
            <a:solidFill>
              <a:schemeClr val="accent2"/>
            </a:solidFill>
          </a:ln>
        </p:spPr>
        <p:txBody>
          <a:bodyPr wrap="square" rtlCol="0">
            <a:noAutofit/>
          </a:bodyPr>
          <a:lstStyle/>
          <a:p>
            <a:r>
              <a:rPr lang="en-US" sz="1800" b="1" dirty="0" smtClean="0">
                <a:solidFill>
                  <a:srgbClr val="006600"/>
                </a:solidFill>
                <a:latin typeface="Calibri" pitchFamily="34" charset="0"/>
                <a:cs typeface="Calibri" pitchFamily="34" charset="0"/>
              </a:rPr>
              <a:t>[Export(</a:t>
            </a:r>
            <a:r>
              <a:rPr lang="en-US" sz="1800" b="1" dirty="0" err="1" smtClean="0">
                <a:solidFill>
                  <a:srgbClr val="006600"/>
                </a:solidFill>
                <a:latin typeface="Calibri" pitchFamily="34" charset="0"/>
                <a:cs typeface="Calibri" pitchFamily="34" charset="0"/>
              </a:rPr>
              <a:t>typeof</a:t>
            </a:r>
            <a:r>
              <a:rPr lang="en-US" sz="1800" b="1" dirty="0" smtClean="0">
                <a:solidFill>
                  <a:srgbClr val="006600"/>
                </a:solidFill>
                <a:latin typeface="Calibri" pitchFamily="34" charset="0"/>
                <a:cs typeface="Calibri" pitchFamily="34" charset="0"/>
              </a:rPr>
              <a:t>(</a:t>
            </a:r>
            <a:r>
              <a:rPr lang="en-US" sz="1800" b="1" dirty="0" err="1" smtClean="0">
                <a:solidFill>
                  <a:srgbClr val="006600"/>
                </a:solidFill>
                <a:latin typeface="Calibri" pitchFamily="34" charset="0"/>
                <a:cs typeface="Calibri" pitchFamily="34" charset="0"/>
              </a:rPr>
              <a:t>IMortgageCalculator</a:t>
            </a:r>
            <a:r>
              <a:rPr lang="en-US" sz="1800" b="1" dirty="0" smtClean="0">
                <a:solidFill>
                  <a:srgbClr val="006600"/>
                </a:solidFill>
                <a:latin typeface="Calibri" pitchFamily="34" charset="0"/>
                <a:cs typeface="Calibri" pitchFamily="34" charset="0"/>
              </a:rPr>
              <a:t>))]</a:t>
            </a:r>
          </a:p>
          <a:p>
            <a:r>
              <a:rPr lang="en-US" sz="1800" b="1" dirty="0" smtClean="0">
                <a:latin typeface="Calibri" pitchFamily="34" charset="0"/>
                <a:cs typeface="Calibri" pitchFamily="34" charset="0"/>
              </a:rPr>
              <a:t>[</a:t>
            </a:r>
            <a:r>
              <a:rPr lang="en-US" sz="1800" b="1" dirty="0" err="1" smtClean="0">
                <a:latin typeface="Calibri" pitchFamily="34" charset="0"/>
                <a:cs typeface="Calibri" pitchFamily="34" charset="0"/>
              </a:rPr>
              <a:t>ExportMetadata</a:t>
            </a:r>
            <a:r>
              <a:rPr lang="en-US" sz="1800" b="1" dirty="0" smtClean="0">
                <a:latin typeface="Calibri" pitchFamily="34" charset="0"/>
                <a:cs typeface="Calibri" pitchFamily="34" charset="0"/>
              </a:rPr>
              <a:t>(“Calculation”, “Simple”)]</a:t>
            </a:r>
          </a:p>
          <a:p>
            <a:r>
              <a:rPr lang="en-US" sz="1800" b="1" dirty="0" smtClean="0">
                <a:latin typeface="Calibri" pitchFamily="34" charset="0"/>
                <a:cs typeface="Calibri" pitchFamily="34" charset="0"/>
              </a:rPr>
              <a:t>[</a:t>
            </a:r>
            <a:r>
              <a:rPr lang="en-US" sz="1800" b="1" dirty="0" err="1" smtClean="0">
                <a:latin typeface="Calibri" pitchFamily="34" charset="0"/>
                <a:cs typeface="Calibri" pitchFamily="34" charset="0"/>
              </a:rPr>
              <a:t>ExportMetadata</a:t>
            </a:r>
            <a:r>
              <a:rPr lang="en-US" sz="1800" b="1" dirty="0" smtClean="0">
                <a:latin typeface="Calibri" pitchFamily="34" charset="0"/>
                <a:cs typeface="Calibri" pitchFamily="34" charset="0"/>
              </a:rPr>
              <a:t>(“Tax Aware”, null)]</a:t>
            </a:r>
          </a:p>
          <a:p>
            <a:r>
              <a:rPr lang="en-US" sz="1800" b="1" dirty="0" smtClean="0">
                <a:latin typeface="Calibri" pitchFamily="34" charset="0"/>
                <a:cs typeface="Calibri" pitchFamily="34" charset="0"/>
              </a:rPr>
              <a:t>[</a:t>
            </a:r>
            <a:r>
              <a:rPr lang="en-US" sz="1800" b="1" dirty="0" err="1" smtClean="0">
                <a:latin typeface="Calibri" pitchFamily="34" charset="0"/>
                <a:cs typeface="Calibri" pitchFamily="34" charset="0"/>
              </a:rPr>
              <a:t>ExportMetadata</a:t>
            </a:r>
            <a:r>
              <a:rPr lang="en-US" sz="1800" b="1" dirty="0" smtClean="0">
                <a:latin typeface="Calibri" pitchFamily="34" charset="0"/>
                <a:cs typeface="Calibri" pitchFamily="34" charset="0"/>
              </a:rPr>
              <a:t>(“This”, “</a:t>
            </a:r>
            <a:r>
              <a:rPr lang="en-US" sz="1800" b="1" dirty="0" err="1" smtClean="0">
                <a:latin typeface="Calibri" pitchFamily="34" charset="0"/>
                <a:cs typeface="Calibri" pitchFamily="34" charset="0"/>
              </a:rPr>
              <a:t>foo</a:t>
            </a:r>
            <a:r>
              <a:rPr lang="en-US" sz="1800" b="1" dirty="0" smtClean="0">
                <a:latin typeface="Calibri" pitchFamily="34" charset="0"/>
                <a:cs typeface="Calibri" pitchFamily="34" charset="0"/>
              </a:rPr>
              <a:t>”)]</a:t>
            </a:r>
          </a:p>
          <a:p>
            <a:r>
              <a:rPr lang="en-US" sz="1800" b="1" dirty="0" smtClean="0">
                <a:latin typeface="Calibri" pitchFamily="34" charset="0"/>
                <a:cs typeface="Calibri" pitchFamily="34" charset="0"/>
              </a:rPr>
              <a:t>[</a:t>
            </a:r>
            <a:r>
              <a:rPr lang="en-US" sz="1800" b="1" dirty="0" err="1" smtClean="0">
                <a:latin typeface="Calibri" pitchFamily="34" charset="0"/>
                <a:cs typeface="Calibri" pitchFamily="34" charset="0"/>
              </a:rPr>
              <a:t>ExportMetadata</a:t>
            </a:r>
            <a:r>
              <a:rPr lang="en-US" sz="1800" b="1" dirty="0" smtClean="0">
                <a:latin typeface="Calibri" pitchFamily="34" charset="0"/>
                <a:cs typeface="Calibri" pitchFamily="34" charset="0"/>
              </a:rPr>
              <a:t>(“That”, “bar”)]</a:t>
            </a:r>
          </a:p>
        </p:txBody>
      </p:sp>
    </p:spTree>
    <p:extLst>
      <p:ext uri="{BB962C8B-B14F-4D97-AF65-F5344CB8AC3E}">
        <p14:creationId xmlns:p14="http://schemas.microsoft.com/office/powerpoint/2010/main" val="142079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07/7/12/mai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99FF"/>
                </a:solidFill>
              </a:rPr>
              <a:t>The slippery slope</a:t>
            </a:r>
            <a:r>
              <a:rPr lang="en-US" dirty="0" smtClean="0"/>
              <a:t>… solved</a:t>
            </a:r>
            <a:endParaRPr lang="en-US" dirty="0"/>
          </a:p>
        </p:txBody>
      </p:sp>
      <p:sp>
        <p:nvSpPr>
          <p:cNvPr id="4" name="Cube 3"/>
          <p:cNvSpPr>
            <a:spLocks noChangeAspect="1"/>
          </p:cNvSpPr>
          <p:nvPr/>
        </p:nvSpPr>
        <p:spPr bwMode="auto">
          <a:xfrm>
            <a:off x="500451" y="2815283"/>
            <a:ext cx="1896760" cy="1896760"/>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4400" dirty="0" smtClean="0"/>
              <a:t>Part </a:t>
            </a:r>
          </a:p>
          <a:p>
            <a:pPr marL="0" marR="0" indent="0" algn="ctr" defTabSz="914400" rtl="0" eaLnBrk="1" fontAlgn="base" latinLnBrk="0" hangingPunct="1">
              <a:lnSpc>
                <a:spcPct val="100000"/>
              </a:lnSpc>
              <a:spcBef>
                <a:spcPct val="0"/>
              </a:spcBef>
              <a:spcAft>
                <a:spcPct val="0"/>
              </a:spcAft>
              <a:buClrTx/>
              <a:buSzTx/>
              <a:buFontTx/>
              <a:buNone/>
              <a:tabLst/>
            </a:pPr>
            <a:r>
              <a:rPr lang="en-US" sz="4400" dirty="0" smtClean="0"/>
              <a:t>A</a:t>
            </a:r>
            <a:endParaRPr kumimoji="0" lang="en-US" sz="4400" b="0" i="0" u="none" strike="noStrike" cap="none" normalizeH="0" baseline="0" dirty="0" smtClean="0">
              <a:ln>
                <a:noFill/>
              </a:ln>
              <a:solidFill>
                <a:schemeClr val="bg1"/>
              </a:solidFill>
              <a:effectLst/>
              <a:latin typeface="Tahoma" pitchFamily="34" charset="0"/>
            </a:endParaRPr>
          </a:p>
        </p:txBody>
      </p:sp>
      <p:sp>
        <p:nvSpPr>
          <p:cNvPr id="5" name="TextBox 4"/>
          <p:cNvSpPr txBox="1"/>
          <p:nvPr/>
        </p:nvSpPr>
        <p:spPr>
          <a:xfrm>
            <a:off x="1124464" y="1520971"/>
            <a:ext cx="4438136" cy="1642359"/>
          </a:xfrm>
          <a:prstGeom prst="rect">
            <a:avLst/>
          </a:prstGeom>
          <a:solidFill>
            <a:schemeClr val="accent3">
              <a:lumMod val="40000"/>
              <a:lumOff val="60000"/>
              <a:alpha val="35000"/>
            </a:schemeClr>
          </a:solidFill>
          <a:ln>
            <a:solidFill>
              <a:schemeClr val="accent2"/>
            </a:solidFill>
          </a:ln>
        </p:spPr>
        <p:txBody>
          <a:bodyPr wrap="square" rtlCol="0">
            <a:noAutofit/>
          </a:bodyPr>
          <a:lstStyle/>
          <a:p>
            <a:r>
              <a:rPr lang="en-US" sz="1800" b="1" dirty="0" smtClean="0">
                <a:solidFill>
                  <a:srgbClr val="006600"/>
                </a:solidFill>
                <a:latin typeface="Calibri" pitchFamily="34" charset="0"/>
                <a:cs typeface="Calibri" pitchFamily="34" charset="0"/>
              </a:rPr>
              <a:t>[Export(</a:t>
            </a:r>
            <a:r>
              <a:rPr lang="en-US" sz="1800" b="1" dirty="0" err="1" smtClean="0">
                <a:solidFill>
                  <a:srgbClr val="006600"/>
                </a:solidFill>
                <a:latin typeface="Calibri" pitchFamily="34" charset="0"/>
                <a:cs typeface="Calibri" pitchFamily="34" charset="0"/>
              </a:rPr>
              <a:t>typeof</a:t>
            </a:r>
            <a:r>
              <a:rPr lang="en-US" sz="1800" b="1" dirty="0" smtClean="0">
                <a:solidFill>
                  <a:srgbClr val="006600"/>
                </a:solidFill>
                <a:latin typeface="Calibri" pitchFamily="34" charset="0"/>
                <a:cs typeface="Calibri" pitchFamily="34" charset="0"/>
              </a:rPr>
              <a:t>(</a:t>
            </a:r>
            <a:r>
              <a:rPr lang="en-US" sz="1800" b="1" dirty="0" err="1" smtClean="0">
                <a:solidFill>
                  <a:srgbClr val="006600"/>
                </a:solidFill>
                <a:latin typeface="Calibri" pitchFamily="34" charset="0"/>
                <a:cs typeface="Calibri" pitchFamily="34" charset="0"/>
              </a:rPr>
              <a:t>IMortgageCalculator</a:t>
            </a:r>
            <a:r>
              <a:rPr lang="en-US" sz="1800" b="1" dirty="0" smtClean="0">
                <a:solidFill>
                  <a:srgbClr val="006600"/>
                </a:solidFill>
                <a:latin typeface="Calibri" pitchFamily="34" charset="0"/>
                <a:cs typeface="Calibri" pitchFamily="34" charset="0"/>
              </a:rPr>
              <a:t>))]</a:t>
            </a:r>
          </a:p>
          <a:p>
            <a:r>
              <a:rPr lang="en-US" sz="1800" dirty="0" smtClean="0">
                <a:latin typeface="Calibri" pitchFamily="34" charset="0"/>
                <a:cs typeface="Calibri" pitchFamily="34" charset="0"/>
              </a:rPr>
              <a:t>[</a:t>
            </a:r>
            <a:r>
              <a:rPr lang="en-US" sz="1800" dirty="0" err="1" smtClean="0">
                <a:latin typeface="Calibri" pitchFamily="34" charset="0"/>
                <a:cs typeface="Calibri" pitchFamily="34" charset="0"/>
              </a:rPr>
              <a:t>ExportMetadata</a:t>
            </a:r>
            <a:r>
              <a:rPr lang="en-US" sz="1800" dirty="0" smtClean="0">
                <a:latin typeface="Calibri" pitchFamily="34" charset="0"/>
                <a:cs typeface="Calibri" pitchFamily="34" charset="0"/>
              </a:rPr>
              <a:t>(“Calculation”, “Simple”)]</a:t>
            </a:r>
          </a:p>
          <a:p>
            <a:r>
              <a:rPr lang="en-US" sz="1800" dirty="0" smtClean="0">
                <a:latin typeface="Calibri" pitchFamily="34" charset="0"/>
                <a:cs typeface="Calibri" pitchFamily="34" charset="0"/>
              </a:rPr>
              <a:t>[</a:t>
            </a:r>
            <a:r>
              <a:rPr lang="en-US" sz="1800" dirty="0" err="1" smtClean="0">
                <a:latin typeface="Calibri" pitchFamily="34" charset="0"/>
                <a:cs typeface="Calibri" pitchFamily="34" charset="0"/>
              </a:rPr>
              <a:t>ExportMetadata</a:t>
            </a:r>
            <a:r>
              <a:rPr lang="en-US" sz="1800" dirty="0" smtClean="0">
                <a:latin typeface="Calibri" pitchFamily="34" charset="0"/>
                <a:cs typeface="Calibri" pitchFamily="34" charset="0"/>
              </a:rPr>
              <a:t>(“Tax Aware”, null)]</a:t>
            </a:r>
          </a:p>
          <a:p>
            <a:r>
              <a:rPr lang="en-US" sz="1800" dirty="0" smtClean="0">
                <a:latin typeface="Calibri" pitchFamily="34" charset="0"/>
                <a:cs typeface="Calibri" pitchFamily="34" charset="0"/>
              </a:rPr>
              <a:t>[</a:t>
            </a:r>
            <a:r>
              <a:rPr lang="en-US" sz="1800" dirty="0" err="1" smtClean="0">
                <a:latin typeface="Calibri" pitchFamily="34" charset="0"/>
                <a:cs typeface="Calibri" pitchFamily="34" charset="0"/>
              </a:rPr>
              <a:t>ExportMetadata</a:t>
            </a:r>
            <a:r>
              <a:rPr lang="en-US" sz="1800" dirty="0" smtClean="0">
                <a:latin typeface="Calibri" pitchFamily="34" charset="0"/>
                <a:cs typeface="Calibri" pitchFamily="34" charset="0"/>
              </a:rPr>
              <a:t>(“This”, “</a:t>
            </a:r>
            <a:r>
              <a:rPr lang="en-US" sz="1800" dirty="0" err="1" smtClean="0">
                <a:latin typeface="Calibri" pitchFamily="34" charset="0"/>
                <a:cs typeface="Calibri" pitchFamily="34" charset="0"/>
              </a:rPr>
              <a:t>foo</a:t>
            </a:r>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a:t>
            </a:r>
            <a:r>
              <a:rPr lang="en-US" sz="1800" dirty="0" err="1" smtClean="0">
                <a:latin typeface="Calibri" pitchFamily="34" charset="0"/>
                <a:cs typeface="Calibri" pitchFamily="34" charset="0"/>
              </a:rPr>
              <a:t>ExportMetadata</a:t>
            </a:r>
            <a:r>
              <a:rPr lang="en-US" sz="1800" dirty="0" smtClean="0">
                <a:latin typeface="Calibri" pitchFamily="34" charset="0"/>
                <a:cs typeface="Calibri" pitchFamily="34" charset="0"/>
              </a:rPr>
              <a:t>(“That”, “bar”)]</a:t>
            </a:r>
          </a:p>
        </p:txBody>
      </p:sp>
      <p:sp>
        <p:nvSpPr>
          <p:cNvPr id="6" name="TextBox 5"/>
          <p:cNvSpPr txBox="1"/>
          <p:nvPr/>
        </p:nvSpPr>
        <p:spPr>
          <a:xfrm>
            <a:off x="2743200" y="3352800"/>
            <a:ext cx="4495800" cy="1774164"/>
          </a:xfrm>
          <a:prstGeom prst="rect">
            <a:avLst/>
          </a:prstGeom>
          <a:solidFill>
            <a:schemeClr val="accent3">
              <a:lumMod val="75000"/>
              <a:alpha val="35000"/>
            </a:schemeClr>
          </a:solidFill>
          <a:ln>
            <a:solidFill>
              <a:schemeClr val="accent2"/>
            </a:solidFill>
          </a:ln>
        </p:spPr>
        <p:txBody>
          <a:bodyPr wrap="square" rtlCol="0">
            <a:noAutofit/>
          </a:bodyPr>
          <a:lstStyle/>
          <a:p>
            <a:r>
              <a:rPr lang="en-US" sz="1800" b="1" dirty="0" smtClean="0">
                <a:solidFill>
                  <a:srgbClr val="006600"/>
                </a:solidFill>
                <a:latin typeface="Calibri" pitchFamily="34" charset="0"/>
                <a:cs typeface="Calibri" pitchFamily="34" charset="0"/>
              </a:rPr>
              <a:t>[Export(</a:t>
            </a:r>
            <a:r>
              <a:rPr lang="en-US" sz="1800" b="1" dirty="0" err="1" smtClean="0">
                <a:solidFill>
                  <a:srgbClr val="006600"/>
                </a:solidFill>
                <a:latin typeface="Calibri" pitchFamily="34" charset="0"/>
                <a:cs typeface="Calibri" pitchFamily="34" charset="0"/>
              </a:rPr>
              <a:t>typeof</a:t>
            </a:r>
            <a:r>
              <a:rPr lang="en-US" sz="1800" b="1" dirty="0" smtClean="0">
                <a:solidFill>
                  <a:srgbClr val="006600"/>
                </a:solidFill>
                <a:latin typeface="Calibri" pitchFamily="34" charset="0"/>
                <a:cs typeface="Calibri" pitchFamily="34" charset="0"/>
              </a:rPr>
              <a:t>(</a:t>
            </a:r>
            <a:r>
              <a:rPr lang="en-US" sz="1800" b="1" dirty="0" err="1" smtClean="0">
                <a:solidFill>
                  <a:srgbClr val="006600"/>
                </a:solidFill>
                <a:latin typeface="Calibri" pitchFamily="34" charset="0"/>
                <a:cs typeface="Calibri" pitchFamily="34" charset="0"/>
              </a:rPr>
              <a:t>IMortgageCalculator</a:t>
            </a:r>
            <a:r>
              <a:rPr lang="en-US" sz="1800" b="1" dirty="0" smtClean="0">
                <a:solidFill>
                  <a:srgbClr val="006600"/>
                </a:solidFill>
                <a:latin typeface="Calibri" pitchFamily="34" charset="0"/>
                <a:cs typeface="Calibri" pitchFamily="34" charset="0"/>
              </a:rPr>
              <a:t>))]</a:t>
            </a:r>
          </a:p>
          <a:p>
            <a:r>
              <a:rPr lang="en-US" sz="1800" b="1" dirty="0" smtClean="0">
                <a:latin typeface="Calibri" pitchFamily="34" charset="0"/>
                <a:cs typeface="Calibri" pitchFamily="34" charset="0"/>
              </a:rPr>
              <a:t>[</a:t>
            </a:r>
            <a:r>
              <a:rPr lang="en-US" sz="1800" b="1" dirty="0" err="1" smtClean="0">
                <a:latin typeface="Calibri" pitchFamily="34" charset="0"/>
                <a:cs typeface="Calibri" pitchFamily="34" charset="0"/>
              </a:rPr>
              <a:t>CalcCapabilities</a:t>
            </a:r>
            <a:r>
              <a:rPr lang="en-US" sz="1800" b="1" dirty="0" smtClean="0">
                <a:latin typeface="Calibri" pitchFamily="34" charset="0"/>
                <a:cs typeface="Calibri" pitchFamily="34" charset="0"/>
              </a:rPr>
              <a:t>(</a:t>
            </a:r>
          </a:p>
          <a:p>
            <a:r>
              <a:rPr lang="en-US" sz="1800" b="1" dirty="0" smtClean="0">
                <a:latin typeface="Calibri" pitchFamily="34" charset="0"/>
                <a:cs typeface="Calibri" pitchFamily="34" charset="0"/>
              </a:rPr>
              <a:t>	Mode=</a:t>
            </a:r>
            <a:r>
              <a:rPr lang="en-US" sz="1800" b="1" dirty="0" err="1" smtClean="0">
                <a:latin typeface="Calibri" pitchFamily="34" charset="0"/>
                <a:cs typeface="Calibri" pitchFamily="34" charset="0"/>
              </a:rPr>
              <a:t>Complexity.Simple</a:t>
            </a:r>
            <a:r>
              <a:rPr lang="en-US" sz="1800" b="1" dirty="0" smtClean="0">
                <a:latin typeface="Calibri" pitchFamily="34" charset="0"/>
                <a:cs typeface="Calibri" pitchFamily="34" charset="0"/>
              </a:rPr>
              <a:t>,</a:t>
            </a:r>
          </a:p>
          <a:p>
            <a:r>
              <a:rPr lang="en-US" sz="1800" b="1" dirty="0" smtClean="0">
                <a:latin typeface="Calibri" pitchFamily="34" charset="0"/>
                <a:cs typeface="Calibri" pitchFamily="34" charset="0"/>
              </a:rPr>
              <a:t>	</a:t>
            </a:r>
            <a:r>
              <a:rPr lang="en-US" sz="1800" b="1" dirty="0" err="1" smtClean="0">
                <a:latin typeface="Calibri" pitchFamily="34" charset="0"/>
                <a:cs typeface="Calibri" pitchFamily="34" charset="0"/>
              </a:rPr>
              <a:t>TaxAware</a:t>
            </a:r>
            <a:r>
              <a:rPr lang="en-US" sz="1800" b="1" dirty="0" smtClean="0">
                <a:latin typeface="Calibri" pitchFamily="34" charset="0"/>
                <a:cs typeface="Calibri" pitchFamily="34" charset="0"/>
              </a:rPr>
              <a:t>=true,</a:t>
            </a:r>
          </a:p>
          <a:p>
            <a:r>
              <a:rPr lang="en-US" sz="1800" b="1" dirty="0" smtClean="0">
                <a:latin typeface="Calibri" pitchFamily="34" charset="0"/>
                <a:cs typeface="Calibri" pitchFamily="34" charset="0"/>
              </a:rPr>
              <a:t>	This=“</a:t>
            </a:r>
            <a:r>
              <a:rPr lang="en-US" sz="1800" b="1" dirty="0" err="1" smtClean="0">
                <a:latin typeface="Calibri" pitchFamily="34" charset="0"/>
                <a:cs typeface="Calibri" pitchFamily="34" charset="0"/>
              </a:rPr>
              <a:t>foo</a:t>
            </a:r>
            <a:r>
              <a:rPr lang="en-US" sz="1800" b="1" dirty="0" smtClean="0">
                <a:latin typeface="Calibri" pitchFamily="34" charset="0"/>
                <a:cs typeface="Calibri" pitchFamily="34" charset="0"/>
              </a:rPr>
              <a:t>”,</a:t>
            </a:r>
          </a:p>
          <a:p>
            <a:r>
              <a:rPr lang="en-US" sz="1800" b="1" dirty="0" smtClean="0">
                <a:latin typeface="Calibri" pitchFamily="34" charset="0"/>
                <a:cs typeface="Calibri" pitchFamily="34" charset="0"/>
              </a:rPr>
              <a:t>	That=“bar”)]</a:t>
            </a:r>
          </a:p>
        </p:txBody>
      </p:sp>
    </p:spTree>
    <p:extLst>
      <p:ext uri="{BB962C8B-B14F-4D97-AF65-F5344CB8AC3E}">
        <p14:creationId xmlns:p14="http://schemas.microsoft.com/office/powerpoint/2010/main" val="2241915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07/7/12/mai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5"/>
                                        </p:tgtEl>
                                        <p:attrNameLst>
                                          <p:attrName>style.opacity</p:attrName>
                                        </p:attrNameLst>
                                      </p:cBhvr>
                                      <p:to>
                                        <p:strVal val="0.25"/>
                                      </p:to>
                                    </p:set>
                                    <p:animEffect filter="image" prLst="opacity: 0.25">
                                      <p:cBhvr rctx="IE">
                                        <p:cTn id="7" dur="indefinite"/>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t>3. Strongly-Typed Metadata</a:t>
            </a:r>
            <a:endParaRPr lang="en-US" dirty="0"/>
          </a:p>
        </p:txBody>
      </p:sp>
    </p:spTree>
    <p:extLst>
      <p:ext uri="{BB962C8B-B14F-4D97-AF65-F5344CB8AC3E}">
        <p14:creationId xmlns:p14="http://schemas.microsoft.com/office/powerpoint/2010/main" val="179704799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chor="ctr">
            <a:normAutofit/>
          </a:bodyPr>
          <a:lstStyle/>
          <a:p>
            <a:pPr algn="ctr">
              <a:buNone/>
            </a:pPr>
            <a:r>
              <a:rPr lang="en-US" sz="4800" dirty="0" smtClean="0"/>
              <a:t>The importance of </a:t>
            </a:r>
            <a:r>
              <a:rPr lang="en-US" sz="4800" i="1" dirty="0" smtClean="0">
                <a:solidFill>
                  <a:srgbClr val="FFC000"/>
                </a:solidFill>
              </a:rPr>
              <a:t>context</a:t>
            </a:r>
            <a:r>
              <a:rPr lang="en-US" sz="4800" dirty="0" smtClean="0"/>
              <a:t>!</a:t>
            </a:r>
            <a:endParaRPr lang="en-US" sz="4800" dirty="0"/>
          </a:p>
        </p:txBody>
      </p:sp>
    </p:spTree>
    <p:extLst>
      <p:ext uri="{BB962C8B-B14F-4D97-AF65-F5344CB8AC3E}">
        <p14:creationId xmlns:p14="http://schemas.microsoft.com/office/powerpoint/2010/main" val="2549112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t>4. Context Awareness</a:t>
            </a:r>
            <a:endParaRPr lang="en-US" dirty="0"/>
          </a:p>
        </p:txBody>
      </p:sp>
    </p:spTree>
    <p:extLst>
      <p:ext uri="{BB962C8B-B14F-4D97-AF65-F5344CB8AC3E}">
        <p14:creationId xmlns:p14="http://schemas.microsoft.com/office/powerpoint/2010/main" val="128835035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Lifetime</a:t>
            </a:r>
            <a:endParaRPr lang="en-US" dirty="0"/>
          </a:p>
        </p:txBody>
      </p:sp>
      <p:sp>
        <p:nvSpPr>
          <p:cNvPr id="4" name="Rectangle 6"/>
          <p:cNvSpPr>
            <a:spLocks noChangeArrowheads="1"/>
          </p:cNvSpPr>
          <p:nvPr/>
        </p:nvSpPr>
        <p:spPr bwMode="auto">
          <a:xfrm>
            <a:off x="4944035" y="3164541"/>
            <a:ext cx="2895600" cy="16002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t" anchorCtr="0"/>
          <a:lstStyle/>
          <a:p>
            <a:pPr algn="ctr"/>
            <a:r>
              <a:rPr lang="en-US" sz="3600" dirty="0" smtClean="0">
                <a:solidFill>
                  <a:schemeClr val="bg1"/>
                </a:solidFill>
                <a:latin typeface="Segoe"/>
              </a:rPr>
              <a:t>Container</a:t>
            </a:r>
            <a:endParaRPr lang="en-US" sz="3600" dirty="0">
              <a:solidFill>
                <a:schemeClr val="bg1"/>
              </a:solidFill>
              <a:latin typeface="Segoe"/>
            </a:endParaRPr>
          </a:p>
        </p:txBody>
      </p:sp>
      <p:sp>
        <p:nvSpPr>
          <p:cNvPr id="5" name="Rectangle 6"/>
          <p:cNvSpPr>
            <a:spLocks noChangeArrowheads="1"/>
          </p:cNvSpPr>
          <p:nvPr/>
        </p:nvSpPr>
        <p:spPr bwMode="auto">
          <a:xfrm>
            <a:off x="1362635" y="3164541"/>
            <a:ext cx="2895600" cy="16002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none" anchor="t" anchorCtr="0"/>
          <a:lstStyle/>
          <a:p>
            <a:pPr algn="ctr"/>
            <a:r>
              <a:rPr lang="en-US" sz="3600" dirty="0" smtClean="0">
                <a:solidFill>
                  <a:schemeClr val="bg1"/>
                </a:solidFill>
                <a:latin typeface="Segoe"/>
              </a:rPr>
              <a:t>Container</a:t>
            </a:r>
            <a:endParaRPr lang="en-US" sz="3600" dirty="0">
              <a:solidFill>
                <a:schemeClr val="bg1"/>
              </a:solidFill>
              <a:latin typeface="Segoe"/>
            </a:endParaRPr>
          </a:p>
        </p:txBody>
      </p:sp>
      <p:sp>
        <p:nvSpPr>
          <p:cNvPr id="6" name="Cube 5"/>
          <p:cNvSpPr/>
          <p:nvPr/>
        </p:nvSpPr>
        <p:spPr bwMode="auto">
          <a:xfrm>
            <a:off x="2354669" y="3774141"/>
            <a:ext cx="836766" cy="838200"/>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Part A</a:t>
            </a:r>
            <a:endParaRPr kumimoji="0" lang="en-US" sz="1600" b="0" i="0" u="none" strike="noStrike" cap="none" normalizeH="0" baseline="0" dirty="0" smtClean="0">
              <a:ln>
                <a:noFill/>
              </a:ln>
              <a:solidFill>
                <a:schemeClr val="bg1"/>
              </a:solidFill>
              <a:effectLst/>
              <a:latin typeface="Tahoma" pitchFamily="34" charset="0"/>
            </a:endParaRPr>
          </a:p>
        </p:txBody>
      </p:sp>
      <p:sp>
        <p:nvSpPr>
          <p:cNvPr id="11" name="Cube 10"/>
          <p:cNvSpPr/>
          <p:nvPr/>
        </p:nvSpPr>
        <p:spPr bwMode="auto">
          <a:xfrm>
            <a:off x="5097869" y="3774141"/>
            <a:ext cx="838200" cy="838200"/>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Part B</a:t>
            </a:r>
            <a:endParaRPr kumimoji="0" lang="en-US" sz="1100" b="0" i="0" u="none" strike="noStrike" cap="none" normalizeH="0" baseline="0" dirty="0" smtClean="0">
              <a:ln>
                <a:noFill/>
              </a:ln>
              <a:solidFill>
                <a:schemeClr val="bg1"/>
              </a:solidFill>
              <a:effectLst/>
              <a:latin typeface="Tahoma" pitchFamily="34" charset="0"/>
            </a:endParaRPr>
          </a:p>
        </p:txBody>
      </p:sp>
      <p:sp>
        <p:nvSpPr>
          <p:cNvPr id="14" name="Cube 13"/>
          <p:cNvSpPr/>
          <p:nvPr/>
        </p:nvSpPr>
        <p:spPr bwMode="auto">
          <a:xfrm>
            <a:off x="5936069" y="3774141"/>
            <a:ext cx="838200" cy="838200"/>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Part B</a:t>
            </a:r>
            <a:endParaRPr kumimoji="0" lang="en-US" sz="1100" b="0" i="0" u="none" strike="noStrike" cap="none" normalizeH="0" baseline="0" dirty="0" smtClean="0">
              <a:ln>
                <a:noFill/>
              </a:ln>
              <a:solidFill>
                <a:schemeClr val="bg1"/>
              </a:solidFill>
              <a:effectLst/>
              <a:latin typeface="Tahoma" pitchFamily="34" charset="0"/>
            </a:endParaRPr>
          </a:p>
        </p:txBody>
      </p:sp>
      <p:sp>
        <p:nvSpPr>
          <p:cNvPr id="15" name="Cube 14"/>
          <p:cNvSpPr/>
          <p:nvPr/>
        </p:nvSpPr>
        <p:spPr bwMode="auto">
          <a:xfrm>
            <a:off x="6774269" y="3774141"/>
            <a:ext cx="838200" cy="838200"/>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Part B</a:t>
            </a:r>
            <a:endParaRPr kumimoji="0" lang="en-US" sz="1100" b="0" i="0" u="none" strike="noStrike" cap="none" normalizeH="0" baseline="0" dirty="0" smtClean="0">
              <a:ln>
                <a:noFill/>
              </a:ln>
              <a:solidFill>
                <a:schemeClr val="bg1"/>
              </a:solidFill>
              <a:effectLst/>
              <a:latin typeface="Tahoma" pitchFamily="34" charset="0"/>
            </a:endParaRPr>
          </a:p>
        </p:txBody>
      </p:sp>
      <p:sp>
        <p:nvSpPr>
          <p:cNvPr id="9" name="Left Arrow 8"/>
          <p:cNvSpPr/>
          <p:nvPr/>
        </p:nvSpPr>
        <p:spPr bwMode="auto">
          <a:xfrm rot="16200000" flipV="1">
            <a:off x="2430152" y="2706625"/>
            <a:ext cx="685800" cy="382434"/>
          </a:xfrm>
          <a:prstGeom prst="leftArrow">
            <a:avLst/>
          </a:prstGeom>
          <a:ln>
            <a:headEnd type="none" w="med" len="med"/>
            <a:tailEnd type="triangle" w="lg" len="lg"/>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8" name="Rectangle 4"/>
          <p:cNvSpPr>
            <a:spLocks noChangeArrowheads="1"/>
          </p:cNvSpPr>
          <p:nvPr/>
        </p:nvSpPr>
        <p:spPr bwMode="auto">
          <a:xfrm>
            <a:off x="1592669" y="2326341"/>
            <a:ext cx="2514600" cy="533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t" anchorCtr="0"/>
          <a:lstStyle/>
          <a:p>
            <a:pPr algn="ctr"/>
            <a:r>
              <a:rPr lang="en-US" sz="2800" dirty="0" smtClean="0">
                <a:solidFill>
                  <a:srgbClr val="000000"/>
                </a:solidFill>
                <a:latin typeface="Segoe"/>
              </a:rPr>
              <a:t>Non-Shared</a:t>
            </a:r>
            <a:endParaRPr lang="en-US" sz="2800" dirty="0">
              <a:solidFill>
                <a:srgbClr val="000000"/>
              </a:solidFill>
              <a:latin typeface="Segoe"/>
            </a:endParaRPr>
          </a:p>
        </p:txBody>
      </p:sp>
      <p:sp>
        <p:nvSpPr>
          <p:cNvPr id="12" name="Left Arrow 11"/>
          <p:cNvSpPr/>
          <p:nvPr/>
        </p:nvSpPr>
        <p:spPr bwMode="auto">
          <a:xfrm rot="16200000" flipV="1">
            <a:off x="5325752" y="2706624"/>
            <a:ext cx="685800" cy="382434"/>
          </a:xfrm>
          <a:prstGeom prst="leftArrow">
            <a:avLst/>
          </a:prstGeom>
          <a:ln>
            <a:headEnd type="none" w="med" len="med"/>
            <a:tailEnd type="triangle" w="lg" len="lg"/>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13" name="Left Arrow 12"/>
          <p:cNvSpPr/>
          <p:nvPr/>
        </p:nvSpPr>
        <p:spPr bwMode="auto">
          <a:xfrm rot="16200000" flipV="1">
            <a:off x="6011552" y="2706624"/>
            <a:ext cx="685800" cy="382434"/>
          </a:xfrm>
          <a:prstGeom prst="leftArrow">
            <a:avLst/>
          </a:prstGeom>
          <a:ln>
            <a:headEnd type="none" w="med" len="med"/>
            <a:tailEnd type="triangle" w="lg" len="lg"/>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16" name="Left Arrow 15"/>
          <p:cNvSpPr/>
          <p:nvPr/>
        </p:nvSpPr>
        <p:spPr bwMode="auto">
          <a:xfrm rot="16200000" flipV="1">
            <a:off x="6697352" y="2706625"/>
            <a:ext cx="685800" cy="382434"/>
          </a:xfrm>
          <a:prstGeom prst="leftArrow">
            <a:avLst/>
          </a:prstGeom>
          <a:ln>
            <a:headEnd type="none" w="med" len="med"/>
            <a:tailEnd type="triangle" w="lg" len="lg"/>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17" name="Rectangle 4"/>
          <p:cNvSpPr>
            <a:spLocks noChangeArrowheads="1"/>
          </p:cNvSpPr>
          <p:nvPr/>
        </p:nvSpPr>
        <p:spPr bwMode="auto">
          <a:xfrm>
            <a:off x="5097869" y="2326341"/>
            <a:ext cx="2514600" cy="533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t" anchorCtr="0"/>
          <a:lstStyle/>
          <a:p>
            <a:pPr algn="ctr"/>
            <a:r>
              <a:rPr lang="en-US" sz="2800" dirty="0" smtClean="0">
                <a:solidFill>
                  <a:srgbClr val="000000"/>
                </a:solidFill>
                <a:latin typeface="Segoe"/>
              </a:rPr>
              <a:t>Shared</a:t>
            </a:r>
            <a:endParaRPr lang="en-US" sz="2800" dirty="0">
              <a:solidFill>
                <a:srgbClr val="000000"/>
              </a:solidFill>
              <a:latin typeface="Segoe"/>
            </a:endParaRPr>
          </a:p>
        </p:txBody>
      </p:sp>
    </p:spTree>
    <p:extLst>
      <p:ext uri="{BB962C8B-B14F-4D97-AF65-F5344CB8AC3E}">
        <p14:creationId xmlns:p14="http://schemas.microsoft.com/office/powerpoint/2010/main" val="4138949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07/7/12/mai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t>5. Lifetime</a:t>
            </a:r>
            <a:endParaRPr lang="en-US" dirty="0"/>
          </a:p>
        </p:txBody>
      </p:sp>
    </p:spTree>
    <p:extLst>
      <p:ext uri="{BB962C8B-B14F-4D97-AF65-F5344CB8AC3E}">
        <p14:creationId xmlns:p14="http://schemas.microsoft.com/office/powerpoint/2010/main" val="239636458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Session Objectives and Key Takeaways</a:t>
            </a:r>
            <a:endParaRPr lang="en-US" dirty="0"/>
          </a:p>
        </p:txBody>
      </p:sp>
      <p:sp>
        <p:nvSpPr>
          <p:cNvPr id="4" name="Content Placeholder 3"/>
          <p:cNvSpPr>
            <a:spLocks noGrp="1"/>
          </p:cNvSpPr>
          <p:nvPr>
            <p:ph idx="1"/>
          </p:nvPr>
        </p:nvSpPr>
        <p:spPr/>
        <p:txBody>
          <a:bodyPr/>
          <a:lstStyle/>
          <a:p>
            <a:r>
              <a:rPr lang="en-US" dirty="0" smtClean="0"/>
              <a:t>Session Objectives</a:t>
            </a:r>
          </a:p>
          <a:p>
            <a:pPr lvl="1"/>
            <a:r>
              <a:rPr lang="en-US" dirty="0"/>
              <a:t>What is extensibility?</a:t>
            </a:r>
          </a:p>
          <a:p>
            <a:pPr lvl="1"/>
            <a:r>
              <a:rPr lang="en-US" dirty="0" smtClean="0"/>
              <a:t>Understand </a:t>
            </a:r>
            <a:r>
              <a:rPr lang="en-US" dirty="0"/>
              <a:t>why and where MEF would be used</a:t>
            </a:r>
          </a:p>
          <a:p>
            <a:pPr lvl="1"/>
            <a:r>
              <a:rPr lang="en-US" dirty="0"/>
              <a:t>Understand how MEF is used</a:t>
            </a:r>
          </a:p>
          <a:p>
            <a:r>
              <a:rPr lang="en-US" dirty="0" smtClean="0"/>
              <a:t>Key Takeaways</a:t>
            </a:r>
          </a:p>
          <a:p>
            <a:pPr lvl="1"/>
            <a:r>
              <a:rPr lang="en-US" dirty="0"/>
              <a:t>Understand importance of </a:t>
            </a:r>
            <a:r>
              <a:rPr lang="en-US" b="1" dirty="0">
                <a:solidFill>
                  <a:srgbClr val="006600"/>
                </a:solidFill>
              </a:rPr>
              <a:t>extensibility </a:t>
            </a:r>
            <a:r>
              <a:rPr lang="en-US" dirty="0"/>
              <a:t>to software</a:t>
            </a:r>
          </a:p>
          <a:p>
            <a:pPr lvl="1"/>
            <a:r>
              <a:rPr lang="en-US" dirty="0"/>
              <a:t>Understand </a:t>
            </a:r>
            <a:r>
              <a:rPr lang="en-US" b="1" dirty="0">
                <a:solidFill>
                  <a:srgbClr val="006600"/>
                </a:solidFill>
              </a:rPr>
              <a:t>when </a:t>
            </a:r>
            <a:r>
              <a:rPr lang="en-US" dirty="0">
                <a:solidFill>
                  <a:srgbClr val="006600"/>
                </a:solidFill>
              </a:rPr>
              <a:t>and </a:t>
            </a:r>
            <a:r>
              <a:rPr lang="en-US" b="1" dirty="0">
                <a:solidFill>
                  <a:srgbClr val="006600"/>
                </a:solidFill>
              </a:rPr>
              <a:t>how </a:t>
            </a:r>
            <a:r>
              <a:rPr lang="en-US" dirty="0"/>
              <a:t>MEF is used</a:t>
            </a:r>
          </a:p>
          <a:p>
            <a:pPr lvl="1"/>
            <a:r>
              <a:rPr lang="en-US" dirty="0"/>
              <a:t>Relation to other existing technologies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1581150"/>
            <a:ext cx="8382000" cy="2955925"/>
          </a:xfrm>
        </p:spPr>
        <p:txBody>
          <a:bodyPr anchor="ctr">
            <a:normAutofit fontScale="92500"/>
          </a:bodyPr>
          <a:lstStyle/>
          <a:p>
            <a:pPr algn="ctr">
              <a:buNone/>
            </a:pPr>
            <a:r>
              <a:rPr lang="en-US" sz="4800" dirty="0" smtClean="0">
                <a:solidFill>
                  <a:srgbClr val="C00000"/>
                </a:solidFill>
              </a:rPr>
              <a:t>But……</a:t>
            </a:r>
            <a:endParaRPr lang="en-US" sz="4800" dirty="0">
              <a:solidFill>
                <a:srgbClr val="C00000"/>
              </a:solidFill>
            </a:endParaRPr>
          </a:p>
          <a:p>
            <a:pPr algn="ctr">
              <a:buNone/>
            </a:pPr>
            <a:r>
              <a:rPr lang="en-US" sz="4800" dirty="0" smtClean="0"/>
              <a:t>Where are the </a:t>
            </a:r>
          </a:p>
          <a:p>
            <a:pPr algn="ctr">
              <a:buNone/>
            </a:pPr>
            <a:r>
              <a:rPr lang="en-US" sz="4800" dirty="0" smtClean="0"/>
              <a:t>so-called </a:t>
            </a:r>
            <a:r>
              <a:rPr lang="en-US" sz="4800" i="1" dirty="0" smtClean="0">
                <a:solidFill>
                  <a:srgbClr val="FFC000"/>
                </a:solidFill>
              </a:rPr>
              <a:t>external</a:t>
            </a:r>
            <a:r>
              <a:rPr lang="en-US" sz="4800" i="1" dirty="0" smtClean="0">
                <a:solidFill>
                  <a:srgbClr val="00FF00"/>
                </a:solidFill>
              </a:rPr>
              <a:t> </a:t>
            </a:r>
            <a:r>
              <a:rPr lang="en-US" sz="4800" dirty="0" smtClean="0"/>
              <a:t>dependencies?</a:t>
            </a:r>
            <a:endParaRPr lang="en-US" sz="4800" dirty="0"/>
          </a:p>
        </p:txBody>
      </p:sp>
    </p:spTree>
    <p:extLst>
      <p:ext uri="{BB962C8B-B14F-4D97-AF65-F5344CB8AC3E}">
        <p14:creationId xmlns:p14="http://schemas.microsoft.com/office/powerpoint/2010/main" val="3746756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jasolson\AppData\Local\Microsoft\Windows\Temporary Internet Files\Content.IE5\9W6T06QF\MCj04315880000[1].png"/>
          <p:cNvPicPr>
            <a:picLocks noChangeAspect="1" noChangeArrowheads="1"/>
          </p:cNvPicPr>
          <p:nvPr/>
        </p:nvPicPr>
        <p:blipFill>
          <a:blip r:embed="rId3"/>
          <a:srcRect/>
          <a:stretch>
            <a:fillRect/>
          </a:stretch>
        </p:blipFill>
        <p:spPr bwMode="auto">
          <a:xfrm>
            <a:off x="4707923" y="1326190"/>
            <a:ext cx="1368179" cy="1368179"/>
          </a:xfrm>
          <a:prstGeom prst="rect">
            <a:avLst/>
          </a:prstGeom>
          <a:noFill/>
        </p:spPr>
      </p:pic>
      <p:sp>
        <p:nvSpPr>
          <p:cNvPr id="6" name="TextBox 5"/>
          <p:cNvSpPr txBox="1"/>
          <p:nvPr/>
        </p:nvSpPr>
        <p:spPr>
          <a:xfrm>
            <a:off x="6132827" y="1688412"/>
            <a:ext cx="2481385" cy="646331"/>
          </a:xfrm>
          <a:prstGeom prst="rect">
            <a:avLst/>
          </a:prstGeom>
          <a:noFill/>
        </p:spPr>
        <p:txBody>
          <a:bodyPr wrap="none" rtlCol="0">
            <a:spAutoFit/>
          </a:bodyPr>
          <a:lstStyle/>
          <a:p>
            <a:r>
              <a:rPr lang="en-US" sz="3600" dirty="0" smtClean="0"/>
              <a:t>.\Extensions</a:t>
            </a:r>
            <a:endParaRPr lang="en-US" sz="3600" dirty="0"/>
          </a:p>
        </p:txBody>
      </p:sp>
      <p:grpSp>
        <p:nvGrpSpPr>
          <p:cNvPr id="2" name="Group 3"/>
          <p:cNvGrpSpPr/>
          <p:nvPr/>
        </p:nvGrpSpPr>
        <p:grpSpPr>
          <a:xfrm>
            <a:off x="923700" y="3440629"/>
            <a:ext cx="2956547" cy="2079811"/>
            <a:chOff x="2303253" y="2675964"/>
            <a:chExt cx="4191000" cy="2886635"/>
          </a:xfrm>
        </p:grpSpPr>
        <p:sp>
          <p:nvSpPr>
            <p:cNvPr id="8" name="Rectangle 6"/>
            <p:cNvSpPr>
              <a:spLocks noChangeArrowheads="1"/>
            </p:cNvSpPr>
            <p:nvPr/>
          </p:nvSpPr>
          <p:spPr bwMode="auto">
            <a:xfrm>
              <a:off x="2303253" y="2675964"/>
              <a:ext cx="4191000" cy="288663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t" anchorCtr="0"/>
            <a:lstStyle/>
            <a:p>
              <a:pPr algn="ctr"/>
              <a:endParaRPr lang="en-US" sz="3200" dirty="0">
                <a:solidFill>
                  <a:schemeClr val="bg2"/>
                </a:solidFill>
                <a:latin typeface="Segoe"/>
              </a:endParaRPr>
            </a:p>
          </p:txBody>
        </p:sp>
        <p:sp>
          <p:nvSpPr>
            <p:cNvPr id="9" name="Cube 8"/>
            <p:cNvSpPr/>
            <p:nvPr/>
          </p:nvSpPr>
          <p:spPr bwMode="auto">
            <a:xfrm>
              <a:off x="3727450" y="3581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10" name="Left Arrow 9"/>
            <p:cNvSpPr/>
            <p:nvPr/>
          </p:nvSpPr>
          <p:spPr bwMode="auto">
            <a:xfrm rot="2075951">
              <a:off x="4216866" y="330867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11" name="Cube 10"/>
            <p:cNvSpPr/>
            <p:nvPr/>
          </p:nvSpPr>
          <p:spPr bwMode="auto">
            <a:xfrm>
              <a:off x="3727450" y="41910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12" name="Left Arrow 11"/>
            <p:cNvSpPr/>
            <p:nvPr/>
          </p:nvSpPr>
          <p:spPr bwMode="auto">
            <a:xfrm rot="8502193">
              <a:off x="5226241" y="4001399"/>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13" name="Cube 12"/>
            <p:cNvSpPr/>
            <p:nvPr/>
          </p:nvSpPr>
          <p:spPr bwMode="auto">
            <a:xfrm>
              <a:off x="3727450" y="2946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14" name="Left Arrow 13"/>
            <p:cNvSpPr/>
            <p:nvPr/>
          </p:nvSpPr>
          <p:spPr bwMode="auto">
            <a:xfrm rot="19319663">
              <a:off x="4240616" y="355242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15" name="Left Arrow 14"/>
            <p:cNvSpPr/>
            <p:nvPr/>
          </p:nvSpPr>
          <p:spPr bwMode="auto">
            <a:xfrm>
              <a:off x="4193116" y="393832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16" name="Cube 15"/>
            <p:cNvSpPr/>
            <p:nvPr/>
          </p:nvSpPr>
          <p:spPr bwMode="auto">
            <a:xfrm>
              <a:off x="3727450" y="4851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17" name="Left Arrow 16"/>
            <p:cNvSpPr/>
            <p:nvPr/>
          </p:nvSpPr>
          <p:spPr bwMode="auto">
            <a:xfrm rot="2415290">
              <a:off x="4216866" y="474492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18" name="Left Arrow 17"/>
            <p:cNvSpPr/>
            <p:nvPr/>
          </p:nvSpPr>
          <p:spPr bwMode="auto">
            <a:xfrm>
              <a:off x="4193116" y="513080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19" name="Cube 18"/>
            <p:cNvSpPr/>
            <p:nvPr/>
          </p:nvSpPr>
          <p:spPr bwMode="auto">
            <a:xfrm>
              <a:off x="4781231" y="3582356"/>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20" name="Left Arrow 19"/>
            <p:cNvSpPr/>
            <p:nvPr/>
          </p:nvSpPr>
          <p:spPr bwMode="auto">
            <a:xfrm>
              <a:off x="5246897" y="361838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21" name="Left Arrow 20"/>
            <p:cNvSpPr/>
            <p:nvPr/>
          </p:nvSpPr>
          <p:spPr bwMode="auto">
            <a:xfrm rot="10800000">
              <a:off x="4213744" y="4384265"/>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22" name="Cube 21"/>
            <p:cNvSpPr/>
            <p:nvPr/>
          </p:nvSpPr>
          <p:spPr bwMode="auto">
            <a:xfrm>
              <a:off x="4781231" y="4191956"/>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23" name="Left Arrow 22"/>
            <p:cNvSpPr/>
            <p:nvPr/>
          </p:nvSpPr>
          <p:spPr bwMode="auto">
            <a:xfrm>
              <a:off x="5246897" y="4471356"/>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24" name="Cube 23"/>
            <p:cNvSpPr/>
            <p:nvPr/>
          </p:nvSpPr>
          <p:spPr bwMode="auto">
            <a:xfrm>
              <a:off x="4781231" y="2947356"/>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25" name="Left Arrow 24"/>
            <p:cNvSpPr/>
            <p:nvPr/>
          </p:nvSpPr>
          <p:spPr bwMode="auto">
            <a:xfrm>
              <a:off x="5246897" y="298338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26" name="Left Arrow 25"/>
            <p:cNvSpPr/>
            <p:nvPr/>
          </p:nvSpPr>
          <p:spPr bwMode="auto">
            <a:xfrm rot="18933455">
              <a:off x="3204340" y="4806176"/>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27" name="Cube 26"/>
            <p:cNvSpPr/>
            <p:nvPr/>
          </p:nvSpPr>
          <p:spPr bwMode="auto">
            <a:xfrm>
              <a:off x="4781231" y="4852356"/>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28" name="Left Arrow 27"/>
            <p:cNvSpPr/>
            <p:nvPr/>
          </p:nvSpPr>
          <p:spPr bwMode="auto">
            <a:xfrm>
              <a:off x="5246897" y="503088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29" name="Cube 28"/>
            <p:cNvSpPr/>
            <p:nvPr/>
          </p:nvSpPr>
          <p:spPr bwMode="auto">
            <a:xfrm>
              <a:off x="5789083" y="3581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30" name="Cube 29"/>
            <p:cNvSpPr/>
            <p:nvPr/>
          </p:nvSpPr>
          <p:spPr bwMode="auto">
            <a:xfrm>
              <a:off x="5789083" y="41910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31" name="Cube 30"/>
            <p:cNvSpPr/>
            <p:nvPr/>
          </p:nvSpPr>
          <p:spPr bwMode="auto">
            <a:xfrm>
              <a:off x="2664883" y="36068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32" name="Cube 31"/>
            <p:cNvSpPr/>
            <p:nvPr/>
          </p:nvSpPr>
          <p:spPr bwMode="auto">
            <a:xfrm>
              <a:off x="2664883" y="4216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33" name="Cube 32"/>
            <p:cNvSpPr/>
            <p:nvPr/>
          </p:nvSpPr>
          <p:spPr bwMode="auto">
            <a:xfrm>
              <a:off x="2664883" y="29718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34" name="Cube 33"/>
            <p:cNvSpPr/>
            <p:nvPr/>
          </p:nvSpPr>
          <p:spPr bwMode="auto">
            <a:xfrm>
              <a:off x="2664883" y="48768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35" name="Cube 34"/>
            <p:cNvSpPr/>
            <p:nvPr/>
          </p:nvSpPr>
          <p:spPr bwMode="auto">
            <a:xfrm>
              <a:off x="5789083" y="2946400"/>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36" name="Cube 35"/>
            <p:cNvSpPr/>
            <p:nvPr/>
          </p:nvSpPr>
          <p:spPr bwMode="auto">
            <a:xfrm>
              <a:off x="5789084" y="4863282"/>
              <a:ext cx="535517" cy="535517"/>
            </a:xfrm>
            <a:prstGeom prst="cube">
              <a:avLst/>
            </a:prstGeom>
            <a:gradFill rotWithShape="1">
              <a:gsLst>
                <a:gs pos="0">
                  <a:srgbClr val="DDEBCF"/>
                </a:gs>
                <a:gs pos="50000">
                  <a:srgbClr val="9CB86E"/>
                </a:gs>
                <a:gs pos="100000">
                  <a:srgbClr val="156B13"/>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37" name="Left Arrow 36"/>
            <p:cNvSpPr/>
            <p:nvPr/>
          </p:nvSpPr>
          <p:spPr bwMode="auto">
            <a:xfrm>
              <a:off x="3122083" y="3755805"/>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38" name="Left Arrow 37"/>
            <p:cNvSpPr/>
            <p:nvPr/>
          </p:nvSpPr>
          <p:spPr bwMode="auto">
            <a:xfrm rot="13419828">
              <a:off x="3181458" y="4130073"/>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39" name="Left Arrow 38"/>
            <p:cNvSpPr/>
            <p:nvPr/>
          </p:nvSpPr>
          <p:spPr bwMode="auto">
            <a:xfrm rot="11036178">
              <a:off x="3122083" y="447228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40" name="Left Arrow 39"/>
            <p:cNvSpPr/>
            <p:nvPr/>
          </p:nvSpPr>
          <p:spPr bwMode="auto">
            <a:xfrm>
              <a:off x="3122083" y="2992348"/>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41" name="Left Arrow 40"/>
            <p:cNvSpPr/>
            <p:nvPr/>
          </p:nvSpPr>
          <p:spPr bwMode="auto">
            <a:xfrm rot="18862758">
              <a:off x="3157708" y="3405809"/>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42" name="Left Arrow 41"/>
            <p:cNvSpPr/>
            <p:nvPr/>
          </p:nvSpPr>
          <p:spPr bwMode="auto">
            <a:xfrm>
              <a:off x="3122083" y="513268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45" name="Curved Left Arrow 44"/>
            <p:cNvSpPr/>
            <p:nvPr/>
          </p:nvSpPr>
          <p:spPr bwMode="auto">
            <a:xfrm rot="15996843">
              <a:off x="4627336" y="2109837"/>
              <a:ext cx="890650" cy="2137558"/>
            </a:xfrm>
            <a:prstGeom prst="curvedLef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itchFamily="34" charset="0"/>
              </a:endParaRPr>
            </a:p>
          </p:txBody>
        </p:sp>
        <p:sp>
          <p:nvSpPr>
            <p:cNvPr id="46" name="Curved Left Arrow 45"/>
            <p:cNvSpPr/>
            <p:nvPr/>
          </p:nvSpPr>
          <p:spPr bwMode="auto">
            <a:xfrm rot="7633664" flipH="1">
              <a:off x="4328486" y="3283487"/>
              <a:ext cx="890650" cy="2137558"/>
            </a:xfrm>
            <a:prstGeom prst="curvedLef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itchFamily="34" charset="0"/>
              </a:endParaRPr>
            </a:p>
          </p:txBody>
        </p:sp>
      </p:grpSp>
      <p:sp>
        <p:nvSpPr>
          <p:cNvPr id="48" name="Curved Left Arrow 47"/>
          <p:cNvSpPr/>
          <p:nvPr/>
        </p:nvSpPr>
        <p:spPr bwMode="auto">
          <a:xfrm rot="1957665">
            <a:off x="4364591" y="2474803"/>
            <a:ext cx="1204240" cy="2712361"/>
          </a:xfrm>
          <a:prstGeom prst="curvedLeftArrow">
            <a:avLst>
              <a:gd name="adj1" fmla="val 20076"/>
              <a:gd name="adj2" fmla="val 41672"/>
              <a:gd name="adj3" fmla="val 24887"/>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itchFamily="34" charset="0"/>
            </a:endParaRPr>
          </a:p>
        </p:txBody>
      </p:sp>
      <p:sp>
        <p:nvSpPr>
          <p:cNvPr id="49" name="TextBox 48"/>
          <p:cNvSpPr txBox="1"/>
          <p:nvPr/>
        </p:nvSpPr>
        <p:spPr>
          <a:xfrm>
            <a:off x="685800" y="2900328"/>
            <a:ext cx="3541675" cy="523220"/>
          </a:xfrm>
          <a:prstGeom prst="rect">
            <a:avLst/>
          </a:prstGeom>
          <a:noFill/>
        </p:spPr>
        <p:txBody>
          <a:bodyPr wrap="none" rtlCol="0">
            <a:spAutoFit/>
          </a:bodyPr>
          <a:lstStyle/>
          <a:p>
            <a:r>
              <a:rPr lang="en-US" sz="2800" dirty="0" smtClean="0"/>
              <a:t>Composition Container</a:t>
            </a:r>
            <a:endParaRPr lang="en-US" sz="2800" dirty="0"/>
          </a:p>
        </p:txBody>
      </p:sp>
      <p:sp>
        <p:nvSpPr>
          <p:cNvPr id="3" name="Title 2"/>
          <p:cNvSpPr>
            <a:spLocks noGrp="1"/>
          </p:cNvSpPr>
          <p:nvPr>
            <p:ph type="title"/>
          </p:nvPr>
        </p:nvSpPr>
        <p:spPr/>
        <p:txBody>
          <a:bodyPr/>
          <a:lstStyle/>
          <a:p>
            <a:r>
              <a:rPr lang="en-US" dirty="0" smtClean="0"/>
              <a:t>Dependencies</a:t>
            </a:r>
            <a:endParaRPr lang="en-US" dirty="0"/>
          </a:p>
        </p:txBody>
      </p:sp>
    </p:spTree>
    <p:extLst>
      <p:ext uri="{BB962C8B-B14F-4D97-AF65-F5344CB8AC3E}">
        <p14:creationId xmlns:p14="http://schemas.microsoft.com/office/powerpoint/2010/main" val="3228810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t>6. External Dependencies</a:t>
            </a:r>
            <a:endParaRPr lang="en-US" dirty="0"/>
          </a:p>
        </p:txBody>
      </p:sp>
    </p:spTree>
    <p:extLst>
      <p:ext uri="{BB962C8B-B14F-4D97-AF65-F5344CB8AC3E}">
        <p14:creationId xmlns:p14="http://schemas.microsoft.com/office/powerpoint/2010/main" val="239209413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800" y="2514600"/>
            <a:ext cx="7772400" cy="1362075"/>
          </a:xfrm>
        </p:spPr>
        <p:txBody>
          <a:bodyPr>
            <a:normAutofit/>
          </a:bodyPr>
          <a:lstStyle/>
          <a:p>
            <a:pPr algn="ctr"/>
            <a:r>
              <a:rPr lang="en-US" dirty="0" smtClean="0"/>
              <a:t>The </a:t>
            </a:r>
            <a:r>
              <a:rPr lang="en-US" dirty="0"/>
              <a:t>P</a:t>
            </a:r>
            <a:r>
              <a:rPr lang="en-US" dirty="0" smtClean="0"/>
              <a:t>ower of </a:t>
            </a:r>
            <a:r>
              <a:rPr lang="en-US" dirty="0"/>
              <a:t>B</a:t>
            </a:r>
            <a:r>
              <a:rPr lang="en-US" dirty="0" smtClean="0"/>
              <a:t>eing Declarative</a:t>
            </a:r>
            <a:endParaRPr lang="en-US" dirty="0"/>
          </a:p>
        </p:txBody>
      </p:sp>
      <p:sp>
        <p:nvSpPr>
          <p:cNvPr id="3" name="Text Placeholder 2"/>
          <p:cNvSpPr>
            <a:spLocks noGrp="1"/>
          </p:cNvSpPr>
          <p:nvPr>
            <p:ph type="body" idx="1"/>
          </p:nvPr>
        </p:nvSpPr>
        <p:spPr>
          <a:xfrm>
            <a:off x="533400" y="3733800"/>
            <a:ext cx="7772400" cy="1500187"/>
          </a:xfrm>
        </p:spPr>
        <p:txBody>
          <a:bodyPr anchor="ctr">
            <a:normAutofit/>
          </a:bodyPr>
          <a:lstStyle/>
          <a:p>
            <a:pPr algn="ctr">
              <a:buNone/>
            </a:pPr>
            <a:r>
              <a:rPr lang="en-US" sz="6000" spc="-400" dirty="0" smtClean="0">
                <a:solidFill>
                  <a:srgbClr val="006600"/>
                </a:solidFill>
              </a:rPr>
              <a:t>What</a:t>
            </a:r>
            <a:r>
              <a:rPr lang="en-US" sz="6000" spc="-400" dirty="0" smtClean="0">
                <a:solidFill>
                  <a:srgbClr val="00FF00"/>
                </a:solidFill>
              </a:rPr>
              <a:t>  </a:t>
            </a:r>
            <a:r>
              <a:rPr lang="en-US" sz="6000" dirty="0" smtClean="0"/>
              <a:t>vs. </a:t>
            </a:r>
            <a:r>
              <a:rPr lang="en-US" sz="6000" spc="-200" dirty="0" smtClean="0">
                <a:solidFill>
                  <a:srgbClr val="C00000"/>
                </a:solidFill>
              </a:rPr>
              <a:t>How</a:t>
            </a:r>
            <a:r>
              <a:rPr lang="en-US" sz="6000" spc="-200" dirty="0" smtClean="0"/>
              <a:t>?</a:t>
            </a:r>
            <a:endParaRPr lang="en-US" sz="6000" spc="-200" dirty="0"/>
          </a:p>
        </p:txBody>
      </p:sp>
    </p:spTree>
    <p:extLst>
      <p:ext uri="{BB962C8B-B14F-4D97-AF65-F5344CB8AC3E}">
        <p14:creationId xmlns:p14="http://schemas.microsoft.com/office/powerpoint/2010/main" val="4006869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Started with the </a:t>
            </a:r>
            <a:r>
              <a:rPr dirty="0" smtClean="0"/>
              <a:t>Problem</a:t>
            </a:r>
            <a:r>
              <a:rPr lang="en-US" dirty="0" smtClean="0"/>
              <a:t>…</a:t>
            </a:r>
            <a:endParaRPr lang="en-US" dirty="0"/>
          </a:p>
        </p:txBody>
      </p:sp>
      <p:grpSp>
        <p:nvGrpSpPr>
          <p:cNvPr id="3" name="Group 10"/>
          <p:cNvGrpSpPr/>
          <p:nvPr/>
        </p:nvGrpSpPr>
        <p:grpSpPr>
          <a:xfrm>
            <a:off x="3106270" y="4805084"/>
            <a:ext cx="2989730" cy="909916"/>
            <a:chOff x="4585446" y="5114366"/>
            <a:chExt cx="2989730" cy="909916"/>
          </a:xfrm>
        </p:grpSpPr>
        <p:sp>
          <p:nvSpPr>
            <p:cNvPr id="4" name="Flowchart: Magnetic Disk 3"/>
            <p:cNvSpPr/>
            <p:nvPr/>
          </p:nvSpPr>
          <p:spPr bwMode="auto">
            <a:xfrm>
              <a:off x="4585446" y="5526742"/>
              <a:ext cx="2985247" cy="497540"/>
            </a:xfrm>
            <a:prstGeom prst="flowChartMagneticDis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7" name="Flowchart: Magnetic Disk 6"/>
            <p:cNvSpPr/>
            <p:nvPr/>
          </p:nvSpPr>
          <p:spPr bwMode="auto">
            <a:xfrm>
              <a:off x="4589929" y="5114366"/>
              <a:ext cx="2985247" cy="497540"/>
            </a:xfrm>
            <a:prstGeom prst="flowChartMagneticDis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5" name="Group 22"/>
          <p:cNvGrpSpPr/>
          <p:nvPr/>
        </p:nvGrpSpPr>
        <p:grpSpPr>
          <a:xfrm>
            <a:off x="3115235" y="1474699"/>
            <a:ext cx="2998695" cy="3402102"/>
            <a:chOff x="4594411" y="1783981"/>
            <a:chExt cx="2998695" cy="3402102"/>
          </a:xfrm>
        </p:grpSpPr>
        <p:grpSp>
          <p:nvGrpSpPr>
            <p:cNvPr id="6" name="Group 14"/>
            <p:cNvGrpSpPr/>
            <p:nvPr/>
          </p:nvGrpSpPr>
          <p:grpSpPr>
            <a:xfrm>
              <a:off x="4594411" y="3446934"/>
              <a:ext cx="2994213" cy="1739149"/>
              <a:chOff x="4594411" y="3446934"/>
              <a:chExt cx="2994213" cy="1739149"/>
            </a:xfrm>
          </p:grpSpPr>
          <p:grpSp>
            <p:nvGrpSpPr>
              <p:cNvPr id="10" name="Group 9"/>
              <p:cNvGrpSpPr/>
              <p:nvPr/>
            </p:nvGrpSpPr>
            <p:grpSpPr>
              <a:xfrm>
                <a:off x="4594411" y="4276169"/>
                <a:ext cx="2989730" cy="909914"/>
                <a:chOff x="4594411" y="4276169"/>
                <a:chExt cx="2989730" cy="909914"/>
              </a:xfrm>
            </p:grpSpPr>
            <p:sp>
              <p:nvSpPr>
                <p:cNvPr id="8" name="Flowchart: Magnetic Disk 7"/>
                <p:cNvSpPr/>
                <p:nvPr/>
              </p:nvSpPr>
              <p:spPr bwMode="auto">
                <a:xfrm>
                  <a:off x="4594411" y="4688543"/>
                  <a:ext cx="2985247" cy="497540"/>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Flowchart: Magnetic Disk 8"/>
                <p:cNvSpPr/>
                <p:nvPr/>
              </p:nvSpPr>
              <p:spPr bwMode="auto">
                <a:xfrm>
                  <a:off x="4598894" y="4276169"/>
                  <a:ext cx="2985247" cy="497540"/>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1" name="Group 11"/>
              <p:cNvGrpSpPr/>
              <p:nvPr/>
            </p:nvGrpSpPr>
            <p:grpSpPr>
              <a:xfrm>
                <a:off x="4598894" y="3446934"/>
                <a:ext cx="2989730" cy="909914"/>
                <a:chOff x="4594411" y="4276169"/>
                <a:chExt cx="2989730" cy="909914"/>
              </a:xfrm>
            </p:grpSpPr>
            <p:sp>
              <p:nvSpPr>
                <p:cNvPr id="13" name="Flowchart: Magnetic Disk 12"/>
                <p:cNvSpPr/>
                <p:nvPr/>
              </p:nvSpPr>
              <p:spPr bwMode="auto">
                <a:xfrm>
                  <a:off x="4594411" y="4688543"/>
                  <a:ext cx="2985247" cy="497540"/>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4" name="Flowchart: Magnetic Disk 13"/>
                <p:cNvSpPr/>
                <p:nvPr/>
              </p:nvSpPr>
              <p:spPr bwMode="auto">
                <a:xfrm>
                  <a:off x="4598894" y="4276169"/>
                  <a:ext cx="2985247" cy="497540"/>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grpSp>
          <p:nvGrpSpPr>
            <p:cNvPr id="12" name="Group 15"/>
            <p:cNvGrpSpPr/>
            <p:nvPr/>
          </p:nvGrpSpPr>
          <p:grpSpPr>
            <a:xfrm>
              <a:off x="4598893" y="1783981"/>
              <a:ext cx="2994213" cy="1739149"/>
              <a:chOff x="4594411" y="3446934"/>
              <a:chExt cx="2994213" cy="1739149"/>
            </a:xfrm>
          </p:grpSpPr>
          <p:grpSp>
            <p:nvGrpSpPr>
              <p:cNvPr id="15" name="Group 9"/>
              <p:cNvGrpSpPr/>
              <p:nvPr/>
            </p:nvGrpSpPr>
            <p:grpSpPr>
              <a:xfrm>
                <a:off x="4594411" y="4276169"/>
                <a:ext cx="2989730" cy="909914"/>
                <a:chOff x="4594411" y="4276169"/>
                <a:chExt cx="2989730" cy="909914"/>
              </a:xfrm>
            </p:grpSpPr>
            <p:sp>
              <p:nvSpPr>
                <p:cNvPr id="21" name="Flowchart: Magnetic Disk 20"/>
                <p:cNvSpPr/>
                <p:nvPr/>
              </p:nvSpPr>
              <p:spPr bwMode="auto">
                <a:xfrm>
                  <a:off x="4594411" y="4688543"/>
                  <a:ext cx="2985247" cy="497540"/>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2" name="Flowchart: Magnetic Disk 21"/>
                <p:cNvSpPr/>
                <p:nvPr/>
              </p:nvSpPr>
              <p:spPr bwMode="auto">
                <a:xfrm>
                  <a:off x="4598894" y="4276169"/>
                  <a:ext cx="2985247" cy="497540"/>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6" name="Group 11"/>
              <p:cNvGrpSpPr/>
              <p:nvPr/>
            </p:nvGrpSpPr>
            <p:grpSpPr>
              <a:xfrm>
                <a:off x="4598894" y="3446934"/>
                <a:ext cx="2989730" cy="909914"/>
                <a:chOff x="4594411" y="4276169"/>
                <a:chExt cx="2989730" cy="909914"/>
              </a:xfrm>
            </p:grpSpPr>
            <p:sp>
              <p:nvSpPr>
                <p:cNvPr id="19" name="Flowchart: Magnetic Disk 18"/>
                <p:cNvSpPr/>
                <p:nvPr/>
              </p:nvSpPr>
              <p:spPr bwMode="auto">
                <a:xfrm>
                  <a:off x="4594411" y="4688543"/>
                  <a:ext cx="2985247" cy="497540"/>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 name="Flowchart: Magnetic Disk 19"/>
                <p:cNvSpPr/>
                <p:nvPr/>
              </p:nvSpPr>
              <p:spPr bwMode="auto">
                <a:xfrm>
                  <a:off x="4598894" y="4276169"/>
                  <a:ext cx="2985247" cy="497540"/>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grpSp>
      <p:sp>
        <p:nvSpPr>
          <p:cNvPr id="24" name="TextBox 23"/>
          <p:cNvSpPr txBox="1"/>
          <p:nvPr/>
        </p:nvSpPr>
        <p:spPr>
          <a:xfrm>
            <a:off x="375083" y="4787151"/>
            <a:ext cx="2415661" cy="830997"/>
          </a:xfrm>
          <a:prstGeom prst="rect">
            <a:avLst/>
          </a:prstGeom>
          <a:noFill/>
        </p:spPr>
        <p:txBody>
          <a:bodyPr wrap="none" rtlCol="0">
            <a:spAutoFit/>
          </a:bodyPr>
          <a:lstStyle/>
          <a:p>
            <a:pPr algn="ctr"/>
            <a:r>
              <a:rPr lang="en-US" sz="2400" b="1" dirty="0" smtClean="0">
                <a:solidFill>
                  <a:srgbClr val="006600"/>
                </a:solidFill>
              </a:rPr>
              <a:t>Original Software</a:t>
            </a:r>
          </a:p>
          <a:p>
            <a:pPr algn="ctr"/>
            <a:r>
              <a:rPr lang="en-US" sz="2400" b="1" dirty="0" smtClean="0">
                <a:solidFill>
                  <a:srgbClr val="006600"/>
                </a:solidFill>
              </a:rPr>
              <a:t>Development</a:t>
            </a:r>
            <a:endParaRPr lang="en-US" sz="2400" b="1" dirty="0">
              <a:solidFill>
                <a:srgbClr val="006600"/>
              </a:solidFill>
            </a:endParaRPr>
          </a:p>
        </p:txBody>
      </p:sp>
      <p:sp>
        <p:nvSpPr>
          <p:cNvPr id="25" name="TextBox 24"/>
          <p:cNvSpPr txBox="1"/>
          <p:nvPr/>
        </p:nvSpPr>
        <p:spPr>
          <a:xfrm>
            <a:off x="6689161" y="2505633"/>
            <a:ext cx="1869165" cy="830997"/>
          </a:xfrm>
          <a:prstGeom prst="rect">
            <a:avLst/>
          </a:prstGeom>
          <a:noFill/>
        </p:spPr>
        <p:txBody>
          <a:bodyPr wrap="none" rtlCol="0">
            <a:spAutoFit/>
          </a:bodyPr>
          <a:lstStyle/>
          <a:p>
            <a:pPr algn="ctr"/>
            <a:r>
              <a:rPr lang="en-US" sz="2400" b="1" dirty="0" smtClean="0">
                <a:solidFill>
                  <a:srgbClr val="C00000"/>
                </a:solidFill>
              </a:rPr>
              <a:t>Software</a:t>
            </a:r>
          </a:p>
          <a:p>
            <a:pPr algn="ctr"/>
            <a:r>
              <a:rPr lang="en-US" sz="2400" b="1" dirty="0" smtClean="0">
                <a:solidFill>
                  <a:srgbClr val="C00000"/>
                </a:solidFill>
              </a:rPr>
              <a:t>Maintenance</a:t>
            </a:r>
            <a:endParaRPr lang="en-US" sz="2400" b="1" dirty="0">
              <a:solidFill>
                <a:srgbClr val="C00000"/>
              </a:solidFill>
            </a:endParaRPr>
          </a:p>
        </p:txBody>
      </p:sp>
    </p:spTree>
    <p:extLst>
      <p:ext uri="{BB962C8B-B14F-4D97-AF65-F5344CB8AC3E}">
        <p14:creationId xmlns:p14="http://schemas.microsoft.com/office/powerpoint/2010/main" val="864898020"/>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smtClean="0"/>
              <a:t>The </a:t>
            </a:r>
            <a:r>
              <a:rPr lang="en-US" dirty="0" smtClean="0"/>
              <a:t>Solution…</a:t>
            </a:r>
            <a:endParaRPr lang="en-US" dirty="0"/>
          </a:p>
        </p:txBody>
      </p:sp>
      <p:sp>
        <p:nvSpPr>
          <p:cNvPr id="24" name="TextBox 23"/>
          <p:cNvSpPr txBox="1"/>
          <p:nvPr/>
        </p:nvSpPr>
        <p:spPr>
          <a:xfrm>
            <a:off x="573191" y="2971798"/>
            <a:ext cx="1911869" cy="1200329"/>
          </a:xfrm>
          <a:prstGeom prst="rect">
            <a:avLst/>
          </a:prstGeom>
          <a:noFill/>
        </p:spPr>
        <p:txBody>
          <a:bodyPr wrap="none" rtlCol="0">
            <a:spAutoFit/>
          </a:bodyPr>
          <a:lstStyle/>
          <a:p>
            <a:pPr algn="ctr"/>
            <a:r>
              <a:rPr lang="en-US" sz="2400" b="1" dirty="0" smtClean="0">
                <a:solidFill>
                  <a:srgbClr val="006600"/>
                </a:solidFill>
              </a:rPr>
              <a:t>Original </a:t>
            </a:r>
          </a:p>
          <a:p>
            <a:pPr algn="ctr"/>
            <a:r>
              <a:rPr lang="en-US" sz="2400" b="1" dirty="0" smtClean="0">
                <a:solidFill>
                  <a:srgbClr val="006600"/>
                </a:solidFill>
              </a:rPr>
              <a:t>Software</a:t>
            </a:r>
          </a:p>
          <a:p>
            <a:pPr algn="ctr"/>
            <a:r>
              <a:rPr lang="en-US" sz="2400" b="1" dirty="0" smtClean="0">
                <a:solidFill>
                  <a:srgbClr val="006600"/>
                </a:solidFill>
              </a:rPr>
              <a:t>Development</a:t>
            </a:r>
            <a:endParaRPr lang="en-US" sz="2400" b="1" dirty="0">
              <a:solidFill>
                <a:srgbClr val="006600"/>
              </a:solidFill>
            </a:endParaRPr>
          </a:p>
        </p:txBody>
      </p:sp>
      <p:sp>
        <p:nvSpPr>
          <p:cNvPr id="25" name="TextBox 24"/>
          <p:cNvSpPr txBox="1"/>
          <p:nvPr/>
        </p:nvSpPr>
        <p:spPr>
          <a:xfrm>
            <a:off x="6702408" y="1556740"/>
            <a:ext cx="1869165" cy="830997"/>
          </a:xfrm>
          <a:prstGeom prst="rect">
            <a:avLst/>
          </a:prstGeom>
          <a:noFill/>
        </p:spPr>
        <p:txBody>
          <a:bodyPr wrap="none" rtlCol="0">
            <a:spAutoFit/>
          </a:bodyPr>
          <a:lstStyle/>
          <a:p>
            <a:pPr algn="ctr"/>
            <a:r>
              <a:rPr lang="en-US" sz="2400" b="1" dirty="0" smtClean="0">
                <a:solidFill>
                  <a:srgbClr val="C00000"/>
                </a:solidFill>
              </a:rPr>
              <a:t>Software</a:t>
            </a:r>
          </a:p>
          <a:p>
            <a:pPr algn="ctr"/>
            <a:r>
              <a:rPr lang="en-US" sz="2400" b="1" dirty="0" smtClean="0">
                <a:solidFill>
                  <a:srgbClr val="C00000"/>
                </a:solidFill>
              </a:rPr>
              <a:t>Maintenance</a:t>
            </a:r>
            <a:endParaRPr lang="en-US" sz="2400" b="1" dirty="0">
              <a:solidFill>
                <a:srgbClr val="C00000"/>
              </a:solidFill>
            </a:endParaRPr>
          </a:p>
        </p:txBody>
      </p:sp>
      <p:grpSp>
        <p:nvGrpSpPr>
          <p:cNvPr id="3" name="Group 20"/>
          <p:cNvGrpSpPr/>
          <p:nvPr/>
        </p:nvGrpSpPr>
        <p:grpSpPr>
          <a:xfrm>
            <a:off x="3106270" y="2317391"/>
            <a:ext cx="3003179" cy="3397609"/>
            <a:chOff x="3106270" y="2317391"/>
            <a:chExt cx="3003179" cy="3397609"/>
          </a:xfrm>
        </p:grpSpPr>
        <p:grpSp>
          <p:nvGrpSpPr>
            <p:cNvPr id="5" name="Group 10"/>
            <p:cNvGrpSpPr/>
            <p:nvPr/>
          </p:nvGrpSpPr>
          <p:grpSpPr>
            <a:xfrm>
              <a:off x="3106270" y="4805084"/>
              <a:ext cx="2989730" cy="909916"/>
              <a:chOff x="4585446" y="5114366"/>
              <a:chExt cx="2989730" cy="909916"/>
            </a:xfrm>
          </p:grpSpPr>
          <p:sp>
            <p:nvSpPr>
              <p:cNvPr id="4" name="Flowchart: Magnetic Disk 3"/>
              <p:cNvSpPr/>
              <p:nvPr/>
            </p:nvSpPr>
            <p:spPr bwMode="auto">
              <a:xfrm>
                <a:off x="4585446" y="5526742"/>
                <a:ext cx="2985247" cy="497540"/>
              </a:xfrm>
              <a:prstGeom prst="flowChartMagneticDis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7" name="Flowchart: Magnetic Disk 6"/>
              <p:cNvSpPr/>
              <p:nvPr/>
            </p:nvSpPr>
            <p:spPr bwMode="auto">
              <a:xfrm>
                <a:off x="4589929" y="5114366"/>
                <a:ext cx="2985247" cy="497540"/>
              </a:xfrm>
              <a:prstGeom prst="flowChartMagneticDis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6" name="Group 25"/>
            <p:cNvGrpSpPr/>
            <p:nvPr/>
          </p:nvGrpSpPr>
          <p:grpSpPr>
            <a:xfrm>
              <a:off x="3110753" y="3975853"/>
              <a:ext cx="2989730" cy="909916"/>
              <a:chOff x="4585446" y="5114366"/>
              <a:chExt cx="2989730" cy="909916"/>
            </a:xfrm>
          </p:grpSpPr>
          <p:sp>
            <p:nvSpPr>
              <p:cNvPr id="27" name="Flowchart: Magnetic Disk 26"/>
              <p:cNvSpPr/>
              <p:nvPr/>
            </p:nvSpPr>
            <p:spPr bwMode="auto">
              <a:xfrm>
                <a:off x="4585446" y="5526742"/>
                <a:ext cx="2985247" cy="497540"/>
              </a:xfrm>
              <a:prstGeom prst="flowChartMagneticDis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8" name="Flowchart: Magnetic Disk 27"/>
              <p:cNvSpPr/>
              <p:nvPr/>
            </p:nvSpPr>
            <p:spPr bwMode="auto">
              <a:xfrm>
                <a:off x="4589929" y="5114366"/>
                <a:ext cx="2985247" cy="497540"/>
              </a:xfrm>
              <a:prstGeom prst="flowChartMagneticDis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8" name="Group 28"/>
            <p:cNvGrpSpPr/>
            <p:nvPr/>
          </p:nvGrpSpPr>
          <p:grpSpPr>
            <a:xfrm>
              <a:off x="3115236" y="3146622"/>
              <a:ext cx="2989730" cy="909916"/>
              <a:chOff x="4585446" y="5114366"/>
              <a:chExt cx="2989730" cy="909916"/>
            </a:xfrm>
          </p:grpSpPr>
          <p:sp>
            <p:nvSpPr>
              <p:cNvPr id="30" name="Flowchart: Magnetic Disk 29"/>
              <p:cNvSpPr/>
              <p:nvPr/>
            </p:nvSpPr>
            <p:spPr bwMode="auto">
              <a:xfrm>
                <a:off x="4585446" y="5526742"/>
                <a:ext cx="2985247" cy="497540"/>
              </a:xfrm>
              <a:prstGeom prst="flowChartMagneticDis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31" name="Flowchart: Magnetic Disk 30"/>
              <p:cNvSpPr/>
              <p:nvPr/>
            </p:nvSpPr>
            <p:spPr bwMode="auto">
              <a:xfrm>
                <a:off x="4589929" y="5114366"/>
                <a:ext cx="2985247" cy="497540"/>
              </a:xfrm>
              <a:prstGeom prst="flowChartMagneticDis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9" name="Group 31"/>
            <p:cNvGrpSpPr/>
            <p:nvPr/>
          </p:nvGrpSpPr>
          <p:grpSpPr>
            <a:xfrm>
              <a:off x="3119719" y="2317391"/>
              <a:ext cx="2989730" cy="909916"/>
              <a:chOff x="4585446" y="5114366"/>
              <a:chExt cx="2989730" cy="909916"/>
            </a:xfrm>
          </p:grpSpPr>
          <p:sp>
            <p:nvSpPr>
              <p:cNvPr id="33" name="Flowchart: Magnetic Disk 32"/>
              <p:cNvSpPr/>
              <p:nvPr/>
            </p:nvSpPr>
            <p:spPr bwMode="auto">
              <a:xfrm>
                <a:off x="4585446" y="5526742"/>
                <a:ext cx="2985247" cy="497540"/>
              </a:xfrm>
              <a:prstGeom prst="flowChartMagneticDis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34" name="Flowchart: Magnetic Disk 33"/>
              <p:cNvSpPr/>
              <p:nvPr/>
            </p:nvSpPr>
            <p:spPr bwMode="auto">
              <a:xfrm>
                <a:off x="4589929" y="5114366"/>
                <a:ext cx="2985247" cy="497540"/>
              </a:xfrm>
              <a:prstGeom prst="flowChartMagneticDis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grpSp>
        <p:nvGrpSpPr>
          <p:cNvPr id="10" name="Group 11"/>
          <p:cNvGrpSpPr/>
          <p:nvPr/>
        </p:nvGrpSpPr>
        <p:grpSpPr>
          <a:xfrm>
            <a:off x="3124200" y="1474699"/>
            <a:ext cx="2989730" cy="909914"/>
            <a:chOff x="4594411" y="4276169"/>
            <a:chExt cx="2989730" cy="909914"/>
          </a:xfrm>
        </p:grpSpPr>
        <p:sp>
          <p:nvSpPr>
            <p:cNvPr id="19" name="Flowchart: Magnetic Disk 18"/>
            <p:cNvSpPr/>
            <p:nvPr/>
          </p:nvSpPr>
          <p:spPr bwMode="auto">
            <a:xfrm>
              <a:off x="4594411" y="4688543"/>
              <a:ext cx="2985247" cy="497540"/>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 name="Flowchart: Magnetic Disk 19"/>
            <p:cNvSpPr/>
            <p:nvPr/>
          </p:nvSpPr>
          <p:spPr bwMode="auto">
            <a:xfrm>
              <a:off x="4598894" y="4276169"/>
              <a:ext cx="2985247" cy="497540"/>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Tree>
    <p:extLst>
      <p:ext uri="{BB962C8B-B14F-4D97-AF65-F5344CB8AC3E}">
        <p14:creationId xmlns:p14="http://schemas.microsoft.com/office/powerpoint/2010/main" val="189857943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Managed Extensibility Framework</a:t>
            </a:r>
            <a:endParaRPr lang="en-US" dirty="0"/>
          </a:p>
        </p:txBody>
      </p:sp>
      <p:sp>
        <p:nvSpPr>
          <p:cNvPr id="6" name="Slide Number Placeholder 5"/>
          <p:cNvSpPr>
            <a:spLocks noGrp="1"/>
          </p:cNvSpPr>
          <p:nvPr>
            <p:ph type="sldNum" sz="quarter" idx="12"/>
          </p:nvPr>
        </p:nvSpPr>
        <p:spPr/>
        <p:txBody>
          <a:bodyPr/>
          <a:lstStyle/>
          <a:p>
            <a:fld id="{DC6A46E8-7E0D-4464-9EB1-567B82D6C265}"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Resources</a:t>
            </a:r>
            <a:endParaRPr lang="en-US" dirty="0"/>
          </a:p>
        </p:txBody>
      </p:sp>
      <p:sp>
        <p:nvSpPr>
          <p:cNvPr id="2" name="Content Placeholder 1"/>
          <p:cNvSpPr>
            <a:spLocks noGrp="1"/>
          </p:cNvSpPr>
          <p:nvPr>
            <p:ph idx="1"/>
          </p:nvPr>
        </p:nvSpPr>
        <p:spPr>
          <a:xfrm>
            <a:off x="432487" y="1543112"/>
            <a:ext cx="8229600" cy="4525963"/>
          </a:xfrm>
        </p:spPr>
        <p:txBody>
          <a:bodyPr>
            <a:normAutofit/>
          </a:bodyPr>
          <a:lstStyle/>
          <a:p>
            <a:r>
              <a:rPr lang="en-US" dirty="0" smtClean="0">
                <a:hlinkClick r:id="rId2"/>
              </a:rPr>
              <a:t>http://mef.codeplex.com</a:t>
            </a:r>
            <a:endParaRPr lang="en-US" dirty="0" smtClean="0"/>
          </a:p>
          <a:p>
            <a:r>
              <a:rPr lang="en-US" smtClean="0"/>
              <a:t>MEF on MSDN</a:t>
            </a:r>
            <a:br>
              <a:rPr lang="en-US" smtClean="0"/>
            </a:br>
            <a:r>
              <a:rPr lang="en-US" smtClean="0">
                <a:hlinkClick r:id="rId3"/>
              </a:rPr>
              <a:t>http</a:t>
            </a:r>
            <a:r>
              <a:rPr lang="en-US">
                <a:hlinkClick r:id="rId3"/>
              </a:rPr>
              <a:t>://msdn.microsoft.com/en-us/library/dd460648(VS.100).</a:t>
            </a:r>
            <a:r>
              <a:rPr lang="en-US" smtClean="0">
                <a:hlinkClick r:id="rId3"/>
              </a:rPr>
              <a:t>aspx</a:t>
            </a:r>
            <a:r>
              <a:rPr lang="en-US" smtClean="0"/>
              <a:t> </a:t>
            </a:r>
            <a:endParaRPr lang="en-US" dirty="0" smtClean="0"/>
          </a:p>
          <a:p>
            <a:r>
              <a:rPr lang="en-US" dirty="0" smtClean="0"/>
              <a:t>Clean Code, Robert C. Martin</a:t>
            </a:r>
          </a:p>
          <a:p>
            <a:r>
              <a:rPr lang="en-US" dirty="0" smtClean="0"/>
              <a:t>Working Effectively with Legacy Code,</a:t>
            </a:r>
          </a:p>
          <a:p>
            <a:pPr>
              <a:buNone/>
            </a:pPr>
            <a:r>
              <a:rPr lang="en-US" dirty="0" smtClean="0"/>
              <a:t>		Michael Feathers</a:t>
            </a:r>
          </a:p>
          <a:p>
            <a:r>
              <a:rPr lang="en-US" dirty="0" smtClean="0"/>
              <a:t>Refactoring, Martin Fowler</a:t>
            </a:r>
          </a:p>
        </p:txBody>
      </p:sp>
    </p:spTree>
    <p:extLst>
      <p:ext uri="{BB962C8B-B14F-4D97-AF65-F5344CB8AC3E}">
        <p14:creationId xmlns:p14="http://schemas.microsoft.com/office/powerpoint/2010/main" val="223508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07/7/12/mai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C6A46E8-7E0D-4464-9EB1-567B82D6C265}"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dirty="0"/>
              <a:t>What is extensibility?</a:t>
            </a:r>
          </a:p>
          <a:p>
            <a:r>
              <a:rPr lang="en-US" dirty="0"/>
              <a:t>Where does MEF fit?</a:t>
            </a:r>
          </a:p>
          <a:p>
            <a:r>
              <a:rPr lang="en-US" dirty="0"/>
              <a:t>MEF </a:t>
            </a:r>
            <a:r>
              <a:rPr lang="en-US" dirty="0" smtClean="0"/>
              <a:t>Basics</a:t>
            </a:r>
          </a:p>
          <a:p>
            <a:pPr lvl="1"/>
            <a:r>
              <a:rPr lang="en-US" dirty="0" smtClean="0"/>
              <a:t>Import, Export, Container, Catalogs</a:t>
            </a:r>
            <a:endParaRPr lang="en-US" dirty="0"/>
          </a:p>
          <a:p>
            <a:r>
              <a:rPr lang="en-US" dirty="0"/>
              <a:t>MEF </a:t>
            </a:r>
            <a:r>
              <a:rPr lang="en-US" dirty="0" smtClean="0"/>
              <a:t>Lifetime and Scoping</a:t>
            </a:r>
            <a:endParaRPr lang="en-US" dirty="0"/>
          </a:p>
        </p:txBody>
      </p:sp>
      <p:sp>
        <p:nvSpPr>
          <p:cNvPr id="6" name="Slide Number Placeholder 5"/>
          <p:cNvSpPr>
            <a:spLocks noGrp="1"/>
          </p:cNvSpPr>
          <p:nvPr>
            <p:ph type="sldNum" sz="quarter" idx="12"/>
          </p:nvPr>
        </p:nvSpPr>
        <p:spPr/>
        <p:txBody>
          <a:bodyPr/>
          <a:lstStyle/>
          <a:p>
            <a:fld id="{DC6A46E8-7E0D-4464-9EB1-567B82D6C265}"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1581150"/>
            <a:ext cx="8382000" cy="2955925"/>
          </a:xfrm>
        </p:spPr>
        <p:txBody>
          <a:bodyPr anchor="ctr">
            <a:normAutofit/>
          </a:bodyPr>
          <a:lstStyle/>
          <a:p>
            <a:pPr algn="ctr">
              <a:buNone/>
            </a:pPr>
            <a:r>
              <a:rPr lang="en-US" sz="4800" dirty="0" smtClean="0">
                <a:solidFill>
                  <a:srgbClr val="FFFF00"/>
                </a:solidFill>
              </a:rPr>
              <a:t>Appendix</a:t>
            </a:r>
            <a:endParaRPr lang="en-US" sz="4800" dirty="0">
              <a:solidFill>
                <a:srgbClr val="FFFF00"/>
              </a:solidFill>
            </a:endParaRPr>
          </a:p>
        </p:txBody>
      </p:sp>
    </p:spTree>
    <p:extLst>
      <p:ext uri="{BB962C8B-B14F-4D97-AF65-F5344CB8AC3E}">
        <p14:creationId xmlns:p14="http://schemas.microsoft.com/office/powerpoint/2010/main" val="3491040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MEF Architecture</a:t>
            </a:r>
            <a:endParaRPr lang="en-US" dirty="0"/>
          </a:p>
        </p:txBody>
      </p:sp>
      <p:sp>
        <p:nvSpPr>
          <p:cNvPr id="2" name="Slide Number Placeholder 1"/>
          <p:cNvSpPr>
            <a:spLocks noGrp="1"/>
          </p:cNvSpPr>
          <p:nvPr>
            <p:ph type="sldNum" sz="quarter" idx="4294967295"/>
          </p:nvPr>
        </p:nvSpPr>
        <p:spPr>
          <a:xfrm>
            <a:off x="7010400" y="6356350"/>
            <a:ext cx="2133600" cy="365125"/>
          </a:xfrm>
          <a:prstGeom prst="rect">
            <a:avLst/>
          </a:prstGeom>
        </p:spPr>
        <p:txBody>
          <a:bodyPr/>
          <a:lstStyle/>
          <a:p>
            <a:fld id="{DC6A46E8-7E0D-4464-9EB1-567B82D6C265}" type="slidenum">
              <a:rPr lang="en-US" smtClean="0"/>
              <a:pPr/>
              <a:t>41</a:t>
            </a:fld>
            <a:endParaRPr lang="en-US"/>
          </a:p>
        </p:txBody>
      </p:sp>
      <p:pic>
        <p:nvPicPr>
          <p:cNvPr id="2050" name="Picture 2" descr="MEF_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188098"/>
            <a:ext cx="6553200" cy="4914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8526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MEF Architecture</a:t>
            </a:r>
            <a:endParaRPr lang="en-US" dirty="0"/>
          </a:p>
        </p:txBody>
      </p:sp>
      <p:pic>
        <p:nvPicPr>
          <p:cNvPr id="4098" name="Picture 2" descr="arch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33068"/>
            <a:ext cx="8181975" cy="4813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1201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MEF </a:t>
            </a:r>
            <a:r>
              <a:rPr lang="en-US" dirty="0" smtClean="0"/>
              <a:t>Container</a:t>
            </a:r>
            <a:endParaRPr lang="en-US" dirty="0"/>
          </a:p>
        </p:txBody>
      </p:sp>
      <p:pic>
        <p:nvPicPr>
          <p:cNvPr id="5122" name="Picture 2" descr="arch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398" y="1143000"/>
            <a:ext cx="7848600" cy="4922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429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mtClean="0"/>
              <a:t>The Problem</a:t>
            </a:r>
            <a:r>
              <a:rPr lang="en-US" dirty="0" smtClean="0"/>
              <a:t>…</a:t>
            </a:r>
            <a:endParaRPr lang="en-US" dirty="0"/>
          </a:p>
        </p:txBody>
      </p:sp>
      <p:grpSp>
        <p:nvGrpSpPr>
          <p:cNvPr id="3" name="Group 10"/>
          <p:cNvGrpSpPr/>
          <p:nvPr/>
        </p:nvGrpSpPr>
        <p:grpSpPr>
          <a:xfrm>
            <a:off x="3106270" y="4805084"/>
            <a:ext cx="2989730" cy="909916"/>
            <a:chOff x="4585446" y="5114366"/>
            <a:chExt cx="2989730" cy="909916"/>
          </a:xfrm>
        </p:grpSpPr>
        <p:sp>
          <p:nvSpPr>
            <p:cNvPr id="4" name="Flowchart: Magnetic Disk 3"/>
            <p:cNvSpPr/>
            <p:nvPr/>
          </p:nvSpPr>
          <p:spPr bwMode="auto">
            <a:xfrm>
              <a:off x="4585446" y="5526742"/>
              <a:ext cx="2985247" cy="497540"/>
            </a:xfrm>
            <a:prstGeom prst="flowChartMagneticDis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7" name="Flowchart: Magnetic Disk 6"/>
            <p:cNvSpPr/>
            <p:nvPr/>
          </p:nvSpPr>
          <p:spPr bwMode="auto">
            <a:xfrm>
              <a:off x="4589929" y="5114366"/>
              <a:ext cx="2985247" cy="497540"/>
            </a:xfrm>
            <a:prstGeom prst="flowChartMagneticDis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5" name="Group 22"/>
          <p:cNvGrpSpPr/>
          <p:nvPr/>
        </p:nvGrpSpPr>
        <p:grpSpPr>
          <a:xfrm>
            <a:off x="3115235" y="1474699"/>
            <a:ext cx="2998695" cy="3402102"/>
            <a:chOff x="4594411" y="1783981"/>
            <a:chExt cx="2998695" cy="3402102"/>
          </a:xfrm>
        </p:grpSpPr>
        <p:grpSp>
          <p:nvGrpSpPr>
            <p:cNvPr id="6" name="Group 14"/>
            <p:cNvGrpSpPr/>
            <p:nvPr/>
          </p:nvGrpSpPr>
          <p:grpSpPr>
            <a:xfrm>
              <a:off x="4594411" y="3446934"/>
              <a:ext cx="2994213" cy="1739149"/>
              <a:chOff x="4594411" y="3446934"/>
              <a:chExt cx="2994213" cy="1739149"/>
            </a:xfrm>
          </p:grpSpPr>
          <p:grpSp>
            <p:nvGrpSpPr>
              <p:cNvPr id="10" name="Group 9"/>
              <p:cNvGrpSpPr/>
              <p:nvPr/>
            </p:nvGrpSpPr>
            <p:grpSpPr>
              <a:xfrm>
                <a:off x="4594411" y="4276169"/>
                <a:ext cx="2989730" cy="909914"/>
                <a:chOff x="4594411" y="4276169"/>
                <a:chExt cx="2989730" cy="909914"/>
              </a:xfrm>
            </p:grpSpPr>
            <p:sp>
              <p:nvSpPr>
                <p:cNvPr id="8" name="Flowchart: Magnetic Disk 7"/>
                <p:cNvSpPr/>
                <p:nvPr/>
              </p:nvSpPr>
              <p:spPr bwMode="auto">
                <a:xfrm>
                  <a:off x="4594411" y="4688543"/>
                  <a:ext cx="2985247" cy="497540"/>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Flowchart: Magnetic Disk 8"/>
                <p:cNvSpPr/>
                <p:nvPr/>
              </p:nvSpPr>
              <p:spPr bwMode="auto">
                <a:xfrm>
                  <a:off x="4598894" y="4276169"/>
                  <a:ext cx="2985247" cy="497540"/>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1" name="Group 11"/>
              <p:cNvGrpSpPr/>
              <p:nvPr/>
            </p:nvGrpSpPr>
            <p:grpSpPr>
              <a:xfrm>
                <a:off x="4598894" y="3446934"/>
                <a:ext cx="2989730" cy="909914"/>
                <a:chOff x="4594411" y="4276169"/>
                <a:chExt cx="2989730" cy="909914"/>
              </a:xfrm>
            </p:grpSpPr>
            <p:sp>
              <p:nvSpPr>
                <p:cNvPr id="13" name="Flowchart: Magnetic Disk 12"/>
                <p:cNvSpPr/>
                <p:nvPr/>
              </p:nvSpPr>
              <p:spPr bwMode="auto">
                <a:xfrm>
                  <a:off x="4594411" y="4688543"/>
                  <a:ext cx="2985247" cy="497540"/>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4" name="Flowchart: Magnetic Disk 13"/>
                <p:cNvSpPr/>
                <p:nvPr/>
              </p:nvSpPr>
              <p:spPr bwMode="auto">
                <a:xfrm>
                  <a:off x="4598894" y="4276169"/>
                  <a:ext cx="2985247" cy="497540"/>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grpSp>
          <p:nvGrpSpPr>
            <p:cNvPr id="12" name="Group 15"/>
            <p:cNvGrpSpPr/>
            <p:nvPr/>
          </p:nvGrpSpPr>
          <p:grpSpPr>
            <a:xfrm>
              <a:off x="4598893" y="1783981"/>
              <a:ext cx="2994213" cy="1739149"/>
              <a:chOff x="4594411" y="3446934"/>
              <a:chExt cx="2994213" cy="1739149"/>
            </a:xfrm>
          </p:grpSpPr>
          <p:grpSp>
            <p:nvGrpSpPr>
              <p:cNvPr id="15" name="Group 9"/>
              <p:cNvGrpSpPr/>
              <p:nvPr/>
            </p:nvGrpSpPr>
            <p:grpSpPr>
              <a:xfrm>
                <a:off x="4594411" y="4276169"/>
                <a:ext cx="2989730" cy="909914"/>
                <a:chOff x="4594411" y="4276169"/>
                <a:chExt cx="2989730" cy="909914"/>
              </a:xfrm>
            </p:grpSpPr>
            <p:sp>
              <p:nvSpPr>
                <p:cNvPr id="21" name="Flowchart: Magnetic Disk 20"/>
                <p:cNvSpPr/>
                <p:nvPr/>
              </p:nvSpPr>
              <p:spPr bwMode="auto">
                <a:xfrm>
                  <a:off x="4594411" y="4688543"/>
                  <a:ext cx="2985247" cy="497540"/>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2" name="Flowchart: Magnetic Disk 21"/>
                <p:cNvSpPr/>
                <p:nvPr/>
              </p:nvSpPr>
              <p:spPr bwMode="auto">
                <a:xfrm>
                  <a:off x="4598894" y="4276169"/>
                  <a:ext cx="2985247" cy="497540"/>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6" name="Group 11"/>
              <p:cNvGrpSpPr/>
              <p:nvPr/>
            </p:nvGrpSpPr>
            <p:grpSpPr>
              <a:xfrm>
                <a:off x="4598894" y="3446934"/>
                <a:ext cx="2989730" cy="909914"/>
                <a:chOff x="4594411" y="4276169"/>
                <a:chExt cx="2989730" cy="909914"/>
              </a:xfrm>
            </p:grpSpPr>
            <p:sp>
              <p:nvSpPr>
                <p:cNvPr id="19" name="Flowchart: Magnetic Disk 18"/>
                <p:cNvSpPr/>
                <p:nvPr/>
              </p:nvSpPr>
              <p:spPr bwMode="auto">
                <a:xfrm>
                  <a:off x="4594411" y="4688543"/>
                  <a:ext cx="2985247" cy="497540"/>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 name="Flowchart: Magnetic Disk 19"/>
                <p:cNvSpPr/>
                <p:nvPr/>
              </p:nvSpPr>
              <p:spPr bwMode="auto">
                <a:xfrm>
                  <a:off x="4598894" y="4276169"/>
                  <a:ext cx="2985247" cy="497540"/>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grpSp>
      <p:sp>
        <p:nvSpPr>
          <p:cNvPr id="24" name="TextBox 23"/>
          <p:cNvSpPr txBox="1"/>
          <p:nvPr/>
        </p:nvSpPr>
        <p:spPr>
          <a:xfrm>
            <a:off x="375083" y="4787151"/>
            <a:ext cx="2415661" cy="830997"/>
          </a:xfrm>
          <a:prstGeom prst="rect">
            <a:avLst/>
          </a:prstGeom>
          <a:noFill/>
        </p:spPr>
        <p:txBody>
          <a:bodyPr wrap="none" rtlCol="0">
            <a:spAutoFit/>
          </a:bodyPr>
          <a:lstStyle/>
          <a:p>
            <a:pPr algn="ctr"/>
            <a:r>
              <a:rPr lang="en-US" sz="2400" b="1" dirty="0" smtClean="0">
                <a:solidFill>
                  <a:srgbClr val="006600"/>
                </a:solidFill>
              </a:rPr>
              <a:t>Original Software</a:t>
            </a:r>
          </a:p>
          <a:p>
            <a:pPr algn="ctr"/>
            <a:r>
              <a:rPr lang="en-US" sz="2400" b="1" dirty="0" smtClean="0">
                <a:solidFill>
                  <a:srgbClr val="006600"/>
                </a:solidFill>
              </a:rPr>
              <a:t>Development</a:t>
            </a:r>
            <a:endParaRPr lang="en-US" sz="2400" b="1" dirty="0">
              <a:solidFill>
                <a:srgbClr val="006600"/>
              </a:solidFill>
            </a:endParaRPr>
          </a:p>
        </p:txBody>
      </p:sp>
      <p:sp>
        <p:nvSpPr>
          <p:cNvPr id="25" name="TextBox 24"/>
          <p:cNvSpPr txBox="1"/>
          <p:nvPr/>
        </p:nvSpPr>
        <p:spPr>
          <a:xfrm>
            <a:off x="6689161" y="2505633"/>
            <a:ext cx="1869165" cy="830997"/>
          </a:xfrm>
          <a:prstGeom prst="rect">
            <a:avLst/>
          </a:prstGeom>
          <a:noFill/>
        </p:spPr>
        <p:txBody>
          <a:bodyPr wrap="none" rtlCol="0">
            <a:spAutoFit/>
          </a:bodyPr>
          <a:lstStyle/>
          <a:p>
            <a:pPr algn="ctr"/>
            <a:r>
              <a:rPr lang="en-US" sz="2400" b="1" dirty="0" smtClean="0">
                <a:solidFill>
                  <a:srgbClr val="C00000"/>
                </a:solidFill>
              </a:rPr>
              <a:t>Software</a:t>
            </a:r>
          </a:p>
          <a:p>
            <a:pPr algn="ctr"/>
            <a:r>
              <a:rPr lang="en-US" sz="2400" b="1" dirty="0" smtClean="0">
                <a:solidFill>
                  <a:srgbClr val="C00000"/>
                </a:solidFill>
              </a:rPr>
              <a:t>Maintenance</a:t>
            </a:r>
            <a:endParaRPr lang="en-US" sz="2400" b="1" dirty="0">
              <a:solidFill>
                <a:srgbClr val="C00000"/>
              </a:solidFill>
            </a:endParaRPr>
          </a:p>
        </p:txBody>
      </p:sp>
    </p:spTree>
    <p:extLst>
      <p:ext uri="{BB962C8B-B14F-4D97-AF65-F5344CB8AC3E}">
        <p14:creationId xmlns:p14="http://schemas.microsoft.com/office/powerpoint/2010/main" val="116693022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smtClean="0"/>
              <a:t>Managed Extensibility Framework</a:t>
            </a:r>
            <a:br>
              <a:rPr lang="en-US" dirty="0" smtClean="0"/>
            </a:br>
            <a:r>
              <a:rPr lang="en-US" sz="3100" dirty="0" smtClean="0">
                <a:solidFill>
                  <a:srgbClr val="006600"/>
                </a:solidFill>
              </a:rPr>
              <a:t>What is it?</a:t>
            </a:r>
            <a:endParaRPr lang="en-US" dirty="0">
              <a:solidFill>
                <a:srgbClr val="006600"/>
              </a:solidFill>
            </a:endParaRPr>
          </a:p>
        </p:txBody>
      </p:sp>
      <p:sp>
        <p:nvSpPr>
          <p:cNvPr id="3" name="Content Placeholder 2"/>
          <p:cNvSpPr>
            <a:spLocks noGrp="1"/>
          </p:cNvSpPr>
          <p:nvPr>
            <p:ph idx="1"/>
          </p:nvPr>
        </p:nvSpPr>
        <p:spPr>
          <a:xfrm>
            <a:off x="457200" y="2286000"/>
            <a:ext cx="8229600" cy="3102388"/>
          </a:xfrm>
        </p:spPr>
        <p:txBody>
          <a:bodyPr/>
          <a:lstStyle/>
          <a:p>
            <a:pPr indent="0">
              <a:buNone/>
            </a:pPr>
            <a:r>
              <a:rPr lang="en-US" dirty="0" smtClean="0"/>
              <a:t>The </a:t>
            </a:r>
            <a:r>
              <a:rPr lang="en-US" b="1" dirty="0" smtClean="0">
                <a:solidFill>
                  <a:srgbClr val="006600"/>
                </a:solidFill>
              </a:rPr>
              <a:t>Managed Extensibility Framework </a:t>
            </a:r>
            <a:r>
              <a:rPr lang="en-US" dirty="0" smtClean="0"/>
              <a:t>(MEF) is a </a:t>
            </a:r>
            <a:r>
              <a:rPr lang="en-US" b="1" dirty="0" smtClean="0">
                <a:solidFill>
                  <a:srgbClr val="006600"/>
                </a:solidFill>
              </a:rPr>
              <a:t>new library </a:t>
            </a:r>
            <a:r>
              <a:rPr lang="en-US" dirty="0" smtClean="0"/>
              <a:t>in the .NET Framework that enables greater reuse of applications and components. Using MEF, .NET applications can make the shift from being statically compiled to </a:t>
            </a:r>
            <a:r>
              <a:rPr lang="en-US" b="1" dirty="0" smtClean="0">
                <a:solidFill>
                  <a:srgbClr val="006600"/>
                </a:solidFill>
              </a:rPr>
              <a:t>dynamically composed</a:t>
            </a:r>
            <a:r>
              <a:rPr lang="en-US" b="1" dirty="0" smtClean="0"/>
              <a:t>.</a:t>
            </a:r>
            <a:endParaRPr lang="en-US" b="1" dirty="0"/>
          </a:p>
        </p:txBody>
      </p:sp>
    </p:spTree>
    <p:extLst>
      <p:ext uri="{BB962C8B-B14F-4D97-AF65-F5344CB8AC3E}">
        <p14:creationId xmlns:p14="http://schemas.microsoft.com/office/powerpoint/2010/main" val="4168111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07/7/12/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6627" y="1478221"/>
            <a:ext cx="8637372" cy="664797"/>
          </a:xfrm>
        </p:spPr>
        <p:txBody>
          <a:bodyPr>
            <a:normAutofit fontScale="90000"/>
          </a:bodyPr>
          <a:lstStyle/>
          <a:p>
            <a:r>
              <a:rPr lang="en-US" dirty="0" err="1"/>
              <a:t>com·pose</a:t>
            </a:r>
            <a:r>
              <a:rPr lang="en-US" dirty="0"/>
              <a:t> [ </a:t>
            </a:r>
            <a:r>
              <a:rPr lang="en-US" dirty="0" err="1"/>
              <a:t>kəmpṓz</a:t>
            </a:r>
            <a:r>
              <a:rPr lang="en-US" dirty="0"/>
              <a:t> ]</a:t>
            </a:r>
          </a:p>
        </p:txBody>
      </p:sp>
      <p:sp>
        <p:nvSpPr>
          <p:cNvPr id="3" name="Content Placeholder 2"/>
          <p:cNvSpPr>
            <a:spLocks noGrp="1"/>
          </p:cNvSpPr>
          <p:nvPr>
            <p:ph idx="1"/>
          </p:nvPr>
        </p:nvSpPr>
        <p:spPr>
          <a:xfrm>
            <a:off x="1334530" y="2706130"/>
            <a:ext cx="7352270" cy="997196"/>
          </a:xfrm>
        </p:spPr>
        <p:txBody>
          <a:bodyPr>
            <a:normAutofit/>
          </a:bodyPr>
          <a:lstStyle/>
          <a:p>
            <a:pPr>
              <a:buNone/>
            </a:pPr>
            <a:r>
              <a:rPr lang="en-US" sz="3600" dirty="0" smtClean="0"/>
              <a:t>To </a:t>
            </a:r>
            <a:r>
              <a:rPr lang="en-US" sz="3600" dirty="0">
                <a:solidFill>
                  <a:srgbClr val="006600"/>
                </a:solidFill>
              </a:rPr>
              <a:t>put things together </a:t>
            </a:r>
            <a:r>
              <a:rPr lang="en-US" sz="3600" dirty="0"/>
              <a:t>to </a:t>
            </a:r>
            <a:r>
              <a:rPr lang="en-US" sz="3600" dirty="0">
                <a:solidFill>
                  <a:srgbClr val="006600"/>
                </a:solidFill>
              </a:rPr>
              <a:t>form a whole</a:t>
            </a:r>
            <a:endParaRPr lang="en-US" sz="3600" b="1" dirty="0">
              <a:solidFill>
                <a:srgbClr val="006600"/>
              </a:solidFill>
            </a:endParaRPr>
          </a:p>
        </p:txBody>
      </p:sp>
      <p:sp>
        <p:nvSpPr>
          <p:cNvPr id="5" name="Content Placeholder 2"/>
          <p:cNvSpPr txBox="1">
            <a:spLocks/>
          </p:cNvSpPr>
          <p:nvPr/>
        </p:nvSpPr>
        <p:spPr>
          <a:xfrm>
            <a:off x="1219200" y="5523470"/>
            <a:ext cx="7352270" cy="481914"/>
          </a:xfrm>
          <a:prstGeom prst="rect">
            <a:avLst/>
          </a:prstGeom>
        </p:spPr>
        <p:txBody>
          <a:bodyPr vert="horz" wrap="square" lIns="0" tIns="0" rIns="0" bIns="0" rtlCol="0">
            <a:noAutofit/>
          </a:bodyPr>
          <a:lstStyle>
            <a:lvl1pPr marL="396875" indent="-396875" algn="l" defTabSz="914363" rtl="0" eaLnBrk="1" latinLnBrk="0" hangingPunct="1">
              <a:lnSpc>
                <a:spcPct val="90000"/>
              </a:lnSpc>
              <a:spcBef>
                <a:spcPct val="20000"/>
              </a:spcBef>
              <a:buFontTx/>
              <a:buBlip>
                <a:blip r:embed="rId3"/>
              </a:buBlip>
              <a:defRPr sz="3200" kern="1200">
                <a:solidFill>
                  <a:srgbClr val="99CC99"/>
                </a:solidFill>
                <a:latin typeface="+mn-lt"/>
                <a:ea typeface="+mn-ea"/>
                <a:cs typeface="+mn-cs"/>
              </a:defRPr>
            </a:lvl1pPr>
            <a:lvl2pPr marL="914400" indent="-396875" algn="l" defTabSz="914363" rtl="0" eaLnBrk="1" latinLnBrk="0" hangingPunct="1">
              <a:lnSpc>
                <a:spcPct val="90000"/>
              </a:lnSpc>
              <a:spcBef>
                <a:spcPct val="20000"/>
              </a:spcBef>
              <a:buSzPct val="90000"/>
              <a:buFontTx/>
              <a:buBlip>
                <a:blip r:embed="rId4"/>
              </a:buBlip>
              <a:defRPr sz="2800" kern="1200">
                <a:solidFill>
                  <a:srgbClr val="99CC99"/>
                </a:solidFill>
                <a:latin typeface="+mn-lt"/>
                <a:ea typeface="+mn-ea"/>
                <a:cs typeface="+mn-cs"/>
              </a:defRPr>
            </a:lvl2pPr>
            <a:lvl3pPr marL="1258888" indent="-344488" algn="l" defTabSz="914363" rtl="0" eaLnBrk="1" latinLnBrk="0" hangingPunct="1">
              <a:lnSpc>
                <a:spcPct val="90000"/>
              </a:lnSpc>
              <a:spcBef>
                <a:spcPct val="20000"/>
              </a:spcBef>
              <a:buSzPct val="90000"/>
              <a:buFontTx/>
              <a:buBlip>
                <a:blip r:embed="rId4"/>
              </a:buBlip>
              <a:defRPr sz="2400" kern="1200">
                <a:solidFill>
                  <a:srgbClr val="99CC99"/>
                </a:soli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400" kern="1200">
                <a:solidFill>
                  <a:srgbClr val="99CC99"/>
                </a:soli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400" kern="1200">
                <a:solidFill>
                  <a:srgbClr val="99CC9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buFontTx/>
              <a:buNone/>
            </a:pPr>
            <a:r>
              <a:rPr lang="en-US" sz="2800" dirty="0" smtClean="0"/>
              <a:t>MSN Encarta  </a:t>
            </a:r>
            <a:endParaRPr lang="en-US" sz="2800" b="1" dirty="0">
              <a:solidFill>
                <a:schemeClr val="accent2"/>
              </a:solidFill>
            </a:endParaRPr>
          </a:p>
        </p:txBody>
      </p:sp>
    </p:spTree>
    <p:extLst>
      <p:ext uri="{BB962C8B-B14F-4D97-AF65-F5344CB8AC3E}">
        <p14:creationId xmlns:p14="http://schemas.microsoft.com/office/powerpoint/2010/main" val="133507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07/7/12/mai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smtClean="0"/>
              <a:t>Open/Closed Principle</a:t>
            </a:r>
            <a:endParaRPr lang="en-US" dirty="0"/>
          </a:p>
        </p:txBody>
      </p:sp>
      <p:sp>
        <p:nvSpPr>
          <p:cNvPr id="3" name="Text Placeholder 2"/>
          <p:cNvSpPr>
            <a:spLocks noGrp="1"/>
          </p:cNvSpPr>
          <p:nvPr>
            <p:ph type="body" sz="quarter" idx="10"/>
          </p:nvPr>
        </p:nvSpPr>
        <p:spPr>
          <a:xfrm>
            <a:off x="981634" y="2279051"/>
            <a:ext cx="7781365" cy="2326791"/>
          </a:xfrm>
        </p:spPr>
        <p:txBody>
          <a:bodyPr anchor="ctr"/>
          <a:lstStyle/>
          <a:p>
            <a:pPr algn="ctr">
              <a:buNone/>
            </a:pPr>
            <a:r>
              <a:rPr lang="en-US" sz="3600" dirty="0" smtClean="0"/>
              <a:t>Software entities should be </a:t>
            </a:r>
          </a:p>
          <a:p>
            <a:pPr algn="ctr">
              <a:buNone/>
            </a:pPr>
            <a:r>
              <a:rPr lang="en-US" sz="3600" i="1" dirty="0" smtClean="0">
                <a:solidFill>
                  <a:srgbClr val="006600"/>
                </a:solidFill>
              </a:rPr>
              <a:t>open for extension</a:t>
            </a:r>
            <a:r>
              <a:rPr lang="en-US" sz="3600" dirty="0" smtClean="0"/>
              <a:t>, </a:t>
            </a:r>
          </a:p>
          <a:p>
            <a:pPr algn="ctr">
              <a:buNone/>
            </a:pPr>
            <a:r>
              <a:rPr lang="en-US" sz="3600" dirty="0" smtClean="0"/>
              <a:t>but </a:t>
            </a:r>
            <a:r>
              <a:rPr lang="en-US" sz="3600" i="1" dirty="0" smtClean="0">
                <a:solidFill>
                  <a:srgbClr val="C00000"/>
                </a:solidFill>
              </a:rPr>
              <a:t>closed for modification</a:t>
            </a:r>
            <a:r>
              <a:rPr lang="en-US" sz="3600" dirty="0" smtClean="0"/>
              <a:t>.</a:t>
            </a:r>
          </a:p>
          <a:p>
            <a:pPr algn="ctr">
              <a:buNone/>
            </a:pPr>
            <a:endParaRPr lang="en-US" sz="3600" dirty="0"/>
          </a:p>
        </p:txBody>
      </p:sp>
    </p:spTree>
    <p:extLst>
      <p:ext uri="{BB962C8B-B14F-4D97-AF65-F5344CB8AC3E}">
        <p14:creationId xmlns:p14="http://schemas.microsoft.com/office/powerpoint/2010/main" val="9417317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8920" y="1634768"/>
            <a:ext cx="8454080" cy="2862322"/>
          </a:xfrm>
        </p:spPr>
        <p:txBody>
          <a:bodyPr anchor="ctr">
            <a:normAutofit fontScale="92500" lnSpcReduction="10000"/>
          </a:bodyPr>
          <a:lstStyle/>
          <a:p>
            <a:pPr>
              <a:buNone/>
            </a:pPr>
            <a:r>
              <a:rPr lang="en-US" sz="6000" spc="-200" dirty="0" smtClean="0"/>
              <a:t>         Known</a:t>
            </a:r>
            <a:endParaRPr lang="en-US" sz="6000" dirty="0" smtClean="0"/>
          </a:p>
          <a:p>
            <a:pPr algn="ctr">
              <a:buNone/>
            </a:pPr>
            <a:r>
              <a:rPr lang="en-US" sz="6000" dirty="0" smtClean="0">
                <a:solidFill>
                  <a:srgbClr val="006600"/>
                </a:solidFill>
              </a:rPr>
              <a:t>vs.</a:t>
            </a:r>
          </a:p>
          <a:p>
            <a:pPr algn="ctr">
              <a:buNone/>
            </a:pPr>
            <a:r>
              <a:rPr lang="en-US" sz="6000" spc="-400" dirty="0" smtClean="0">
                <a:solidFill>
                  <a:srgbClr val="FF7C80"/>
                </a:solidFill>
              </a:rPr>
              <a:t>                                    </a:t>
            </a:r>
            <a:r>
              <a:rPr lang="en-US" sz="6000" spc="-400" dirty="0" smtClean="0">
                <a:solidFill>
                  <a:srgbClr val="C00000"/>
                </a:solidFill>
              </a:rPr>
              <a:t>Un</a:t>
            </a:r>
            <a:r>
              <a:rPr lang="en-US" sz="6000" spc="-200" dirty="0" smtClean="0"/>
              <a:t>known</a:t>
            </a:r>
            <a:endParaRPr lang="en-US" sz="6000" spc="-200" dirty="0"/>
          </a:p>
        </p:txBody>
      </p:sp>
    </p:spTree>
    <p:extLst>
      <p:ext uri="{BB962C8B-B14F-4D97-AF65-F5344CB8AC3E}">
        <p14:creationId xmlns:p14="http://schemas.microsoft.com/office/powerpoint/2010/main" val="227253232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itle and 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1667</Words>
  <Application>Microsoft Office PowerPoint</Application>
  <PresentationFormat>On-screen Show (4:3)</PresentationFormat>
  <Paragraphs>286</Paragraphs>
  <Slides>43</Slides>
  <Notes>27</Notes>
  <HiddenSlides>0</HiddenSlides>
  <MMClips>0</MMClips>
  <ScaleCrop>false</ScaleCrop>
  <HeadingPairs>
    <vt:vector size="4" baseType="variant">
      <vt:variant>
        <vt:lpstr>Theme</vt:lpstr>
      </vt:variant>
      <vt:variant>
        <vt:i4>2</vt:i4>
      </vt:variant>
      <vt:variant>
        <vt:lpstr>Slide Titles</vt:lpstr>
      </vt:variant>
      <vt:variant>
        <vt:i4>43</vt:i4>
      </vt:variant>
    </vt:vector>
  </HeadingPairs>
  <TitlesOfParts>
    <vt:vector size="45" baseType="lpstr">
      <vt:lpstr>Title and Content</vt:lpstr>
      <vt:lpstr>Office Theme</vt:lpstr>
      <vt:lpstr>Managed Extensibility Framework</vt:lpstr>
      <vt:lpstr>PowerPoint Presentation</vt:lpstr>
      <vt:lpstr>Session Objectives and Key Takeaways</vt:lpstr>
      <vt:lpstr>PowerPoint Presentation</vt:lpstr>
      <vt:lpstr>The Problem…</vt:lpstr>
      <vt:lpstr>Managed Extensibility Framework What is it?</vt:lpstr>
      <vt:lpstr>com·pose [ kəmpṓz ]</vt:lpstr>
      <vt:lpstr>Open/Closed Principle</vt:lpstr>
      <vt:lpstr>PowerPoint Presentation</vt:lpstr>
      <vt:lpstr>MEF Basics…</vt:lpstr>
      <vt:lpstr>MEF Basics…</vt:lpstr>
      <vt:lpstr>Part, enter stage left…</vt:lpstr>
      <vt:lpstr>Export</vt:lpstr>
      <vt:lpstr>Importit…</vt:lpstr>
      <vt:lpstr>Compose it.</vt:lpstr>
      <vt:lpstr>Compose it.</vt:lpstr>
      <vt:lpstr>Catalog Categories.</vt:lpstr>
      <vt:lpstr>1. MEF Basics</vt:lpstr>
      <vt:lpstr>Metadata…</vt:lpstr>
      <vt:lpstr>Parts can be lazy…</vt:lpstr>
      <vt:lpstr>Parts can be lazy…</vt:lpstr>
      <vt:lpstr>2. Metadata and Lazy Evaluation</vt:lpstr>
      <vt:lpstr>The slippery slope…</vt:lpstr>
      <vt:lpstr>The slippery slope… solved</vt:lpstr>
      <vt:lpstr>3. Strongly-Typed Metadata</vt:lpstr>
      <vt:lpstr>PowerPoint Presentation</vt:lpstr>
      <vt:lpstr>4. Context Awareness</vt:lpstr>
      <vt:lpstr>Lifetime</vt:lpstr>
      <vt:lpstr>5. Lifetime</vt:lpstr>
      <vt:lpstr>PowerPoint Presentation</vt:lpstr>
      <vt:lpstr>Dependencies</vt:lpstr>
      <vt:lpstr>6. External Dependencies</vt:lpstr>
      <vt:lpstr>The Power of Being Declarative</vt:lpstr>
      <vt:lpstr>We Started with the Problem…</vt:lpstr>
      <vt:lpstr>The Solution…</vt:lpstr>
      <vt:lpstr>PowerPoint Presentation</vt:lpstr>
      <vt:lpstr>Using Managed Extensibility Framework</vt:lpstr>
      <vt:lpstr>Resources</vt:lpstr>
      <vt:lpstr>PowerPoint Presentation</vt:lpstr>
      <vt:lpstr>PowerPoint Presentation</vt:lpstr>
      <vt:lpstr>MEF Architecture</vt:lpstr>
      <vt:lpstr>MEF Architecture</vt:lpstr>
      <vt:lpstr>MEF Container</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rajand</dc:creator>
  <cp:lastModifiedBy>rajand</cp:lastModifiedBy>
  <cp:revision>82</cp:revision>
  <dcterms:created xsi:type="dcterms:W3CDTF">2010-04-01T20:18:05Z</dcterms:created>
  <dcterms:modified xsi:type="dcterms:W3CDTF">2010-09-29T20:13:40Z</dcterms:modified>
</cp:coreProperties>
</file>