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884" r:id="rId5"/>
    <p:sldMasterId id="2147483910" r:id="rId6"/>
  </p:sldMasterIdLst>
  <p:notesMasterIdLst>
    <p:notesMasterId r:id="rId56"/>
  </p:notesMasterIdLst>
  <p:handoutMasterIdLst>
    <p:handoutMasterId r:id="rId57"/>
  </p:handoutMasterIdLst>
  <p:sldIdLst>
    <p:sldId id="485" r:id="rId7"/>
    <p:sldId id="662" r:id="rId8"/>
    <p:sldId id="824" r:id="rId9"/>
    <p:sldId id="820" r:id="rId10"/>
    <p:sldId id="794" r:id="rId11"/>
    <p:sldId id="802" r:id="rId12"/>
    <p:sldId id="821" r:id="rId13"/>
    <p:sldId id="825" r:id="rId14"/>
    <p:sldId id="803" r:id="rId15"/>
    <p:sldId id="851" r:id="rId16"/>
    <p:sldId id="835" r:id="rId17"/>
    <p:sldId id="852" r:id="rId18"/>
    <p:sldId id="805" r:id="rId19"/>
    <p:sldId id="822" r:id="rId20"/>
    <p:sldId id="823" r:id="rId21"/>
    <p:sldId id="813" r:id="rId22"/>
    <p:sldId id="800" r:id="rId23"/>
    <p:sldId id="806" r:id="rId24"/>
    <p:sldId id="812" r:id="rId25"/>
    <p:sldId id="836" r:id="rId26"/>
    <p:sldId id="816" r:id="rId27"/>
    <p:sldId id="828" r:id="rId28"/>
    <p:sldId id="838" r:id="rId29"/>
    <p:sldId id="837" r:id="rId30"/>
    <p:sldId id="827" r:id="rId31"/>
    <p:sldId id="830" r:id="rId32"/>
    <p:sldId id="819" r:id="rId33"/>
    <p:sldId id="829" r:id="rId34"/>
    <p:sldId id="814" r:id="rId35"/>
    <p:sldId id="762" r:id="rId36"/>
    <p:sldId id="817" r:id="rId37"/>
    <p:sldId id="833" r:id="rId38"/>
    <p:sldId id="839" r:id="rId39"/>
    <p:sldId id="840" r:id="rId40"/>
    <p:sldId id="841" r:id="rId41"/>
    <p:sldId id="842" r:id="rId42"/>
    <p:sldId id="843" r:id="rId43"/>
    <p:sldId id="844" r:id="rId44"/>
    <p:sldId id="845" r:id="rId45"/>
    <p:sldId id="846" r:id="rId46"/>
    <p:sldId id="847" r:id="rId47"/>
    <p:sldId id="848" r:id="rId48"/>
    <p:sldId id="834" r:id="rId49"/>
    <p:sldId id="804" r:id="rId50"/>
    <p:sldId id="849" r:id="rId51"/>
    <p:sldId id="810" r:id="rId52"/>
    <p:sldId id="850" r:id="rId53"/>
    <p:sldId id="760" r:id="rId54"/>
    <p:sldId id="832" r:id="rId55"/>
  </p:sldIdLst>
  <p:sldSz cx="9144000" cy="6858000" type="screen4x3"/>
  <p:notesSz cx="7077075" cy="9363075"/>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2880">
          <p15:clr>
            <a:srgbClr val="A4A3A4"/>
          </p15:clr>
        </p15:guide>
        <p15:guide id="8" pos="245">
          <p15:clr>
            <a:srgbClr val="A4A3A4"/>
          </p15:clr>
        </p15:guide>
        <p15:guide id="9" pos="893">
          <p15:clr>
            <a:srgbClr val="A4A3A4"/>
          </p15:clr>
        </p15:guide>
        <p15:guide id="10" pos="5509">
          <p15:clr>
            <a:srgbClr val="A4A3A4"/>
          </p15:clr>
        </p15:guide>
        <p15:guide id="11" pos="5299">
          <p15:clr>
            <a:srgbClr val="A4A3A4"/>
          </p15:clr>
        </p15:guide>
        <p15:guide id="12" pos="458">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1" name="richard.sturman" initials="r" lastIdx="1" clrIdx="1"/>
  <p:cmAuthor id="2" name="andrea.bench" initials="a" lastIdx="1" clrIdx="2"/>
  <p:cmAuthor id="3" name="Mayank.Bhanawat" initials="M" lastIdx="3" clrIdx="3"/>
  <p:cmAuthor id="4" name="Douglas Steen" initials="dh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08AA"/>
    <a:srgbClr val="000000"/>
    <a:srgbClr val="F9FBA5"/>
    <a:srgbClr val="D9D9D9"/>
    <a:srgbClr val="BEBEBE"/>
    <a:srgbClr val="949699"/>
    <a:srgbClr val="5191CD"/>
    <a:srgbClr val="C5C5C5"/>
    <a:srgbClr val="C8C8C8"/>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52600" autoAdjust="0"/>
  </p:normalViewPr>
  <p:slideViewPr>
    <p:cSldViewPr snapToGrid="0" snapToObjects="1">
      <p:cViewPr varScale="1">
        <p:scale>
          <a:sx n="47" d="100"/>
          <a:sy n="47" d="100"/>
        </p:scale>
        <p:origin x="1032" y="38"/>
      </p:cViewPr>
      <p:guideLst>
        <p:guide orient="horz" pos="144"/>
        <p:guide orient="horz" pos="1200"/>
        <p:guide orient="horz" pos="2736"/>
        <p:guide orient="horz" pos="4176"/>
        <p:guide orient="horz" pos="1488"/>
        <p:guide orient="horz" pos="912"/>
        <p:guide pos="2880"/>
        <p:guide pos="245"/>
        <p:guide pos="893"/>
        <p:guide pos="5509"/>
        <p:guide pos="5299"/>
        <p:guide pos="458"/>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78" d="100"/>
          <a:sy n="78" d="100"/>
        </p:scale>
        <p:origin x="-1980" y="-7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0" tIns="46964" rIns="93930" bIns="46964" rtlCol="0"/>
          <a:lstStyle>
            <a:lvl1pPr algn="l">
              <a:defRPr sz="1200"/>
            </a:lvl1pPr>
          </a:lstStyle>
          <a:p>
            <a:r>
              <a:rPr lang="en-US" dirty="0">
                <a:latin typeface="Segoe" pitchFamily="34" charset="0"/>
              </a:rPr>
              <a:t>WPC2010_Breakout</a:t>
            </a:r>
          </a:p>
          <a:p>
            <a:endParaRPr lang="en-US" dirty="0">
              <a:latin typeface="Segoe" pitchFamily="34" charset="0"/>
            </a:endParaRPr>
          </a:p>
        </p:txBody>
      </p:sp>
      <p:sp>
        <p:nvSpPr>
          <p:cNvPr id="3" name="Date Placeholder 2"/>
          <p:cNvSpPr>
            <a:spLocks noGrp="1"/>
          </p:cNvSpPr>
          <p:nvPr>
            <p:ph type="dt" sz="quarter" idx="1"/>
          </p:nvPr>
        </p:nvSpPr>
        <p:spPr>
          <a:xfrm>
            <a:off x="4008706" y="0"/>
            <a:ext cx="3066733" cy="468154"/>
          </a:xfrm>
          <a:prstGeom prst="rect">
            <a:avLst/>
          </a:prstGeom>
        </p:spPr>
        <p:txBody>
          <a:bodyPr vert="horz" lIns="93930" tIns="46964" rIns="93930" bIns="46964" rtlCol="0"/>
          <a:lstStyle>
            <a:lvl1pPr algn="r">
              <a:defRPr sz="1200"/>
            </a:lvl1pPr>
          </a:lstStyle>
          <a:p>
            <a:fld id="{1C3F5198-D814-4F07-A84F-942E63C84983}" type="datetimeFigureOut">
              <a:rPr lang="en-US" smtClean="0">
                <a:latin typeface="Segoe UI" pitchFamily="34" charset="0"/>
              </a:rPr>
              <a:pPr/>
              <a:t>8/6/2014</a:t>
            </a:fld>
            <a:endParaRPr lang="en-US" dirty="0">
              <a:latin typeface="Segoe UI" pitchFamily="34" charset="0"/>
            </a:endParaRPr>
          </a:p>
        </p:txBody>
      </p:sp>
      <p:sp>
        <p:nvSpPr>
          <p:cNvPr id="4" name="Footer Placeholder 3"/>
          <p:cNvSpPr>
            <a:spLocks noGrp="1"/>
          </p:cNvSpPr>
          <p:nvPr>
            <p:ph type="ftr" sz="quarter" idx="2"/>
          </p:nvPr>
        </p:nvSpPr>
        <p:spPr>
          <a:xfrm>
            <a:off x="1" y="8893297"/>
            <a:ext cx="6448001" cy="468154"/>
          </a:xfrm>
          <a:prstGeom prst="rect">
            <a:avLst/>
          </a:prstGeom>
        </p:spPr>
        <p:txBody>
          <a:bodyPr vert="horz" lIns="93930" tIns="46964" rIns="93930" bIns="46964"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48001" y="8893297"/>
            <a:ext cx="627435" cy="468154"/>
          </a:xfrm>
          <a:prstGeom prst="rect">
            <a:avLst/>
          </a:prstGeom>
        </p:spPr>
        <p:txBody>
          <a:bodyPr vert="horz" lIns="93930" tIns="46964" rIns="93930" bIns="46964"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0" tIns="46964" rIns="93930" bIns="46964" rtlCol="0"/>
          <a:lstStyle>
            <a:lvl1pPr marL="0" algn="l" defTabSz="939253" rtl="0" eaLnBrk="1" latinLnBrk="0" hangingPunct="1">
              <a:defRPr lang="en-US" sz="1200" kern="1200" smtClean="0">
                <a:solidFill>
                  <a:schemeClr val="tx1"/>
                </a:solidFill>
                <a:latin typeface="Segoe" pitchFamily="34" charset="0"/>
                <a:ea typeface="+mn-ea"/>
                <a:cs typeface="+mn-cs"/>
              </a:defRPr>
            </a:lvl1pPr>
          </a:lstStyle>
          <a:p>
            <a:r>
              <a:rPr lang="en-US" dirty="0" smtClean="0"/>
              <a:t>WPC2010_Breakout</a:t>
            </a:r>
          </a:p>
          <a:p>
            <a:endParaRPr lang="en-US" dirty="0"/>
          </a:p>
        </p:txBody>
      </p:sp>
      <p:sp>
        <p:nvSpPr>
          <p:cNvPr id="3" name="Date Placeholder 2"/>
          <p:cNvSpPr>
            <a:spLocks noGrp="1"/>
          </p:cNvSpPr>
          <p:nvPr>
            <p:ph type="dt" idx="1"/>
          </p:nvPr>
        </p:nvSpPr>
        <p:spPr>
          <a:xfrm>
            <a:off x="4008706" y="0"/>
            <a:ext cx="3066733" cy="468154"/>
          </a:xfrm>
          <a:prstGeom prst="rect">
            <a:avLst/>
          </a:prstGeom>
        </p:spPr>
        <p:txBody>
          <a:bodyPr vert="horz" lIns="93930" tIns="46964" rIns="93930" bIns="46964" rtlCol="0"/>
          <a:lstStyle>
            <a:lvl1pPr algn="r">
              <a:defRPr sz="1200">
                <a:latin typeface="Segoe UI" pitchFamily="34" charset="0"/>
              </a:defRPr>
            </a:lvl1pPr>
          </a:lstStyle>
          <a:p>
            <a:fld id="{7C3FBCD4-166E-446F-AF18-7D4A0CF9AEF6}" type="datetimeFigureOut">
              <a:rPr lang="en-US" smtClean="0"/>
              <a:pPr/>
              <a:t>8/6/2014</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0" tIns="46964" rIns="93930" bIns="46964" rtlCol="0" anchor="ctr"/>
          <a:lstStyle/>
          <a:p>
            <a:endParaRPr lang="en-US" dirty="0"/>
          </a:p>
        </p:txBody>
      </p:sp>
      <p:sp>
        <p:nvSpPr>
          <p:cNvPr id="5" name="Notes Placeholder 4"/>
          <p:cNvSpPr>
            <a:spLocks noGrp="1"/>
          </p:cNvSpPr>
          <p:nvPr>
            <p:ph type="body" sz="quarter" idx="3"/>
          </p:nvPr>
        </p:nvSpPr>
        <p:spPr>
          <a:xfrm>
            <a:off x="707708" y="4447462"/>
            <a:ext cx="5661660" cy="4213384"/>
          </a:xfrm>
          <a:prstGeom prst="rect">
            <a:avLst/>
          </a:prstGeom>
        </p:spPr>
        <p:txBody>
          <a:bodyPr vert="horz" lIns="93930" tIns="46964" rIns="93930" bIns="469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93297"/>
            <a:ext cx="6369368" cy="468154"/>
          </a:xfrm>
          <a:prstGeom prst="rect">
            <a:avLst/>
          </a:prstGeom>
        </p:spPr>
        <p:txBody>
          <a:bodyPr vert="horz" lIns="93930" tIns="46964" rIns="93930" bIns="46964"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69367" y="8893297"/>
            <a:ext cx="706070" cy="468154"/>
          </a:xfrm>
          <a:prstGeom prst="rect">
            <a:avLst/>
          </a:prstGeom>
        </p:spPr>
        <p:txBody>
          <a:bodyPr vert="horz" lIns="93930" tIns="46964" rIns="93930" bIns="46964"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701675"/>
            <a:ext cx="4683125" cy="3511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81664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02: Edit</a:t>
            </a:r>
            <a:r>
              <a:rPr lang="en-US" baseline="0" dirty="0" smtClean="0"/>
              <a:t> </a:t>
            </a:r>
            <a:r>
              <a:rPr lang="en-US" baseline="0" dirty="0" err="1" smtClean="0"/>
              <a:t>CommerceManager</a:t>
            </a:r>
            <a:r>
              <a:rPr lang="en-US" baseline="0" dirty="0" smtClean="0"/>
              <a:t> to expect objects passed in:</a:t>
            </a:r>
          </a:p>
          <a:p>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 _</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Mailer _mailer;</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 _</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a:t>
            </a:r>
            <a:r>
              <a:rPr lang="en-US" sz="900" kern="1200" dirty="0" err="1" smtClean="0">
                <a:solidFill>
                  <a:schemeClr val="tx1"/>
                </a:solidFill>
                <a:latin typeface="Segoe UI" pitchFamily="34" charset="0"/>
                <a:ea typeface="+mn-ea"/>
                <a:cs typeface="+mn-cs"/>
              </a:rPr>
              <a:t>CommerceManager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Mailer mailer)</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_</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 = </a:t>
            </a:r>
            <a:r>
              <a:rPr lang="en-US" sz="900" kern="1200" dirty="0" err="1" smtClean="0">
                <a:solidFill>
                  <a:schemeClr val="tx1"/>
                </a:solidFill>
                <a:latin typeface="Segoe UI" pitchFamily="34" charset="0"/>
                <a:ea typeface="+mn-ea"/>
                <a:cs typeface="+mn-cs"/>
              </a:rPr>
              <a:t>storeRepository</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_</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 = </a:t>
            </a:r>
            <a:r>
              <a:rPr lang="en-US" sz="900" kern="1200" dirty="0" err="1" smtClean="0">
                <a:solidFill>
                  <a:schemeClr val="tx1"/>
                </a:solidFill>
                <a:latin typeface="Segoe UI" pitchFamily="34" charset="0"/>
                <a:ea typeface="+mn-ea"/>
                <a:cs typeface="+mn-cs"/>
              </a:rPr>
              <a:t>paymentProcessor</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_mailer = mailer;</a:t>
            </a:r>
          </a:p>
          <a:p>
            <a:r>
              <a:rPr lang="en-US" sz="900" kern="1200" dirty="0" smtClean="0">
                <a:solidFill>
                  <a:schemeClr val="tx1"/>
                </a:solidFill>
                <a:latin typeface="Segoe UI" pitchFamily="34" charset="0"/>
                <a:ea typeface="+mn-ea"/>
                <a:cs typeface="+mn-cs"/>
              </a:rPr>
              <a: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50253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46359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03: Show refactor</a:t>
            </a:r>
            <a:r>
              <a:rPr lang="en-US" baseline="0" dirty="0" smtClean="0"/>
              <a:t> tool in</a:t>
            </a:r>
            <a:r>
              <a:rPr lang="en-US" dirty="0" smtClean="0"/>
              <a:t> Visual Studio, right-click </a:t>
            </a:r>
            <a:r>
              <a:rPr lang="en-US" dirty="0" err="1" smtClean="0"/>
              <a:t>StoreRepository</a:t>
            </a:r>
            <a:r>
              <a:rPr lang="en-US" dirty="0" smtClean="0"/>
              <a:t> &gt; Refactor &gt; Extract interface</a:t>
            </a:r>
          </a:p>
          <a:p>
            <a:r>
              <a:rPr lang="en-US" dirty="0" smtClean="0"/>
              <a:t>Select all for public interface</a:t>
            </a:r>
          </a:p>
          <a:p>
            <a:r>
              <a:rPr lang="en-US" dirty="0" smtClean="0"/>
              <a:t>Then, copy </a:t>
            </a:r>
            <a:r>
              <a:rPr lang="en-US" dirty="0" err="1" smtClean="0"/>
              <a:t>IStoreRepository</a:t>
            </a:r>
            <a:r>
              <a:rPr lang="en-US" dirty="0" smtClean="0"/>
              <a:t> into a new Contracts folder</a:t>
            </a:r>
          </a:p>
          <a:p>
            <a:r>
              <a:rPr lang="en-US" dirty="0" smtClean="0"/>
              <a:t>Then, change declarations</a:t>
            </a:r>
            <a:r>
              <a:rPr lang="en-US" baseline="0" dirty="0" smtClean="0"/>
              <a:t> in Commerce Manager to </a:t>
            </a:r>
            <a:r>
              <a:rPr lang="en-US" baseline="0" dirty="0" err="1" smtClean="0"/>
              <a:t>IStoreRepository</a:t>
            </a:r>
            <a:endParaRPr lang="en-US" baseline="0" dirty="0" smtClean="0"/>
          </a:p>
          <a:p>
            <a:endParaRPr lang="en-US" baseline="0" dirty="0" smtClean="0"/>
          </a:p>
          <a:p>
            <a:r>
              <a:rPr lang="en-US" baseline="0" dirty="0" smtClean="0"/>
              <a:t>Then, open the Demo 03 Completed solution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53721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Factories, Service Locators, and Dependency Injection</a:t>
            </a:r>
          </a:p>
          <a:p>
            <a:r>
              <a:rPr lang="en-US" dirty="0" smtClean="0"/>
              <a:t>Factories, service locators, and dependency injection are all approaches you can take to move the responsibility for instantiating and managing objects on behalf of other client objects.</a:t>
            </a:r>
          </a:p>
          <a:p>
            <a:endParaRPr lang="en-US" dirty="0" smtClean="0"/>
          </a:p>
          <a:p>
            <a:r>
              <a:rPr lang="en-US" dirty="0" smtClean="0"/>
              <a:t>We will focus on Dependency Injection, but briefly mention mention Factory and Service Locator patterns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71677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caller</a:t>
            </a:r>
            <a:r>
              <a:rPr lang="en-US" baseline="0" dirty="0" smtClean="0"/>
              <a:t> is still responsible for selecting the factory and method to create the object that it needs.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316952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ServiceLocator</a:t>
            </a:r>
            <a:r>
              <a:rPr lang="en-US" dirty="0" smtClean="0"/>
              <a:t> has a way of looking up the right service</a:t>
            </a:r>
            <a:r>
              <a:rPr lang="en-US" baseline="0" dirty="0" smtClean="0"/>
              <a:t> using its dictionary of type names and associated instances</a:t>
            </a:r>
          </a:p>
          <a:p>
            <a:r>
              <a:rPr lang="en-US" dirty="0" smtClean="0"/>
              <a:t>It might look</a:t>
            </a:r>
            <a:r>
              <a:rPr lang="en-US" baseline="0" dirty="0" smtClean="0"/>
              <a:t> like:</a:t>
            </a:r>
          </a:p>
          <a:p>
            <a:endParaRPr lang="en-US" baseline="0" dirty="0" smtClean="0"/>
          </a:p>
          <a:p>
            <a:r>
              <a:rPr lang="en-US" dirty="0" smtClean="0"/>
              <a:t>        services = new Dictionary&lt;object, object&gt;();</a:t>
            </a:r>
          </a:p>
          <a:p>
            <a:r>
              <a:rPr lang="en-US" dirty="0" smtClean="0"/>
              <a:t>        </a:t>
            </a:r>
            <a:r>
              <a:rPr lang="en-US" dirty="0" err="1" smtClean="0"/>
              <a:t>this.services.Add</a:t>
            </a:r>
            <a:r>
              <a:rPr lang="en-US" dirty="0" smtClean="0"/>
              <a:t>(</a:t>
            </a:r>
            <a:r>
              <a:rPr lang="en-US" dirty="0" err="1" smtClean="0"/>
              <a:t>typeof</a:t>
            </a:r>
            <a:r>
              <a:rPr lang="en-US" dirty="0" smtClean="0"/>
              <a:t>(</a:t>
            </a:r>
            <a:r>
              <a:rPr lang="en-US" dirty="0" err="1" smtClean="0"/>
              <a:t>IServiceA</a:t>
            </a:r>
            <a:r>
              <a:rPr lang="en-US" dirty="0" smtClean="0"/>
              <a:t>), new </a:t>
            </a:r>
            <a:r>
              <a:rPr lang="en-US" dirty="0" err="1" smtClean="0"/>
              <a:t>ServiceA</a:t>
            </a:r>
            <a:r>
              <a:rPr lang="en-US" dirty="0" smtClean="0"/>
              <a:t>());</a:t>
            </a:r>
          </a:p>
          <a:p>
            <a:r>
              <a:rPr lang="en-US" dirty="0" smtClean="0"/>
              <a:t>        </a:t>
            </a:r>
            <a:r>
              <a:rPr lang="en-US" dirty="0" err="1" smtClean="0"/>
              <a:t>this.services.Add</a:t>
            </a:r>
            <a:r>
              <a:rPr lang="en-US" dirty="0" smtClean="0"/>
              <a:t>(</a:t>
            </a:r>
            <a:r>
              <a:rPr lang="en-US" dirty="0" err="1" smtClean="0"/>
              <a:t>typeof</a:t>
            </a:r>
            <a:r>
              <a:rPr lang="en-US" dirty="0" smtClean="0"/>
              <a:t>(</a:t>
            </a:r>
            <a:r>
              <a:rPr lang="en-US" dirty="0" err="1" smtClean="0"/>
              <a:t>IServiceB</a:t>
            </a:r>
            <a:r>
              <a:rPr lang="en-US" dirty="0" smtClean="0"/>
              <a:t>), new </a:t>
            </a:r>
            <a:r>
              <a:rPr lang="en-US" dirty="0" err="1" smtClean="0"/>
              <a:t>ServiceB</a:t>
            </a:r>
            <a:r>
              <a:rPr lang="en-US" dirty="0" smtClean="0"/>
              <a:t>());</a:t>
            </a:r>
          </a:p>
          <a:p>
            <a:r>
              <a:rPr lang="en-US" dirty="0" smtClean="0"/>
              <a:t>        </a:t>
            </a:r>
            <a:r>
              <a:rPr lang="en-US" dirty="0" err="1" smtClean="0"/>
              <a:t>this.services.Add</a:t>
            </a:r>
            <a:r>
              <a:rPr lang="en-US" dirty="0" smtClean="0"/>
              <a:t>(</a:t>
            </a:r>
            <a:r>
              <a:rPr lang="en-US" dirty="0" err="1" smtClean="0"/>
              <a:t>typeof</a:t>
            </a:r>
            <a:r>
              <a:rPr lang="en-US" dirty="0" smtClean="0"/>
              <a:t>(</a:t>
            </a:r>
            <a:r>
              <a:rPr lang="en-US" dirty="0" err="1" smtClean="0"/>
              <a:t>IServiceC</a:t>
            </a:r>
            <a:r>
              <a:rPr lang="en-US" dirty="0" smtClean="0"/>
              <a:t>), new </a:t>
            </a:r>
            <a:r>
              <a:rPr lang="en-US" dirty="0" err="1" smtClean="0"/>
              <a:t>ServiceC</a:t>
            </a:r>
            <a:r>
              <a:rPr lang="en-US" dirty="0" smtClean="0"/>
              <a:t>());</a:t>
            </a:r>
          </a:p>
          <a:p>
            <a:endParaRPr lang="en-US" dirty="0" smtClean="0"/>
          </a:p>
          <a:p>
            <a:r>
              <a:rPr lang="en-US" dirty="0" err="1" smtClean="0"/>
              <a:t>GetService</a:t>
            </a:r>
            <a:r>
              <a:rPr lang="en-US" dirty="0" smtClean="0"/>
              <a:t>() method returns a reference the correct implementation fetching it from the dictionary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99308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04</a:t>
            </a:r>
          </a:p>
          <a:p>
            <a:r>
              <a:rPr lang="en-US" dirty="0" smtClean="0"/>
              <a:t>Set breakpoint and show creation of service locator and how the caller must invoke it to get its dependencies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22365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important difference between Service Locator and Dependency</a:t>
            </a:r>
            <a:r>
              <a:rPr lang="en-US" baseline="0" dirty="0" smtClean="0"/>
              <a:t> Injection</a:t>
            </a:r>
            <a:r>
              <a:rPr lang="en-US" dirty="0" smtClean="0"/>
              <a:t> is about how that implementation is provided to the application class. With service locator the application class asks for it explicitly by a message to the locator. With injection there is no explicit request, the service appears in the application class - hence the inversion of control.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75498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05</a:t>
            </a:r>
            <a:r>
              <a:rPr lang="en-US" baseline="0" dirty="0" smtClean="0"/>
              <a:t> (Complete): </a:t>
            </a:r>
            <a:r>
              <a:rPr lang="en-US" baseline="0" dirty="0" err="1" smtClean="0"/>
              <a:t>DIContainer</a:t>
            </a:r>
            <a:r>
              <a:rPr lang="en-US" baseline="0" dirty="0" smtClean="0"/>
              <a:t> folder – walk through code</a:t>
            </a:r>
          </a:p>
          <a:p>
            <a:r>
              <a:rPr lang="en-US" baseline="0" dirty="0" smtClean="0"/>
              <a:t>Show code in </a:t>
            </a:r>
            <a:r>
              <a:rPr lang="en-US" baseline="0" dirty="0" err="1" smtClean="0"/>
              <a:t>Program.cs</a:t>
            </a:r>
            <a:endParaRPr lang="en-US" baseline="0" dirty="0" smtClean="0"/>
          </a:p>
          <a:p>
            <a:r>
              <a:rPr lang="en-US" baseline="0" dirty="0" smtClean="0"/>
              <a:t>Run in debugger and step into Container</a:t>
            </a:r>
          </a:p>
          <a:p>
            <a:r>
              <a:rPr lang="en-US" baseline="0" dirty="0" smtClean="0"/>
              <a:t>Also run with break point in </a:t>
            </a:r>
            <a:r>
              <a:rPr lang="en-US" baseline="0" dirty="0" err="1" smtClean="0"/>
              <a:t>CommerceManager</a:t>
            </a:r>
            <a:r>
              <a:rPr lang="en-US" baseline="0" dirty="0" smtClean="0"/>
              <a:t> constructor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77597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http://msdn.microsoft.com/en-us/library/dn170416.aspx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55967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A7BC18-B81E-4CEA-9B9F-6BEEA8082F8A}" type="slidenum">
              <a:rPr lang="en-US" smtClean="0"/>
              <a:pPr>
                <a:defRPr/>
              </a:pPr>
              <a:t>2</a:t>
            </a:fld>
            <a:endParaRPr lang="en-US" dirty="0"/>
          </a:p>
        </p:txBody>
      </p:sp>
    </p:spTree>
    <p:extLst>
      <p:ext uri="{BB962C8B-B14F-4D97-AF65-F5344CB8AC3E}">
        <p14:creationId xmlns:p14="http://schemas.microsoft.com/office/powerpoint/2010/main" val="2666148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499069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sample shows how you could create a new Unity container and then register the concrete type to use when an </a:t>
            </a:r>
            <a:r>
              <a:rPr lang="en-US" dirty="0" err="1" smtClean="0"/>
              <a:t>IMyInterface</a:t>
            </a:r>
            <a:r>
              <a:rPr lang="en-US" dirty="0" smtClean="0"/>
              <a:t> instance is needed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55851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sample shows how you instantiate an object using the container.</a:t>
            </a:r>
          </a:p>
          <a:p>
            <a:r>
              <a:rPr lang="en-US" dirty="0" smtClean="0"/>
              <a:t>The object could an interface listed in the registrations or could be a class with dependencies</a:t>
            </a:r>
            <a:r>
              <a:rPr lang="en-US" baseline="0" dirty="0" smtClean="0"/>
              <a:t> that are registered in the container.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527390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Create a console app</a:t>
            </a:r>
            <a:r>
              <a:rPr lang="en-US" baseline="0" dirty="0" smtClean="0"/>
              <a:t> and add </a:t>
            </a:r>
            <a:r>
              <a:rPr lang="en-US" baseline="0" dirty="0" err="1" smtClean="0"/>
              <a:t>NuGet</a:t>
            </a:r>
            <a:r>
              <a:rPr lang="en-US" baseline="0" dirty="0" smtClean="0"/>
              <a:t> Package</a:t>
            </a:r>
            <a:endParaRPr lang="en-US" dirty="0" smtClean="0"/>
          </a:p>
          <a:p>
            <a:r>
              <a:rPr lang="en-US" sz="900" kern="1200" dirty="0" smtClean="0">
                <a:solidFill>
                  <a:schemeClr val="tx1"/>
                </a:solidFill>
                <a:latin typeface="Segoe UI" pitchFamily="34" charset="0"/>
                <a:ea typeface="+mn-ea"/>
                <a:cs typeface="+mn-cs"/>
              </a:rPr>
              <a:t> </a:t>
            </a:r>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var</a:t>
            </a:r>
            <a:r>
              <a:rPr lang="en-US" sz="900" kern="1200" dirty="0" smtClean="0">
                <a:solidFill>
                  <a:schemeClr val="tx1"/>
                </a:solidFill>
                <a:latin typeface="Segoe UI" pitchFamily="34" charset="0"/>
                <a:ea typeface="+mn-ea"/>
                <a:cs typeface="+mn-cs"/>
              </a:rPr>
              <a:t> container = new </a:t>
            </a:r>
            <a:r>
              <a:rPr lang="en-US" sz="900" kern="1200" dirty="0" err="1" smtClean="0">
                <a:solidFill>
                  <a:schemeClr val="tx1"/>
                </a:solidFill>
                <a:latin typeface="Segoe UI" pitchFamily="34" charset="0"/>
                <a:ea typeface="+mn-ea"/>
                <a:cs typeface="+mn-cs"/>
              </a:rPr>
              <a:t>UnityContainer</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container.RegisterType</a:t>
            </a:r>
            <a:r>
              <a:rPr lang="en-US" sz="900" kern="1200" dirty="0" smtClean="0">
                <a:solidFill>
                  <a:schemeClr val="tx1"/>
                </a:solidFill>
                <a:latin typeface="Segoe UI" pitchFamily="34" charset="0"/>
                <a:ea typeface="+mn-ea"/>
                <a:cs typeface="+mn-cs"/>
              </a:rPr>
              <a:t>&lt;</a:t>
            </a:r>
            <a:r>
              <a:rPr lang="en-US" sz="900" kern="1200" dirty="0" err="1" smtClean="0">
                <a:solidFill>
                  <a:schemeClr val="tx1"/>
                </a:solidFill>
                <a:latin typeface="Segoe UI" pitchFamily="34" charset="0"/>
                <a:ea typeface="+mn-ea"/>
                <a:cs typeface="+mn-cs"/>
              </a:rPr>
              <a:t>IMyService</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MyService</a:t>
            </a:r>
            <a:r>
              <a:rPr lang="en-US" sz="900" kern="1200" dirty="0" smtClean="0">
                <a:solidFill>
                  <a:schemeClr val="tx1"/>
                </a:solidFill>
                <a:latin typeface="Segoe UI" pitchFamily="34" charset="0"/>
                <a:ea typeface="+mn-ea"/>
                <a:cs typeface="+mn-cs"/>
              </a:rPr>
              <a:t>&gt;();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var</a:t>
            </a:r>
            <a:r>
              <a:rPr lang="en-US" sz="900" kern="1200" dirty="0" smtClean="0">
                <a:solidFill>
                  <a:schemeClr val="tx1"/>
                </a:solidFill>
                <a:latin typeface="Segoe UI" pitchFamily="34" charset="0"/>
                <a:ea typeface="+mn-ea"/>
                <a:cs typeface="+mn-cs"/>
              </a:rPr>
              <a:t> service = </a:t>
            </a:r>
            <a:r>
              <a:rPr lang="en-US" sz="900" kern="1200" dirty="0" err="1" smtClean="0">
                <a:solidFill>
                  <a:schemeClr val="tx1"/>
                </a:solidFill>
                <a:latin typeface="Segoe UI" pitchFamily="34" charset="0"/>
                <a:ea typeface="+mn-ea"/>
                <a:cs typeface="+mn-cs"/>
              </a:rPr>
              <a:t>container.Resolve</a:t>
            </a:r>
            <a:r>
              <a:rPr lang="en-US" sz="900" kern="1200" dirty="0" smtClean="0">
                <a:solidFill>
                  <a:schemeClr val="tx1"/>
                </a:solidFill>
                <a:latin typeface="Segoe UI" pitchFamily="34" charset="0"/>
                <a:ea typeface="+mn-ea"/>
                <a:cs typeface="+mn-cs"/>
              </a:rPr>
              <a:t>&lt;</a:t>
            </a:r>
            <a:r>
              <a:rPr lang="en-US" sz="900" kern="1200" dirty="0" err="1" smtClean="0">
                <a:solidFill>
                  <a:schemeClr val="tx1"/>
                </a:solidFill>
                <a:latin typeface="Segoe UI" pitchFamily="34" charset="0"/>
                <a:ea typeface="+mn-ea"/>
                <a:cs typeface="+mn-cs"/>
              </a:rPr>
              <a:t>IMyService</a:t>
            </a:r>
            <a:r>
              <a:rPr lang="en-US" sz="900" kern="1200" dirty="0" smtClean="0">
                <a:solidFill>
                  <a:schemeClr val="tx1"/>
                </a:solidFill>
                <a:latin typeface="Segoe UI" pitchFamily="34" charset="0"/>
                <a:ea typeface="+mn-ea"/>
                <a:cs typeface="+mn-cs"/>
              </a:rPr>
              <a:t>&gt;();</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service.SayHello</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add this later:</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var</a:t>
            </a:r>
            <a:r>
              <a:rPr lang="en-US" sz="900" kern="1200" dirty="0" smtClean="0">
                <a:solidFill>
                  <a:schemeClr val="tx1"/>
                </a:solidFill>
                <a:latin typeface="Segoe UI" pitchFamily="34" charset="0"/>
                <a:ea typeface="+mn-ea"/>
                <a:cs typeface="+mn-cs"/>
              </a:rPr>
              <a:t> controller = </a:t>
            </a:r>
            <a:r>
              <a:rPr lang="en-US" sz="900" kern="1200" dirty="0" err="1" smtClean="0">
                <a:solidFill>
                  <a:schemeClr val="tx1"/>
                </a:solidFill>
                <a:latin typeface="Segoe UI" pitchFamily="34" charset="0"/>
                <a:ea typeface="+mn-ea"/>
                <a:cs typeface="+mn-cs"/>
              </a:rPr>
              <a:t>container.Resolve</a:t>
            </a:r>
            <a:r>
              <a:rPr lang="en-US" sz="900" kern="1200" dirty="0" smtClean="0">
                <a:solidFill>
                  <a:schemeClr val="tx1"/>
                </a:solidFill>
                <a:latin typeface="Segoe UI" pitchFamily="34" charset="0"/>
                <a:ea typeface="+mn-ea"/>
                <a:cs typeface="+mn-cs"/>
              </a:rPr>
              <a:t>&lt;</a:t>
            </a:r>
            <a:r>
              <a:rPr lang="en-US" sz="900" kern="1200" dirty="0" err="1" smtClean="0">
                <a:solidFill>
                  <a:schemeClr val="tx1"/>
                </a:solidFill>
                <a:latin typeface="Segoe UI" pitchFamily="34" charset="0"/>
                <a:ea typeface="+mn-ea"/>
                <a:cs typeface="+mn-cs"/>
              </a:rPr>
              <a:t>MyController</a:t>
            </a:r>
            <a:r>
              <a:rPr lang="en-US" sz="900" kern="1200" dirty="0" smtClean="0">
                <a:solidFill>
                  <a:schemeClr val="tx1"/>
                </a:solidFill>
                <a:latin typeface="Segoe UI" pitchFamily="34" charset="0"/>
                <a:ea typeface="+mn-ea"/>
                <a:cs typeface="+mn-cs"/>
              </a:rPr>
              <a:t>&gt;();</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controller.Action</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Console.ReadLine</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dirty="0" err="1" smtClean="0">
                <a:solidFill>
                  <a:schemeClr val="tx1"/>
                </a:solidFill>
                <a:latin typeface="Segoe UI" pitchFamily="34" charset="0"/>
                <a:ea typeface="+mn-ea"/>
                <a:cs typeface="+mn-cs"/>
              </a:rPr>
              <a:t>IMyService.cs</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public interface </a:t>
            </a:r>
            <a:r>
              <a:rPr lang="en-US" sz="900" kern="1200" dirty="0" err="1" smtClean="0">
                <a:solidFill>
                  <a:schemeClr val="tx1"/>
                </a:solidFill>
                <a:latin typeface="Segoe UI" pitchFamily="34" charset="0"/>
                <a:ea typeface="+mn-ea"/>
                <a:cs typeface="+mn-cs"/>
              </a:rPr>
              <a:t>IMyService</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void </a:t>
            </a:r>
            <a:r>
              <a:rPr lang="en-US" sz="900" kern="1200" dirty="0" err="1" smtClean="0">
                <a:solidFill>
                  <a:schemeClr val="tx1"/>
                </a:solidFill>
                <a:latin typeface="Segoe UI" pitchFamily="34" charset="0"/>
                <a:ea typeface="+mn-ea"/>
                <a:cs typeface="+mn-cs"/>
              </a:rPr>
              <a:t>SayHello</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endParaRPr lang="en-US" dirty="0" smtClean="0"/>
          </a:p>
          <a:p>
            <a:r>
              <a:rPr lang="en-US" dirty="0" err="1" smtClean="0"/>
              <a:t>MyService.cs</a:t>
            </a:r>
            <a:r>
              <a:rPr lang="en-US" dirty="0" smtClean="0"/>
              <a:t>:</a:t>
            </a:r>
          </a:p>
          <a:p>
            <a:r>
              <a:rPr lang="en-US" sz="900" kern="1200" dirty="0" smtClean="0">
                <a:solidFill>
                  <a:schemeClr val="tx1"/>
                </a:solidFill>
                <a:latin typeface="Segoe UI" pitchFamily="34" charset="0"/>
                <a:ea typeface="+mn-ea"/>
                <a:cs typeface="+mn-cs"/>
              </a:rPr>
              <a:t> public void </a:t>
            </a:r>
            <a:r>
              <a:rPr lang="en-US" sz="900" kern="1200" dirty="0" err="1" smtClean="0">
                <a:solidFill>
                  <a:schemeClr val="tx1"/>
                </a:solidFill>
                <a:latin typeface="Segoe UI" pitchFamily="34" charset="0"/>
                <a:ea typeface="+mn-ea"/>
                <a:cs typeface="+mn-cs"/>
              </a:rPr>
              <a:t>SayHello</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Console.WriteLine</a:t>
            </a:r>
            <a:r>
              <a:rPr lang="en-US" sz="900" kern="1200" dirty="0" smtClean="0">
                <a:solidFill>
                  <a:schemeClr val="tx1"/>
                </a:solidFill>
                <a:latin typeface="Segoe UI" pitchFamily="34" charset="0"/>
                <a:ea typeface="+mn-ea"/>
                <a:cs typeface="+mn-cs"/>
              </a:rPr>
              <a:t>("hello");</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err="1" smtClean="0">
                <a:solidFill>
                  <a:schemeClr val="tx1"/>
                </a:solidFill>
                <a:latin typeface="Segoe UI" pitchFamily="34" charset="0"/>
                <a:ea typeface="+mn-ea"/>
                <a:cs typeface="+mn-cs"/>
              </a:rPr>
              <a:t>MyController.cs</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private </a:t>
            </a:r>
            <a:r>
              <a:rPr lang="en-US" sz="900" kern="1200" dirty="0" err="1" smtClean="0">
                <a:solidFill>
                  <a:schemeClr val="tx1"/>
                </a:solidFill>
                <a:latin typeface="Segoe UI" pitchFamily="34" charset="0"/>
                <a:ea typeface="+mn-ea"/>
                <a:cs typeface="+mn-cs"/>
              </a:rPr>
              <a:t>IMyService</a:t>
            </a:r>
            <a:r>
              <a:rPr lang="en-US" sz="900" kern="1200" dirty="0" smtClean="0">
                <a:solidFill>
                  <a:schemeClr val="tx1"/>
                </a:solidFill>
                <a:latin typeface="Segoe UI" pitchFamily="34" charset="0"/>
                <a:ea typeface="+mn-ea"/>
                <a:cs typeface="+mn-cs"/>
              </a:rPr>
              <a:t> _service;</a:t>
            </a:r>
          </a:p>
          <a:p>
            <a:r>
              <a:rPr lang="en-US" sz="900" kern="1200" dirty="0" smtClean="0">
                <a:solidFill>
                  <a:schemeClr val="tx1"/>
                </a:solidFill>
                <a:latin typeface="Segoe UI" pitchFamily="34" charset="0"/>
                <a:ea typeface="+mn-ea"/>
                <a:cs typeface="+mn-cs"/>
              </a:rPr>
              <a:t>        public </a:t>
            </a:r>
            <a:r>
              <a:rPr lang="en-US" sz="900" kern="1200" dirty="0" err="1" smtClean="0">
                <a:solidFill>
                  <a:schemeClr val="tx1"/>
                </a:solidFill>
                <a:latin typeface="Segoe UI" pitchFamily="34" charset="0"/>
                <a:ea typeface="+mn-ea"/>
                <a:cs typeface="+mn-cs"/>
              </a:rPr>
              <a:t>MyController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IMyService</a:t>
            </a:r>
            <a:r>
              <a:rPr lang="en-US" sz="900" kern="1200" dirty="0" smtClean="0">
                <a:solidFill>
                  <a:schemeClr val="tx1"/>
                </a:solidFill>
                <a:latin typeface="Segoe UI" pitchFamily="34" charset="0"/>
                <a:ea typeface="+mn-ea"/>
                <a:cs typeface="+mn-cs"/>
              </a:rPr>
              <a:t> service)   </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_service = service;</a:t>
            </a:r>
          </a:p>
          <a:p>
            <a:r>
              <a:rPr lang="en-US" sz="900" kern="1200" dirty="0" smtClean="0">
                <a:solidFill>
                  <a:schemeClr val="tx1"/>
                </a:solidFill>
                <a:latin typeface="Segoe UI" pitchFamily="34" charset="0"/>
                <a:ea typeface="+mn-ea"/>
                <a:cs typeface="+mn-cs"/>
              </a:rPr>
              <a:t>        }        </a:t>
            </a:r>
          </a:p>
          <a:p>
            <a:r>
              <a:rPr lang="en-US" sz="900" kern="1200" dirty="0" smtClean="0">
                <a:solidFill>
                  <a:schemeClr val="tx1"/>
                </a:solidFill>
                <a:latin typeface="Segoe UI" pitchFamily="34" charset="0"/>
                <a:ea typeface="+mn-ea"/>
                <a:cs typeface="+mn-cs"/>
              </a:rPr>
              <a:t>        public void Action()</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_</a:t>
            </a:r>
            <a:r>
              <a:rPr lang="en-US" sz="900" kern="1200" dirty="0" err="1" smtClean="0">
                <a:solidFill>
                  <a:schemeClr val="tx1"/>
                </a:solidFill>
                <a:latin typeface="Segoe UI" pitchFamily="34" charset="0"/>
                <a:ea typeface="+mn-ea"/>
                <a:cs typeface="+mn-cs"/>
              </a:rPr>
              <a:t>service.SayHello</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Then, show Demo 06</a:t>
            </a:r>
            <a:r>
              <a:rPr lang="en-US" sz="900" kern="1200" baseline="0" dirty="0" smtClean="0">
                <a:solidFill>
                  <a:schemeClr val="tx1"/>
                </a:solidFill>
                <a:latin typeface="Segoe UI" pitchFamily="34" charset="0"/>
                <a:ea typeface="+mn-ea"/>
                <a:cs typeface="+mn-cs"/>
              </a:rPr>
              <a:t> - Complete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180294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resolve an object that you registered using the </a:t>
            </a:r>
            <a:r>
              <a:rPr lang="en-US" b="1" dirty="0" err="1" smtClean="0"/>
              <a:t>RegisterType</a:t>
            </a:r>
            <a:r>
              <a:rPr lang="en-US" dirty="0" smtClean="0"/>
              <a:t> method, the container instantiates a new object when you call the </a:t>
            </a:r>
            <a:r>
              <a:rPr lang="en-US" b="1" dirty="0" smtClean="0"/>
              <a:t>Resolve</a:t>
            </a:r>
            <a:r>
              <a:rPr lang="en-US" dirty="0" smtClean="0"/>
              <a:t> method: the container does not hold a reference to the object. When you create a new instance using the </a:t>
            </a:r>
            <a:r>
              <a:rPr lang="en-US" b="1" dirty="0" err="1" smtClean="0"/>
              <a:t>RegisterInstance</a:t>
            </a:r>
            <a:r>
              <a:rPr lang="en-US" dirty="0" smtClean="0"/>
              <a:t> method, the container manages the object and holds a reference to it for the lifetime of the container.</a:t>
            </a:r>
          </a:p>
          <a:p>
            <a:r>
              <a:rPr lang="en-US" i="1" dirty="0" smtClean="0"/>
              <a:t>Lifetime Managers</a:t>
            </a:r>
            <a:r>
              <a:rPr lang="en-US" dirty="0" smtClean="0"/>
              <a:t> manage the lifetimes of objects instantiated by the container. The default lifetime manager for the </a:t>
            </a:r>
            <a:r>
              <a:rPr lang="en-US" b="1" dirty="0" err="1" smtClean="0"/>
              <a:t>RegisterType</a:t>
            </a:r>
            <a:r>
              <a:rPr lang="en-US" dirty="0" smtClean="0"/>
              <a:t> method is the </a:t>
            </a:r>
            <a:r>
              <a:rPr lang="en-US" b="1" dirty="0" err="1" smtClean="0"/>
              <a:t>TransientLifetimeManager</a:t>
            </a:r>
            <a:r>
              <a:rPr lang="en-US" dirty="0" smtClean="0"/>
              <a:t> and the default lifetime manager for the </a:t>
            </a:r>
            <a:r>
              <a:rPr lang="en-US" b="1" dirty="0" err="1" smtClean="0"/>
              <a:t>RegisterInstance</a:t>
            </a:r>
            <a:r>
              <a:rPr lang="en-US" dirty="0" smtClean="0"/>
              <a:t> method is the </a:t>
            </a:r>
            <a:r>
              <a:rPr lang="en-US" b="1" dirty="0" err="1" smtClean="0"/>
              <a:t>ContainerControlledLifetimeManager</a:t>
            </a:r>
            <a:r>
              <a:rPr lang="en-US" dirty="0" smtClean="0"/>
              <a:t>. If you want the container to create or return a singleton instance of a type when you call the </a:t>
            </a:r>
            <a:r>
              <a:rPr lang="en-US" b="1" dirty="0" smtClean="0"/>
              <a:t>Resolve</a:t>
            </a:r>
            <a:r>
              <a:rPr lang="en-US" dirty="0" smtClean="0"/>
              <a:t> method, you can use the </a:t>
            </a:r>
            <a:r>
              <a:rPr lang="en-US" b="1" dirty="0" err="1" smtClean="0"/>
              <a:t>ContainerControlledLifetimeManager</a:t>
            </a:r>
            <a:r>
              <a:rPr lang="en-US" dirty="0" smtClean="0"/>
              <a:t> type when you register your type or instance.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35187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3574534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you register the type with the parent container, each child container now resolves its own instance. Each child container manages its own singleton instance of the </a:t>
            </a:r>
            <a:r>
              <a:rPr lang="en-US" b="1" dirty="0" err="1" smtClean="0"/>
              <a:t>MyService</a:t>
            </a:r>
            <a:r>
              <a:rPr lang="en-US" dirty="0" smtClean="0"/>
              <a:t> type; therefore, if you resolve the same type from container #1 a second time, the container returns a reference to the instance it created previously.</a:t>
            </a:r>
          </a:p>
          <a:p>
            <a:endParaRPr lang="en-US" dirty="0" smtClean="0"/>
          </a:p>
          <a:p>
            <a:r>
              <a:rPr lang="en-US" dirty="0" smtClean="0"/>
              <a:t>Others:</a:t>
            </a:r>
          </a:p>
          <a:p>
            <a:r>
              <a:rPr lang="en-US" b="1" dirty="0" err="1" smtClean="0"/>
              <a:t>PerRequestLifetimeManager</a:t>
            </a:r>
            <a:r>
              <a:rPr lang="en-US" dirty="0" smtClean="0"/>
              <a:t>  (not </a:t>
            </a:r>
            <a:r>
              <a:rPr lang="en-US" dirty="0" err="1" smtClean="0"/>
              <a:t>receommended</a:t>
            </a:r>
            <a:r>
              <a:rPr lang="en-US" dirty="0" smtClean="0"/>
              <a: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449473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registration by convention to perform the basic registration of multiple types, and then explicitly add information for specific types. The following example adds an </a:t>
            </a:r>
            <a:r>
              <a:rPr lang="en-US" b="1" dirty="0" err="1" smtClean="0"/>
              <a:t>InjectionConstructor</a:t>
            </a:r>
            <a:r>
              <a:rPr lang="en-US" dirty="0" smtClean="0"/>
              <a:t> to the type registration for the </a:t>
            </a:r>
            <a:r>
              <a:rPr lang="en-US" b="1" dirty="0" err="1" smtClean="0"/>
              <a:t>TenantStore</a:t>
            </a:r>
            <a:r>
              <a:rPr lang="en-US" dirty="0" smtClean="0"/>
              <a:t> class that was one of the types registered by calling the </a:t>
            </a:r>
            <a:r>
              <a:rPr lang="en-US" b="1" dirty="0" err="1" smtClean="0"/>
              <a:t>RegisterTypes</a:t>
            </a:r>
            <a:r>
              <a:rPr lang="en-US" dirty="0" smtClean="0"/>
              <a:t> method.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583351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extLst>
      <p:ext uri="{BB962C8B-B14F-4D97-AF65-F5344CB8AC3E}">
        <p14:creationId xmlns:p14="http://schemas.microsoft.com/office/powerpoint/2010/main" val="3764760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Unity will pick the constructor with the most parameters.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274454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S=Single Responsibility(a</a:t>
            </a:r>
            <a:r>
              <a:rPr lang="en-US" baseline="0" dirty="0" smtClean="0"/>
              <a:t> class</a:t>
            </a:r>
            <a:r>
              <a:rPr lang="en-US" dirty="0" smtClean="0"/>
              <a:t> should have only a single responsibility, only one change to the spec should change the class)</a:t>
            </a:r>
          </a:p>
          <a:p>
            <a:r>
              <a:rPr lang="en-US" dirty="0" smtClean="0"/>
              <a:t>O=Open/Closed (open</a:t>
            </a:r>
            <a:r>
              <a:rPr lang="en-US" baseline="0" dirty="0" smtClean="0"/>
              <a:t> for extension, but closed for modification)</a:t>
            </a:r>
            <a:endParaRPr lang="en-US" dirty="0" smtClean="0"/>
          </a:p>
          <a:p>
            <a:r>
              <a:rPr lang="en-US" dirty="0" smtClean="0"/>
              <a:t>L=</a:t>
            </a:r>
            <a:r>
              <a:rPr lang="en-US" dirty="0" err="1" smtClean="0"/>
              <a:t>Liskov’s</a:t>
            </a:r>
            <a:r>
              <a:rPr lang="en-US" dirty="0" smtClean="0"/>
              <a:t> principle (objects in a program should be replaceable with instances of their subtypes without altering the correctness of that program)</a:t>
            </a:r>
          </a:p>
          <a:p>
            <a:r>
              <a:rPr lang="en-US" dirty="0" smtClean="0"/>
              <a:t>I=Interface Segregation (many client-specific interfaces are better than one general-purpose interface)</a:t>
            </a:r>
          </a:p>
          <a:p>
            <a:endParaRPr lang="en-US" dirty="0" smtClean="0"/>
          </a:p>
          <a:p>
            <a:r>
              <a:rPr lang="en-US" dirty="0" smtClean="0"/>
              <a:t>D=Dependency</a:t>
            </a:r>
            <a:r>
              <a:rPr lang="en-US" baseline="0" dirty="0" smtClean="0"/>
              <a:t> Inversion Principle </a:t>
            </a:r>
            <a:r>
              <a:rPr lang="en-US" dirty="0" smtClean="0"/>
              <a:t>means that you should be using interfaces to abstract all of the critical dependencies of a given class.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574893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ASP.NET MVC is designed with several extensibility points, but generally it lacks a comprehensive support for dependency injection. A service locator is probably the most effective way of making an existing framework more loosely coupled by the addition of new extensibility points, because it is the least intrusive solution. A service locator acts as a black box that you install in a specific point and let it figure out what contract is required and how to get it. ASP.NET MVC has a number of extensibility points, which are system components that can be replaced with custom components.</a:t>
            </a:r>
          </a:p>
          <a:p>
            <a:endParaRPr lang="en-US" dirty="0" smtClean="0"/>
          </a:p>
          <a:p>
            <a:r>
              <a:rPr lang="en-US" sz="900" kern="1200" dirty="0" smtClean="0">
                <a:solidFill>
                  <a:schemeClr val="tx1"/>
                </a:solidFill>
                <a:effectLst/>
                <a:latin typeface="Segoe UI" pitchFamily="34" charset="0"/>
                <a:ea typeface="+mn-ea"/>
                <a:cs typeface="+mn-cs"/>
              </a:rPr>
              <a:t>In </a:t>
            </a:r>
            <a:r>
              <a:rPr lang="en-US" sz="900" kern="1200" dirty="0" err="1" smtClean="0">
                <a:solidFill>
                  <a:schemeClr val="tx1"/>
                </a:solidFill>
                <a:effectLst/>
                <a:latin typeface="Segoe UI" pitchFamily="34" charset="0"/>
                <a:ea typeface="+mn-ea"/>
                <a:cs typeface="+mn-cs"/>
              </a:rPr>
              <a:t>Global.asax</a:t>
            </a:r>
            <a:r>
              <a:rPr lang="en-US" sz="900" kern="1200" dirty="0" smtClean="0">
                <a:solidFill>
                  <a:schemeClr val="tx1"/>
                </a:solidFill>
                <a:effectLst/>
                <a:latin typeface="Segoe UI" pitchFamily="34" charset="0"/>
                <a:ea typeface="+mn-ea"/>
                <a:cs typeface="+mn-cs"/>
              </a:rPr>
              <a:t>:</a:t>
            </a:r>
          </a:p>
          <a:p>
            <a:r>
              <a:rPr lang="en-US" sz="900" kern="1200" dirty="0" err="1" smtClean="0">
                <a:solidFill>
                  <a:schemeClr val="tx1"/>
                </a:solidFill>
                <a:effectLst/>
                <a:latin typeface="Segoe UI" pitchFamily="34" charset="0"/>
                <a:ea typeface="+mn-ea"/>
                <a:cs typeface="+mn-cs"/>
              </a:rPr>
              <a:t>var</a:t>
            </a:r>
            <a:r>
              <a:rPr lang="en-US" sz="900" kern="1200" dirty="0" smtClean="0">
                <a:solidFill>
                  <a:schemeClr val="tx1"/>
                </a:solidFill>
                <a:effectLst/>
                <a:latin typeface="Segoe UI" pitchFamily="34" charset="0"/>
                <a:ea typeface="+mn-ea"/>
                <a:cs typeface="+mn-cs"/>
              </a:rPr>
              <a:t> factory = new </a:t>
            </a:r>
            <a:r>
              <a:rPr lang="en-US" sz="900" kern="1200" dirty="0" err="1" smtClean="0">
                <a:solidFill>
                  <a:schemeClr val="tx1"/>
                </a:solidFill>
                <a:effectLst/>
                <a:latin typeface="Segoe UI" pitchFamily="34" charset="0"/>
                <a:ea typeface="+mn-ea"/>
                <a:cs typeface="+mn-cs"/>
              </a:rPr>
              <a:t>YourControllerFactory</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ControllerBuilder.Current.SetControllerFactory</a:t>
            </a:r>
            <a:r>
              <a:rPr lang="en-US" sz="900" kern="1200" dirty="0" smtClean="0">
                <a:solidFill>
                  <a:schemeClr val="tx1"/>
                </a:solidFill>
                <a:effectLst/>
                <a:latin typeface="Segoe UI" pitchFamily="34" charset="0"/>
                <a:ea typeface="+mn-ea"/>
                <a:cs typeface="+mn-cs"/>
              </a:rPr>
              <a:t>(factory); </a:t>
            </a:r>
          </a:p>
          <a:p>
            <a:r>
              <a:rPr lang="en-US" sz="900" kern="1200" dirty="0" err="1" smtClean="0">
                <a:solidFill>
                  <a:schemeClr val="tx1"/>
                </a:solidFill>
                <a:effectLst/>
                <a:latin typeface="Segoe UI" pitchFamily="34" charset="0"/>
                <a:ea typeface="+mn-ea"/>
                <a:cs typeface="+mn-cs"/>
              </a:rPr>
              <a:t>ModelBinders.Binders.Add</a:t>
            </a:r>
            <a:r>
              <a:rPr lang="en-US" sz="900" kern="1200" dirty="0" smtClean="0">
                <a:solidFill>
                  <a:schemeClr val="tx1"/>
                </a:solidFill>
                <a:effectLst/>
                <a:latin typeface="Segoe UI" pitchFamily="34" charset="0"/>
                <a:ea typeface="+mn-ea"/>
                <a:cs typeface="+mn-cs"/>
              </a:rPr>
              <a:t>(</a:t>
            </a:r>
            <a:r>
              <a:rPr lang="en-US" sz="900" kern="1200" dirty="0" err="1" smtClean="0">
                <a:solidFill>
                  <a:schemeClr val="tx1"/>
                </a:solidFill>
                <a:effectLst/>
                <a:latin typeface="Segoe UI" pitchFamily="34" charset="0"/>
                <a:ea typeface="+mn-ea"/>
                <a:cs typeface="+mn-cs"/>
              </a:rPr>
              <a:t>typeof</a:t>
            </a:r>
            <a:r>
              <a:rPr lang="en-US" sz="900" kern="1200" dirty="0" smtClean="0">
                <a:solidFill>
                  <a:schemeClr val="tx1"/>
                </a:solidFill>
                <a:effectLst/>
                <a:latin typeface="Segoe UI" pitchFamily="34" charset="0"/>
                <a:ea typeface="+mn-ea"/>
                <a:cs typeface="+mn-cs"/>
              </a:rPr>
              <a:t>(</a:t>
            </a:r>
            <a:r>
              <a:rPr lang="en-US" sz="900" kern="1200" dirty="0" err="1" smtClean="0">
                <a:solidFill>
                  <a:schemeClr val="tx1"/>
                </a:solidFill>
                <a:effectLst/>
                <a:latin typeface="Segoe UI" pitchFamily="34" charset="0"/>
                <a:ea typeface="+mn-ea"/>
                <a:cs typeface="+mn-cs"/>
              </a:rPr>
              <a:t>YourType</a:t>
            </a:r>
            <a:r>
              <a:rPr lang="en-US" sz="900" kern="1200" dirty="0" smtClean="0">
                <a:solidFill>
                  <a:schemeClr val="tx1"/>
                </a:solidFill>
                <a:effectLst/>
                <a:latin typeface="Segoe UI" pitchFamily="34" charset="0"/>
                <a:ea typeface="+mn-ea"/>
                <a:cs typeface="+mn-cs"/>
              </a:rPr>
              <a:t>), new </a:t>
            </a:r>
            <a:r>
              <a:rPr lang="en-US" sz="900" kern="1200" dirty="0" err="1" smtClean="0">
                <a:solidFill>
                  <a:schemeClr val="tx1"/>
                </a:solidFill>
                <a:effectLst/>
                <a:latin typeface="Segoe UI" pitchFamily="34" charset="0"/>
                <a:ea typeface="+mn-ea"/>
                <a:cs typeface="+mn-cs"/>
              </a:rPr>
              <a:t>YourTypeBinder</a:t>
            </a:r>
            <a:r>
              <a:rPr lang="en-US" sz="900" kern="1200" dirty="0" smtClean="0">
                <a:solidFill>
                  <a:schemeClr val="tx1"/>
                </a:solidFill>
                <a:effectLst/>
                <a:latin typeface="Segoe UI" pitchFamily="34" charset="0"/>
                <a:ea typeface="+mn-ea"/>
                <a:cs typeface="+mn-cs"/>
              </a:rPr>
              <a:t>());</a:t>
            </a:r>
          </a:p>
          <a:p>
            <a:r>
              <a:rPr lang="en-US" sz="900" kern="1200" dirty="0" err="1" smtClean="0">
                <a:solidFill>
                  <a:schemeClr val="tx1"/>
                </a:solidFill>
                <a:effectLst/>
                <a:latin typeface="Segoe UI" pitchFamily="34" charset="0"/>
                <a:ea typeface="+mn-ea"/>
                <a:cs typeface="+mn-cs"/>
              </a:rPr>
              <a:t>var</a:t>
            </a:r>
            <a:r>
              <a:rPr lang="en-US" sz="900" kern="1200" dirty="0" smtClean="0">
                <a:solidFill>
                  <a:schemeClr val="tx1"/>
                </a:solidFill>
                <a:effectLst/>
                <a:latin typeface="Segoe UI" pitchFamily="34" charset="0"/>
                <a:ea typeface="+mn-ea"/>
                <a:cs typeface="+mn-cs"/>
              </a:rPr>
              <a:t> provider = new </a:t>
            </a:r>
            <a:r>
              <a:rPr lang="en-US" sz="900" kern="1200" dirty="0" err="1" smtClean="0">
                <a:solidFill>
                  <a:schemeClr val="tx1"/>
                </a:solidFill>
                <a:effectLst/>
                <a:latin typeface="Segoe UI" pitchFamily="34" charset="0"/>
                <a:ea typeface="+mn-ea"/>
                <a:cs typeface="+mn-cs"/>
              </a:rPr>
              <a:t>YourModelBinderProvider</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ModelBinderProviders.BinderProviders.Add</a:t>
            </a:r>
            <a:r>
              <a:rPr lang="en-US" sz="900" kern="1200" dirty="0" smtClean="0">
                <a:solidFill>
                  <a:schemeClr val="tx1"/>
                </a:solidFill>
                <a:effectLst/>
                <a:latin typeface="Segoe UI" pitchFamily="34" charset="0"/>
                <a:ea typeface="+mn-ea"/>
                <a:cs typeface="+mn-cs"/>
              </a:rPr>
              <a:t>(provider); </a:t>
            </a:r>
          </a:p>
          <a:p>
            <a:r>
              <a:rPr lang="en-US" sz="900" kern="1200" dirty="0" err="1" smtClean="0">
                <a:solidFill>
                  <a:schemeClr val="tx1"/>
                </a:solidFill>
                <a:effectLst/>
                <a:latin typeface="Segoe UI" pitchFamily="34" charset="0"/>
                <a:ea typeface="+mn-ea"/>
                <a:cs typeface="+mn-cs"/>
              </a:rPr>
              <a:t>ModelMetadataProviders.Current</a:t>
            </a:r>
            <a:r>
              <a:rPr lang="en-US" sz="900" kern="1200" dirty="0" smtClean="0">
                <a:solidFill>
                  <a:schemeClr val="tx1"/>
                </a:solidFill>
                <a:effectLst/>
                <a:latin typeface="Segoe UI" pitchFamily="34" charset="0"/>
                <a:ea typeface="+mn-ea"/>
                <a:cs typeface="+mn-cs"/>
              </a:rPr>
              <a:t> = new </a:t>
            </a:r>
            <a:r>
              <a:rPr lang="en-US" sz="900" kern="1200" dirty="0" err="1" smtClean="0">
                <a:solidFill>
                  <a:schemeClr val="tx1"/>
                </a:solidFill>
                <a:effectLst/>
                <a:latin typeface="Segoe UI" pitchFamily="34" charset="0"/>
                <a:ea typeface="+mn-ea"/>
                <a:cs typeface="+mn-cs"/>
              </a:rPr>
              <a:t>YourModelMetadataProvider</a:t>
            </a:r>
            <a:r>
              <a:rPr lang="en-US" sz="900" kern="1200" dirty="0" smtClean="0">
                <a:solidFill>
                  <a:schemeClr val="tx1"/>
                </a:solidFill>
                <a:effectLst/>
                <a:latin typeface="Segoe UI" pitchFamily="34" charset="0"/>
                <a:ea typeface="+mn-ea"/>
                <a:cs typeface="+mn-cs"/>
              </a:rPr>
              <a:t>();</a:t>
            </a:r>
          </a:p>
          <a:p>
            <a:r>
              <a:rPr lang="en-US" sz="900" kern="1200" dirty="0" err="1" smtClean="0">
                <a:solidFill>
                  <a:schemeClr val="tx1"/>
                </a:solidFill>
                <a:effectLst/>
                <a:latin typeface="Segoe UI" pitchFamily="34" charset="0"/>
                <a:ea typeface="+mn-ea"/>
                <a:cs typeface="+mn-cs"/>
              </a:rPr>
              <a:t>var</a:t>
            </a:r>
            <a:r>
              <a:rPr lang="en-US" sz="900" kern="1200" dirty="0" smtClean="0">
                <a:solidFill>
                  <a:schemeClr val="tx1"/>
                </a:solidFill>
                <a:effectLst/>
                <a:latin typeface="Segoe UI" pitchFamily="34" charset="0"/>
                <a:ea typeface="+mn-ea"/>
                <a:cs typeface="+mn-cs"/>
              </a:rPr>
              <a:t> validator = new </a:t>
            </a:r>
            <a:r>
              <a:rPr lang="en-US" sz="900" kern="1200" dirty="0" err="1" smtClean="0">
                <a:solidFill>
                  <a:schemeClr val="tx1"/>
                </a:solidFill>
                <a:effectLst/>
                <a:latin typeface="Segoe UI" pitchFamily="34" charset="0"/>
                <a:ea typeface="+mn-ea"/>
                <a:cs typeface="+mn-cs"/>
              </a:rPr>
              <a:t>YourModelValidatorProvider</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ModelValidatorProviders.Providers.Add</a:t>
            </a:r>
            <a:r>
              <a:rPr lang="en-US" sz="900" kern="1200" dirty="0" smtClean="0">
                <a:solidFill>
                  <a:schemeClr val="tx1"/>
                </a:solidFill>
                <a:effectLst/>
                <a:latin typeface="Segoe UI" pitchFamily="34" charset="0"/>
                <a:ea typeface="+mn-ea"/>
                <a:cs typeface="+mn-cs"/>
              </a:rPr>
              <a:t>(validator); </a:t>
            </a:r>
          </a:p>
          <a:p>
            <a:r>
              <a:rPr lang="en-US" sz="900" kern="1200" dirty="0" err="1" smtClean="0">
                <a:solidFill>
                  <a:schemeClr val="tx1"/>
                </a:solidFill>
                <a:effectLst/>
                <a:latin typeface="Segoe UI" pitchFamily="34" charset="0"/>
                <a:ea typeface="+mn-ea"/>
                <a:cs typeface="+mn-cs"/>
              </a:rPr>
              <a:t>ViewEngines.Engines.Clear</a:t>
            </a:r>
            <a:r>
              <a:rPr lang="en-US" sz="900" kern="1200" dirty="0" smtClean="0">
                <a:solidFill>
                  <a:schemeClr val="tx1"/>
                </a:solidFill>
                <a:effectLst/>
                <a:latin typeface="Segoe UI" pitchFamily="34" charset="0"/>
                <a:ea typeface="+mn-ea"/>
                <a:cs typeface="+mn-cs"/>
              </a:rPr>
              <a:t>(); </a:t>
            </a:r>
            <a:r>
              <a:rPr lang="en-US" sz="900" kern="1200" dirty="0" err="1" smtClean="0">
                <a:solidFill>
                  <a:schemeClr val="tx1"/>
                </a:solidFill>
                <a:effectLst/>
                <a:latin typeface="Segoe UI" pitchFamily="34" charset="0"/>
                <a:ea typeface="+mn-ea"/>
                <a:cs typeface="+mn-cs"/>
              </a:rPr>
              <a:t>ViewEngines.Engines.Add</a:t>
            </a:r>
            <a:r>
              <a:rPr lang="en-US" sz="900" kern="1200" dirty="0" smtClean="0">
                <a:solidFill>
                  <a:schemeClr val="tx1"/>
                </a:solidFill>
                <a:effectLst/>
                <a:latin typeface="Segoe UI" pitchFamily="34" charset="0"/>
                <a:ea typeface="+mn-ea"/>
                <a:cs typeface="+mn-cs"/>
              </a:rPr>
              <a:t>(new </a:t>
            </a:r>
            <a:r>
              <a:rPr lang="en-US" sz="900" kern="1200" dirty="0" err="1" smtClean="0">
                <a:solidFill>
                  <a:schemeClr val="tx1"/>
                </a:solidFill>
                <a:effectLst/>
                <a:latin typeface="Segoe UI" pitchFamily="34" charset="0"/>
                <a:ea typeface="+mn-ea"/>
                <a:cs typeface="+mn-cs"/>
              </a:rPr>
              <a:t>YourViewEngine</a:t>
            </a:r>
            <a:r>
              <a:rPr lang="en-US" sz="900" kern="1200" dirty="0" smtClean="0">
                <a:solidFill>
                  <a:schemeClr val="tx1"/>
                </a:solidFill>
                <a:effectLst/>
                <a:latin typeface="Segoe UI" pitchFamily="34"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ext uri="{BB962C8B-B14F-4D97-AF65-F5344CB8AC3E}">
        <p14:creationId xmlns:p14="http://schemas.microsoft.com/office/powerpoint/2010/main" val="702618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dependency resolver is just a service locator integrated with the ASP.NET MVC codebase. Resolvers are a way to add the implementation of the Dependency Inversion principle into an existing (large) codebase. For the size and complexity of the codebase, the use of Dependency Injection is less appropriate because it would have required changes at various levels in the public API. This just isn’t an option for a framework such as ASP.NET MVC. Let’s find out more details about the implementation of dependency resolvers in ASP.NET MVC.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94577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logic you put in the resolver is entirely up to you. It can be as simple as a switch statement that checks the type and returns a newly created instance of a fixed type. It can be made more sophisticated by reading information from a configuration file and using reflection to create instances. Finally, it can be based on Unity or any other </a:t>
            </a:r>
            <a:r>
              <a:rPr lang="en-US" dirty="0" err="1" smtClean="0"/>
              <a:t>IoC</a:t>
            </a:r>
            <a:r>
              <a:rPr lang="en-US" dirty="0" smtClean="0"/>
              <a:t> framework. Here’s a very simple, yet functional, resolver: </a:t>
            </a:r>
          </a:p>
          <a:p>
            <a:endParaRPr lang="en-US" dirty="0" smtClean="0"/>
          </a:p>
          <a:p>
            <a:r>
              <a:rPr lang="en-US" dirty="0" smtClean="0"/>
              <a:t>You call</a:t>
            </a:r>
            <a:r>
              <a:rPr lang="en-US" baseline="0" dirty="0" smtClean="0"/>
              <a:t> </a:t>
            </a:r>
            <a:r>
              <a:rPr lang="en-US" baseline="0" dirty="0" err="1" smtClean="0"/>
              <a:t>DependencyResolver.SetResolver</a:t>
            </a:r>
            <a:r>
              <a:rPr lang="en-US" baseline="0" dirty="0" smtClean="0"/>
              <a:t>() in </a:t>
            </a:r>
            <a:r>
              <a:rPr lang="en-US" baseline="0" dirty="0" err="1" smtClean="0"/>
              <a:t>Application_Start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2837443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new ASP.NET MVC application</a:t>
            </a:r>
          </a:p>
          <a:p>
            <a:r>
              <a:rPr lang="en-US" dirty="0" smtClean="0"/>
              <a:t>Add the </a:t>
            </a:r>
            <a:r>
              <a:rPr lang="en-US" dirty="0" err="1" smtClean="0"/>
              <a:t>Unity.MVC</a:t>
            </a:r>
            <a:r>
              <a:rPr lang="en-US" dirty="0" smtClean="0"/>
              <a:t> </a:t>
            </a:r>
            <a:r>
              <a:rPr lang="en-US" dirty="0" err="1" smtClean="0"/>
              <a:t>NuGet</a:t>
            </a:r>
            <a:r>
              <a:rPr lang="en-US" dirty="0" smtClean="0"/>
              <a:t> package</a:t>
            </a:r>
          </a:p>
          <a:p>
            <a:r>
              <a:rPr lang="en-US" dirty="0" smtClean="0"/>
              <a:t>Readme.txt says to add: </a:t>
            </a:r>
            <a:r>
              <a:rPr lang="en-US" sz="900" kern="1200" dirty="0" err="1" smtClean="0">
                <a:solidFill>
                  <a:schemeClr val="tx1"/>
                </a:solidFill>
                <a:latin typeface="Segoe UI" pitchFamily="34" charset="0"/>
                <a:ea typeface="+mn-ea"/>
                <a:cs typeface="+mn-cs"/>
              </a:rPr>
              <a:t>Bootstrapper.Initialise</a:t>
            </a:r>
            <a:r>
              <a:rPr lang="en-US" sz="900" kern="1200" dirty="0" smtClean="0">
                <a:solidFill>
                  <a:schemeClr val="tx1"/>
                </a:solidFill>
                <a:latin typeface="Segoe UI" pitchFamily="34" charset="0"/>
                <a:ea typeface="+mn-ea"/>
                <a:cs typeface="+mn-cs"/>
              </a:rPr>
              <a:t>() to </a:t>
            </a:r>
            <a:r>
              <a:rPr lang="en-US" sz="900" kern="1200" dirty="0" err="1" smtClean="0">
                <a:solidFill>
                  <a:schemeClr val="tx1"/>
                </a:solidFill>
                <a:latin typeface="Segoe UI" pitchFamily="34" charset="0"/>
                <a:ea typeface="+mn-ea"/>
                <a:cs typeface="+mn-cs"/>
              </a:rPr>
              <a:t>Application_Start</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Look</a:t>
            </a:r>
            <a:r>
              <a:rPr lang="en-US" sz="900" kern="1200" baseline="0" dirty="0" smtClean="0">
                <a:solidFill>
                  <a:schemeClr val="tx1"/>
                </a:solidFill>
                <a:latin typeface="Segoe UI" pitchFamily="34" charset="0"/>
                <a:ea typeface="+mn-ea"/>
                <a:cs typeface="+mn-cs"/>
              </a:rPr>
              <a:t> at </a:t>
            </a:r>
            <a:r>
              <a:rPr lang="en-US" sz="900" kern="1200" baseline="0" dirty="0" err="1" smtClean="0">
                <a:solidFill>
                  <a:schemeClr val="tx1"/>
                </a:solidFill>
                <a:latin typeface="Segoe UI" pitchFamily="34" charset="0"/>
                <a:ea typeface="+mn-ea"/>
                <a:cs typeface="+mn-cs"/>
              </a:rPr>
              <a:t>Bootstrapper.cs</a:t>
            </a:r>
            <a:endParaRPr lang="en-US" sz="900" kern="1200" baseline="0" dirty="0" smtClean="0">
              <a:solidFill>
                <a:schemeClr val="tx1"/>
              </a:solidFill>
              <a:latin typeface="Segoe UI" pitchFamily="34" charset="0"/>
              <a:ea typeface="+mn-ea"/>
              <a:cs typeface="+mn-cs"/>
            </a:endParaRPr>
          </a:p>
          <a:p>
            <a:endParaRPr lang="en-US" sz="900" kern="1200" baseline="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Open MVC Music Store</a:t>
            </a:r>
          </a:p>
          <a:p>
            <a:r>
              <a:rPr lang="en-US" sz="900" kern="1200" baseline="0" dirty="0" smtClean="0">
                <a:solidFill>
                  <a:schemeClr val="tx1"/>
                </a:solidFill>
                <a:latin typeface="Segoe UI" pitchFamily="34" charset="0"/>
                <a:ea typeface="+mn-ea"/>
                <a:cs typeface="+mn-cs"/>
              </a:rPr>
              <a:t>Look at </a:t>
            </a:r>
            <a:r>
              <a:rPr lang="en-US" sz="900" kern="1200" baseline="0" dirty="0" err="1" smtClean="0">
                <a:solidFill>
                  <a:schemeClr val="tx1"/>
                </a:solidFill>
                <a:latin typeface="Segoe UI" pitchFamily="34" charset="0"/>
                <a:ea typeface="+mn-ea"/>
                <a:cs typeface="+mn-cs"/>
              </a:rPr>
              <a:t>Global.asax</a:t>
            </a:r>
            <a:r>
              <a:rPr lang="en-US" sz="900" kern="1200" baseline="0" dirty="0" smtClean="0">
                <a:solidFill>
                  <a:schemeClr val="tx1"/>
                </a:solidFill>
                <a:latin typeface="Segoe UI" pitchFamily="34" charset="0"/>
                <a:ea typeface="+mn-ea"/>
                <a:cs typeface="+mn-cs"/>
              </a:rPr>
              <a:t> and </a:t>
            </a:r>
            <a:r>
              <a:rPr lang="en-US" sz="900" kern="1200" baseline="0" dirty="0" err="1" smtClean="0">
                <a:solidFill>
                  <a:schemeClr val="tx1"/>
                </a:solidFill>
                <a:latin typeface="Segoe UI" pitchFamily="34" charset="0"/>
                <a:ea typeface="+mn-ea"/>
                <a:cs typeface="+mn-cs"/>
              </a:rPr>
              <a:t>HomeController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10235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new ASP.NET MVC application</a:t>
            </a:r>
          </a:p>
          <a:p>
            <a:r>
              <a:rPr lang="en-US" dirty="0" smtClean="0"/>
              <a:t>Add the </a:t>
            </a:r>
            <a:r>
              <a:rPr lang="en-US" dirty="0" err="1" smtClean="0"/>
              <a:t>Unity.MVC</a:t>
            </a:r>
            <a:r>
              <a:rPr lang="en-US" dirty="0" smtClean="0"/>
              <a:t> </a:t>
            </a:r>
            <a:r>
              <a:rPr lang="en-US" dirty="0" err="1" smtClean="0"/>
              <a:t>NuGet</a:t>
            </a:r>
            <a:r>
              <a:rPr lang="en-US" dirty="0" smtClean="0"/>
              <a:t> package</a:t>
            </a:r>
          </a:p>
          <a:p>
            <a:r>
              <a:rPr lang="en-US" dirty="0" smtClean="0"/>
              <a:t>Readme.txt says to add: </a:t>
            </a:r>
            <a:r>
              <a:rPr lang="en-US" sz="900" kern="1200" dirty="0" err="1" smtClean="0">
                <a:solidFill>
                  <a:schemeClr val="tx1"/>
                </a:solidFill>
                <a:latin typeface="Segoe UI" pitchFamily="34" charset="0"/>
                <a:ea typeface="+mn-ea"/>
                <a:cs typeface="+mn-cs"/>
              </a:rPr>
              <a:t>Bootstrapper.Initialise</a:t>
            </a:r>
            <a:r>
              <a:rPr lang="en-US" sz="900" kern="1200" dirty="0" smtClean="0">
                <a:solidFill>
                  <a:schemeClr val="tx1"/>
                </a:solidFill>
                <a:latin typeface="Segoe UI" pitchFamily="34" charset="0"/>
                <a:ea typeface="+mn-ea"/>
                <a:cs typeface="+mn-cs"/>
              </a:rPr>
              <a:t>() to </a:t>
            </a:r>
            <a:r>
              <a:rPr lang="en-US" sz="900" kern="1200" dirty="0" err="1" smtClean="0">
                <a:solidFill>
                  <a:schemeClr val="tx1"/>
                </a:solidFill>
                <a:latin typeface="Segoe UI" pitchFamily="34" charset="0"/>
                <a:ea typeface="+mn-ea"/>
                <a:cs typeface="+mn-cs"/>
              </a:rPr>
              <a:t>Application_Start</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Look</a:t>
            </a:r>
            <a:r>
              <a:rPr lang="en-US" sz="900" kern="1200" baseline="0" dirty="0" smtClean="0">
                <a:solidFill>
                  <a:schemeClr val="tx1"/>
                </a:solidFill>
                <a:latin typeface="Segoe UI" pitchFamily="34" charset="0"/>
                <a:ea typeface="+mn-ea"/>
                <a:cs typeface="+mn-cs"/>
              </a:rPr>
              <a:t> at </a:t>
            </a:r>
            <a:r>
              <a:rPr lang="en-US" sz="900" kern="1200" baseline="0" dirty="0" err="1" smtClean="0">
                <a:solidFill>
                  <a:schemeClr val="tx1"/>
                </a:solidFill>
                <a:latin typeface="Segoe UI" pitchFamily="34" charset="0"/>
                <a:ea typeface="+mn-ea"/>
                <a:cs typeface="+mn-cs"/>
              </a:rPr>
              <a:t>Bootstrapper.cs</a:t>
            </a:r>
            <a:endParaRPr lang="en-US" sz="900" kern="1200" baseline="0" dirty="0" smtClean="0">
              <a:solidFill>
                <a:schemeClr val="tx1"/>
              </a:solidFill>
              <a:latin typeface="Segoe UI" pitchFamily="34" charset="0"/>
              <a:ea typeface="+mn-ea"/>
              <a:cs typeface="+mn-cs"/>
            </a:endParaRPr>
          </a:p>
          <a:p>
            <a:endParaRPr lang="en-US" sz="900" kern="1200" baseline="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Open MVC Music Store</a:t>
            </a:r>
          </a:p>
          <a:p>
            <a:r>
              <a:rPr lang="en-US" sz="900" kern="1200" baseline="0" dirty="0" smtClean="0">
                <a:solidFill>
                  <a:schemeClr val="tx1"/>
                </a:solidFill>
                <a:latin typeface="Segoe UI" pitchFamily="34" charset="0"/>
                <a:ea typeface="+mn-ea"/>
                <a:cs typeface="+mn-cs"/>
              </a:rPr>
              <a:t>Look at </a:t>
            </a:r>
            <a:r>
              <a:rPr lang="en-US" sz="900" kern="1200" baseline="0" dirty="0" err="1" smtClean="0">
                <a:solidFill>
                  <a:schemeClr val="tx1"/>
                </a:solidFill>
                <a:latin typeface="Segoe UI" pitchFamily="34" charset="0"/>
                <a:ea typeface="+mn-ea"/>
                <a:cs typeface="+mn-cs"/>
              </a:rPr>
              <a:t>Global.asax</a:t>
            </a:r>
            <a:r>
              <a:rPr lang="en-US" sz="900" kern="1200" baseline="0" dirty="0" smtClean="0">
                <a:solidFill>
                  <a:schemeClr val="tx1"/>
                </a:solidFill>
                <a:latin typeface="Segoe UI" pitchFamily="34" charset="0"/>
                <a:ea typeface="+mn-ea"/>
                <a:cs typeface="+mn-cs"/>
              </a:rPr>
              <a:t> and </a:t>
            </a:r>
            <a:r>
              <a:rPr lang="en-US" sz="900" kern="1200" baseline="0" dirty="0" err="1" smtClean="0">
                <a:solidFill>
                  <a:schemeClr val="tx1"/>
                </a:solidFill>
                <a:latin typeface="Segoe UI" pitchFamily="34" charset="0"/>
                <a:ea typeface="+mn-ea"/>
                <a:cs typeface="+mn-cs"/>
              </a:rPr>
              <a:t>HomeController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20821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objects are transient and immutable</a:t>
            </a:r>
          </a:p>
          <a:p>
            <a:r>
              <a:rPr lang="en-US" dirty="0" smtClean="0"/>
              <a:t>Entities are built up using value types and other entities – may be useful to abstract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extLst>
      <p:ext uri="{BB962C8B-B14F-4D97-AF65-F5344CB8AC3E}">
        <p14:creationId xmlns:p14="http://schemas.microsoft.com/office/powerpoint/2010/main" val="245038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implications</a:t>
            </a:r>
            <a:r>
              <a:rPr lang="en-US" baseline="0" dirty="0" smtClean="0"/>
              <a:t> on testing this module.</a:t>
            </a:r>
          </a:p>
          <a:p>
            <a:r>
              <a:rPr lang="en-US" baseline="0" dirty="0" smtClean="0"/>
              <a:t>Also, if the </a:t>
            </a:r>
            <a:r>
              <a:rPr lang="en-US" baseline="0" dirty="0" err="1" smtClean="0"/>
              <a:t>MyLogger</a:t>
            </a:r>
            <a:r>
              <a:rPr lang="en-US" baseline="0" dirty="0" smtClean="0"/>
              <a:t> dependencies changed that would require changes to </a:t>
            </a:r>
            <a:r>
              <a:rPr lang="en-US" baseline="0" dirty="0" err="1" smtClean="0"/>
              <a:t>MySimpleClass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66378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01</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245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understanding</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531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There are 3 patterns for accomplishing this:</a:t>
            </a:r>
            <a:r>
              <a:rPr lang="en-US" baseline="0" dirty="0" smtClean="0"/>
              <a:t> Factory, Service Locator, and Dependency Injection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4354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Factories, Service Locators, and Dependency Injection</a:t>
            </a:r>
          </a:p>
          <a:p>
            <a:r>
              <a:rPr lang="en-US" dirty="0" smtClean="0"/>
              <a:t>Factories, service locators, and dependency injection are all approaches you can take to move the responsibility for instantiating and managing objects on behalf of other client objects.</a:t>
            </a:r>
          </a:p>
          <a:p>
            <a:endParaRPr lang="en-US" dirty="0" smtClean="0"/>
          </a:p>
          <a:p>
            <a:r>
              <a:rPr lang="en-US" dirty="0" smtClean="0"/>
              <a:t>Factory and Service Locator both</a:t>
            </a:r>
            <a:r>
              <a:rPr lang="en-US" baseline="0" dirty="0" smtClean="0"/>
              <a:t> require a class that you use to do a lookup to create an instance of the dependency you need.</a:t>
            </a:r>
          </a:p>
          <a:p>
            <a:r>
              <a:rPr lang="en-US" baseline="0" dirty="0" smtClean="0"/>
              <a:t>That would occur inside the class. We'll look at this later, but now focus on dependency injection.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29684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Pseudocode</a:t>
            </a:r>
            <a:r>
              <a:rPr lang="en-US" dirty="0" smtClean="0"/>
              <a:t>.</a:t>
            </a:r>
            <a:r>
              <a:rPr lang="en-US" baseline="0" dirty="0" smtClean="0"/>
              <a:t> We'll look at the factory and service locator later in more detail.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18785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4.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6.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jpe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3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6.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8.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39.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jpe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2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1.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4.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5.jpe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6.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7.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8.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4.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6.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jpeg"/><Relationship Id="rId1" Type="http://schemas.openxmlformats.org/officeDocument/2006/relationships/slideMaster" Target="../slideMasters/slideMaster3.xml"/><Relationship Id="rId5" Type="http://schemas.microsoft.com/office/2007/relationships/hdphoto" Target="../media/hdphoto2.wdp"/><Relationship Id="rId4" Type="http://schemas.openxmlformats.org/officeDocument/2006/relationships/image" Target="../media/image3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3.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6.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3.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18.jpe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8.jpeg"/><Relationship Id="rId1" Type="http://schemas.openxmlformats.org/officeDocument/2006/relationships/slideMaster" Target="../slideMasters/slideMaster3.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image" Target="../media/image39.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jpeg"/><Relationship Id="rId1" Type="http://schemas.openxmlformats.org/officeDocument/2006/relationships/slideMaster" Target="../slideMasters/slideMaster3.xml"/><Relationship Id="rId5" Type="http://schemas.openxmlformats.org/officeDocument/2006/relationships/image" Target="../media/image17.png"/><Relationship Id="rId4" Type="http://schemas.openxmlformats.org/officeDocument/2006/relationships/image" Target="../media/image22.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1.jpe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8.jpe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3.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3.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4.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5.jpeg"/><Relationship Id="rId1" Type="http://schemas.openxmlformats.org/officeDocument/2006/relationships/slideMaster" Target="../slideMasters/slideMaster3.xml"/><Relationship Id="rId4" Type="http://schemas.openxmlformats.org/officeDocument/2006/relationships/image" Target="../media/image23.png"/></Relationships>
</file>

<file path=ppt/slideLayouts/_rels/slideLayout6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6.jpe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7.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731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l="6426" r="18387"/>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715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t="7401" r="30478"/>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774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latin typeface="Segoe UI" pitchFamily="34" charset="0"/>
                <a:ea typeface="Segoe UI" pitchFamily="34" charset="0"/>
                <a:cs typeface="Segoe UI" pitchFamily="34" charset="0"/>
              </a:rPr>
              <a:pPr algn="ctr"/>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latin typeface="Segoe UI" pitchFamily="34" charset="0"/>
                <a:ea typeface="Segoe UI" pitchFamily="34" charset="0"/>
                <a:cs typeface="Segoe UI" pitchFamily="34" charset="0"/>
              </a:rPr>
              <a:t>Microsoft Confidential</a:t>
            </a:r>
            <a:endParaRPr lang="en-US" sz="900" dirty="0">
              <a:solidFill>
                <a:schemeClr val="tx1"/>
              </a:solidFill>
              <a:latin typeface="Segoe UI" pitchFamily="34" charset="0"/>
              <a:ea typeface="Segoe UI" pitchFamily="34" charset="0"/>
              <a:cs typeface="Segoe UI" pitchFamily="34" charset="0"/>
            </a:endParaRP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latin typeface="Segoe UI" pitchFamily="34" charset="0"/>
                <a:ea typeface="Segoe UI" pitchFamily="34" charset="0"/>
                <a:cs typeface="Segoe UI" pitchFamily="34" charset="0"/>
              </a:rPr>
              <a:pPr algn="ctr"/>
              <a:t>‹#›</a:t>
            </a:fld>
            <a:endParaRPr lang="en-US" sz="1000" dirty="0">
              <a:solidFill>
                <a:srgbClr val="000000"/>
              </a:solidFill>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latin typeface="Segoe UI" pitchFamily="34" charset="0"/>
                <a:ea typeface="Segoe UI" pitchFamily="34" charset="0"/>
                <a:cs typeface="Segoe UI" pitchFamily="34" charset="0"/>
              </a:rPr>
              <a:t>Microsoft Confidential</a:t>
            </a:r>
            <a:endParaRPr lang="en-US" sz="900" dirty="0">
              <a:solidFill>
                <a:schemeClr val="tx1"/>
              </a:solidFill>
              <a:latin typeface="Segoe UI" pitchFamily="34" charset="0"/>
              <a:ea typeface="Segoe UI" pitchFamily="34" charset="0"/>
              <a:cs typeface="Segoe UI" pitchFamily="34" charset="0"/>
            </a:endParaRP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9436" y="1920904"/>
            <a:ext cx="8745036" cy="4266619"/>
          </a:xfrm>
          <a:prstGeom prst="rect">
            <a:avLst/>
          </a:prstGeom>
          <a:noFill/>
        </p:spPr>
      </p:pic>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3"/>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latin typeface="Segoe UI" pitchFamily="34" charset="0"/>
                <a:ea typeface="Segoe UI" pitchFamily="34" charset="0"/>
                <a:cs typeface="Segoe UI" pitchFamily="34" charset="0"/>
              </a:rPr>
              <a:pPr algn="ctr"/>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latin typeface="Segoe UI" pitchFamily="34" charset="0"/>
                <a:ea typeface="Segoe UI" pitchFamily="34" charset="0"/>
                <a:cs typeface="Segoe UI" pitchFamily="34" charset="0"/>
              </a:rPr>
              <a:t>Microsoft Confidential</a:t>
            </a:r>
            <a:endParaRPr lang="en-US" sz="900" dirty="0">
              <a:solidFill>
                <a:schemeClr val="tx1"/>
              </a:solidFill>
              <a:latin typeface="Segoe UI" pitchFamily="34" charset="0"/>
              <a:ea typeface="Segoe UI" pitchFamily="34" charset="0"/>
              <a:cs typeface="Segoe UI" pitchFamily="34" charset="0"/>
            </a:endParaRP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7956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latin typeface="Segoe UI" pitchFamily="34" charset="0"/>
                <a:ea typeface="Segoe UI" pitchFamily="34" charset="0"/>
                <a:cs typeface="Segoe UI" pitchFamily="34" charset="0"/>
              </a:rPr>
              <a:pPr algn="ctr"/>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chemeClr val="tx1"/>
                </a:solidFill>
                <a:latin typeface="Segoe UI" pitchFamily="34" charset="0"/>
                <a:ea typeface="Segoe UI" pitchFamily="34" charset="0"/>
                <a:cs typeface="Segoe UI" pitchFamily="34" charset="0"/>
              </a:rPr>
              <a:t>Microsoft Confidential</a:t>
            </a:r>
            <a:endParaRPr lang="en-US" sz="900" dirty="0">
              <a:solidFill>
                <a:schemeClr val="tx1"/>
              </a:solidFill>
              <a:latin typeface="Segoe UI" pitchFamily="34" charset="0"/>
              <a:ea typeface="Segoe UI" pitchFamily="34" charset="0"/>
              <a:cs typeface="Segoe UI" pitchFamily="34" charset="0"/>
            </a:endParaRPr>
          </a:p>
        </p:txBody>
      </p:sp>
      <p:pic>
        <p:nvPicPr>
          <p:cNvPr id="27" name="Picture 26"/>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255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5786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amp;A Option 5">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Strategy1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84342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964" y="6583724"/>
            <a:ext cx="2176272" cy="75044"/>
          </a:xfrm>
          <a:prstGeom prst="rect">
            <a:avLst/>
          </a:prstGeom>
        </p:spPr>
      </p:pic>
      <p:pic>
        <p:nvPicPr>
          <p:cNvPr id="11" name="Picture 1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66907" y="6506788"/>
            <a:ext cx="1371600" cy="228133"/>
          </a:xfrm>
          <a:prstGeom prst="rect">
            <a:avLst/>
          </a:prstGeom>
          <a:effectLst/>
        </p:spPr>
      </p:pic>
      <p:sp>
        <p:nvSpPr>
          <p:cNvPr id="5" name="Footer Placeholder 4"/>
          <p:cNvSpPr>
            <a:spLocks noGrp="1"/>
          </p:cNvSpPr>
          <p:nvPr>
            <p:ph type="ftr" sz="quarter" idx="11"/>
          </p:nvPr>
        </p:nvSpPr>
        <p:spPr>
          <a:xfrm>
            <a:off x="2788920" y="6555277"/>
            <a:ext cx="3566160" cy="166199"/>
          </a:xfrm>
          <a:prstGeom prst="rect">
            <a:avLst/>
          </a:prstGeom>
        </p:spPr>
        <p:txBody>
          <a:bodyPr/>
          <a:lstStyle/>
          <a:p>
            <a:pPr algn="ctr">
              <a:lnSpc>
                <a:spcPct val="90000"/>
              </a:lnSpc>
              <a:buSzPct val="80000"/>
            </a:pPr>
            <a:r>
              <a:rPr lang="en-US" dirty="0" smtClean="0"/>
              <a:t>Microsoft Confidential</a:t>
            </a:r>
            <a:endParaRPr lang="en-US" dirty="0"/>
          </a:p>
        </p:txBody>
      </p:sp>
    </p:spTree>
    <p:extLst>
      <p:ext uri="{BB962C8B-B14F-4D97-AF65-F5344CB8AC3E}">
        <p14:creationId xmlns:p14="http://schemas.microsoft.com/office/powerpoint/2010/main" val="180130418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15" name="Picture 1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228824"/>
            <a:ext cx="9144095" cy="2404872"/>
          </a:xfrm>
          <a:prstGeom prst="rect">
            <a:avLst/>
          </a:prstGeom>
        </p:spPr>
      </p:pic>
      <p:sp>
        <p:nvSpPr>
          <p:cNvPr id="10" name="Title 1"/>
          <p:cNvSpPr>
            <a:spLocks noGrp="1"/>
          </p:cNvSpPr>
          <p:nvPr>
            <p:ph type="ctrTitle" hasCustomPrompt="1"/>
          </p:nvPr>
        </p:nvSpPr>
        <p:spPr>
          <a:xfrm>
            <a:off x="513293" y="2916310"/>
            <a:ext cx="4408564"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408563"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4356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662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228824"/>
            <a:ext cx="9144095" cy="2404872"/>
          </a:xfrm>
          <a:prstGeom prst="rect">
            <a:avLst/>
          </a:prstGeom>
        </p:spPr>
      </p:pic>
      <p:pic>
        <p:nvPicPr>
          <p:cNvPr id="16" name="Picture 15"/>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14" name="Title 1"/>
          <p:cNvSpPr>
            <a:spLocks noGrp="1"/>
          </p:cNvSpPr>
          <p:nvPr>
            <p:ph type="ctrTitle" hasCustomPrompt="1"/>
          </p:nvPr>
        </p:nvSpPr>
        <p:spPr>
          <a:xfrm>
            <a:off x="513293" y="2916310"/>
            <a:ext cx="5084425"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5" name="Subtitle 2"/>
          <p:cNvSpPr>
            <a:spLocks noGrp="1"/>
          </p:cNvSpPr>
          <p:nvPr>
            <p:ph type="subTitle" idx="1"/>
          </p:nvPr>
        </p:nvSpPr>
        <p:spPr>
          <a:xfrm>
            <a:off x="513294" y="3607675"/>
            <a:ext cx="50844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6945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6" name="Picture 2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227232"/>
            <a:ext cx="9144000" cy="2404872"/>
          </a:xfrm>
          <a:prstGeom prst="rect">
            <a:avLst/>
          </a:prstGeom>
        </p:spPr>
      </p:pic>
      <p:pic>
        <p:nvPicPr>
          <p:cNvPr id="22" name="Picture 21"/>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23"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5"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9" name="Title 1"/>
          <p:cNvSpPr>
            <a:spLocks noGrp="1"/>
          </p:cNvSpPr>
          <p:nvPr>
            <p:ph type="ctrTitle" hasCustomPrompt="1"/>
          </p:nvPr>
        </p:nvSpPr>
        <p:spPr>
          <a:xfrm>
            <a:off x="513293" y="2916310"/>
            <a:ext cx="5084425"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513294" y="3607675"/>
            <a:ext cx="50844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152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1" y="0"/>
            <a:ext cx="9144000" cy="6858000"/>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227232"/>
            <a:ext cx="9144000" cy="2404872"/>
          </a:xfrm>
          <a:prstGeom prst="rect">
            <a:avLst/>
          </a:prstGeom>
        </p:spPr>
      </p:pic>
      <p:sp>
        <p:nvSpPr>
          <p:cNvPr id="10" name="Title 1"/>
          <p:cNvSpPr>
            <a:spLocks noGrp="1"/>
          </p:cNvSpPr>
          <p:nvPr>
            <p:ph type="ctrTitle" hasCustomPrompt="1"/>
          </p:nvPr>
        </p:nvSpPr>
        <p:spPr>
          <a:xfrm>
            <a:off x="513293" y="2916310"/>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607675"/>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4" name="Picture 13"/>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5"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8"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17401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1" y="0"/>
            <a:ext cx="9144000" cy="6858000"/>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4" y="2916310"/>
            <a:ext cx="411436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607675"/>
            <a:ext cx="411436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54691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1" name="Picture 20"/>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3" y="2916310"/>
            <a:ext cx="4758422"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758421"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179635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3" name="Picture 2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13" name="Title 1"/>
          <p:cNvSpPr>
            <a:spLocks noGrp="1"/>
          </p:cNvSpPr>
          <p:nvPr>
            <p:ph type="ctrTitle" hasCustomPrompt="1"/>
          </p:nvPr>
        </p:nvSpPr>
        <p:spPr>
          <a:xfrm>
            <a:off x="513293" y="2916310"/>
            <a:ext cx="5418380"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4" name="Subtitle 2"/>
          <p:cNvSpPr>
            <a:spLocks noGrp="1"/>
          </p:cNvSpPr>
          <p:nvPr>
            <p:ph type="subTitle" idx="1"/>
          </p:nvPr>
        </p:nvSpPr>
        <p:spPr>
          <a:xfrm>
            <a:off x="513293" y="3607675"/>
            <a:ext cx="5418379"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769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2" name="Picture 21"/>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3" y="2916310"/>
            <a:ext cx="4711850"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711849"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1"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51787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4"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2" name="Picture 1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79539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l="6426" r="18387"/>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3" name="Picture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28151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1" name="Picture 10"/>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t="7401" r="30478"/>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3" name="Picture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06707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221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22"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28" name="Text Placeholder 2"/>
          <p:cNvSpPr>
            <a:spLocks noGrp="1"/>
          </p:cNvSpPr>
          <p:nvPr>
            <p:ph type="body" idx="17"/>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134172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3" name="TextBox 12"/>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648742" y="1463040"/>
            <a:ext cx="7924800" cy="1384995"/>
          </a:xfrm>
        </p:spPr>
        <p:txBody>
          <a:bodyPr/>
          <a:lstStyle>
            <a:lvl1pPr marL="274320" indent="-274320">
              <a:buClr>
                <a:srgbClr val="5191CD"/>
              </a:buClr>
              <a:buFontTx/>
              <a:buBlip>
                <a:blip r:embed="rId3"/>
              </a:buBlip>
              <a:defRPr sz="14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9" name="TextBox 18"/>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latin typeface="Segoe UI" pitchFamily="34" charset="0"/>
                <a:ea typeface="Segoe UI" pitchFamily="34" charset="0"/>
                <a:cs typeface="Segoe UI" pitchFamily="34" charset="0"/>
              </a:rPr>
              <a:t>Microsoft Confidential</a:t>
            </a:r>
            <a:endParaRPr lang="en-US" sz="900" dirty="0">
              <a:solidFill>
                <a:srgbClr val="FFFFFF"/>
              </a:solidFill>
              <a:latin typeface="Segoe UI" pitchFamily="34" charset="0"/>
              <a:ea typeface="Segoe UI" pitchFamily="34" charset="0"/>
              <a:cs typeface="Segoe UI" pitchFamily="34" charset="0"/>
            </a:endParaRPr>
          </a:p>
        </p:txBody>
      </p:sp>
      <p:pic>
        <p:nvPicPr>
          <p:cNvPr id="20" name="Picture 1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22"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Segoe UI Light" pitchFamily="34" charset="0"/>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8037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4" name="TextBox 13"/>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6" name="TextBox 15"/>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latin typeface="Segoe UI" pitchFamily="34" charset="0"/>
                <a:ea typeface="Segoe UI" pitchFamily="34" charset="0"/>
                <a:cs typeface="Segoe UI" pitchFamily="34" charset="0"/>
              </a:rPr>
              <a:t>Microsoft Confidential</a:t>
            </a:r>
            <a:endParaRPr lang="en-US" sz="900" dirty="0">
              <a:solidFill>
                <a:srgbClr val="FFFFFF"/>
              </a:solidFill>
              <a:latin typeface="Segoe UI" pitchFamily="34" charset="0"/>
              <a:ea typeface="Segoe UI" pitchFamily="34" charset="0"/>
              <a:cs typeface="Segoe UI" pitchFamily="34" charset="0"/>
            </a:endParaRP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8"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Segoe UI Light" pitchFamily="34" charset="0"/>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80543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a:solidFill>
                  <a:schemeClr val="bg1"/>
                </a:solidFill>
                <a:latin typeface="Segoe UI Light" pitchFamily="34" charset="0"/>
              </a:defRPr>
            </a:lvl1pPr>
          </a:lstStyle>
          <a:p>
            <a:r>
              <a:rPr lang="en-US" dirty="0" smtClean="0"/>
              <a:t>Click to edit Master title style</a:t>
            </a:r>
            <a:endParaRPr lang="en-US" dirty="0"/>
          </a:p>
        </p:txBody>
      </p:sp>
      <p:sp>
        <p:nvSpPr>
          <p:cNvPr id="5" name="TextBox 4"/>
          <p:cNvSpPr txBox="1"/>
          <p:nvPr userDrawn="1"/>
        </p:nvSpPr>
        <p:spPr>
          <a:xfrm>
            <a:off x="198021" y="6495393"/>
            <a:ext cx="1001877" cy="215444"/>
          </a:xfrm>
          <a:prstGeom prst="rect">
            <a:avLst/>
          </a:prstGeom>
          <a:noFill/>
        </p:spPr>
        <p:txBody>
          <a:bodyPr wrap="none" lIns="0" tIns="0" rIns="0" bIns="0" rtlCol="0">
            <a:spAutoFit/>
          </a:bodyPr>
          <a:lstStyle/>
          <a:p>
            <a:r>
              <a:rPr lang="en-US" sz="1400" dirty="0" smtClean="0">
                <a:solidFill>
                  <a:srgbClr val="FFFFFF"/>
                </a:solidFill>
              </a:rPr>
              <a:t>Hidden Slide</a:t>
            </a:r>
          </a:p>
        </p:txBody>
      </p:sp>
      <p:sp>
        <p:nvSpPr>
          <p:cNvPr id="6" name="Content Placeholder 2"/>
          <p:cNvSpPr>
            <a:spLocks noGrp="1"/>
          </p:cNvSpPr>
          <p:nvPr>
            <p:ph idx="1"/>
          </p:nvPr>
        </p:nvSpPr>
        <p:spPr>
          <a:xfrm>
            <a:off x="511545" y="1010187"/>
            <a:ext cx="7924800" cy="1154162"/>
          </a:xfrm>
        </p:spPr>
        <p:txBody>
          <a:bodyPr/>
          <a:lstStyle>
            <a:lvl1pPr marL="274320" indent="-274320">
              <a:buClr>
                <a:srgbClr val="5191CD"/>
              </a:buClr>
              <a:buFontTx/>
              <a:buBlip>
                <a:blip r:embed="rId2"/>
              </a:buBlip>
              <a:defRPr sz="13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200">
                <a:solidFill>
                  <a:schemeClr val="bg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100">
                <a:solidFill>
                  <a:schemeClr val="bg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000">
                <a:solidFill>
                  <a:schemeClr val="bg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9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287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3" y="1715"/>
            <a:ext cx="9141808" cy="6856285"/>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53738" y="0"/>
            <a:ext cx="4390263" cy="6858000"/>
          </a:xfrm>
          <a:prstGeom prst="rect">
            <a:avLst/>
          </a:prstGeom>
        </p:spPr>
      </p:pic>
      <p:sp>
        <p:nvSpPr>
          <p:cNvPr id="3" name="Rectangle 2"/>
          <p:cNvSpPr/>
          <p:nvPr userDrawn="1"/>
        </p:nvSpPr>
        <p:spPr bwMode="auto">
          <a:xfrm>
            <a:off x="0" y="1922729"/>
            <a:ext cx="9144000" cy="2897925"/>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0A2E6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1"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sp>
        <p:nvSpPr>
          <p:cNvPr id="13" name="Subtitle 2"/>
          <p:cNvSpPr>
            <a:spLocks noGrp="1"/>
          </p:cNvSpPr>
          <p:nvPr>
            <p:ph type="subTitle" idx="1" hasCustomPrompt="1"/>
          </p:nvPr>
        </p:nvSpPr>
        <p:spPr>
          <a:xfrm>
            <a:off x="513292" y="3326441"/>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1243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ransition Slide (Option 2)">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sp>
        <p:nvSpPr>
          <p:cNvPr id="3" name="Rectangle 2"/>
          <p:cNvSpPr/>
          <p:nvPr userDrawn="1"/>
        </p:nvSpPr>
        <p:spPr bwMode="auto">
          <a:xfrm>
            <a:off x="0" y="1922728"/>
            <a:ext cx="9144000" cy="2897925"/>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0A2E6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8"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sp>
        <p:nvSpPr>
          <p:cNvPr id="9" name="Subtitle 2"/>
          <p:cNvSpPr>
            <a:spLocks noGrp="1"/>
          </p:cNvSpPr>
          <p:nvPr>
            <p:ph type="subTitle" idx="1" hasCustomPrompt="1"/>
          </p:nvPr>
        </p:nvSpPr>
        <p:spPr>
          <a:xfrm>
            <a:off x="513292" y="3326441"/>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21886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mp;A Option 1">
    <p:spTree>
      <p:nvGrpSpPr>
        <p:cNvPr id="1" name=""/>
        <p:cNvGrpSpPr/>
        <p:nvPr/>
      </p:nvGrpSpPr>
      <p:grpSpPr>
        <a:xfrm>
          <a:off x="0" y="0"/>
          <a:ext cx="0" cy="0"/>
          <a:chOff x="0" y="0"/>
          <a:chExt cx="0" cy="0"/>
        </a:xfrm>
      </p:grpSpPr>
      <p:pic>
        <p:nvPicPr>
          <p:cNvPr id="2" name="Picture 2" descr="C:\Users\v-ameshm\Desktop\ladywritingtex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 y="-604"/>
            <a:ext cx="9175805" cy="6858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10082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amp;A Option 2">
    <p:spTree>
      <p:nvGrpSpPr>
        <p:cNvPr id="1" name=""/>
        <p:cNvGrpSpPr/>
        <p:nvPr/>
      </p:nvGrpSpPr>
      <p:grpSpPr>
        <a:xfrm>
          <a:off x="0" y="0"/>
          <a:ext cx="0" cy="0"/>
          <a:chOff x="0" y="0"/>
          <a:chExt cx="0" cy="0"/>
        </a:xfrm>
      </p:grpSpPr>
      <p:pic>
        <p:nvPicPr>
          <p:cNvPr id="7" name="Picture 2" descr="C:\Users\v-ameshm\Desktop\chess1.jpg"/>
          <p:cNvPicPr>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8"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2579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amp;A Option 3">
    <p:spTree>
      <p:nvGrpSpPr>
        <p:cNvPr id="1" name=""/>
        <p:cNvGrpSpPr/>
        <p:nvPr/>
      </p:nvGrpSpPr>
      <p:grpSpPr>
        <a:xfrm>
          <a:off x="0" y="0"/>
          <a:ext cx="0" cy="0"/>
          <a:chOff x="0" y="0"/>
          <a:chExt cx="0" cy="0"/>
        </a:xfrm>
      </p:grpSpPr>
      <p:pic>
        <p:nvPicPr>
          <p:cNvPr id="8" name="Picture 2" descr="C:\Users\v-ameshm\Desktop\blueprint3.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42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62175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mp;A Option 4">
    <p:spTree>
      <p:nvGrpSpPr>
        <p:cNvPr id="1" name=""/>
        <p:cNvGrpSpPr/>
        <p:nvPr/>
      </p:nvGrpSpPr>
      <p:grpSpPr>
        <a:xfrm>
          <a:off x="0" y="0"/>
          <a:ext cx="0" cy="0"/>
          <a:chOff x="0" y="0"/>
          <a:chExt cx="0" cy="0"/>
        </a:xfrm>
      </p:grpSpPr>
      <p:pic>
        <p:nvPicPr>
          <p:cNvPr id="8" name="Picture 2" descr="C:\Users\v-ameshm\Desktop\blueprint2.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9071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amp;A Option 5">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Strategy1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251367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amp;A Option 6">
    <p:spTree>
      <p:nvGrpSpPr>
        <p:cNvPr id="1" name=""/>
        <p:cNvGrpSpPr/>
        <p:nvPr/>
      </p:nvGrpSpPr>
      <p:grpSpPr>
        <a:xfrm>
          <a:off x="0" y="0"/>
          <a:ext cx="0" cy="0"/>
          <a:chOff x="0" y="0"/>
          <a:chExt cx="0" cy="0"/>
        </a:xfrm>
      </p:grpSpPr>
      <p:pic>
        <p:nvPicPr>
          <p:cNvPr id="8" name="Picture 2" descr="\\home\users\Amesh\4. Projects &amp; Companies\Microsoft\Services Marketing\Project Florance\Graphics and Templates\August Release\MCS FY11 Templates\Photos\Consulting3_small.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71279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amp;A Option 7">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Consulting2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9179279"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86957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15" name="Picture 1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228824"/>
            <a:ext cx="9144095" cy="2404872"/>
          </a:xfrm>
          <a:prstGeom prst="rect">
            <a:avLst/>
          </a:prstGeom>
        </p:spPr>
      </p:pic>
      <p:sp>
        <p:nvSpPr>
          <p:cNvPr id="10" name="Title 1"/>
          <p:cNvSpPr>
            <a:spLocks noGrp="1"/>
          </p:cNvSpPr>
          <p:nvPr>
            <p:ph type="ctrTitle" hasCustomPrompt="1"/>
          </p:nvPr>
        </p:nvSpPr>
        <p:spPr>
          <a:xfrm>
            <a:off x="513293" y="2916310"/>
            <a:ext cx="4408564"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408563"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35179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228824"/>
            <a:ext cx="9144095" cy="2404872"/>
          </a:xfrm>
          <a:prstGeom prst="rect">
            <a:avLst/>
          </a:prstGeom>
        </p:spPr>
      </p:pic>
      <p:pic>
        <p:nvPicPr>
          <p:cNvPr id="16" name="Picture 15"/>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14" name="Title 1"/>
          <p:cNvSpPr>
            <a:spLocks noGrp="1"/>
          </p:cNvSpPr>
          <p:nvPr>
            <p:ph type="ctrTitle" hasCustomPrompt="1"/>
          </p:nvPr>
        </p:nvSpPr>
        <p:spPr>
          <a:xfrm>
            <a:off x="513293" y="2916310"/>
            <a:ext cx="5084425"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5" name="Subtitle 2"/>
          <p:cNvSpPr>
            <a:spLocks noGrp="1"/>
          </p:cNvSpPr>
          <p:nvPr>
            <p:ph type="subTitle" idx="1"/>
          </p:nvPr>
        </p:nvSpPr>
        <p:spPr>
          <a:xfrm>
            <a:off x="513294" y="3607675"/>
            <a:ext cx="50844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82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6" name="Picture 2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227232"/>
            <a:ext cx="9144000" cy="2404872"/>
          </a:xfrm>
          <a:prstGeom prst="rect">
            <a:avLst/>
          </a:prstGeom>
        </p:spPr>
      </p:pic>
      <p:pic>
        <p:nvPicPr>
          <p:cNvPr id="22" name="Picture 21"/>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23"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5"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9" name="Title 1"/>
          <p:cNvSpPr>
            <a:spLocks noGrp="1"/>
          </p:cNvSpPr>
          <p:nvPr>
            <p:ph type="ctrTitle" hasCustomPrompt="1"/>
          </p:nvPr>
        </p:nvSpPr>
        <p:spPr>
          <a:xfrm>
            <a:off x="513293" y="2916310"/>
            <a:ext cx="5084425"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513294" y="3607675"/>
            <a:ext cx="50844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910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1" y="0"/>
            <a:ext cx="9144000" cy="6858000"/>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227232"/>
            <a:ext cx="9144000" cy="2404872"/>
          </a:xfrm>
          <a:prstGeom prst="rect">
            <a:avLst/>
          </a:prstGeom>
        </p:spPr>
      </p:pic>
      <p:sp>
        <p:nvSpPr>
          <p:cNvPr id="10" name="Title 1"/>
          <p:cNvSpPr>
            <a:spLocks noGrp="1"/>
          </p:cNvSpPr>
          <p:nvPr>
            <p:ph type="ctrTitle" hasCustomPrompt="1"/>
          </p:nvPr>
        </p:nvSpPr>
        <p:spPr>
          <a:xfrm>
            <a:off x="513293" y="2916310"/>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607675"/>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4" name="Picture 13"/>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5"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8"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163747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1" y="0"/>
            <a:ext cx="9144000" cy="6858000"/>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4" y="2916310"/>
            <a:ext cx="411436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607675"/>
            <a:ext cx="411436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3372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1" name="Picture 20"/>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3" y="2916310"/>
            <a:ext cx="4758422"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758421"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365959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3" name="Picture 2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13" name="Title 1"/>
          <p:cNvSpPr>
            <a:spLocks noGrp="1"/>
          </p:cNvSpPr>
          <p:nvPr>
            <p:ph type="ctrTitle" hasCustomPrompt="1"/>
          </p:nvPr>
        </p:nvSpPr>
        <p:spPr>
          <a:xfrm>
            <a:off x="513293" y="2916310"/>
            <a:ext cx="5418380"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4" name="Subtitle 2"/>
          <p:cNvSpPr>
            <a:spLocks noGrp="1"/>
          </p:cNvSpPr>
          <p:nvPr>
            <p:ph type="subTitle" idx="1"/>
          </p:nvPr>
        </p:nvSpPr>
        <p:spPr>
          <a:xfrm>
            <a:off x="513293" y="3607675"/>
            <a:ext cx="5418379"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8716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4" name="Picture 3"/>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1302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0"/>
            <a:ext cx="9144000" cy="6858000"/>
          </a:xfrm>
          <a:prstGeom prst="rect">
            <a:avLst/>
          </a:prstGeom>
        </p:spPr>
      </p:pic>
      <p:pic>
        <p:nvPicPr>
          <p:cNvPr id="22" name="Picture 21"/>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227232"/>
            <a:ext cx="9144000" cy="2404872"/>
          </a:xfrm>
          <a:prstGeom prst="rect">
            <a:avLst/>
          </a:prstGeom>
        </p:spPr>
      </p:pic>
      <p:sp>
        <p:nvSpPr>
          <p:cNvPr id="10" name="Title 1"/>
          <p:cNvSpPr>
            <a:spLocks noGrp="1"/>
          </p:cNvSpPr>
          <p:nvPr>
            <p:ph type="ctrTitle" hasCustomPrompt="1"/>
          </p:nvPr>
        </p:nvSpPr>
        <p:spPr>
          <a:xfrm>
            <a:off x="513293" y="2916310"/>
            <a:ext cx="4711850"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607675"/>
            <a:ext cx="4711849"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7" name="Picture 1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
        <p:nvSpPr>
          <p:cNvPr id="18" name="Text Placeholder 6"/>
          <p:cNvSpPr>
            <a:spLocks noGrp="1"/>
          </p:cNvSpPr>
          <p:nvPr>
            <p:ph type="body" sz="quarter" idx="10" hasCustomPrompt="1"/>
          </p:nvPr>
        </p:nvSpPr>
        <p:spPr>
          <a:xfrm>
            <a:off x="513293" y="4913394"/>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1" name="Text Placeholder 6"/>
          <p:cNvSpPr>
            <a:spLocks noGrp="1"/>
          </p:cNvSpPr>
          <p:nvPr>
            <p:ph type="body" sz="quarter" idx="11" hasCustomPrompt="1"/>
          </p:nvPr>
        </p:nvSpPr>
        <p:spPr>
          <a:xfrm>
            <a:off x="513293" y="5199730"/>
            <a:ext cx="7996525" cy="230832"/>
          </a:xfrm>
        </p:spPr>
        <p:txBody>
          <a:bodyPr/>
          <a:lstStyle>
            <a:lvl1pPr marL="27432" indent="0">
              <a:buFontTx/>
              <a:buNone/>
              <a:defRPr sz="1500">
                <a:solidFill>
                  <a:schemeClr val="bg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Tree>
    <p:extLst>
      <p:ext uri="{BB962C8B-B14F-4D97-AF65-F5344CB8AC3E}">
        <p14:creationId xmlns:p14="http://schemas.microsoft.com/office/powerpoint/2010/main" val="129155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4"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2" name="Picture 1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9558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l="6426" r="18387"/>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3" name="Picture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0984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1" name="Picture 10"/>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pic>
        <p:nvPicPr>
          <p:cNvPr id="16" name="Picture 6" descr="C:\Users\victor.melniciuc\Desktop\==Work\MCS BOM\ppt\JPEGs (ready)\MYM.png"/>
          <p:cNvPicPr>
            <a:picLocks noChangeAspect="1" noChangeArrowheads="1"/>
          </p:cNvPicPr>
          <p:nvPr userDrawn="1"/>
        </p:nvPicPr>
        <p:blipFill>
          <a:blip r:embed="rId3"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t="7401" r="30478"/>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2">
              <a:alpha val="3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sz="18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5"/>
              </a:buBlip>
              <a:tabLst/>
              <a:defRPr/>
            </a:pPr>
            <a:r>
              <a:rPr lang="en-US" dirty="0" smtClean="0"/>
              <a:t>Click to insert text</a:t>
            </a:r>
          </a:p>
        </p:txBody>
      </p:sp>
      <p:pic>
        <p:nvPicPr>
          <p:cNvPr id="13" name="Picture 12"/>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5030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22"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ea typeface="Verdana" pitchFamily="34" charset="0"/>
                <a:cs typeface="Verdana" pitchFamily="34" charset="0"/>
              </a:rPr>
              <a:t>Microsoft Confidential</a:t>
            </a:r>
            <a:endParaRPr lang="en-US" sz="900" dirty="0">
              <a:solidFill>
                <a:srgbClr val="595959"/>
              </a:solidFill>
              <a:ea typeface="Verdana" pitchFamily="34" charset="0"/>
              <a:cs typeface="Verdana" pitchFamily="34" charset="0"/>
            </a:endParaRP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28" name="Text Placeholder 2"/>
          <p:cNvSpPr>
            <a:spLocks noGrp="1"/>
          </p:cNvSpPr>
          <p:nvPr>
            <p:ph type="body" idx="17"/>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6084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3" name="TextBox 12"/>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sp>
        <p:nvSpPr>
          <p:cNvPr id="10" name="Content Placeholder 2"/>
          <p:cNvSpPr>
            <a:spLocks noGrp="1"/>
          </p:cNvSpPr>
          <p:nvPr>
            <p:ph idx="1"/>
          </p:nvPr>
        </p:nvSpPr>
        <p:spPr>
          <a:xfrm>
            <a:off x="648742" y="1463040"/>
            <a:ext cx="7924800" cy="1384995"/>
          </a:xfrm>
        </p:spPr>
        <p:txBody>
          <a:bodyPr/>
          <a:lstStyle>
            <a:lvl1pPr marL="274320" indent="-274320">
              <a:buClr>
                <a:srgbClr val="5191CD"/>
              </a:buClr>
              <a:buFontTx/>
              <a:buBlip>
                <a:blip r:embed="rId3"/>
              </a:buBlip>
              <a:defRPr sz="14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bg1"/>
                </a:solidFill>
                <a:latin typeface="+mn-lt"/>
              </a:defRPr>
            </a:lvl2pPr>
            <a:lvl3pPr marL="822960" indent="-274320">
              <a:buClr>
                <a:srgbClr val="5191CD"/>
              </a:buClr>
              <a:buFont typeface="Segoe" charset="0"/>
              <a:buChar char="–"/>
              <a:defRPr sz="1400">
                <a:solidFill>
                  <a:schemeClr val="bg1"/>
                </a:solidFill>
                <a:latin typeface="+mn-lt"/>
              </a:defRPr>
            </a:lvl3pPr>
            <a:lvl4pPr marL="1097280" indent="-274320">
              <a:buClr>
                <a:srgbClr val="5191CD"/>
              </a:buClr>
              <a:buFont typeface="Segoe" charset="0"/>
              <a:buChar char="–"/>
              <a:defRPr sz="1400">
                <a:solidFill>
                  <a:schemeClr val="bg1"/>
                </a:solidFill>
                <a:latin typeface="+mn-lt"/>
              </a:defRPr>
            </a:lvl4pPr>
            <a:lvl5pPr marL="1371600" indent="-274320">
              <a:buClr>
                <a:srgbClr val="5191CD"/>
              </a:buClr>
              <a:buFont typeface="Segoe" charset="0"/>
              <a:buChar char="–"/>
              <a:defRPr sz="14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9" name="TextBox 18"/>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latin typeface="Segoe UI" pitchFamily="34" charset="0"/>
                <a:ea typeface="Segoe UI" pitchFamily="34" charset="0"/>
                <a:cs typeface="Segoe UI" pitchFamily="34" charset="0"/>
              </a:rPr>
              <a:t>Microsoft Confidential</a:t>
            </a:r>
            <a:endParaRPr lang="en-US" sz="900" dirty="0">
              <a:solidFill>
                <a:srgbClr val="FFFFFF"/>
              </a:solidFill>
              <a:latin typeface="Segoe UI" pitchFamily="34" charset="0"/>
              <a:ea typeface="Segoe UI" pitchFamily="34" charset="0"/>
              <a:cs typeface="Segoe UI" pitchFamily="34" charset="0"/>
            </a:endParaRPr>
          </a:p>
        </p:txBody>
      </p:sp>
      <p:pic>
        <p:nvPicPr>
          <p:cNvPr id="20" name="Picture 1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22"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Segoe UI Light" pitchFamily="34" charset="0"/>
              </a:defRPr>
            </a:lvl1pPr>
          </a:lstStyle>
          <a:p>
            <a:r>
              <a:rPr lang="en-US" dirty="0" smtClean="0"/>
              <a:t>Click to edit Master title style </a:t>
            </a:r>
            <a:endParaRPr lang="en-US" dirty="0"/>
          </a:p>
        </p:txBody>
      </p:sp>
      <p:sp>
        <p:nvSpPr>
          <p:cNvPr id="23"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74319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 Page (Blue_Empty)">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4" y="858"/>
            <a:ext cx="9144095" cy="6856285"/>
          </a:xfrm>
          <a:prstGeom prst="rect">
            <a:avLst/>
          </a:prstGeom>
        </p:spPr>
      </p:pic>
      <p:sp>
        <p:nvSpPr>
          <p:cNvPr id="14" name="TextBox 13"/>
          <p:cNvSpPr txBox="1"/>
          <p:nvPr userDrawn="1"/>
        </p:nvSpPr>
        <p:spPr>
          <a:xfrm>
            <a:off x="4340744" y="6488700"/>
            <a:ext cx="462609" cy="246221"/>
          </a:xfrm>
          <a:prstGeom prst="rect">
            <a:avLst/>
          </a:prstGeom>
          <a:noFill/>
        </p:spPr>
        <p:txBody>
          <a:bodyPr wrap="square" rtlCol="0">
            <a:spAutoFit/>
          </a:bodyPr>
          <a:lstStyle/>
          <a:p>
            <a:pPr algn="ctr"/>
            <a:fld id="{0462CC3E-48DD-4274-8616-D549FD7B2C15}" type="slidenum">
              <a:rPr lang="en-US" sz="1000" smtClean="0">
                <a:solidFill>
                  <a:srgbClr val="A4D7F4"/>
                </a:solidFill>
                <a:ea typeface="Verdana" pitchFamily="34" charset="0"/>
                <a:cs typeface="Verdana" pitchFamily="34" charset="0"/>
              </a:rPr>
              <a:pPr algn="ctr"/>
              <a:t>‹#›</a:t>
            </a:fld>
            <a:endParaRPr lang="en-US" sz="1000" dirty="0">
              <a:solidFill>
                <a:srgbClr val="A4D7F4"/>
              </a:solidFill>
              <a:ea typeface="Verdana" pitchFamily="34" charset="0"/>
              <a:cs typeface="Verdana"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6" name="TextBox 15"/>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FFFFFF"/>
                </a:solidFill>
                <a:latin typeface="Segoe UI" pitchFamily="34" charset="0"/>
                <a:ea typeface="Segoe UI" pitchFamily="34" charset="0"/>
                <a:cs typeface="Segoe UI" pitchFamily="34" charset="0"/>
              </a:rPr>
              <a:t>Microsoft Confidential</a:t>
            </a:r>
            <a:endParaRPr lang="en-US" sz="900" dirty="0">
              <a:solidFill>
                <a:srgbClr val="FFFFFF"/>
              </a:solidFill>
              <a:latin typeface="Segoe UI" pitchFamily="34" charset="0"/>
              <a:ea typeface="Segoe UI" pitchFamily="34" charset="0"/>
              <a:cs typeface="Segoe UI" pitchFamily="34" charset="0"/>
            </a:endParaRP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8" name="Title 1"/>
          <p:cNvSpPr>
            <a:spLocks noGrp="1"/>
          </p:cNvSpPr>
          <p:nvPr>
            <p:ph type="title" hasCustomPrompt="1"/>
          </p:nvPr>
        </p:nvSpPr>
        <p:spPr>
          <a:xfrm>
            <a:off x="389436" y="360402"/>
            <a:ext cx="8363938" cy="509171"/>
          </a:xfrm>
        </p:spPr>
        <p:txBody>
          <a:bodyPr anchor="t"/>
          <a:lstStyle>
            <a:lvl1pPr>
              <a:defRPr sz="3200" b="0">
                <a:solidFill>
                  <a:schemeClr val="bg1"/>
                </a:solidFill>
                <a:latin typeface="Segoe UI Light" pitchFamily="34" charset="0"/>
              </a:defRPr>
            </a:lvl1pPr>
          </a:lstStyle>
          <a:p>
            <a:r>
              <a:rPr lang="en-US" dirty="0" smtClean="0"/>
              <a:t>Click to edit Master title style </a:t>
            </a:r>
            <a:endParaRPr lang="en-US" dirty="0"/>
          </a:p>
        </p:txBody>
      </p:sp>
      <p:sp>
        <p:nvSpPr>
          <p:cNvPr id="19" name="Text Placeholder 2"/>
          <p:cNvSpPr>
            <a:spLocks noGrp="1"/>
          </p:cNvSpPr>
          <p:nvPr>
            <p:ph type="body" idx="14"/>
          </p:nvPr>
        </p:nvSpPr>
        <p:spPr>
          <a:xfrm>
            <a:off x="389675" y="869573"/>
            <a:ext cx="8349647" cy="276999"/>
          </a:xfrm>
        </p:spPr>
        <p:txBody>
          <a:bodyPr anchor="b"/>
          <a:lstStyle>
            <a:lvl1pPr marL="0" indent="0">
              <a:buNone/>
              <a:tabLst>
                <a:tab pos="628650" algn="l"/>
              </a:tabLst>
              <a:defRPr sz="1800" b="0">
                <a:solidFill>
                  <a:srgbClr val="A4D7F4"/>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6478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a:solidFill>
                  <a:schemeClr val="bg1"/>
                </a:solidFill>
                <a:latin typeface="Segoe UI Light" pitchFamily="34" charset="0"/>
              </a:defRPr>
            </a:lvl1pPr>
          </a:lstStyle>
          <a:p>
            <a:r>
              <a:rPr lang="en-US" dirty="0" smtClean="0"/>
              <a:t>Click to edit Master title style</a:t>
            </a:r>
            <a:endParaRPr lang="en-US" dirty="0"/>
          </a:p>
        </p:txBody>
      </p:sp>
      <p:sp>
        <p:nvSpPr>
          <p:cNvPr id="5" name="TextBox 4"/>
          <p:cNvSpPr txBox="1"/>
          <p:nvPr userDrawn="1"/>
        </p:nvSpPr>
        <p:spPr>
          <a:xfrm>
            <a:off x="198021" y="6495393"/>
            <a:ext cx="1001877" cy="215444"/>
          </a:xfrm>
          <a:prstGeom prst="rect">
            <a:avLst/>
          </a:prstGeom>
          <a:noFill/>
        </p:spPr>
        <p:txBody>
          <a:bodyPr wrap="none" lIns="0" tIns="0" rIns="0" bIns="0" rtlCol="0">
            <a:spAutoFit/>
          </a:bodyPr>
          <a:lstStyle/>
          <a:p>
            <a:r>
              <a:rPr lang="en-US" sz="1400" dirty="0" smtClean="0">
                <a:solidFill>
                  <a:srgbClr val="FFFFFF"/>
                </a:solidFill>
              </a:rPr>
              <a:t>Hidden Slide</a:t>
            </a:r>
          </a:p>
        </p:txBody>
      </p:sp>
      <p:sp>
        <p:nvSpPr>
          <p:cNvPr id="6" name="Content Placeholder 2"/>
          <p:cNvSpPr>
            <a:spLocks noGrp="1"/>
          </p:cNvSpPr>
          <p:nvPr>
            <p:ph idx="1"/>
          </p:nvPr>
        </p:nvSpPr>
        <p:spPr>
          <a:xfrm>
            <a:off x="511545" y="1010187"/>
            <a:ext cx="7924800" cy="1154162"/>
          </a:xfrm>
        </p:spPr>
        <p:txBody>
          <a:bodyPr/>
          <a:lstStyle>
            <a:lvl1pPr marL="274320" indent="-274320">
              <a:buClr>
                <a:srgbClr val="5191CD"/>
              </a:buClr>
              <a:buFontTx/>
              <a:buBlip>
                <a:blip r:embed="rId2"/>
              </a:buBlip>
              <a:defRPr sz="1300">
                <a:solidFill>
                  <a:schemeClr val="bg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200">
                <a:solidFill>
                  <a:schemeClr val="bg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100">
                <a:solidFill>
                  <a:schemeClr val="bg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000">
                <a:solidFill>
                  <a:schemeClr val="bg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9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958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3" y="1715"/>
            <a:ext cx="9141808" cy="6856285"/>
          </a:xfrm>
          <a:prstGeom prst="rect">
            <a:avLst/>
          </a:prstGeom>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53738" y="0"/>
            <a:ext cx="4390263" cy="6858000"/>
          </a:xfrm>
          <a:prstGeom prst="rect">
            <a:avLst/>
          </a:prstGeom>
        </p:spPr>
      </p:pic>
      <p:sp>
        <p:nvSpPr>
          <p:cNvPr id="3" name="Rectangle 2"/>
          <p:cNvSpPr/>
          <p:nvPr userDrawn="1"/>
        </p:nvSpPr>
        <p:spPr bwMode="auto">
          <a:xfrm>
            <a:off x="0" y="1922729"/>
            <a:ext cx="9144000" cy="2897925"/>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0A2E6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1"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sp>
        <p:nvSpPr>
          <p:cNvPr id="13" name="Subtitle 2"/>
          <p:cNvSpPr>
            <a:spLocks noGrp="1"/>
          </p:cNvSpPr>
          <p:nvPr>
            <p:ph type="subTitle" idx="1" hasCustomPrompt="1"/>
          </p:nvPr>
        </p:nvSpPr>
        <p:spPr>
          <a:xfrm>
            <a:off x="513292" y="3326441"/>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369929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ransition Slide (Option 2)">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2192" y="1715"/>
            <a:ext cx="9141808" cy="6856285"/>
          </a:xfrm>
          <a:prstGeom prst="rect">
            <a:avLst/>
          </a:prstGeom>
        </p:spPr>
      </p:pic>
      <p:sp>
        <p:nvSpPr>
          <p:cNvPr id="3" name="Rectangle 2"/>
          <p:cNvSpPr/>
          <p:nvPr userDrawn="1"/>
        </p:nvSpPr>
        <p:spPr bwMode="auto">
          <a:xfrm>
            <a:off x="0" y="1922728"/>
            <a:ext cx="9144000" cy="2897925"/>
          </a:xfrm>
          <a:prstGeom prst="rect">
            <a:avLst/>
          </a:prstGeom>
          <a:solidFill>
            <a:schemeClr val="tx2">
              <a:alpha val="5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0A2E6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8"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sp>
        <p:nvSpPr>
          <p:cNvPr id="9" name="Subtitle 2"/>
          <p:cNvSpPr>
            <a:spLocks noGrp="1"/>
          </p:cNvSpPr>
          <p:nvPr>
            <p:ph type="subTitle" idx="1" hasCustomPrompt="1"/>
          </p:nvPr>
        </p:nvSpPr>
        <p:spPr>
          <a:xfrm>
            <a:off x="513292" y="3326441"/>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20162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7643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a:r>
              <a:rPr lang="en-US" sz="900" dirty="0" smtClean="0">
                <a:solidFill>
                  <a:srgbClr val="595959"/>
                </a:solidFill>
                <a:latin typeface="Segoe UI" pitchFamily="34" charset="0"/>
                <a:ea typeface="Segoe UI" pitchFamily="34" charset="0"/>
                <a:cs typeface="Segoe UI" pitchFamily="34" charset="0"/>
              </a:rPr>
              <a:t>Microsoft Confidential</a:t>
            </a:r>
            <a:endParaRPr lang="en-US" sz="900" dirty="0">
              <a:solidFill>
                <a:srgbClr val="595959"/>
              </a:solidFill>
              <a:latin typeface="Segoe UI" pitchFamily="34" charset="0"/>
              <a:ea typeface="Segoe UI" pitchFamily="34" charset="0"/>
              <a:cs typeface="Segoe UI" pitchFamily="34" charset="0"/>
            </a:endParaRP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02930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Q&amp;A Option 1">
    <p:spTree>
      <p:nvGrpSpPr>
        <p:cNvPr id="1" name=""/>
        <p:cNvGrpSpPr/>
        <p:nvPr/>
      </p:nvGrpSpPr>
      <p:grpSpPr>
        <a:xfrm>
          <a:off x="0" y="0"/>
          <a:ext cx="0" cy="0"/>
          <a:chOff x="0" y="0"/>
          <a:chExt cx="0" cy="0"/>
        </a:xfrm>
      </p:grpSpPr>
      <p:pic>
        <p:nvPicPr>
          <p:cNvPr id="2" name="Picture 2" descr="C:\Users\v-ameshm\Desktop\ladywritingtex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 y="-604"/>
            <a:ext cx="9175805" cy="6858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416877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amp;A Option 2">
    <p:spTree>
      <p:nvGrpSpPr>
        <p:cNvPr id="1" name=""/>
        <p:cNvGrpSpPr/>
        <p:nvPr/>
      </p:nvGrpSpPr>
      <p:grpSpPr>
        <a:xfrm>
          <a:off x="0" y="0"/>
          <a:ext cx="0" cy="0"/>
          <a:chOff x="0" y="0"/>
          <a:chExt cx="0" cy="0"/>
        </a:xfrm>
      </p:grpSpPr>
      <p:pic>
        <p:nvPicPr>
          <p:cNvPr id="7" name="Picture 2" descr="C:\Users\v-ameshm\Desktop\chess1.jpg"/>
          <p:cNvPicPr>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8"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420800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amp;A Option 3">
    <p:spTree>
      <p:nvGrpSpPr>
        <p:cNvPr id="1" name=""/>
        <p:cNvGrpSpPr/>
        <p:nvPr/>
      </p:nvGrpSpPr>
      <p:grpSpPr>
        <a:xfrm>
          <a:off x="0" y="0"/>
          <a:ext cx="0" cy="0"/>
          <a:chOff x="0" y="0"/>
          <a:chExt cx="0" cy="0"/>
        </a:xfrm>
      </p:grpSpPr>
      <p:pic>
        <p:nvPicPr>
          <p:cNvPr id="8" name="Picture 2" descr="C:\Users\v-ameshm\Desktop\blueprint3.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42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40103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amp;A Option 4">
    <p:spTree>
      <p:nvGrpSpPr>
        <p:cNvPr id="1" name=""/>
        <p:cNvGrpSpPr/>
        <p:nvPr/>
      </p:nvGrpSpPr>
      <p:grpSpPr>
        <a:xfrm>
          <a:off x="0" y="0"/>
          <a:ext cx="0" cy="0"/>
          <a:chOff x="0" y="0"/>
          <a:chExt cx="0" cy="0"/>
        </a:xfrm>
      </p:grpSpPr>
      <p:pic>
        <p:nvPicPr>
          <p:cNvPr id="8" name="Picture 2" descr="C:\Users\v-ameshm\Desktop\blueprint2.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49118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amp;A Option 5">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Strategy1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24213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amp;A Option 6">
    <p:spTree>
      <p:nvGrpSpPr>
        <p:cNvPr id="1" name=""/>
        <p:cNvGrpSpPr/>
        <p:nvPr/>
      </p:nvGrpSpPr>
      <p:grpSpPr>
        <a:xfrm>
          <a:off x="0" y="0"/>
          <a:ext cx="0" cy="0"/>
          <a:chOff x="0" y="0"/>
          <a:chExt cx="0" cy="0"/>
        </a:xfrm>
      </p:grpSpPr>
      <p:pic>
        <p:nvPicPr>
          <p:cNvPr id="8" name="Picture 2" descr="\\home\users\Amesh\4. Projects &amp; Companies\Microsoft\Services Marketing\Project Florance\Graphics and Templates\August Release\MCS FY11 Templates\Photos\Consulting3_small.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99718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amp;A Option 7">
    <p:spTree>
      <p:nvGrpSpPr>
        <p:cNvPr id="1" name=""/>
        <p:cNvGrpSpPr/>
        <p:nvPr/>
      </p:nvGrpSpPr>
      <p:grpSpPr>
        <a:xfrm>
          <a:off x="0" y="0"/>
          <a:ext cx="0" cy="0"/>
          <a:chOff x="0" y="0"/>
          <a:chExt cx="0" cy="0"/>
        </a:xfrm>
      </p:grpSpPr>
      <p:pic>
        <p:nvPicPr>
          <p:cNvPr id="7" name="Picture 2" descr="\\home\users\Amesh\4. Projects &amp; Companies\Microsoft\Services Marketing\Project Florance\Graphics and Templates\August Release\MCS FY11 Templates\Photos\Consulting2_small.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0"/>
            <a:ext cx="9179279"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160345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8085017"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546203"/>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2" name="Picture 2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059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0" name="Picture 1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365229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89897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image" Target="../media/image1.png"/><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heme" Target="../theme/theme3.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798" r:id="rId5"/>
    <p:sldLayoutId id="2147483836" r:id="rId6"/>
    <p:sldLayoutId id="2147483837" r:id="rId7"/>
    <p:sldLayoutId id="2147483838" r:id="rId8"/>
    <p:sldLayoutId id="2147483843" r:id="rId9"/>
    <p:sldLayoutId id="2147483844" r:id="rId10"/>
    <p:sldLayoutId id="2147483845" r:id="rId11"/>
    <p:sldLayoutId id="2147483767" r:id="rId12"/>
    <p:sldLayoutId id="2147483803" r:id="rId13"/>
    <p:sldLayoutId id="2147483848" r:id="rId14"/>
    <p:sldLayoutId id="2147483850" r:id="rId15"/>
    <p:sldLayoutId id="2147483938" r:id="rId16"/>
    <p:sldLayoutId id="2147483939" r:id="rId17"/>
    <p:sldLayoutId id="2147483940"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0"/>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0"/>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0"/>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0"/>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0"/>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910275"/>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3" r:id="rId18"/>
    <p:sldLayoutId id="2147483904" r:id="rId19"/>
    <p:sldLayoutId id="2147483905" r:id="rId20"/>
    <p:sldLayoutId id="2147483906" r:id="rId21"/>
    <p:sldLayoutId id="2147483907" r:id="rId22"/>
    <p:sldLayoutId id="2147483908" r:id="rId23"/>
    <p:sldLayoutId id="2147483909"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6"/>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6"/>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6"/>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6"/>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6"/>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4576764"/>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 id="214748393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7"/>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7"/>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7"/>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7"/>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7"/>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9.png"/><Relationship Id="rId7" Type="http://schemas.openxmlformats.org/officeDocument/2006/relationships/image" Target="../media/image52.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1.png"/><Relationship Id="rId9" Type="http://schemas.openxmlformats.org/officeDocument/2006/relationships/image" Target="../media/image54.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3293" y="2735570"/>
            <a:ext cx="5476027" cy="555626"/>
          </a:xfrm>
        </p:spPr>
        <p:txBody>
          <a:bodyPr/>
          <a:lstStyle/>
          <a:p>
            <a:r>
              <a:rPr lang="en-US" sz="4000" b="1" dirty="0"/>
              <a:t>Dependency Injection</a:t>
            </a:r>
          </a:p>
        </p:txBody>
      </p:sp>
      <p:sp>
        <p:nvSpPr>
          <p:cNvPr id="5" name="Subtitle 4"/>
          <p:cNvSpPr>
            <a:spLocks noGrp="1"/>
          </p:cNvSpPr>
          <p:nvPr>
            <p:ph type="subTitle" idx="1"/>
          </p:nvPr>
        </p:nvSpPr>
        <p:spPr>
          <a:xfrm>
            <a:off x="493415" y="3267911"/>
            <a:ext cx="5320975" cy="655320"/>
          </a:xfrm>
        </p:spPr>
        <p:txBody>
          <a:bodyPr>
            <a:normAutofit/>
          </a:bodyPr>
          <a:lstStyle/>
          <a:p>
            <a:r>
              <a:rPr lang="en-US" sz="2800" b="1" dirty="0" smtClean="0"/>
              <a:t>with Unity</a:t>
            </a:r>
            <a:endParaRPr lang="en-US" sz="2800" b="1" dirty="0"/>
          </a:p>
        </p:txBody>
      </p:sp>
      <p:sp>
        <p:nvSpPr>
          <p:cNvPr id="30" name="Text Placeholder 29"/>
          <p:cNvSpPr>
            <a:spLocks noGrp="1"/>
          </p:cNvSpPr>
          <p:nvPr>
            <p:ph type="body" sz="quarter" idx="10"/>
          </p:nvPr>
        </p:nvSpPr>
        <p:spPr>
          <a:xfrm>
            <a:off x="513293" y="4828870"/>
            <a:ext cx="7996525" cy="230832"/>
          </a:xfrm>
        </p:spPr>
        <p:txBody>
          <a:bodyPr/>
          <a:lstStyle/>
          <a:p>
            <a:r>
              <a:rPr lang="en-US" dirty="0" smtClean="0"/>
              <a:t>Microsoft </a:t>
            </a:r>
            <a:r>
              <a:rPr lang="en-US" dirty="0"/>
              <a:t>Premier </a:t>
            </a:r>
            <a:r>
              <a:rPr lang="en-US" dirty="0" smtClean="0"/>
              <a:t>Developer</a:t>
            </a:r>
            <a:endParaRPr lang="en-US" dirty="0"/>
          </a:p>
        </p:txBody>
      </p:sp>
      <p:sp>
        <p:nvSpPr>
          <p:cNvPr id="34" name="Text Placeholder 33"/>
          <p:cNvSpPr>
            <a:spLocks noGrp="1"/>
          </p:cNvSpPr>
          <p:nvPr>
            <p:ph type="body" sz="quarter" idx="11"/>
          </p:nvPr>
        </p:nvSpPr>
        <p:spPr>
          <a:xfrm>
            <a:off x="513293" y="5666351"/>
            <a:ext cx="7996525" cy="230832"/>
          </a:xfrm>
        </p:spPr>
        <p:txBody>
          <a:bodyPr/>
          <a:lstStyle/>
          <a:p>
            <a:r>
              <a:rPr lang="en-US" dirty="0" smtClean="0"/>
              <a:t>June 2014</a:t>
            </a:r>
            <a:endParaRPr lang="en-US" dirty="0"/>
          </a:p>
        </p:txBody>
      </p:sp>
    </p:spTree>
    <p:extLst>
      <p:ext uri="{BB962C8B-B14F-4D97-AF65-F5344CB8AC3E}">
        <p14:creationId xmlns:p14="http://schemas.microsoft.com/office/powerpoint/2010/main" val="236721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93683"/>
          </a:xfrm>
        </p:spPr>
        <p:txBody>
          <a:bodyPr>
            <a:normAutofit/>
          </a:bodyPr>
          <a:lstStyle/>
          <a:p>
            <a:pPr fontAlgn="auto">
              <a:spcAft>
                <a:spcPts val="0"/>
              </a:spcAft>
              <a:defRPr/>
            </a:pPr>
            <a:r>
              <a:rPr lang="en-US" b="1" dirty="0" smtClean="0"/>
              <a:t>Patterns for removing dependencies</a:t>
            </a:r>
            <a:endParaRPr lang="en-US" b="1" dirty="0"/>
          </a:p>
        </p:txBody>
      </p:sp>
      <p:sp>
        <p:nvSpPr>
          <p:cNvPr id="3" name="Content Placeholder 2"/>
          <p:cNvSpPr>
            <a:spLocks noGrp="1"/>
          </p:cNvSpPr>
          <p:nvPr>
            <p:ph idx="1"/>
          </p:nvPr>
        </p:nvSpPr>
        <p:spPr>
          <a:xfrm>
            <a:off x="373283" y="1159192"/>
            <a:ext cx="8594871" cy="4572000"/>
          </a:xfrm>
        </p:spPr>
        <p:txBody>
          <a:bodyPr>
            <a:normAutofit/>
          </a:bodyPr>
          <a:lstStyle/>
          <a:p>
            <a:pPr lvl="1"/>
            <a:r>
              <a:rPr lang="en-US" sz="2800" dirty="0" smtClean="0"/>
              <a:t>Three approaches:</a:t>
            </a:r>
          </a:p>
          <a:p>
            <a:pPr lvl="2"/>
            <a:r>
              <a:rPr lang="en-US" sz="2600" dirty="0" smtClean="0"/>
              <a:t>Factory</a:t>
            </a:r>
          </a:p>
          <a:p>
            <a:pPr lvl="2"/>
            <a:r>
              <a:rPr lang="en-US" sz="2400" dirty="0" smtClean="0"/>
              <a:t>Service Locator</a:t>
            </a:r>
          </a:p>
          <a:p>
            <a:pPr lvl="2"/>
            <a:r>
              <a:rPr lang="en-US" sz="2400" dirty="0" smtClean="0"/>
              <a:t>Dependency Injection</a:t>
            </a:r>
          </a:p>
        </p:txBody>
      </p:sp>
      <p:sp>
        <p:nvSpPr>
          <p:cNvPr id="7" name="Rectangle 6"/>
          <p:cNvSpPr/>
          <p:nvPr/>
        </p:nvSpPr>
        <p:spPr bwMode="auto">
          <a:xfrm>
            <a:off x="1273778" y="4125953"/>
            <a:ext cx="2410577"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Service Locator</a:t>
            </a:r>
          </a:p>
        </p:txBody>
      </p:sp>
      <p:sp>
        <p:nvSpPr>
          <p:cNvPr id="8" name="Rectangle 7"/>
          <p:cNvSpPr/>
          <p:nvPr/>
        </p:nvSpPr>
        <p:spPr bwMode="auto">
          <a:xfrm>
            <a:off x="1273778" y="5269576"/>
            <a:ext cx="2410578"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Dependency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Injection</a:t>
            </a:r>
          </a:p>
        </p:txBody>
      </p:sp>
      <p:sp>
        <p:nvSpPr>
          <p:cNvPr id="9" name="Rounded Rectangular Callout 8"/>
          <p:cNvSpPr/>
          <p:nvPr/>
        </p:nvSpPr>
        <p:spPr bwMode="auto">
          <a:xfrm>
            <a:off x="5296819" y="3884007"/>
            <a:ext cx="2975519" cy="969188"/>
          </a:xfrm>
          <a:prstGeom prst="wedgeRoundRectCallout">
            <a:avLst>
              <a:gd name="adj1" fmla="val -105687"/>
              <a:gd name="adj2" fmla="val 13782"/>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Caller invokes and </a:t>
            </a:r>
          </a:p>
          <a:p>
            <a:pPr algn="l"/>
            <a:r>
              <a:rPr lang="en-US" sz="2000" dirty="0" smtClean="0">
                <a:solidFill>
                  <a:srgbClr val="000000"/>
                </a:solidFill>
                <a:latin typeface="Segoe Print" pitchFamily="2" charset="0"/>
              </a:rPr>
              <a:t>requests dependency</a:t>
            </a:r>
            <a:endParaRPr lang="en-US" sz="2000" b="0" dirty="0">
              <a:solidFill>
                <a:srgbClr val="000000"/>
              </a:solidFill>
              <a:latin typeface="Segoe Print" pitchFamily="2" charset="0"/>
            </a:endParaRPr>
          </a:p>
        </p:txBody>
      </p:sp>
      <p:sp>
        <p:nvSpPr>
          <p:cNvPr id="10" name="Rounded Rectangular Callout 9"/>
          <p:cNvSpPr/>
          <p:nvPr/>
        </p:nvSpPr>
        <p:spPr bwMode="auto">
          <a:xfrm>
            <a:off x="5227043" y="5136343"/>
            <a:ext cx="3045295" cy="1033848"/>
          </a:xfrm>
          <a:prstGeom prst="wedgeRoundRectCallout">
            <a:avLst>
              <a:gd name="adj1" fmla="val -100501"/>
              <a:gd name="adj2" fmla="val 566"/>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Container Injects </a:t>
            </a:r>
          </a:p>
          <a:p>
            <a:pPr algn="l"/>
            <a:r>
              <a:rPr lang="en-US" sz="2000" dirty="0" smtClean="0">
                <a:solidFill>
                  <a:srgbClr val="000000"/>
                </a:solidFill>
                <a:latin typeface="Segoe Print" pitchFamily="2" charset="0"/>
              </a:rPr>
              <a:t>dependency into class</a:t>
            </a:r>
            <a:endParaRPr lang="en-US" sz="2000" b="0" dirty="0">
              <a:solidFill>
                <a:srgbClr val="000000"/>
              </a:solidFill>
              <a:latin typeface="Segoe Print" pitchFamily="2" charset="0"/>
            </a:endParaRPr>
          </a:p>
        </p:txBody>
      </p:sp>
      <p:sp>
        <p:nvSpPr>
          <p:cNvPr id="11" name="Rectangle 10"/>
          <p:cNvSpPr/>
          <p:nvPr/>
        </p:nvSpPr>
        <p:spPr bwMode="auto">
          <a:xfrm>
            <a:off x="1273778" y="3003851"/>
            <a:ext cx="2410577"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Factory</a:t>
            </a:r>
          </a:p>
        </p:txBody>
      </p:sp>
      <p:sp>
        <p:nvSpPr>
          <p:cNvPr id="13" name="Rounded Rectangular Callout 12"/>
          <p:cNvSpPr/>
          <p:nvPr/>
        </p:nvSpPr>
        <p:spPr bwMode="auto">
          <a:xfrm>
            <a:off x="5296819" y="2605444"/>
            <a:ext cx="2975519" cy="969188"/>
          </a:xfrm>
          <a:prstGeom prst="wedgeRoundRectCallout">
            <a:avLst>
              <a:gd name="adj1" fmla="val -104627"/>
              <a:gd name="adj2" fmla="val 27880"/>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Another class is</a:t>
            </a:r>
          </a:p>
          <a:p>
            <a:pPr algn="l"/>
            <a:r>
              <a:rPr lang="en-US" sz="2000" dirty="0" smtClean="0">
                <a:solidFill>
                  <a:srgbClr val="000000"/>
                </a:solidFill>
                <a:latin typeface="Segoe Print" pitchFamily="2" charset="0"/>
              </a:rPr>
              <a:t>responsible for</a:t>
            </a:r>
          </a:p>
          <a:p>
            <a:pPr algn="l"/>
            <a:r>
              <a:rPr lang="en-US" sz="2000" dirty="0" smtClean="0">
                <a:solidFill>
                  <a:srgbClr val="000000"/>
                </a:solidFill>
                <a:latin typeface="Segoe Print" pitchFamily="2" charset="0"/>
              </a:rPr>
              <a:t>creating objects</a:t>
            </a:r>
            <a:endParaRPr lang="en-US" sz="2000" b="0" dirty="0">
              <a:solidFill>
                <a:srgbClr val="000000"/>
              </a:solidFill>
              <a:latin typeface="Segoe Print" pitchFamily="2" charset="0"/>
            </a:endParaRPr>
          </a:p>
        </p:txBody>
      </p:sp>
    </p:spTree>
    <p:extLst>
      <p:ext uri="{BB962C8B-B14F-4D97-AF65-F5344CB8AC3E}">
        <p14:creationId xmlns:p14="http://schemas.microsoft.com/office/powerpoint/2010/main" val="1691976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Reducing Coupling – Option 1</a:t>
            </a:r>
            <a:endParaRPr lang="en-US" b="1" dirty="0"/>
          </a:p>
        </p:txBody>
      </p:sp>
      <p:sp>
        <p:nvSpPr>
          <p:cNvPr id="4" name="Rounded Rectangle 3"/>
          <p:cNvSpPr/>
          <p:nvPr/>
        </p:nvSpPr>
        <p:spPr>
          <a:xfrm>
            <a:off x="533125" y="1415032"/>
            <a:ext cx="8199909" cy="4325653"/>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 class StoreManagerController : Controller</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 </a:t>
            </a:r>
            <a:r>
              <a:rPr lang="en-US" dirty="0" smtClean="0">
                <a:solidFill>
                  <a:srgbClr val="000000"/>
                </a:solidFill>
              </a:rPr>
              <a:t>   private readonly AlbumService _albumService;         </a:t>
            </a:r>
          </a:p>
          <a:p>
            <a:pPr defTabSz="685848" fontAlgn="base">
              <a:spcBef>
                <a:spcPct val="0"/>
              </a:spcBef>
              <a:spcAft>
                <a:spcPct val="0"/>
              </a:spcAft>
            </a:pPr>
            <a:r>
              <a:rPr lang="en-US" dirty="0" smtClean="0">
                <a:solidFill>
                  <a:srgbClr val="000000"/>
                </a:solidFill>
              </a:rPr>
              <a:t>    private readonly ArtistService _artistService;         </a:t>
            </a:r>
          </a:p>
          <a:p>
            <a:pPr defTabSz="685848" fontAlgn="base">
              <a:spcBef>
                <a:spcPct val="0"/>
              </a:spcBef>
              <a:spcAft>
                <a:spcPct val="0"/>
              </a:spcAft>
            </a:pPr>
            <a:r>
              <a:rPr lang="en-US" dirty="0" smtClean="0">
                <a:solidFill>
                  <a:srgbClr val="000000"/>
                </a:solidFill>
              </a:rPr>
              <a:t>    private readonly GenreService _genreService;         </a:t>
            </a:r>
          </a:p>
          <a:p>
            <a:pPr defTabSz="685848" fontAlgn="base">
              <a:spcBef>
                <a:spcPct val="0"/>
              </a:spcBef>
              <a:spcAft>
                <a:spcPct val="0"/>
              </a:spcAft>
            </a:pPr>
            <a:endParaRPr lang="en-US" dirty="0" smtClean="0">
              <a:solidFill>
                <a:srgbClr val="000000"/>
              </a:solidFill>
            </a:endParaRPr>
          </a:p>
          <a:p>
            <a:pPr defTabSz="685848" fontAlgn="base">
              <a:spcBef>
                <a:spcPct val="0"/>
              </a:spcBef>
              <a:spcAft>
                <a:spcPct val="0"/>
              </a:spcAft>
            </a:pPr>
            <a:r>
              <a:rPr lang="en-US" dirty="0" smtClean="0">
                <a:solidFill>
                  <a:srgbClr val="000000"/>
                </a:solidFill>
              </a:rPr>
              <a:t>    public </a:t>
            </a:r>
            <a:r>
              <a:rPr lang="en-US" dirty="0" err="1" smtClean="0">
                <a:solidFill>
                  <a:srgbClr val="000000"/>
                </a:solidFill>
              </a:rPr>
              <a:t>StoreManagerController</a:t>
            </a:r>
            <a:r>
              <a:rPr lang="en-US" dirty="0" smtClean="0">
                <a:solidFill>
                  <a:srgbClr val="000000"/>
                </a:solidFill>
              </a:rPr>
              <a:t>()         </a:t>
            </a:r>
          </a:p>
          <a:p>
            <a:pPr defTabSz="685848" fontAlgn="base">
              <a:spcBef>
                <a:spcPct val="0"/>
              </a:spcBef>
              <a:spcAft>
                <a:spcPct val="0"/>
              </a:spcAft>
            </a:pPr>
            <a:r>
              <a:rPr lang="en-US" dirty="0" smtClean="0">
                <a:solidFill>
                  <a:srgbClr val="000000"/>
                </a:solidFill>
              </a:rPr>
              <a:t>    { 		_albumService = </a:t>
            </a:r>
            <a:r>
              <a:rPr lang="en-US" dirty="0" err="1" smtClean="0">
                <a:solidFill>
                  <a:srgbClr val="000000"/>
                </a:solidFill>
              </a:rPr>
              <a:t>FactoryOrServiceLocator.CreateAlbumService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_genreService = </a:t>
            </a:r>
            <a:r>
              <a:rPr lang="en-US" dirty="0" err="1" smtClean="0">
                <a:solidFill>
                  <a:srgbClr val="000000"/>
                </a:solidFill>
              </a:rPr>
              <a:t>FactoryOrServiceLocator.CreateGenreService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_</a:t>
            </a:r>
            <a:r>
              <a:rPr lang="en-US" dirty="0" err="1" smtClean="0">
                <a:solidFill>
                  <a:srgbClr val="000000"/>
                </a:solidFill>
              </a:rPr>
              <a:t>artistService</a:t>
            </a:r>
            <a:r>
              <a:rPr lang="en-US" dirty="0" smtClean="0">
                <a:solidFill>
                  <a:srgbClr val="000000"/>
                </a:solidFill>
              </a:rPr>
              <a:t> = </a:t>
            </a:r>
            <a:r>
              <a:rPr lang="en-US" dirty="0">
                <a:solidFill>
                  <a:srgbClr val="000000"/>
                </a:solidFill>
              </a:rPr>
              <a:t> </a:t>
            </a:r>
            <a:r>
              <a:rPr lang="en-US" dirty="0" err="1" smtClean="0">
                <a:solidFill>
                  <a:srgbClr val="000000"/>
                </a:solidFill>
              </a:rPr>
              <a:t>FactoryOrServiceLocator.CreateArtistService</a:t>
            </a:r>
            <a:r>
              <a:rPr lang="en-US" dirty="0" smtClean="0">
                <a:solidFill>
                  <a:srgbClr val="000000"/>
                </a:solidFill>
              </a:rPr>
              <a:t>();    </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a:t>
            </a:r>
          </a:p>
        </p:txBody>
      </p:sp>
      <p:sp>
        <p:nvSpPr>
          <p:cNvPr id="8" name="Rounded Rectangular Callout 7"/>
          <p:cNvSpPr/>
          <p:nvPr/>
        </p:nvSpPr>
        <p:spPr>
          <a:xfrm>
            <a:off x="6064742" y="2306100"/>
            <a:ext cx="2957321" cy="1171948"/>
          </a:xfrm>
          <a:prstGeom prst="wedgeRoundRectCallout">
            <a:avLst>
              <a:gd name="adj1" fmla="val -37593"/>
              <a:gd name="adj2" fmla="val 83688"/>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factory or service locator knows how to create the instance</a:t>
            </a:r>
            <a:endParaRPr lang="en-US" dirty="0"/>
          </a:p>
        </p:txBody>
      </p:sp>
    </p:spTree>
    <p:extLst>
      <p:ext uri="{BB962C8B-B14F-4D97-AF65-F5344CB8AC3E}">
        <p14:creationId xmlns:p14="http://schemas.microsoft.com/office/powerpoint/2010/main" val="20977804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Reducing Coupling – Option 2</a:t>
            </a:r>
            <a:endParaRPr lang="en-US" b="1" dirty="0"/>
          </a:p>
        </p:txBody>
      </p:sp>
      <p:sp>
        <p:nvSpPr>
          <p:cNvPr id="4" name="Rounded Rectangle 3"/>
          <p:cNvSpPr/>
          <p:nvPr/>
        </p:nvSpPr>
        <p:spPr>
          <a:xfrm>
            <a:off x="533125" y="1923032"/>
            <a:ext cx="8199909" cy="4325653"/>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 class StoreManagerController : Controller</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smtClean="0">
                <a:solidFill>
                  <a:srgbClr val="000000"/>
                </a:solidFill>
              </a:rPr>
              <a:t>	private readonly AlbumService _albumService;         </a:t>
            </a:r>
          </a:p>
          <a:p>
            <a:pPr defTabSz="685848" fontAlgn="base">
              <a:spcBef>
                <a:spcPct val="0"/>
              </a:spcBef>
              <a:spcAft>
                <a:spcPct val="0"/>
              </a:spcAft>
            </a:pPr>
            <a:r>
              <a:rPr lang="en-US" dirty="0" smtClean="0">
                <a:solidFill>
                  <a:srgbClr val="000000"/>
                </a:solidFill>
              </a:rPr>
              <a:t>	private readonly ArtistService _artistService;         </a:t>
            </a:r>
          </a:p>
          <a:p>
            <a:pPr defTabSz="685848" fontAlgn="base">
              <a:spcBef>
                <a:spcPct val="0"/>
              </a:spcBef>
              <a:spcAft>
                <a:spcPct val="0"/>
              </a:spcAft>
            </a:pPr>
            <a:r>
              <a:rPr lang="en-US" dirty="0" smtClean="0">
                <a:solidFill>
                  <a:srgbClr val="000000"/>
                </a:solidFill>
              </a:rPr>
              <a:t>	private readonly GenreService _genreService;         </a:t>
            </a:r>
          </a:p>
          <a:p>
            <a:pPr defTabSz="685848" fontAlgn="base">
              <a:spcBef>
                <a:spcPct val="0"/>
              </a:spcBef>
              <a:spcAft>
                <a:spcPct val="0"/>
              </a:spcAft>
            </a:pPr>
            <a:endParaRPr lang="en-US" dirty="0" smtClean="0">
              <a:solidFill>
                <a:srgbClr val="000000"/>
              </a:solidFill>
            </a:endParaRPr>
          </a:p>
          <a:p>
            <a:pPr defTabSz="685848" fontAlgn="base">
              <a:spcBef>
                <a:spcPct val="0"/>
              </a:spcBef>
              <a:spcAft>
                <a:spcPct val="0"/>
              </a:spcAft>
            </a:pPr>
            <a:r>
              <a:rPr lang="en-US" dirty="0" smtClean="0">
                <a:solidFill>
                  <a:srgbClr val="000000"/>
                </a:solidFill>
              </a:rPr>
              <a:t>	public StoreManagerController(AlbumService albumService,</a:t>
            </a:r>
          </a:p>
          <a:p>
            <a:pPr defTabSz="685848" fontAlgn="base">
              <a:spcBef>
                <a:spcPct val="0"/>
              </a:spcBef>
              <a:spcAft>
                <a:spcPct val="0"/>
              </a:spcAft>
            </a:pPr>
            <a:r>
              <a:rPr lang="en-US" dirty="0" smtClean="0">
                <a:solidFill>
                  <a:srgbClr val="000000"/>
                </a:solidFill>
              </a:rPr>
              <a:t>					      GenreService genreService, 						       	      ArtistService albumService)         </a:t>
            </a:r>
          </a:p>
          <a:p>
            <a:pPr defTabSz="685848" fontAlgn="base">
              <a:spcBef>
                <a:spcPct val="0"/>
              </a:spcBef>
              <a:spcAft>
                <a:spcPct val="0"/>
              </a:spcAft>
            </a:pPr>
            <a:r>
              <a:rPr lang="en-US" dirty="0" smtClean="0">
                <a:solidFill>
                  <a:srgbClr val="000000"/>
                </a:solidFill>
              </a:rPr>
              <a:t>	{             </a:t>
            </a:r>
          </a:p>
          <a:p>
            <a:pPr defTabSz="685848" fontAlgn="base">
              <a:spcBef>
                <a:spcPct val="0"/>
              </a:spcBef>
              <a:spcAft>
                <a:spcPct val="0"/>
              </a:spcAft>
            </a:pPr>
            <a:r>
              <a:rPr lang="en-US" dirty="0" smtClean="0">
                <a:solidFill>
                  <a:srgbClr val="000000"/>
                </a:solidFill>
              </a:rPr>
              <a:t>		_albumService = </a:t>
            </a:r>
            <a:r>
              <a:rPr lang="en-US" dirty="0" err="1" smtClean="0">
                <a:solidFill>
                  <a:srgbClr val="000000"/>
                </a:solidFill>
              </a:rPr>
              <a:t>albumService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_genreService = genreService;</a:t>
            </a:r>
          </a:p>
          <a:p>
            <a:pPr defTabSz="685848" fontAlgn="base">
              <a:spcBef>
                <a:spcPct val="0"/>
              </a:spcBef>
              <a:spcAft>
                <a:spcPct val="0"/>
              </a:spcAft>
            </a:pPr>
            <a:r>
              <a:rPr lang="en-US" dirty="0" smtClean="0">
                <a:solidFill>
                  <a:srgbClr val="000000"/>
                </a:solidFill>
              </a:rPr>
              <a:t>           	_</a:t>
            </a:r>
            <a:r>
              <a:rPr lang="en-US" dirty="0" err="1" smtClean="0">
                <a:solidFill>
                  <a:srgbClr val="000000"/>
                </a:solidFill>
              </a:rPr>
              <a:t>artistService</a:t>
            </a:r>
            <a:r>
              <a:rPr lang="en-US" dirty="0" smtClean="0">
                <a:solidFill>
                  <a:srgbClr val="000000"/>
                </a:solidFill>
              </a:rPr>
              <a:t> = artistService;         </a:t>
            </a:r>
          </a:p>
          <a:p>
            <a:pPr defTabSz="685848" fontAlgn="base">
              <a:spcBef>
                <a:spcPct val="0"/>
              </a:spcBef>
              <a:spcAft>
                <a:spcPct val="0"/>
              </a:spcAft>
            </a:pPr>
            <a:r>
              <a:rPr lang="en-US" dirty="0" smtClean="0">
                <a:solidFill>
                  <a:srgbClr val="000000"/>
                </a:solidFill>
              </a:rPr>
              <a:t>	}</a:t>
            </a:r>
            <a:endParaRPr lang="en-US" dirty="0">
              <a:solidFill>
                <a:srgbClr val="000000"/>
              </a:solidFill>
            </a:endParaRPr>
          </a:p>
        </p:txBody>
      </p:sp>
      <p:sp>
        <p:nvSpPr>
          <p:cNvPr id="8" name="Rounded Rectangular Callout 7"/>
          <p:cNvSpPr/>
          <p:nvPr/>
        </p:nvSpPr>
        <p:spPr>
          <a:xfrm>
            <a:off x="6143765" y="1435480"/>
            <a:ext cx="2957321" cy="1171948"/>
          </a:xfrm>
          <a:prstGeom prst="wedgeRoundRectCallout">
            <a:avLst>
              <a:gd name="adj1" fmla="val -41410"/>
              <a:gd name="adj2" fmla="val 152079"/>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 receives dependencies from calling class via constructor</a:t>
            </a:r>
            <a:endParaRPr lang="en-US" dirty="0"/>
          </a:p>
        </p:txBody>
      </p:sp>
      <p:sp>
        <p:nvSpPr>
          <p:cNvPr id="10" name="Content Placeholder 2"/>
          <p:cNvSpPr>
            <a:spLocks noGrp="1"/>
          </p:cNvSpPr>
          <p:nvPr>
            <p:ph idx="1"/>
          </p:nvPr>
        </p:nvSpPr>
        <p:spPr>
          <a:xfrm>
            <a:off x="412831" y="1000691"/>
            <a:ext cx="7848600" cy="664797"/>
          </a:xfrm>
        </p:spPr>
        <p:txBody>
          <a:bodyPr/>
          <a:lstStyle/>
          <a:p>
            <a:r>
              <a:rPr lang="en-US" sz="2400" dirty="0" smtClean="0"/>
              <a:t>Move responsibility for instantiating dependency classes from component to consuming code</a:t>
            </a:r>
          </a:p>
        </p:txBody>
      </p:sp>
    </p:spTree>
    <p:extLst>
      <p:ext uri="{BB962C8B-B14F-4D97-AF65-F5344CB8AC3E}">
        <p14:creationId xmlns:p14="http://schemas.microsoft.com/office/powerpoint/2010/main" val="25503503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Constructor Injection</a:t>
            </a:r>
            <a:endParaRPr lang="en-US" b="1" dirty="0"/>
          </a:p>
        </p:txBody>
      </p:sp>
      <p:sp>
        <p:nvSpPr>
          <p:cNvPr id="3" name="Content Placeholder 2"/>
          <p:cNvSpPr>
            <a:spLocks noGrp="1"/>
          </p:cNvSpPr>
          <p:nvPr>
            <p:ph idx="1"/>
          </p:nvPr>
        </p:nvSpPr>
        <p:spPr>
          <a:xfrm>
            <a:off x="373283" y="1075130"/>
            <a:ext cx="8594871" cy="4572000"/>
          </a:xfrm>
        </p:spPr>
        <p:txBody>
          <a:bodyPr>
            <a:normAutofit lnSpcReduction="10000"/>
          </a:bodyPr>
          <a:lstStyle/>
          <a:p>
            <a:pPr>
              <a:buFont typeface="Wingdings 2"/>
              <a:buChar char=""/>
              <a:defRPr/>
            </a:pPr>
            <a:r>
              <a:rPr lang="en-US" sz="3200" dirty="0" smtClean="0"/>
              <a:t>Doing so </a:t>
            </a:r>
            <a:r>
              <a:rPr lang="en-US" sz="3200" dirty="0" smtClean="0">
                <a:solidFill>
                  <a:srgbClr val="C00000"/>
                </a:solidFill>
                <a:latin typeface="Segoe Print" panose="02000600000000000000" pitchFamily="2" charset="0"/>
              </a:rPr>
              <a:t>inverts</a:t>
            </a:r>
            <a:r>
              <a:rPr lang="en-US" sz="3200" dirty="0" smtClean="0"/>
              <a:t> </a:t>
            </a:r>
            <a:r>
              <a:rPr lang="en-US" sz="3200" dirty="0" smtClean="0">
                <a:solidFill>
                  <a:srgbClr val="C00000"/>
                </a:solidFill>
                <a:latin typeface="Segoe Print" panose="02000600000000000000" pitchFamily="2" charset="0"/>
              </a:rPr>
              <a:t>control</a:t>
            </a:r>
            <a:endParaRPr lang="en-US" sz="3200" dirty="0">
              <a:solidFill>
                <a:srgbClr val="C00000"/>
              </a:solidFill>
              <a:latin typeface="Segoe Print" panose="02000600000000000000" pitchFamily="2" charset="0"/>
            </a:endParaRPr>
          </a:p>
          <a:p>
            <a:pPr>
              <a:buFont typeface="Wingdings 2"/>
              <a:buChar char=""/>
              <a:defRPr/>
            </a:pPr>
            <a:r>
              <a:rPr lang="en-US" sz="3200" dirty="0" smtClean="0"/>
              <a:t>Dependency class instantiation moved outside </a:t>
            </a:r>
            <a:r>
              <a:rPr lang="en-US" sz="3200" dirty="0"/>
              <a:t>of </a:t>
            </a:r>
            <a:r>
              <a:rPr lang="en-US" sz="3200" dirty="0" smtClean="0"/>
              <a:t> component and performed by the consuming code</a:t>
            </a:r>
            <a:endParaRPr lang="en-US" sz="3200" dirty="0"/>
          </a:p>
          <a:p>
            <a:pPr>
              <a:buFont typeface="Wingdings 2"/>
              <a:buChar char=""/>
              <a:defRPr/>
            </a:pPr>
            <a:r>
              <a:rPr lang="en-US" sz="3200" dirty="0" smtClean="0"/>
              <a:t>Component relieved of responsibility of instantiating dependency classes</a:t>
            </a:r>
          </a:p>
          <a:p>
            <a:pPr>
              <a:spcBef>
                <a:spcPts val="1200"/>
              </a:spcBef>
              <a:buFont typeface="Wingdings 2"/>
              <a:buChar char=""/>
              <a:defRPr/>
            </a:pPr>
            <a:r>
              <a:rPr lang="en-US" sz="3200" dirty="0" smtClean="0">
                <a:solidFill>
                  <a:srgbClr val="C00000"/>
                </a:solidFill>
                <a:latin typeface="Segoe Print" panose="02000600000000000000" pitchFamily="2" charset="0"/>
              </a:rPr>
              <a:t>Two problems </a:t>
            </a:r>
            <a:r>
              <a:rPr lang="en-US" sz="3200" dirty="0" smtClean="0"/>
              <a:t>still persist:</a:t>
            </a:r>
          </a:p>
          <a:p>
            <a:pPr lvl="1">
              <a:buFont typeface="Wingdings 2"/>
              <a:buChar char=""/>
              <a:defRPr/>
            </a:pPr>
            <a:r>
              <a:rPr lang="en-US" sz="2800" dirty="0" smtClean="0"/>
              <a:t>Calling class now more complex (select, instantiate and inject dependent classes)</a:t>
            </a:r>
          </a:p>
          <a:p>
            <a:pPr lvl="1">
              <a:buFont typeface="Wingdings 2"/>
              <a:buChar char=""/>
              <a:defRPr/>
            </a:pPr>
            <a:r>
              <a:rPr lang="en-US" sz="2800" dirty="0" smtClean="0"/>
              <a:t>Component still tightly-coupled to concrete classes</a:t>
            </a:r>
          </a:p>
          <a:p>
            <a:pPr>
              <a:buFont typeface="Wingdings 2"/>
              <a:buChar char=""/>
              <a:defRPr/>
            </a:pPr>
            <a:endParaRPr lang="en-US" sz="3000" dirty="0" smtClean="0"/>
          </a:p>
          <a:p>
            <a:pPr marL="274320" indent="-274320" fontAlgn="auto">
              <a:spcBef>
                <a:spcPts val="1800"/>
              </a:spcBef>
              <a:spcAft>
                <a:spcPts val="0"/>
              </a:spcAft>
              <a:buFont typeface="Wingdings 2"/>
              <a:buChar char=""/>
              <a:defRPr/>
            </a:pPr>
            <a:endParaRPr lang="en-US" sz="3200" dirty="0" smtClean="0"/>
          </a:p>
        </p:txBody>
      </p:sp>
    </p:spTree>
    <p:extLst>
      <p:ext uri="{BB962C8B-B14F-4D97-AF65-F5344CB8AC3E}">
        <p14:creationId xmlns:p14="http://schemas.microsoft.com/office/powerpoint/2010/main" val="3710463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549442"/>
          </a:xfrm>
        </p:spPr>
        <p:txBody>
          <a:bodyPr>
            <a:normAutofit/>
          </a:bodyPr>
          <a:lstStyle/>
          <a:p>
            <a:pPr fontAlgn="auto">
              <a:spcAft>
                <a:spcPts val="0"/>
              </a:spcAft>
              <a:defRPr/>
            </a:pPr>
            <a:r>
              <a:rPr lang="en-US" b="1" dirty="0" smtClean="0"/>
              <a:t>Embrace abstractions</a:t>
            </a:r>
            <a:endParaRPr lang="en-US" b="1" dirty="0"/>
          </a:p>
        </p:txBody>
      </p:sp>
      <p:sp>
        <p:nvSpPr>
          <p:cNvPr id="3" name="Content Placeholder 2"/>
          <p:cNvSpPr>
            <a:spLocks noGrp="1"/>
          </p:cNvSpPr>
          <p:nvPr>
            <p:ph idx="1"/>
          </p:nvPr>
        </p:nvSpPr>
        <p:spPr>
          <a:xfrm>
            <a:off x="264695" y="1241384"/>
            <a:ext cx="8879305" cy="4572000"/>
          </a:xfrm>
        </p:spPr>
        <p:txBody>
          <a:bodyPr>
            <a:normAutofit/>
          </a:bodyPr>
          <a:lstStyle/>
          <a:p>
            <a:pPr lvl="1"/>
            <a:r>
              <a:rPr lang="en-US" sz="3200" dirty="0" smtClean="0"/>
              <a:t> Define dependencies as interfaces</a:t>
            </a:r>
          </a:p>
          <a:p>
            <a:pPr lvl="2"/>
            <a:r>
              <a:rPr lang="en-US" sz="3200" dirty="0" smtClean="0"/>
              <a:t> Constructor </a:t>
            </a:r>
            <a:r>
              <a:rPr lang="en-US" sz="3200" dirty="0"/>
              <a:t>arguments (or properties)</a:t>
            </a:r>
          </a:p>
          <a:p>
            <a:pPr lvl="1"/>
            <a:r>
              <a:rPr lang="en-US" sz="3200" dirty="0" smtClean="0"/>
              <a:t> Calling class passes the instances</a:t>
            </a:r>
          </a:p>
          <a:p>
            <a:pPr lvl="2"/>
            <a:r>
              <a:rPr lang="en-US" sz="3000" dirty="0" smtClean="0"/>
              <a:t> Use DI container to do this automatically</a:t>
            </a:r>
          </a:p>
          <a:p>
            <a:pPr lvl="1"/>
            <a:r>
              <a:rPr lang="en-US" sz="3200" dirty="0" smtClean="0"/>
              <a:t> Unit test pass in Mocks</a:t>
            </a:r>
            <a:endParaRPr lang="en-US" sz="3200" dirty="0" smtClean="0">
              <a:solidFill>
                <a:srgbClr val="C00000"/>
              </a:solidFill>
              <a:latin typeface="Segoe Print" panose="02000600000000000000" pitchFamily="2" charset="0"/>
            </a:endParaRPr>
          </a:p>
          <a:p>
            <a:pPr lvl="2"/>
            <a:r>
              <a:rPr lang="en-US" sz="3000" dirty="0" smtClean="0"/>
              <a:t> A test version of the class</a:t>
            </a:r>
          </a:p>
        </p:txBody>
      </p:sp>
    </p:spTree>
    <p:extLst>
      <p:ext uri="{BB962C8B-B14F-4D97-AF65-F5344CB8AC3E}">
        <p14:creationId xmlns:p14="http://schemas.microsoft.com/office/powerpoint/2010/main" val="7023171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1239253" y="3275082"/>
            <a:ext cx="7113775" cy="861774"/>
          </a:xfrm>
          <a:prstGeom prst="rect">
            <a:avLst/>
          </a:prstGeom>
          <a:noFill/>
        </p:spPr>
        <p:txBody>
          <a:bodyPr wrap="square" lIns="0" tIns="0" rIns="0" bIns="0" rtlCol="0">
            <a:spAutoFit/>
          </a:bodyPr>
          <a:lstStyle/>
          <a:p>
            <a:r>
              <a:rPr lang="en-US" sz="2800" dirty="0" smtClean="0">
                <a:solidFill>
                  <a:schemeClr val="accent5"/>
                </a:solidFill>
              </a:rPr>
              <a:t>Step 2:</a:t>
            </a:r>
          </a:p>
          <a:p>
            <a:r>
              <a:rPr lang="en-US" sz="2800" dirty="0" smtClean="0">
                <a:solidFill>
                  <a:schemeClr val="accent5"/>
                </a:solidFill>
              </a:rPr>
              <a:t>Pass instances of objects into your classes</a:t>
            </a:r>
          </a:p>
        </p:txBody>
      </p:sp>
    </p:spTree>
    <p:extLst>
      <p:ext uri="{BB962C8B-B14F-4D97-AF65-F5344CB8AC3E}">
        <p14:creationId xmlns:p14="http://schemas.microsoft.com/office/powerpoint/2010/main" val="8909079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Inversion of Control (</a:t>
            </a:r>
            <a:r>
              <a:rPr lang="en-US" b="1" dirty="0" smtClean="0">
                <a:solidFill>
                  <a:srgbClr val="C00000"/>
                </a:solidFill>
                <a:latin typeface="Segoe Print" panose="02000600000000000000" pitchFamily="2" charset="0"/>
              </a:rPr>
              <a:t>IoC</a:t>
            </a:r>
            <a:r>
              <a:rPr lang="en-US" b="1" dirty="0" smtClean="0"/>
              <a:t>)</a:t>
            </a:r>
            <a:endParaRPr lang="en-US" b="1" dirty="0"/>
          </a:p>
        </p:txBody>
      </p:sp>
      <p:sp>
        <p:nvSpPr>
          <p:cNvPr id="3" name="Content Placeholder 2"/>
          <p:cNvSpPr>
            <a:spLocks noGrp="1"/>
          </p:cNvSpPr>
          <p:nvPr>
            <p:ph idx="1"/>
          </p:nvPr>
        </p:nvSpPr>
        <p:spPr>
          <a:xfrm>
            <a:off x="373283" y="1241384"/>
            <a:ext cx="8594871" cy="4572000"/>
          </a:xfrm>
        </p:spPr>
        <p:txBody>
          <a:bodyPr>
            <a:normAutofit/>
          </a:bodyPr>
          <a:lstStyle/>
          <a:p>
            <a:pPr lvl="1"/>
            <a:r>
              <a:rPr lang="en-US" sz="3200" dirty="0" smtClean="0"/>
              <a:t>Widely-accepted </a:t>
            </a:r>
            <a:r>
              <a:rPr lang="en-US" sz="3200" dirty="0" smtClean="0">
                <a:solidFill>
                  <a:srgbClr val="C00000"/>
                </a:solidFill>
                <a:latin typeface="Segoe Print" panose="02000600000000000000" pitchFamily="2" charset="0"/>
              </a:rPr>
              <a:t>design principle</a:t>
            </a:r>
          </a:p>
          <a:p>
            <a:pPr lvl="1"/>
            <a:r>
              <a:rPr lang="en-US" sz="3200" dirty="0" smtClean="0"/>
              <a:t>Promotes </a:t>
            </a:r>
            <a:r>
              <a:rPr lang="en-US" sz="3200" dirty="0" smtClean="0">
                <a:solidFill>
                  <a:srgbClr val="C00000"/>
                </a:solidFill>
                <a:latin typeface="Segoe Print" panose="02000600000000000000" pitchFamily="2" charset="0"/>
              </a:rPr>
              <a:t>loose coupling</a:t>
            </a:r>
            <a:r>
              <a:rPr lang="en-US" sz="3200" dirty="0" smtClean="0"/>
              <a:t> between objects by </a:t>
            </a:r>
            <a:r>
              <a:rPr lang="en-US" sz="3200" dirty="0" smtClean="0">
                <a:solidFill>
                  <a:srgbClr val="C00000"/>
                </a:solidFill>
                <a:latin typeface="Segoe Print" panose="02000600000000000000" pitchFamily="2" charset="0"/>
              </a:rPr>
              <a:t>inverting</a:t>
            </a:r>
            <a:r>
              <a:rPr lang="en-US" sz="3200" dirty="0" smtClean="0"/>
              <a:t> the control flow of an application</a:t>
            </a:r>
          </a:p>
          <a:p>
            <a:pPr lvl="2"/>
            <a:r>
              <a:rPr lang="en-US" sz="2800" dirty="0" smtClean="0"/>
              <a:t>Dependent object </a:t>
            </a:r>
            <a:r>
              <a:rPr lang="en-US" sz="2800" dirty="0" smtClean="0">
                <a:solidFill>
                  <a:srgbClr val="C00000"/>
                </a:solidFill>
                <a:latin typeface="Segoe Print" panose="02000600000000000000" pitchFamily="2" charset="0"/>
              </a:rPr>
              <a:t>receives</a:t>
            </a:r>
            <a:r>
              <a:rPr lang="en-US" sz="2800" dirty="0" smtClean="0"/>
              <a:t> dependencies</a:t>
            </a:r>
          </a:p>
          <a:p>
            <a:pPr lvl="1"/>
            <a:r>
              <a:rPr lang="en-US" sz="3200" dirty="0" smtClean="0"/>
              <a:t>Component communicates with concrete classes through an </a:t>
            </a:r>
            <a:r>
              <a:rPr lang="en-US" sz="3200" dirty="0" smtClean="0">
                <a:solidFill>
                  <a:srgbClr val="C00000"/>
                </a:solidFill>
                <a:latin typeface="Segoe Print" panose="02000600000000000000" pitchFamily="2" charset="0"/>
              </a:rPr>
              <a:t>interface</a:t>
            </a:r>
          </a:p>
          <a:p>
            <a:pPr lvl="1"/>
            <a:r>
              <a:rPr lang="en-US" sz="3200" dirty="0" smtClean="0"/>
              <a:t>Improves Unit testing, maintainability,   extensibility and interchangeability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71435" y="184703"/>
            <a:ext cx="1077265" cy="1056681"/>
          </a:xfrm>
          <a:prstGeom prst="rect">
            <a:avLst/>
          </a:prstGeom>
        </p:spPr>
      </p:pic>
    </p:spTree>
    <p:extLst>
      <p:ext uri="{BB962C8B-B14F-4D97-AF65-F5344CB8AC3E}">
        <p14:creationId xmlns:p14="http://schemas.microsoft.com/office/powerpoint/2010/main" val="36960651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95891"/>
          </a:xfrm>
        </p:spPr>
        <p:txBody>
          <a:bodyPr>
            <a:normAutofit/>
          </a:bodyPr>
          <a:lstStyle/>
          <a:p>
            <a:pPr fontAlgn="auto">
              <a:spcAft>
                <a:spcPts val="0"/>
              </a:spcAft>
              <a:defRPr/>
            </a:pPr>
            <a:r>
              <a:rPr lang="en-US" b="1" dirty="0" smtClean="0"/>
              <a:t>Reduce Coupling Further</a:t>
            </a:r>
            <a:endParaRPr lang="en-US" b="1" dirty="0"/>
          </a:p>
        </p:txBody>
      </p:sp>
      <p:sp>
        <p:nvSpPr>
          <p:cNvPr id="4" name="Rounded Rectangle 3"/>
          <p:cNvSpPr/>
          <p:nvPr/>
        </p:nvSpPr>
        <p:spPr>
          <a:xfrm>
            <a:off x="533125" y="2074831"/>
            <a:ext cx="8199909" cy="4244192"/>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a:solidFill>
                  <a:srgbClr val="000000"/>
                </a:solidFill>
              </a:rPr>
              <a:t>public class StoreManagerController : Controller</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	private readonly IAlbumService _albumService;         </a:t>
            </a:r>
          </a:p>
          <a:p>
            <a:pPr defTabSz="685848" fontAlgn="base">
              <a:spcBef>
                <a:spcPct val="0"/>
              </a:spcBef>
              <a:spcAft>
                <a:spcPct val="0"/>
              </a:spcAft>
            </a:pPr>
            <a:r>
              <a:rPr lang="en-US" dirty="0">
                <a:solidFill>
                  <a:srgbClr val="000000"/>
                </a:solidFill>
              </a:rPr>
              <a:t>	private readlonly IArtistService _artistService;         </a:t>
            </a:r>
          </a:p>
          <a:p>
            <a:pPr defTabSz="685848" fontAlgn="base">
              <a:spcBef>
                <a:spcPct val="0"/>
              </a:spcBef>
              <a:spcAft>
                <a:spcPct val="0"/>
              </a:spcAft>
            </a:pPr>
            <a:r>
              <a:rPr lang="en-US" dirty="0">
                <a:solidFill>
                  <a:srgbClr val="000000"/>
                </a:solidFill>
              </a:rPr>
              <a:t>	private readonly IGenreService _genreService;         </a:t>
            </a:r>
          </a:p>
          <a:p>
            <a:pPr defTabSz="685848" fontAlgn="base">
              <a:spcBef>
                <a:spcPct val="0"/>
              </a:spcBef>
              <a:spcAft>
                <a:spcPct val="0"/>
              </a:spcAft>
            </a:pPr>
            <a:endParaRPr lang="en-US" dirty="0">
              <a:solidFill>
                <a:srgbClr val="000000"/>
              </a:solidFill>
            </a:endParaRPr>
          </a:p>
          <a:p>
            <a:pPr defTabSz="685848" fontAlgn="base">
              <a:spcBef>
                <a:spcPct val="0"/>
              </a:spcBef>
              <a:spcAft>
                <a:spcPct val="0"/>
              </a:spcAft>
            </a:pPr>
            <a:r>
              <a:rPr lang="en-US" dirty="0">
                <a:solidFill>
                  <a:srgbClr val="000000"/>
                </a:solidFill>
              </a:rPr>
              <a:t>	public StoreManagerController(IAlbumService albumService,</a:t>
            </a:r>
          </a:p>
          <a:p>
            <a:pPr defTabSz="685848" fontAlgn="base">
              <a:spcBef>
                <a:spcPct val="0"/>
              </a:spcBef>
              <a:spcAft>
                <a:spcPct val="0"/>
              </a:spcAft>
            </a:pPr>
            <a:r>
              <a:rPr lang="en-US" dirty="0">
                <a:solidFill>
                  <a:srgbClr val="000000"/>
                </a:solidFill>
              </a:rPr>
              <a:t>					      IGenreService genreService, 						       	      IArtistService albumService)         </a:t>
            </a:r>
          </a:p>
          <a:p>
            <a:pPr defTabSz="685848" fontAlgn="base">
              <a:spcBef>
                <a:spcPct val="0"/>
              </a:spcBef>
              <a:spcAft>
                <a:spcPct val="0"/>
              </a:spcAft>
            </a:pPr>
            <a:r>
              <a:rPr lang="en-US" dirty="0">
                <a:solidFill>
                  <a:srgbClr val="000000"/>
                </a:solidFill>
              </a:rPr>
              <a:t>	{             </a:t>
            </a:r>
          </a:p>
          <a:p>
            <a:pPr defTabSz="685848" fontAlgn="base">
              <a:spcBef>
                <a:spcPct val="0"/>
              </a:spcBef>
              <a:spcAft>
                <a:spcPct val="0"/>
              </a:spcAft>
            </a:pPr>
            <a:r>
              <a:rPr lang="en-US" dirty="0" smtClean="0">
                <a:solidFill>
                  <a:srgbClr val="000000"/>
                </a:solidFill>
              </a:rPr>
              <a:t>		_albumService = albumService;</a:t>
            </a:r>
          </a:p>
          <a:p>
            <a:pPr defTabSz="685848" fontAlgn="base">
              <a:spcBef>
                <a:spcPct val="0"/>
              </a:spcBef>
              <a:spcAft>
                <a:spcPct val="0"/>
              </a:spcAft>
            </a:pPr>
            <a:r>
              <a:rPr lang="en-US" dirty="0" smtClean="0">
                <a:solidFill>
                  <a:srgbClr val="000000"/>
                </a:solidFill>
              </a:rPr>
              <a:t>	           _genreService = genreService;</a:t>
            </a:r>
          </a:p>
          <a:p>
            <a:pPr defTabSz="685848" fontAlgn="base">
              <a:spcBef>
                <a:spcPct val="0"/>
              </a:spcBef>
              <a:spcAft>
                <a:spcPct val="0"/>
              </a:spcAft>
            </a:pPr>
            <a:r>
              <a:rPr lang="en-US" dirty="0" smtClean="0">
                <a:solidFill>
                  <a:srgbClr val="000000"/>
                </a:solidFill>
              </a:rPr>
              <a:t>           	_artistService = artistService;         </a:t>
            </a:r>
          </a:p>
          <a:p>
            <a:pPr defTabSz="685848" fontAlgn="base">
              <a:spcBef>
                <a:spcPct val="0"/>
              </a:spcBef>
              <a:spcAft>
                <a:spcPct val="0"/>
              </a:spcAft>
            </a:pPr>
            <a:r>
              <a:rPr lang="en-US" dirty="0">
                <a:solidFill>
                  <a:srgbClr val="000000"/>
                </a:solidFill>
              </a:rPr>
              <a:t>	}</a:t>
            </a:r>
          </a:p>
        </p:txBody>
      </p:sp>
      <p:sp>
        <p:nvSpPr>
          <p:cNvPr id="6" name="Rounded Rectangular Callout 5"/>
          <p:cNvSpPr/>
          <p:nvPr/>
        </p:nvSpPr>
        <p:spPr>
          <a:xfrm>
            <a:off x="6670394" y="1428634"/>
            <a:ext cx="2182935" cy="646197"/>
          </a:xfrm>
          <a:prstGeom prst="wedgeRoundRectCallout">
            <a:avLst>
              <a:gd name="adj1" fmla="val -65382"/>
              <a:gd name="adj2" fmla="val 171088"/>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references</a:t>
            </a:r>
            <a:endParaRPr lang="en-US" sz="1600" dirty="0"/>
          </a:p>
        </p:txBody>
      </p:sp>
      <p:sp>
        <p:nvSpPr>
          <p:cNvPr id="8" name="Rounded Rectangular Callout 7"/>
          <p:cNvSpPr/>
          <p:nvPr/>
        </p:nvSpPr>
        <p:spPr>
          <a:xfrm>
            <a:off x="6670394" y="5195423"/>
            <a:ext cx="2297963" cy="986042"/>
          </a:xfrm>
          <a:prstGeom prst="wedgeRoundRectCallout">
            <a:avLst>
              <a:gd name="adj1" fmla="val -43800"/>
              <a:gd name="adj2" fmla="val -95123"/>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Communicates with concrete class via an interface</a:t>
            </a:r>
            <a:endParaRPr lang="en-US" sz="1600" dirty="0"/>
          </a:p>
        </p:txBody>
      </p:sp>
      <p:sp>
        <p:nvSpPr>
          <p:cNvPr id="10" name="Content Placeholder 2"/>
          <p:cNvSpPr>
            <a:spLocks noGrp="1"/>
          </p:cNvSpPr>
          <p:nvPr>
            <p:ph idx="1"/>
          </p:nvPr>
        </p:nvSpPr>
        <p:spPr>
          <a:xfrm>
            <a:off x="412830" y="1000691"/>
            <a:ext cx="8587331" cy="1074140"/>
          </a:xfrm>
        </p:spPr>
        <p:txBody>
          <a:bodyPr/>
          <a:lstStyle/>
          <a:p>
            <a:r>
              <a:rPr lang="en-US" sz="2400" b="0" dirty="0" smtClean="0"/>
              <a:t>Add </a:t>
            </a:r>
            <a:r>
              <a:rPr lang="en-US" sz="2400" b="0" dirty="0" smtClean="0">
                <a:solidFill>
                  <a:srgbClr val="C00000"/>
                </a:solidFill>
                <a:latin typeface="Segoe Print" panose="02000600000000000000" pitchFamily="2" charset="0"/>
              </a:rPr>
              <a:t>abstraction layer </a:t>
            </a:r>
            <a:r>
              <a:rPr lang="en-US" sz="2400" b="0" dirty="0" smtClean="0"/>
              <a:t>between component and dependencies by implementing </a:t>
            </a:r>
            <a:r>
              <a:rPr lang="en-US" sz="2400" dirty="0" smtClean="0">
                <a:solidFill>
                  <a:srgbClr val="C00000"/>
                </a:solidFill>
                <a:latin typeface="Segoe Print" panose="02000600000000000000" pitchFamily="2" charset="0"/>
              </a:rPr>
              <a:t>interfaces</a:t>
            </a:r>
          </a:p>
          <a:p>
            <a:r>
              <a:rPr lang="en-US" sz="2400" dirty="0" smtClean="0"/>
              <a:t>Component now unaware of concrete class</a:t>
            </a:r>
            <a:endParaRPr lang="en-US" sz="2400" dirty="0" smtClean="0">
              <a:solidFill>
                <a:srgbClr val="C00000"/>
              </a:solidFill>
              <a:latin typeface="Segoe Print" panose="02000600000000000000" pitchFamily="2" charset="0"/>
            </a:endParaRPr>
          </a:p>
        </p:txBody>
      </p:sp>
    </p:spTree>
    <p:extLst>
      <p:ext uri="{BB962C8B-B14F-4D97-AF65-F5344CB8AC3E}">
        <p14:creationId xmlns:p14="http://schemas.microsoft.com/office/powerpoint/2010/main" val="30145550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Refactoring to Interfaces</a:t>
            </a:r>
            <a:endParaRPr lang="en-US" b="1" dirty="0"/>
          </a:p>
        </p:txBody>
      </p:sp>
      <p:sp>
        <p:nvSpPr>
          <p:cNvPr id="3" name="Content Placeholder 2"/>
          <p:cNvSpPr>
            <a:spLocks noGrp="1"/>
          </p:cNvSpPr>
          <p:nvPr>
            <p:ph idx="1"/>
          </p:nvPr>
        </p:nvSpPr>
        <p:spPr>
          <a:xfrm>
            <a:off x="373283" y="1241384"/>
            <a:ext cx="8770717" cy="4572000"/>
          </a:xfrm>
        </p:spPr>
        <p:txBody>
          <a:bodyPr>
            <a:normAutofit/>
          </a:bodyPr>
          <a:lstStyle/>
          <a:p>
            <a:pPr marL="274320" indent="-274320" fontAlgn="auto">
              <a:spcAft>
                <a:spcPts val="0"/>
              </a:spcAft>
              <a:buFont typeface="Wingdings 2"/>
              <a:buChar char=""/>
              <a:defRPr/>
            </a:pPr>
            <a:r>
              <a:rPr lang="en-US" sz="3200" dirty="0" smtClean="0"/>
              <a:t>Component dependent on interfaces</a:t>
            </a:r>
          </a:p>
          <a:p>
            <a:pPr lvl="1">
              <a:buFont typeface="Wingdings 2"/>
              <a:buChar char=""/>
              <a:defRPr/>
            </a:pPr>
            <a:r>
              <a:rPr lang="en-US" sz="2800" dirty="0" smtClean="0"/>
              <a:t>Not aware of concrete class</a:t>
            </a:r>
          </a:p>
          <a:p>
            <a:pPr lvl="1">
              <a:buFont typeface="Wingdings 2"/>
              <a:buChar char=""/>
              <a:defRPr/>
            </a:pPr>
            <a:r>
              <a:rPr lang="en-US" sz="2800" dirty="0" smtClean="0"/>
              <a:t>Communicates with interface</a:t>
            </a:r>
          </a:p>
          <a:p>
            <a:pPr lvl="1">
              <a:buFont typeface="Wingdings 2"/>
              <a:buChar char=""/>
              <a:defRPr/>
            </a:pPr>
            <a:r>
              <a:rPr lang="en-US" sz="2800" dirty="0" smtClean="0"/>
              <a:t>Talks to any reference that implements interface</a:t>
            </a:r>
            <a:endParaRPr lang="en-US" sz="2800" dirty="0"/>
          </a:p>
          <a:p>
            <a:pPr>
              <a:spcBef>
                <a:spcPts val="1200"/>
              </a:spcBef>
              <a:buFont typeface="Wingdings 2"/>
              <a:buChar char=""/>
              <a:defRPr/>
            </a:pPr>
            <a:r>
              <a:rPr lang="en-US" sz="3200" dirty="0" smtClean="0"/>
              <a:t>Inject different implementations of dependent class without modifying component</a:t>
            </a:r>
            <a:endParaRPr lang="en-US" sz="3200" dirty="0"/>
          </a:p>
          <a:p>
            <a:pPr lvl="1">
              <a:buFont typeface="Wingdings 2"/>
              <a:buChar char=""/>
              <a:defRPr/>
            </a:pPr>
            <a:r>
              <a:rPr lang="en-US" sz="2800" dirty="0" smtClean="0"/>
              <a:t>Facilitates testing</a:t>
            </a:r>
          </a:p>
          <a:p>
            <a:pPr lvl="1">
              <a:buFont typeface="Wingdings 2"/>
              <a:buChar char=""/>
              <a:defRPr/>
            </a:pPr>
            <a:r>
              <a:rPr lang="en-US" sz="2800" dirty="0" smtClean="0"/>
              <a:t>Pass fake implementations for unit testing</a:t>
            </a:r>
          </a:p>
          <a:p>
            <a:pPr>
              <a:spcBef>
                <a:spcPts val="1800"/>
              </a:spcBef>
              <a:buFont typeface="Wingdings 2"/>
              <a:buChar char=""/>
              <a:defRPr/>
            </a:pPr>
            <a:endParaRPr lang="en-US" sz="2800" dirty="0" smtClean="0"/>
          </a:p>
          <a:p>
            <a:pPr>
              <a:spcBef>
                <a:spcPts val="1800"/>
              </a:spcBef>
              <a:buFont typeface="Wingdings 2"/>
              <a:buChar char=""/>
              <a:defRPr/>
            </a:pPr>
            <a:endParaRPr lang="en-US" sz="3000" dirty="0" smtClean="0"/>
          </a:p>
          <a:p>
            <a:pPr marL="274320" indent="-274320" fontAlgn="auto">
              <a:spcBef>
                <a:spcPts val="1800"/>
              </a:spcBef>
              <a:spcAft>
                <a:spcPts val="0"/>
              </a:spcAft>
              <a:buFont typeface="Wingdings 2"/>
              <a:buChar char=""/>
              <a:defRPr/>
            </a:pPr>
            <a:endParaRPr lang="en-US" sz="3200" dirty="0" smtClean="0"/>
          </a:p>
        </p:txBody>
      </p:sp>
    </p:spTree>
    <p:extLst>
      <p:ext uri="{BB962C8B-B14F-4D97-AF65-F5344CB8AC3E}">
        <p14:creationId xmlns:p14="http://schemas.microsoft.com/office/powerpoint/2010/main" val="222766289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71353" y="1093807"/>
            <a:ext cx="8355957" cy="5700022"/>
          </a:xfrm>
        </p:spPr>
        <p:txBody>
          <a:bodyPr/>
          <a:lstStyle/>
          <a:p>
            <a:r>
              <a:rPr lang="en-US" sz="2400" b="0" dirty="0" smtClean="0"/>
              <a:t>Implement Interfaces to communicate across layers -- </a:t>
            </a:r>
            <a:r>
              <a:rPr lang="en-US" sz="2400" b="0" dirty="0" smtClean="0">
                <a:solidFill>
                  <a:schemeClr val="tx2"/>
                </a:solidFill>
                <a:latin typeface="Segoe Print" pitchFamily="2" charset="0"/>
              </a:rPr>
              <a:t>enforces loose coupling</a:t>
            </a:r>
            <a:r>
              <a:rPr lang="en-US" sz="2400" b="0" dirty="0" smtClean="0"/>
              <a:t>  </a:t>
            </a:r>
          </a:p>
          <a:p>
            <a:r>
              <a:rPr lang="en-US" sz="2400" b="0" dirty="0" smtClean="0"/>
              <a:t>A layer should not expose internal details on which another layer could depend </a:t>
            </a:r>
          </a:p>
          <a:p>
            <a:r>
              <a:rPr lang="en-US" sz="2400" dirty="0" smtClean="0"/>
              <a:t>Controller</a:t>
            </a:r>
            <a:r>
              <a:rPr lang="en-US" sz="2400" dirty="0"/>
              <a:t>, Services, Repositories all loosely coupled with interface </a:t>
            </a:r>
            <a:r>
              <a:rPr lang="en-US" sz="2400" dirty="0" smtClean="0"/>
              <a:t>references</a:t>
            </a:r>
          </a:p>
          <a:p>
            <a:endParaRPr lang="en-US" sz="2400" dirty="0"/>
          </a:p>
          <a:p>
            <a:endParaRPr lang="en-US" sz="2400" dirty="0" smtClean="0"/>
          </a:p>
          <a:p>
            <a:endParaRPr lang="en-US" sz="2400" dirty="0"/>
          </a:p>
          <a:p>
            <a:endParaRPr lang="en-US" sz="2400" dirty="0" smtClean="0"/>
          </a:p>
          <a:p>
            <a:endParaRPr lang="en-US" sz="2400" dirty="0"/>
          </a:p>
          <a:p>
            <a:r>
              <a:rPr lang="en-US" sz="2400" dirty="0"/>
              <a:t>One Layer can Mock or Fake another layer to isolate </a:t>
            </a:r>
            <a:r>
              <a:rPr lang="en-US" sz="2400" dirty="0" smtClean="0"/>
              <a:t>functionality, enabling testability across each layer</a:t>
            </a:r>
            <a:endParaRPr lang="en-US" sz="2400" dirty="0"/>
          </a:p>
          <a:p>
            <a:pPr marL="0" indent="0">
              <a:buNone/>
            </a:pPr>
            <a:endParaRPr lang="en-US" sz="2400" dirty="0"/>
          </a:p>
          <a:p>
            <a:endParaRPr lang="en-US" b="0" dirty="0" smtClean="0"/>
          </a:p>
        </p:txBody>
      </p:sp>
      <p:sp>
        <p:nvSpPr>
          <p:cNvPr id="3" name="Title 2"/>
          <p:cNvSpPr>
            <a:spLocks noGrp="1"/>
          </p:cNvSpPr>
          <p:nvPr>
            <p:ph type="title"/>
          </p:nvPr>
        </p:nvSpPr>
        <p:spPr/>
        <p:txBody>
          <a:bodyPr/>
          <a:lstStyle/>
          <a:p>
            <a:r>
              <a:rPr lang="en-US" dirty="0"/>
              <a:t>Loose Coupling</a:t>
            </a:r>
          </a:p>
        </p:txBody>
      </p:sp>
      <p:sp>
        <p:nvSpPr>
          <p:cNvPr id="5" name="Rounded Rectangle 4"/>
          <p:cNvSpPr/>
          <p:nvPr/>
        </p:nvSpPr>
        <p:spPr bwMode="auto">
          <a:xfrm>
            <a:off x="3403898" y="3822637"/>
            <a:ext cx="1416580" cy="734418"/>
          </a:xfrm>
          <a:prstGeom prst="roundRect">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eaLnBrk="1" hangingPunct="1"/>
            <a:r>
              <a:rPr lang="en-US" sz="1800" dirty="0" smtClean="0">
                <a:gradFill>
                  <a:gsLst>
                    <a:gs pos="0">
                      <a:srgbClr val="FFFFFF"/>
                    </a:gs>
                    <a:gs pos="100000">
                      <a:srgbClr val="FFFFFF"/>
                    </a:gs>
                  </a:gsLst>
                  <a:lin ang="5400000" scaled="0"/>
                </a:gradFill>
                <a:latin typeface="+mn-lt"/>
              </a:rPr>
              <a:t>Service</a:t>
            </a:r>
            <a:endParaRPr lang="en-US" sz="1800" dirty="0">
              <a:gradFill>
                <a:gsLst>
                  <a:gs pos="0">
                    <a:srgbClr val="FFFFFF"/>
                  </a:gs>
                  <a:gs pos="100000">
                    <a:srgbClr val="FFFFFF"/>
                  </a:gs>
                </a:gsLst>
                <a:lin ang="5400000" scaled="0"/>
              </a:gradFill>
              <a:latin typeface="+mn-lt"/>
            </a:endParaRPr>
          </a:p>
        </p:txBody>
      </p:sp>
      <p:sp>
        <p:nvSpPr>
          <p:cNvPr id="6" name="Rounded Rectangle 5"/>
          <p:cNvSpPr/>
          <p:nvPr/>
        </p:nvSpPr>
        <p:spPr bwMode="auto">
          <a:xfrm>
            <a:off x="824948" y="3826047"/>
            <a:ext cx="1400638" cy="731008"/>
          </a:xfrm>
          <a:prstGeom prst="roundRect">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eaLnBrk="1" hangingPunct="1"/>
            <a:r>
              <a:rPr lang="en-US" sz="1800" dirty="0" smtClean="0">
                <a:gradFill>
                  <a:gsLst>
                    <a:gs pos="0">
                      <a:srgbClr val="FFFFFF"/>
                    </a:gs>
                    <a:gs pos="100000">
                      <a:srgbClr val="FFFFFF"/>
                    </a:gs>
                  </a:gsLst>
                  <a:lin ang="5400000" scaled="0"/>
                </a:gradFill>
                <a:latin typeface="+mn-lt"/>
              </a:rPr>
              <a:t>Controller</a:t>
            </a:r>
            <a:endParaRPr lang="en-US" sz="1800" dirty="0">
              <a:gradFill>
                <a:gsLst>
                  <a:gs pos="0">
                    <a:srgbClr val="FFFFFF"/>
                  </a:gs>
                  <a:gs pos="100000">
                    <a:srgbClr val="FFFFFF"/>
                  </a:gs>
                </a:gsLst>
                <a:lin ang="5400000" scaled="0"/>
              </a:gradFill>
              <a:latin typeface="+mn-lt"/>
            </a:endParaRPr>
          </a:p>
        </p:txBody>
      </p:sp>
      <p:sp>
        <p:nvSpPr>
          <p:cNvPr id="7" name="Rounded Rectangle 6"/>
          <p:cNvSpPr/>
          <p:nvPr/>
        </p:nvSpPr>
        <p:spPr bwMode="auto">
          <a:xfrm>
            <a:off x="6007030" y="3826047"/>
            <a:ext cx="1368152" cy="731008"/>
          </a:xfrm>
          <a:prstGeom prst="roundRect">
            <a:avLst/>
          </a:prstGeom>
          <a:solidFill>
            <a:schemeClr val="accent5"/>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eaLnBrk="1" hangingPunct="1"/>
            <a:r>
              <a:rPr lang="en-US" sz="1800" dirty="0" smtClean="0">
                <a:gradFill>
                  <a:gsLst>
                    <a:gs pos="0">
                      <a:srgbClr val="FFFFFF"/>
                    </a:gs>
                    <a:gs pos="100000">
                      <a:srgbClr val="FFFFFF"/>
                    </a:gs>
                  </a:gsLst>
                  <a:lin ang="5400000" scaled="0"/>
                </a:gradFill>
                <a:latin typeface="+mn-lt"/>
              </a:rPr>
              <a:t>Repository</a:t>
            </a:r>
            <a:endParaRPr lang="en-US" sz="1800" dirty="0">
              <a:gradFill>
                <a:gsLst>
                  <a:gs pos="0">
                    <a:srgbClr val="FFFFFF"/>
                  </a:gs>
                  <a:gs pos="100000">
                    <a:srgbClr val="FFFFFF"/>
                  </a:gs>
                </a:gsLst>
                <a:lin ang="5400000" scaled="0"/>
              </a:gradFill>
              <a:latin typeface="+mn-lt"/>
            </a:endParaRPr>
          </a:p>
        </p:txBody>
      </p:sp>
      <p:sp>
        <p:nvSpPr>
          <p:cNvPr id="8" name="Rounded Rectangle 7"/>
          <p:cNvSpPr/>
          <p:nvPr/>
        </p:nvSpPr>
        <p:spPr bwMode="auto">
          <a:xfrm>
            <a:off x="3835946" y="3429597"/>
            <a:ext cx="1272770" cy="479386"/>
          </a:xfrm>
          <a:prstGeom prst="roundRect">
            <a:avLst/>
          </a:prstGeom>
          <a:solidFill>
            <a:schemeClr val="accent1"/>
          </a:solidFill>
          <a:ln>
            <a:solidFill>
              <a:srgbClr val="F36D43"/>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eaLnBrk="1" hangingPunct="1"/>
            <a:r>
              <a:rPr lang="en-US" sz="1600" i="1" dirty="0" smtClean="0">
                <a:gradFill>
                  <a:gsLst>
                    <a:gs pos="0">
                      <a:srgbClr val="FFFFFF"/>
                    </a:gs>
                    <a:gs pos="100000">
                      <a:srgbClr val="FFFFFF"/>
                    </a:gs>
                  </a:gsLst>
                  <a:lin ang="5400000" scaled="0"/>
                </a:gradFill>
              </a:rPr>
              <a:t>IService</a:t>
            </a:r>
            <a:endParaRPr lang="en-US" sz="1600" i="1" dirty="0">
              <a:gradFill>
                <a:gsLst>
                  <a:gs pos="0">
                    <a:srgbClr val="FFFFFF"/>
                  </a:gs>
                  <a:gs pos="100000">
                    <a:srgbClr val="FFFFFF"/>
                  </a:gs>
                </a:gsLst>
                <a:lin ang="5400000" scaled="0"/>
              </a:gradFill>
            </a:endParaRPr>
          </a:p>
        </p:txBody>
      </p:sp>
      <p:sp>
        <p:nvSpPr>
          <p:cNvPr id="9" name="Rounded Rectangle 8"/>
          <p:cNvSpPr/>
          <p:nvPr/>
        </p:nvSpPr>
        <p:spPr bwMode="auto">
          <a:xfrm>
            <a:off x="6518284" y="3482228"/>
            <a:ext cx="1283935" cy="445339"/>
          </a:xfrm>
          <a:prstGeom prst="roundRect">
            <a:avLst/>
          </a:prstGeom>
          <a:solidFill>
            <a:schemeClr val="accent1"/>
          </a:solidFill>
          <a:ln>
            <a:solidFill>
              <a:srgbClr val="F36D43"/>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eaLnBrk="1" hangingPunct="1"/>
            <a:r>
              <a:rPr lang="en-US" sz="1600" i="1" dirty="0" smtClean="0">
                <a:gradFill>
                  <a:gsLst>
                    <a:gs pos="0">
                      <a:srgbClr val="FFFFFF"/>
                    </a:gs>
                    <a:gs pos="100000">
                      <a:srgbClr val="FFFFFF"/>
                    </a:gs>
                  </a:gsLst>
                  <a:lin ang="5400000" scaled="0"/>
                </a:gradFill>
              </a:rPr>
              <a:t>IRepository</a:t>
            </a:r>
            <a:endParaRPr lang="en-US" sz="1600" i="1" dirty="0">
              <a:gradFill>
                <a:gsLst>
                  <a:gs pos="0">
                    <a:srgbClr val="FFFFFF"/>
                  </a:gs>
                  <a:gs pos="100000">
                    <a:srgbClr val="FFFFFF"/>
                  </a:gs>
                </a:gsLst>
                <a:lin ang="5400000" scaled="0"/>
              </a:gradFill>
            </a:endParaRPr>
          </a:p>
        </p:txBody>
      </p:sp>
      <p:sp>
        <p:nvSpPr>
          <p:cNvPr id="10" name="TextBox 12"/>
          <p:cNvSpPr txBox="1"/>
          <p:nvPr/>
        </p:nvSpPr>
        <p:spPr>
          <a:xfrm>
            <a:off x="3380592" y="4556475"/>
            <a:ext cx="2189581"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lang="en-GB" sz="1400" b="1" kern="0" dirty="0" smtClean="0">
                <a:solidFill>
                  <a:srgbClr val="FFC000"/>
                </a:solidFill>
              </a:rPr>
              <a:t>Service </a:t>
            </a:r>
            <a:r>
              <a:rPr lang="en-GB" sz="1400" kern="0" dirty="0" smtClean="0">
                <a:solidFill>
                  <a:srgbClr val="FFC000"/>
                </a:solidFill>
              </a:rPr>
              <a:t>has </a:t>
            </a:r>
            <a:r>
              <a:rPr lang="en-GB" sz="1400" kern="0" dirty="0">
                <a:solidFill>
                  <a:srgbClr val="FFC000"/>
                </a:solidFill>
              </a:rPr>
              <a:t>dependency on </a:t>
            </a:r>
            <a:r>
              <a:rPr lang="en-GB" sz="1400" kern="0" dirty="0" smtClean="0">
                <a:solidFill>
                  <a:srgbClr val="FFC000"/>
                </a:solidFill>
              </a:rPr>
              <a:t>Repository </a:t>
            </a:r>
            <a:r>
              <a:rPr lang="en-GB" sz="1400" kern="0" dirty="0">
                <a:solidFill>
                  <a:srgbClr val="FFC000"/>
                </a:solidFill>
              </a:rPr>
              <a:t>- interface-based</a:t>
            </a:r>
          </a:p>
        </p:txBody>
      </p:sp>
      <p:sp>
        <p:nvSpPr>
          <p:cNvPr id="11" name="TextBox 12"/>
          <p:cNvSpPr txBox="1"/>
          <p:nvPr/>
        </p:nvSpPr>
        <p:spPr>
          <a:xfrm>
            <a:off x="5783156" y="4556475"/>
            <a:ext cx="2834069"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smtClean="0">
                <a:ln>
                  <a:noFill/>
                </a:ln>
                <a:solidFill>
                  <a:srgbClr val="FFC000"/>
                </a:solidFill>
                <a:effectLst/>
                <a:uLnTx/>
                <a:uFillTx/>
              </a:rPr>
              <a:t>Repository </a:t>
            </a:r>
            <a:r>
              <a:rPr kumimoji="0" lang="en-GB" sz="1400" i="0" u="none" strike="noStrike" kern="0" cap="none" spc="0" normalizeH="0" baseline="0" noProof="0" dirty="0" smtClean="0">
                <a:ln>
                  <a:noFill/>
                </a:ln>
                <a:solidFill>
                  <a:srgbClr val="FFC000"/>
                </a:solidFill>
                <a:effectLst/>
                <a:uLnTx/>
                <a:uFillTx/>
              </a:rPr>
              <a:t>has dependency</a:t>
            </a:r>
            <a:r>
              <a:rPr kumimoji="0" lang="en-GB" sz="1400" i="0" u="none" strike="noStrike" kern="0" cap="none" spc="0" normalizeH="0" noProof="0" dirty="0" smtClean="0">
                <a:ln>
                  <a:noFill/>
                </a:ln>
                <a:solidFill>
                  <a:srgbClr val="FFC000"/>
                </a:solidFill>
                <a:effectLst/>
                <a:uLnTx/>
                <a:uFillTx/>
              </a:rPr>
              <a:t> on DbContext</a:t>
            </a:r>
            <a:endParaRPr kumimoji="0" lang="en-GB" sz="1400" i="0" u="none" strike="noStrike" kern="0" cap="none" spc="0" normalizeH="0" baseline="0" noProof="0" dirty="0" smtClean="0">
              <a:ln>
                <a:noFill/>
              </a:ln>
              <a:solidFill>
                <a:srgbClr val="FFC000"/>
              </a:solidFill>
              <a:effectLst/>
              <a:uLnTx/>
              <a:uFillTx/>
            </a:endParaRPr>
          </a:p>
        </p:txBody>
      </p:sp>
      <p:sp>
        <p:nvSpPr>
          <p:cNvPr id="12" name="Freeform 13"/>
          <p:cNvSpPr>
            <a:spLocks/>
          </p:cNvSpPr>
          <p:nvPr/>
        </p:nvSpPr>
        <p:spPr bwMode="auto">
          <a:xfrm rot="7082181" flipH="1">
            <a:off x="2274421" y="3177203"/>
            <a:ext cx="1304748" cy="1365241"/>
          </a:xfrm>
          <a:custGeom>
            <a:avLst/>
            <a:gdLst/>
            <a:ahLst/>
            <a:cxnLst>
              <a:cxn ang="0">
                <a:pos x="69" y="1158"/>
              </a:cxn>
              <a:cxn ang="0">
                <a:pos x="2230" y="811"/>
              </a:cxn>
              <a:cxn ang="0">
                <a:pos x="3603" y="274"/>
              </a:cxn>
              <a:cxn ang="0">
                <a:pos x="3621" y="437"/>
              </a:cxn>
              <a:cxn ang="0">
                <a:pos x="3828" y="0"/>
              </a:cxn>
              <a:cxn ang="0">
                <a:pos x="3131" y="7"/>
              </a:cxn>
              <a:cxn ang="0">
                <a:pos x="3323" y="93"/>
              </a:cxn>
              <a:cxn ang="0">
                <a:pos x="2032" y="696"/>
              </a:cxn>
              <a:cxn ang="0">
                <a:pos x="0" y="1134"/>
              </a:cxn>
              <a:cxn ang="0">
                <a:pos x="69" y="1158"/>
              </a:cxn>
            </a:cxnLst>
            <a:rect l="0" t="0" r="r" b="b"/>
            <a:pathLst>
              <a:path w="3828" h="1158">
                <a:moveTo>
                  <a:pt x="69" y="1158"/>
                </a:moveTo>
                <a:cubicBezTo>
                  <a:pt x="69" y="1158"/>
                  <a:pt x="1399" y="1040"/>
                  <a:pt x="2230" y="811"/>
                </a:cubicBezTo>
                <a:cubicBezTo>
                  <a:pt x="3164" y="552"/>
                  <a:pt x="3603" y="274"/>
                  <a:pt x="3603" y="274"/>
                </a:cubicBezTo>
                <a:cubicBezTo>
                  <a:pt x="3621" y="437"/>
                  <a:pt x="3621" y="437"/>
                  <a:pt x="3621" y="437"/>
                </a:cubicBezTo>
                <a:cubicBezTo>
                  <a:pt x="3828" y="0"/>
                  <a:pt x="3828" y="0"/>
                  <a:pt x="3828" y="0"/>
                </a:cubicBezTo>
                <a:cubicBezTo>
                  <a:pt x="3131" y="7"/>
                  <a:pt x="3131" y="7"/>
                  <a:pt x="3131" y="7"/>
                </a:cubicBezTo>
                <a:cubicBezTo>
                  <a:pt x="3323" y="93"/>
                  <a:pt x="3323" y="93"/>
                  <a:pt x="3323" y="93"/>
                </a:cubicBezTo>
                <a:cubicBezTo>
                  <a:pt x="3323" y="93"/>
                  <a:pt x="2919" y="386"/>
                  <a:pt x="2032" y="696"/>
                </a:cubicBezTo>
                <a:cubicBezTo>
                  <a:pt x="1147" y="1005"/>
                  <a:pt x="0" y="1134"/>
                  <a:pt x="0" y="1134"/>
                </a:cubicBezTo>
                <a:lnTo>
                  <a:pt x="69" y="1158"/>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36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rot="7082181" flipH="1">
            <a:off x="4770316" y="3172999"/>
            <a:ext cx="1449979" cy="1545820"/>
          </a:xfrm>
          <a:custGeom>
            <a:avLst/>
            <a:gdLst/>
            <a:ahLst/>
            <a:cxnLst>
              <a:cxn ang="0">
                <a:pos x="69" y="1158"/>
              </a:cxn>
              <a:cxn ang="0">
                <a:pos x="2230" y="811"/>
              </a:cxn>
              <a:cxn ang="0">
                <a:pos x="3603" y="274"/>
              </a:cxn>
              <a:cxn ang="0">
                <a:pos x="3621" y="437"/>
              </a:cxn>
              <a:cxn ang="0">
                <a:pos x="3828" y="0"/>
              </a:cxn>
              <a:cxn ang="0">
                <a:pos x="3131" y="7"/>
              </a:cxn>
              <a:cxn ang="0">
                <a:pos x="3323" y="93"/>
              </a:cxn>
              <a:cxn ang="0">
                <a:pos x="2032" y="696"/>
              </a:cxn>
              <a:cxn ang="0">
                <a:pos x="0" y="1134"/>
              </a:cxn>
              <a:cxn ang="0">
                <a:pos x="69" y="1158"/>
              </a:cxn>
            </a:cxnLst>
            <a:rect l="0" t="0" r="r" b="b"/>
            <a:pathLst>
              <a:path w="3828" h="1158">
                <a:moveTo>
                  <a:pt x="69" y="1158"/>
                </a:moveTo>
                <a:cubicBezTo>
                  <a:pt x="69" y="1158"/>
                  <a:pt x="1399" y="1040"/>
                  <a:pt x="2230" y="811"/>
                </a:cubicBezTo>
                <a:cubicBezTo>
                  <a:pt x="3164" y="552"/>
                  <a:pt x="3603" y="274"/>
                  <a:pt x="3603" y="274"/>
                </a:cubicBezTo>
                <a:cubicBezTo>
                  <a:pt x="3621" y="437"/>
                  <a:pt x="3621" y="437"/>
                  <a:pt x="3621" y="437"/>
                </a:cubicBezTo>
                <a:cubicBezTo>
                  <a:pt x="3828" y="0"/>
                  <a:pt x="3828" y="0"/>
                  <a:pt x="3828" y="0"/>
                </a:cubicBezTo>
                <a:cubicBezTo>
                  <a:pt x="3131" y="7"/>
                  <a:pt x="3131" y="7"/>
                  <a:pt x="3131" y="7"/>
                </a:cubicBezTo>
                <a:cubicBezTo>
                  <a:pt x="3323" y="93"/>
                  <a:pt x="3323" y="93"/>
                  <a:pt x="3323" y="93"/>
                </a:cubicBezTo>
                <a:cubicBezTo>
                  <a:pt x="3323" y="93"/>
                  <a:pt x="2919" y="386"/>
                  <a:pt x="2032" y="696"/>
                </a:cubicBezTo>
                <a:cubicBezTo>
                  <a:pt x="1147" y="1005"/>
                  <a:pt x="0" y="1134"/>
                  <a:pt x="0" y="1134"/>
                </a:cubicBezTo>
                <a:lnTo>
                  <a:pt x="69" y="1158"/>
                </a:lnTo>
                <a:close/>
              </a:path>
            </a:pathLst>
          </a:custGeom>
          <a:gradFill flip="none" rotWithShape="1">
            <a:gsLst>
              <a:gs pos="0">
                <a:schemeClr val="tx1">
                  <a:lumMod val="95000"/>
                </a:schemeClr>
              </a:gs>
              <a:gs pos="50000">
                <a:schemeClr val="tx1">
                  <a:lumMod val="75000"/>
                </a:schemeClr>
              </a:gs>
              <a:gs pos="100000">
                <a:schemeClr val="tx1">
                  <a:lumMod val="65000"/>
                </a:schemeClr>
              </a:gs>
            </a:gsLst>
            <a:lin ang="36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extBox 12"/>
          <p:cNvSpPr txBox="1"/>
          <p:nvPr/>
        </p:nvSpPr>
        <p:spPr>
          <a:xfrm>
            <a:off x="415414" y="4572824"/>
            <a:ext cx="2542747"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fontAlgn="auto">
              <a:spcBef>
                <a:spcPts val="0"/>
              </a:spcBef>
              <a:spcAft>
                <a:spcPts val="0"/>
              </a:spcAft>
              <a:defRPr/>
            </a:pPr>
            <a:r>
              <a:rPr kumimoji="0" lang="en-GB" sz="1400" b="1" i="0" u="none" strike="noStrike" kern="0" cap="none" spc="0" normalizeH="0" baseline="0" noProof="0" dirty="0" smtClean="0">
                <a:ln>
                  <a:noFill/>
                </a:ln>
                <a:solidFill>
                  <a:srgbClr val="FFC000"/>
                </a:solidFill>
                <a:effectLst/>
                <a:uLnTx/>
                <a:uFillTx/>
              </a:rPr>
              <a:t>Controller </a:t>
            </a:r>
            <a:r>
              <a:rPr lang="en-GB" sz="1400" kern="0" noProof="0" dirty="0" smtClean="0">
                <a:solidFill>
                  <a:srgbClr val="FFC000"/>
                </a:solidFill>
              </a:rPr>
              <a:t>has d</a:t>
            </a:r>
            <a:r>
              <a:rPr lang="en-GB" sz="1400" kern="0" dirty="0" smtClean="0">
                <a:solidFill>
                  <a:srgbClr val="FFC000"/>
                </a:solidFill>
              </a:rPr>
              <a:t>ependency on Service - </a:t>
            </a:r>
            <a:r>
              <a:rPr lang="en-GB" sz="1400" kern="0" dirty="0">
                <a:solidFill>
                  <a:srgbClr val="FFC000"/>
                </a:solidFill>
              </a:rPr>
              <a:t>interface-based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2157719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688" y="1833891"/>
            <a:ext cx="1953546" cy="141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type="body" idx="16"/>
          </p:nvPr>
        </p:nvSpPr>
        <p:spPr>
          <a:xfrm>
            <a:off x="389675" y="161687"/>
            <a:ext cx="8349647" cy="984885"/>
          </a:xfrm>
        </p:spPr>
        <p:txBody>
          <a:bodyPr/>
          <a:lstStyle/>
          <a:p>
            <a:endParaRPr lang="en-US" sz="1800" dirty="0"/>
          </a:p>
          <a:p>
            <a:endParaRPr lang="en-US" sz="1800" dirty="0" smtClean="0"/>
          </a:p>
          <a:p>
            <a:endParaRPr lang="en-US" sz="1800" dirty="0"/>
          </a:p>
        </p:txBody>
      </p:sp>
      <p:sp>
        <p:nvSpPr>
          <p:cNvPr id="3" name="Title 2"/>
          <p:cNvSpPr>
            <a:spLocks noGrp="1"/>
          </p:cNvSpPr>
          <p:nvPr>
            <p:ph type="title"/>
          </p:nvPr>
        </p:nvSpPr>
        <p:spPr>
          <a:xfrm>
            <a:off x="152400" y="644768"/>
            <a:ext cx="8363938" cy="509171"/>
          </a:xfrm>
        </p:spPr>
        <p:txBody>
          <a:bodyPr>
            <a:noAutofit/>
          </a:bodyPr>
          <a:lstStyle/>
          <a:p>
            <a:r>
              <a:rPr lang="en-US" sz="4000" dirty="0" smtClean="0"/>
              <a:t>Why we are here?</a:t>
            </a:r>
            <a:endParaRPr lang="en-US" sz="4000" dirty="0"/>
          </a:p>
        </p:txBody>
      </p:sp>
      <p:sp>
        <p:nvSpPr>
          <p:cNvPr id="6" name="Rectangle 5"/>
          <p:cNvSpPr/>
          <p:nvPr/>
        </p:nvSpPr>
        <p:spPr bwMode="auto">
          <a:xfrm>
            <a:off x="6918265" y="3326172"/>
            <a:ext cx="1953545" cy="14109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Question</a:t>
            </a:r>
            <a:endParaRPr lang="en-US" spc="-38"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87562" y="1833891"/>
            <a:ext cx="1953546" cy="14109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Examine</a:t>
            </a:r>
            <a:endParaRPr lang="en-US" spc="-38" dirty="0">
              <a:gradFill>
                <a:gsLst>
                  <a:gs pos="0">
                    <a:srgbClr val="FFFFFF"/>
                  </a:gs>
                  <a:gs pos="100000">
                    <a:srgbClr val="FFFFFF"/>
                  </a:gs>
                </a:gsLst>
                <a:lin ang="5400000" scaled="0"/>
              </a:gradFill>
              <a:ea typeface="Segoe UI" pitchFamily="34" charset="0"/>
              <a:cs typeface="Segoe UI" pitchFamily="34" charset="0"/>
            </a:endParaRPr>
          </a:p>
        </p:txBody>
      </p:sp>
      <p:sp>
        <p:nvSpPr>
          <p:cNvPr id="8" name="Content Placeholder 1"/>
          <p:cNvSpPr txBox="1">
            <a:spLocks/>
          </p:cNvSpPr>
          <p:nvPr/>
        </p:nvSpPr>
        <p:spPr>
          <a:xfrm>
            <a:off x="258677" y="1431977"/>
            <a:ext cx="4497271" cy="2869073"/>
          </a:xfrm>
          <a:prstGeom prst="rect">
            <a:avLst/>
          </a:prstGeom>
        </p:spPr>
        <p:txBody>
          <a:bodyPr/>
          <a:lstStyle>
            <a:lvl1pPr marL="274320" indent="-274320" algn="l" defTabSz="914363" rtl="0" eaLnBrk="1" latinLnBrk="0" hangingPunct="1">
              <a:lnSpc>
                <a:spcPct val="100000"/>
              </a:lnSpc>
              <a:spcBef>
                <a:spcPts val="600"/>
              </a:spcBef>
              <a:buClr>
                <a:schemeClr val="accent1"/>
              </a:buClr>
              <a:buSzPct val="100000"/>
              <a:buFontTx/>
              <a:buBlip>
                <a:blip r:embed="rId4"/>
              </a:buBlip>
              <a:defRPr sz="2000" kern="1200">
                <a:solidFill>
                  <a:schemeClr val="tx1"/>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
              </a:buBlip>
              <a:defRPr sz="2000" kern="1200">
                <a:solidFill>
                  <a:schemeClr val="tx1"/>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4"/>
              </a:buBlip>
              <a:defRPr sz="1800" kern="1200">
                <a:solidFill>
                  <a:schemeClr val="tx1"/>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
              </a:buBlip>
              <a:defRPr sz="1600" kern="1200">
                <a:solidFill>
                  <a:schemeClr val="tx1"/>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
              </a:buBlip>
              <a:defRPr sz="1600" kern="1200">
                <a:solidFill>
                  <a:schemeClr val="tx1"/>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dirty="0" smtClean="0">
                <a:solidFill>
                  <a:srgbClr val="1008AA"/>
                </a:solidFill>
              </a:rPr>
              <a:t>Reduce </a:t>
            </a:r>
            <a:r>
              <a:rPr lang="en-US" sz="2800" dirty="0">
                <a:solidFill>
                  <a:srgbClr val="1008AA"/>
                </a:solidFill>
              </a:rPr>
              <a:t>Coupling </a:t>
            </a:r>
            <a:endParaRPr lang="en-US" sz="2800" dirty="0" smtClean="0">
              <a:solidFill>
                <a:srgbClr val="1008AA"/>
              </a:solidFill>
            </a:endParaRPr>
          </a:p>
          <a:p>
            <a:pPr>
              <a:defRPr/>
            </a:pPr>
            <a:r>
              <a:rPr lang="en-US" sz="2800" dirty="0" smtClean="0">
                <a:solidFill>
                  <a:srgbClr val="1008AA"/>
                </a:solidFill>
              </a:rPr>
              <a:t>Inversion of Control</a:t>
            </a:r>
          </a:p>
          <a:p>
            <a:pPr>
              <a:defRPr/>
            </a:pPr>
            <a:r>
              <a:rPr lang="en-US" sz="2800" dirty="0" smtClean="0">
                <a:solidFill>
                  <a:srgbClr val="1008AA"/>
                </a:solidFill>
              </a:rPr>
              <a:t>Dependency Injection</a:t>
            </a:r>
          </a:p>
          <a:p>
            <a:pPr>
              <a:defRPr/>
            </a:pPr>
            <a:r>
              <a:rPr lang="en-US" sz="2800" dirty="0" smtClean="0">
                <a:solidFill>
                  <a:srgbClr val="1008AA"/>
                </a:solidFill>
              </a:rPr>
              <a:t>Unity </a:t>
            </a:r>
            <a:r>
              <a:rPr lang="en-US" sz="2800" dirty="0" err="1" smtClean="0">
                <a:solidFill>
                  <a:srgbClr val="1008AA"/>
                </a:solidFill>
              </a:rPr>
              <a:t>IoC</a:t>
            </a:r>
            <a:r>
              <a:rPr lang="en-US" sz="2800" dirty="0" smtClean="0">
                <a:solidFill>
                  <a:srgbClr val="1008AA"/>
                </a:solidFill>
              </a:rPr>
              <a:t> Container</a:t>
            </a:r>
          </a:p>
          <a:p>
            <a:pPr>
              <a:defRPr/>
            </a:pPr>
            <a:r>
              <a:rPr lang="en-US" sz="2800" dirty="0" smtClean="0">
                <a:solidFill>
                  <a:srgbClr val="1008AA"/>
                </a:solidFill>
              </a:rPr>
              <a:t>Dependency Resolver</a:t>
            </a:r>
          </a:p>
          <a:p>
            <a:pPr>
              <a:defRPr/>
            </a:pPr>
            <a:endParaRPr lang="en-US" sz="3600" dirty="0" smtClean="0">
              <a:solidFill>
                <a:srgbClr val="1008AA"/>
              </a:solidFill>
            </a:endParaRPr>
          </a:p>
          <a:p>
            <a:pPr marL="0" indent="0">
              <a:buNone/>
              <a:defRPr/>
            </a:pPr>
            <a:endParaRPr lang="en-US" sz="3600" dirty="0" smtClean="0">
              <a:solidFill>
                <a:srgbClr val="1008AA"/>
              </a:solidFill>
            </a:endParaRPr>
          </a:p>
        </p:txBody>
      </p:sp>
      <p:pic>
        <p:nvPicPr>
          <p:cNvPr id="9" name="Picture 2" descr="C:\Users\mhoiseck\Pictures\Microsoft Clip Organizer\j0422116.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887561" y="3325422"/>
            <a:ext cx="1953546" cy="14117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bwMode="auto">
          <a:xfrm>
            <a:off x="5427991" y="4391025"/>
            <a:ext cx="1413116" cy="339586"/>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Increase productivity</a:t>
            </a:r>
            <a:endParaRPr lang="en-US" spc="-38"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6889508" y="3043627"/>
            <a:ext cx="1982301" cy="232973"/>
          </a:xfrm>
          <a:prstGeom prst="rect">
            <a:avLst/>
          </a:prstGeom>
          <a:gradFill>
            <a:gsLst>
              <a:gs pos="100000">
                <a:srgbClr val="000000">
                  <a:alpha val="84000"/>
                </a:srgbClr>
              </a:gs>
              <a:gs pos="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607" tIns="34304" rIns="34304" bIns="68607" numCol="1" spcCol="0" rtlCol="0" fromWordArt="0" anchor="b" anchorCtr="0" forceAA="0" compatLnSpc="1">
            <a:prstTxWarp prst="textNoShape">
              <a:avLst/>
            </a:prstTxWarp>
            <a:noAutofit/>
          </a:bodyPr>
          <a:lstStyle/>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Which one?</a:t>
            </a:r>
            <a:endParaRPr lang="en-US" spc="-38" dirty="0">
              <a:gradFill>
                <a:gsLst>
                  <a:gs pos="0">
                    <a:srgbClr val="FFFFFF"/>
                  </a:gs>
                  <a:gs pos="100000">
                    <a:srgbClr val="FFFFFF"/>
                  </a:gs>
                </a:gsLst>
                <a:lin ang="5400000" scaled="0"/>
              </a:gradFill>
              <a:ea typeface="Segoe UI" pitchFamily="34" charset="0"/>
              <a:cs typeface="Segoe UI" pitchFamily="34" charset="0"/>
            </a:endParaRPr>
          </a:p>
        </p:txBody>
      </p:sp>
      <p:sp>
        <p:nvSpPr>
          <p:cNvPr id="11" name="AutoShape 5" descr="https://mediabank.partners.extranet.microsoft.com/Assets/Active/_Microsoft_Brand/Microsoft_Visual_Identity_Elements/Photography/FY12_Microsoft_brand%20_photography-no_expiration/Print_Use-CMYK/_w/MSC12_John_002_tif.jpeg"/>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7" descr="https://mediabank.partners.extranet.microsoft.com/Assets/Active/_Microsoft_Brand/Microsoft_Visual_Identity_Elements/Photography/FY12_Microsoft_brand%20_photography-no_expiration/Print_Use-CMYK/_w/MSC12_John_002_tif.jpeg"/>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5606" y="5130653"/>
            <a:ext cx="8637095" cy="1015663"/>
          </a:xfrm>
          <a:prstGeom prst="rect">
            <a:avLst/>
          </a:prstGeom>
        </p:spPr>
        <p:txBody>
          <a:bodyPr wrap="square">
            <a:spAutoFit/>
          </a:bodyPr>
          <a:lstStyle/>
          <a:p>
            <a:r>
              <a:rPr lang="en-US" sz="2000" u="sng" dirty="0" smtClean="0">
                <a:solidFill>
                  <a:srgbClr val="000000"/>
                </a:solidFill>
              </a:rPr>
              <a:t>Key Takeaways</a:t>
            </a:r>
          </a:p>
          <a:p>
            <a:r>
              <a:rPr lang="en-US" sz="2000" dirty="0" smtClean="0">
                <a:solidFill>
                  <a:srgbClr val="000000"/>
                </a:solidFill>
              </a:rPr>
              <a:t>Understand the need and benefits implementing </a:t>
            </a:r>
            <a:r>
              <a:rPr lang="en-US" sz="2000" dirty="0" smtClean="0">
                <a:solidFill>
                  <a:srgbClr val="C00000"/>
                </a:solidFill>
                <a:latin typeface="Segoe Print" panose="02000600000000000000" pitchFamily="2" charset="0"/>
              </a:rPr>
              <a:t>Dependency Injection</a:t>
            </a:r>
          </a:p>
          <a:p>
            <a:endParaRPr lang="en-US" sz="2000" i="1" dirty="0">
              <a:solidFill>
                <a:srgbClr val="000000"/>
              </a:solidFill>
            </a:endParaRPr>
          </a:p>
        </p:txBody>
      </p:sp>
      <p:sp>
        <p:nvSpPr>
          <p:cNvPr id="15" name="Rectangle 14"/>
          <p:cNvSpPr/>
          <p:nvPr/>
        </p:nvSpPr>
        <p:spPr bwMode="auto">
          <a:xfrm>
            <a:off x="6892688" y="1835104"/>
            <a:ext cx="1966712" cy="1441496"/>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685848" fontAlgn="base">
              <a:spcBef>
                <a:spcPct val="0"/>
              </a:spcBef>
              <a:spcAft>
                <a:spcPct val="0"/>
              </a:spcAft>
            </a:pPr>
            <a:endParaRPr lang="en-US" sz="2400" spc="-38" dirty="0" smtClean="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endParaRPr lang="en-US" sz="2400" spc="-38" dirty="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endParaRPr lang="en-US" sz="2400" spc="-38" dirty="0" smtClean="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Demos</a:t>
            </a:r>
            <a:endParaRPr lang="en-US" spc="-38"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888056" y="3322713"/>
            <a:ext cx="1966712" cy="141099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defTabSz="685848" fontAlgn="base">
              <a:spcBef>
                <a:spcPct val="0"/>
              </a:spcBef>
              <a:spcAft>
                <a:spcPct val="0"/>
              </a:spcAft>
            </a:pPr>
            <a:endParaRPr lang="en-US" sz="2400" spc="-38" dirty="0" smtClean="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endParaRPr lang="en-US" sz="2400" spc="-38" dirty="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endParaRPr lang="en-US" spc="-38" dirty="0" smtClean="0">
              <a:gradFill>
                <a:gsLst>
                  <a:gs pos="0">
                    <a:srgbClr val="FFFFFF"/>
                  </a:gs>
                  <a:gs pos="100000">
                    <a:srgbClr val="FFFFFF"/>
                  </a:gs>
                </a:gsLst>
                <a:lin ang="5400000" scaled="0"/>
              </a:gradFill>
              <a:ea typeface="Segoe UI" pitchFamily="34" charset="0"/>
              <a:cs typeface="Segoe UI" pitchFamily="34" charset="0"/>
            </a:endParaRPr>
          </a:p>
          <a:p>
            <a:pPr defTabSz="685848" fontAlgn="base">
              <a:spcBef>
                <a:spcPct val="0"/>
              </a:spcBef>
              <a:spcAft>
                <a:spcPct val="0"/>
              </a:spcAft>
            </a:pPr>
            <a:r>
              <a:rPr lang="en-US" spc="-38" dirty="0" smtClean="0">
                <a:gradFill>
                  <a:gsLst>
                    <a:gs pos="0">
                      <a:srgbClr val="FFFFFF"/>
                    </a:gs>
                    <a:gs pos="100000">
                      <a:srgbClr val="FFFFFF"/>
                    </a:gs>
                  </a:gsLst>
                  <a:lin ang="5400000" scaled="0"/>
                </a:gradFill>
                <a:ea typeface="Segoe UI" pitchFamily="34" charset="0"/>
                <a:cs typeface="Segoe UI" pitchFamily="34" charset="0"/>
              </a:rPr>
              <a:t>Understand</a:t>
            </a:r>
          </a:p>
        </p:txBody>
      </p:sp>
      <p:pic>
        <p:nvPicPr>
          <p:cNvPr id="5" name="Picture 5" descr="C:\Users\robvet\AppData\Local\Microsoft\Windows\Temporary Internet Files\Content.IE5\OSDZC71B\MC900434796[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875123"/>
            <a:ext cx="112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obvet\AppData\Local\Microsoft\Windows\Temporary Internet Files\Content.IE5\27IGZ7DZ\MP900438411[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76194" y="1942896"/>
            <a:ext cx="1585484" cy="1061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obvet\AppData\Local\Microsoft\Windows\Temporary Internet Files\Content.IE5\2KJV2WGO\MC900441523[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82181" y="3457831"/>
            <a:ext cx="1087611" cy="92907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obvet\AppData\Local\Microsoft\Windows\Temporary Internet Files\Content.IE5\A20AS5I7\MC900293454[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49121" y="3457831"/>
            <a:ext cx="1492355" cy="85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547727"/>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4" name="TextBox 3"/>
          <p:cNvSpPr txBox="1"/>
          <p:nvPr/>
        </p:nvSpPr>
        <p:spPr>
          <a:xfrm>
            <a:off x="1239252" y="3468416"/>
            <a:ext cx="7113775" cy="861774"/>
          </a:xfrm>
          <a:prstGeom prst="rect">
            <a:avLst/>
          </a:prstGeom>
          <a:noFill/>
        </p:spPr>
        <p:txBody>
          <a:bodyPr wrap="square" lIns="0" tIns="0" rIns="0" bIns="0" rtlCol="0">
            <a:spAutoFit/>
          </a:bodyPr>
          <a:lstStyle/>
          <a:p>
            <a:r>
              <a:rPr lang="en-US" sz="2800" dirty="0" smtClean="0">
                <a:solidFill>
                  <a:schemeClr val="accent5"/>
                </a:solidFill>
              </a:rPr>
              <a:t>Step 3:</a:t>
            </a:r>
          </a:p>
          <a:p>
            <a:r>
              <a:rPr lang="en-US" sz="2800" dirty="0" smtClean="0">
                <a:solidFill>
                  <a:schemeClr val="accent5"/>
                </a:solidFill>
              </a:rPr>
              <a:t>Extract to interfaces</a:t>
            </a:r>
          </a:p>
        </p:txBody>
      </p:sp>
    </p:spTree>
    <p:extLst>
      <p:ext uri="{BB962C8B-B14F-4D97-AF65-F5344CB8AC3E}">
        <p14:creationId xmlns:p14="http://schemas.microsoft.com/office/powerpoint/2010/main" val="12022783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93683"/>
          </a:xfrm>
        </p:spPr>
        <p:txBody>
          <a:bodyPr>
            <a:normAutofit/>
          </a:bodyPr>
          <a:lstStyle/>
          <a:p>
            <a:pPr fontAlgn="auto">
              <a:spcAft>
                <a:spcPts val="0"/>
              </a:spcAft>
              <a:defRPr/>
            </a:pPr>
            <a:r>
              <a:rPr lang="en-US" b="1" dirty="0" smtClean="0"/>
              <a:t>Patterns for removing dependencies</a:t>
            </a:r>
            <a:endParaRPr lang="en-US" b="1" dirty="0"/>
          </a:p>
        </p:txBody>
      </p:sp>
      <p:sp>
        <p:nvSpPr>
          <p:cNvPr id="3" name="Content Placeholder 2"/>
          <p:cNvSpPr>
            <a:spLocks noGrp="1"/>
          </p:cNvSpPr>
          <p:nvPr>
            <p:ph idx="1"/>
          </p:nvPr>
        </p:nvSpPr>
        <p:spPr>
          <a:xfrm>
            <a:off x="373283" y="1159192"/>
            <a:ext cx="8594871" cy="4572000"/>
          </a:xfrm>
        </p:spPr>
        <p:txBody>
          <a:bodyPr>
            <a:normAutofit/>
          </a:bodyPr>
          <a:lstStyle/>
          <a:p>
            <a:pPr lvl="1"/>
            <a:r>
              <a:rPr lang="en-US" sz="2800" dirty="0" smtClean="0"/>
              <a:t>Three approaches:</a:t>
            </a:r>
          </a:p>
          <a:p>
            <a:pPr lvl="2"/>
            <a:r>
              <a:rPr lang="en-US" sz="2600" dirty="0" smtClean="0"/>
              <a:t>Factory</a:t>
            </a:r>
          </a:p>
          <a:p>
            <a:pPr lvl="2"/>
            <a:r>
              <a:rPr lang="en-US" sz="2400" dirty="0" smtClean="0"/>
              <a:t>Service Locator</a:t>
            </a:r>
          </a:p>
          <a:p>
            <a:pPr lvl="2"/>
            <a:r>
              <a:rPr lang="en-US" sz="2400" dirty="0" smtClean="0"/>
              <a:t>Dependency Injection</a:t>
            </a:r>
          </a:p>
        </p:txBody>
      </p:sp>
      <p:sp>
        <p:nvSpPr>
          <p:cNvPr id="7" name="Rectangle 6"/>
          <p:cNvSpPr/>
          <p:nvPr/>
        </p:nvSpPr>
        <p:spPr bwMode="auto">
          <a:xfrm>
            <a:off x="1273778" y="4125953"/>
            <a:ext cx="2410577"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Service Locator</a:t>
            </a:r>
          </a:p>
        </p:txBody>
      </p:sp>
      <p:sp>
        <p:nvSpPr>
          <p:cNvPr id="8" name="Rectangle 7"/>
          <p:cNvSpPr/>
          <p:nvPr/>
        </p:nvSpPr>
        <p:spPr bwMode="auto">
          <a:xfrm>
            <a:off x="1273778" y="5269576"/>
            <a:ext cx="2410578"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Dependency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Injection</a:t>
            </a:r>
          </a:p>
        </p:txBody>
      </p:sp>
      <p:sp>
        <p:nvSpPr>
          <p:cNvPr id="9" name="Rounded Rectangular Callout 8"/>
          <p:cNvSpPr/>
          <p:nvPr/>
        </p:nvSpPr>
        <p:spPr bwMode="auto">
          <a:xfrm>
            <a:off x="5296819" y="3884007"/>
            <a:ext cx="2975519" cy="969188"/>
          </a:xfrm>
          <a:prstGeom prst="wedgeRoundRectCallout">
            <a:avLst>
              <a:gd name="adj1" fmla="val -105687"/>
              <a:gd name="adj2" fmla="val 13782"/>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Caller invokes and </a:t>
            </a:r>
          </a:p>
          <a:p>
            <a:pPr algn="l"/>
            <a:r>
              <a:rPr lang="en-US" sz="2000" dirty="0" smtClean="0">
                <a:solidFill>
                  <a:srgbClr val="000000"/>
                </a:solidFill>
                <a:latin typeface="Segoe Print" pitchFamily="2" charset="0"/>
              </a:rPr>
              <a:t>requests dependency</a:t>
            </a:r>
            <a:endParaRPr lang="en-US" sz="2000" b="0" dirty="0">
              <a:solidFill>
                <a:srgbClr val="000000"/>
              </a:solidFill>
              <a:latin typeface="Segoe Print" pitchFamily="2" charset="0"/>
            </a:endParaRPr>
          </a:p>
        </p:txBody>
      </p:sp>
      <p:sp>
        <p:nvSpPr>
          <p:cNvPr id="10" name="Rounded Rectangular Callout 9"/>
          <p:cNvSpPr/>
          <p:nvPr/>
        </p:nvSpPr>
        <p:spPr bwMode="auto">
          <a:xfrm>
            <a:off x="5227043" y="5136343"/>
            <a:ext cx="3045295" cy="1033848"/>
          </a:xfrm>
          <a:prstGeom prst="wedgeRoundRectCallout">
            <a:avLst>
              <a:gd name="adj1" fmla="val -100501"/>
              <a:gd name="adj2" fmla="val 566"/>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Container Injects </a:t>
            </a:r>
          </a:p>
          <a:p>
            <a:pPr algn="l"/>
            <a:r>
              <a:rPr lang="en-US" sz="2000" dirty="0" smtClean="0">
                <a:solidFill>
                  <a:srgbClr val="000000"/>
                </a:solidFill>
                <a:latin typeface="Segoe Print" pitchFamily="2" charset="0"/>
              </a:rPr>
              <a:t>dependency into class</a:t>
            </a:r>
            <a:endParaRPr lang="en-US" sz="2000" b="0" dirty="0">
              <a:solidFill>
                <a:srgbClr val="000000"/>
              </a:solidFill>
              <a:latin typeface="Segoe Print" pitchFamily="2" charset="0"/>
            </a:endParaRPr>
          </a:p>
        </p:txBody>
      </p:sp>
      <p:sp>
        <p:nvSpPr>
          <p:cNvPr id="11" name="Rectangle 10"/>
          <p:cNvSpPr/>
          <p:nvPr/>
        </p:nvSpPr>
        <p:spPr bwMode="auto">
          <a:xfrm>
            <a:off x="1273778" y="3003851"/>
            <a:ext cx="2410577"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Factory</a:t>
            </a:r>
          </a:p>
        </p:txBody>
      </p:sp>
      <p:sp>
        <p:nvSpPr>
          <p:cNvPr id="13" name="Rounded Rectangular Callout 12"/>
          <p:cNvSpPr/>
          <p:nvPr/>
        </p:nvSpPr>
        <p:spPr bwMode="auto">
          <a:xfrm>
            <a:off x="5296819" y="2605444"/>
            <a:ext cx="2975519" cy="969188"/>
          </a:xfrm>
          <a:prstGeom prst="wedgeRoundRectCallout">
            <a:avLst>
              <a:gd name="adj1" fmla="val -104627"/>
              <a:gd name="adj2" fmla="val 27880"/>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Another class is</a:t>
            </a:r>
          </a:p>
          <a:p>
            <a:pPr algn="l"/>
            <a:r>
              <a:rPr lang="en-US" sz="2000" dirty="0" smtClean="0">
                <a:solidFill>
                  <a:srgbClr val="000000"/>
                </a:solidFill>
                <a:latin typeface="Segoe Print" pitchFamily="2" charset="0"/>
              </a:rPr>
              <a:t>responsible for</a:t>
            </a:r>
          </a:p>
          <a:p>
            <a:pPr algn="l"/>
            <a:r>
              <a:rPr lang="en-US" sz="2000" dirty="0" smtClean="0">
                <a:solidFill>
                  <a:srgbClr val="000000"/>
                </a:solidFill>
                <a:latin typeface="Segoe Print" pitchFamily="2" charset="0"/>
              </a:rPr>
              <a:t>creating objects</a:t>
            </a:r>
            <a:endParaRPr lang="en-US" sz="2000" b="0" dirty="0">
              <a:solidFill>
                <a:srgbClr val="000000"/>
              </a:solidFill>
              <a:latin typeface="Segoe Print" pitchFamily="2" charset="0"/>
            </a:endParaRPr>
          </a:p>
        </p:txBody>
      </p:sp>
    </p:spTree>
    <p:extLst>
      <p:ext uri="{BB962C8B-B14F-4D97-AF65-F5344CB8AC3E}">
        <p14:creationId xmlns:p14="http://schemas.microsoft.com/office/powerpoint/2010/main" val="2109801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40186"/>
          </a:xfrm>
        </p:spPr>
        <p:txBody>
          <a:bodyPr>
            <a:normAutofit/>
          </a:bodyPr>
          <a:lstStyle/>
          <a:p>
            <a:pPr fontAlgn="auto">
              <a:spcAft>
                <a:spcPts val="0"/>
              </a:spcAft>
              <a:defRPr/>
            </a:pPr>
            <a:r>
              <a:rPr lang="en-US" b="1" dirty="0" smtClean="0"/>
              <a:t>Factory</a:t>
            </a:r>
            <a:endParaRPr lang="en-US" b="1" dirty="0"/>
          </a:p>
        </p:txBody>
      </p:sp>
      <p:sp>
        <p:nvSpPr>
          <p:cNvPr id="3" name="Content Placeholder 2"/>
          <p:cNvSpPr>
            <a:spLocks noGrp="1"/>
          </p:cNvSpPr>
          <p:nvPr>
            <p:ph idx="1"/>
          </p:nvPr>
        </p:nvSpPr>
        <p:spPr>
          <a:xfrm>
            <a:off x="373283" y="1159192"/>
            <a:ext cx="8594871" cy="1216146"/>
          </a:xfrm>
        </p:spPr>
        <p:txBody>
          <a:bodyPr>
            <a:normAutofit/>
          </a:bodyPr>
          <a:lstStyle/>
          <a:p>
            <a:pPr lvl="1"/>
            <a:r>
              <a:rPr lang="en-US" sz="2800" dirty="0" smtClean="0"/>
              <a:t>Abstract away the responsibility of creating the service</a:t>
            </a:r>
          </a:p>
        </p:txBody>
      </p:sp>
      <p:sp>
        <p:nvSpPr>
          <p:cNvPr id="5" name="Rectangle 4"/>
          <p:cNvSpPr/>
          <p:nvPr/>
        </p:nvSpPr>
        <p:spPr bwMode="auto">
          <a:xfrm>
            <a:off x="865350" y="3535171"/>
            <a:ext cx="1419726" cy="727242"/>
          </a:xfrm>
          <a:prstGeom prst="rect">
            <a:avLst/>
          </a:prstGeom>
          <a:ln>
            <a:headEnd type="none" w="med" len="med"/>
            <a:tailEnd type="triangle" w="lg" len="lg"/>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bg1"/>
                </a:solidFill>
                <a:effectLst/>
                <a:latin typeface="Tahoma" pitchFamily="34" charset="0"/>
              </a:rPr>
              <a:t>ClassA</a:t>
            </a:r>
            <a:endParaRPr kumimoji="0" lang="en-US" sz="2200" b="0" i="0" u="none" strike="noStrike" cap="none" normalizeH="0" baseline="0" dirty="0" smtClean="0">
              <a:ln>
                <a:noFill/>
              </a:ln>
              <a:solidFill>
                <a:schemeClr val="bg1"/>
              </a:solidFill>
              <a:effectLst/>
              <a:latin typeface="Tahoma" pitchFamily="34" charset="0"/>
            </a:endParaRPr>
          </a:p>
        </p:txBody>
      </p:sp>
      <p:sp>
        <p:nvSpPr>
          <p:cNvPr id="7" name="Rectangle 6"/>
          <p:cNvSpPr/>
          <p:nvPr/>
        </p:nvSpPr>
        <p:spPr bwMode="auto">
          <a:xfrm>
            <a:off x="3080005" y="3535171"/>
            <a:ext cx="2191878"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Service Factory</a:t>
            </a:r>
          </a:p>
        </p:txBody>
      </p:sp>
      <p:sp>
        <p:nvSpPr>
          <p:cNvPr id="8" name="Rectangle 7"/>
          <p:cNvSpPr/>
          <p:nvPr/>
        </p:nvSpPr>
        <p:spPr bwMode="auto">
          <a:xfrm>
            <a:off x="5869182" y="2225922"/>
            <a:ext cx="2410578" cy="727242"/>
          </a:xfrm>
          <a:prstGeom prst="rect">
            <a:avLst/>
          </a:prstGeom>
          <a:solidFill>
            <a:schemeClr val="accent2">
              <a:lumMod val="75000"/>
            </a:schemeClr>
          </a:soli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Tahoma" pitchFamily="34" charset="0"/>
              </a:rPr>
              <a:t>ServiceA</a:t>
            </a:r>
            <a:endParaRPr kumimoji="0" lang="en-US" sz="2000" b="0" i="0" u="none" strike="noStrike" cap="none" normalizeH="0" baseline="0" dirty="0" smtClean="0">
              <a:ln>
                <a:noFill/>
              </a:ln>
              <a:solidFill>
                <a:schemeClr val="bg1"/>
              </a:solidFill>
              <a:effectLst/>
              <a:latin typeface="Tahoma" pitchFamily="34" charset="0"/>
            </a:endParaRPr>
          </a:p>
        </p:txBody>
      </p:sp>
      <p:sp>
        <p:nvSpPr>
          <p:cNvPr id="11" name="Rectangle 10"/>
          <p:cNvSpPr/>
          <p:nvPr/>
        </p:nvSpPr>
        <p:spPr bwMode="auto">
          <a:xfrm>
            <a:off x="5994532" y="4692321"/>
            <a:ext cx="2410578" cy="727242"/>
          </a:xfrm>
          <a:prstGeom prst="rect">
            <a:avLst/>
          </a:prstGeom>
          <a:solidFill>
            <a:schemeClr val="accent6">
              <a:lumMod val="75000"/>
            </a:schemeClr>
          </a:soli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Tahoma" pitchFamily="34" charset="0"/>
              </a:rPr>
              <a:t>ServiceB</a:t>
            </a:r>
            <a:endParaRPr kumimoji="0" lang="en-US" sz="2000" b="0" i="0" u="none" strike="noStrike" cap="none" normalizeH="0" baseline="0" dirty="0" smtClean="0">
              <a:ln>
                <a:noFill/>
              </a:ln>
              <a:solidFill>
                <a:schemeClr val="bg1"/>
              </a:solidFill>
              <a:effectLst/>
              <a:latin typeface="Tahoma" pitchFamily="34" charset="0"/>
            </a:endParaRPr>
          </a:p>
        </p:txBody>
      </p:sp>
      <p:sp>
        <p:nvSpPr>
          <p:cNvPr id="4" name="Right Arrow 3"/>
          <p:cNvSpPr/>
          <p:nvPr/>
        </p:nvSpPr>
        <p:spPr>
          <a:xfrm>
            <a:off x="2285076" y="3653170"/>
            <a:ext cx="794929" cy="482911"/>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13" name="Right Arrow 12"/>
          <p:cNvSpPr/>
          <p:nvPr/>
        </p:nvSpPr>
        <p:spPr>
          <a:xfrm rot="19741928">
            <a:off x="4149971" y="2665910"/>
            <a:ext cx="1854534" cy="521163"/>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creates</a:t>
            </a:r>
            <a:endParaRPr lang="en-US" dirty="0"/>
          </a:p>
        </p:txBody>
      </p:sp>
      <p:sp>
        <p:nvSpPr>
          <p:cNvPr id="14" name="Right Arrow 13"/>
          <p:cNvSpPr/>
          <p:nvPr/>
        </p:nvSpPr>
        <p:spPr>
          <a:xfrm rot="1569052">
            <a:off x="4390602" y="4492660"/>
            <a:ext cx="1633779" cy="489953"/>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creates</a:t>
            </a:r>
            <a:endParaRPr lang="en-US" dirty="0"/>
          </a:p>
        </p:txBody>
      </p:sp>
    </p:spTree>
    <p:extLst>
      <p:ext uri="{BB962C8B-B14F-4D97-AF65-F5344CB8AC3E}">
        <p14:creationId xmlns:p14="http://schemas.microsoft.com/office/powerpoint/2010/main" val="5203848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09600"/>
          </a:xfrm>
        </p:spPr>
        <p:txBody>
          <a:bodyPr>
            <a:normAutofit/>
          </a:bodyPr>
          <a:lstStyle/>
          <a:p>
            <a:pPr fontAlgn="auto">
              <a:spcAft>
                <a:spcPts val="0"/>
              </a:spcAft>
              <a:defRPr/>
            </a:pPr>
            <a:r>
              <a:rPr lang="en-US" b="1" dirty="0" smtClean="0"/>
              <a:t>Simple Factory Pattern</a:t>
            </a:r>
            <a:endParaRPr lang="en-US" b="1" dirty="0"/>
          </a:p>
        </p:txBody>
      </p:sp>
      <p:sp>
        <p:nvSpPr>
          <p:cNvPr id="4" name="Rounded Rectangle 3"/>
          <p:cNvSpPr/>
          <p:nvPr/>
        </p:nvSpPr>
        <p:spPr>
          <a:xfrm>
            <a:off x="533126" y="1376854"/>
            <a:ext cx="7833108" cy="322667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000" dirty="0" smtClean="0">
                <a:solidFill>
                  <a:srgbClr val="000000"/>
                </a:solidFill>
              </a:rPr>
              <a:t>public</a:t>
            </a:r>
            <a:r>
              <a:rPr lang="en-US" sz="2000" dirty="0">
                <a:solidFill>
                  <a:srgbClr val="000000"/>
                </a:solidFill>
              </a:rPr>
              <a:t> </a:t>
            </a:r>
            <a:r>
              <a:rPr lang="en-US" sz="2000" dirty="0" smtClean="0">
                <a:solidFill>
                  <a:srgbClr val="000000"/>
                </a:solidFill>
              </a:rPr>
              <a:t>static class</a:t>
            </a:r>
            <a:r>
              <a:rPr lang="en-US" sz="2000" dirty="0">
                <a:solidFill>
                  <a:srgbClr val="000000"/>
                </a:solidFill>
              </a:rPr>
              <a:t> </a:t>
            </a:r>
            <a:r>
              <a:rPr lang="en-US" sz="2000" dirty="0" err="1" smtClean="0">
                <a:solidFill>
                  <a:srgbClr val="000000"/>
                </a:solidFill>
              </a:rPr>
              <a:t>FooServiceFactory</a:t>
            </a:r>
            <a:endParaRPr lang="en-US" sz="2000" dirty="0" smtClean="0">
              <a:solidFill>
                <a:srgbClr val="000000"/>
              </a:solidFill>
            </a:endParaRPr>
          </a:p>
          <a:p>
            <a:pPr defTabSz="685848" fontAlgn="base">
              <a:spcBef>
                <a:spcPct val="0"/>
              </a:spcBef>
              <a:spcAft>
                <a:spcPct val="0"/>
              </a:spcAft>
            </a:pPr>
            <a:r>
              <a:rPr lang="en-US" sz="2000" dirty="0" smtClean="0">
                <a:solidFill>
                  <a:srgbClr val="000000"/>
                </a:solidFill>
              </a:rPr>
              <a:t>{ </a:t>
            </a:r>
            <a:r>
              <a:rPr lang="en-US" sz="2000" dirty="0">
                <a:solidFill>
                  <a:srgbClr val="000000"/>
                </a:solidFill>
              </a:rPr>
              <a:t>        </a:t>
            </a:r>
            <a:endParaRPr lang="en-US" sz="2000" dirty="0" smtClean="0">
              <a:solidFill>
                <a:srgbClr val="000000"/>
              </a:solidFill>
            </a:endParaRPr>
          </a:p>
          <a:p>
            <a:pPr defTabSz="685848" fontAlgn="base">
              <a:spcBef>
                <a:spcPct val="0"/>
              </a:spcBef>
              <a:spcAft>
                <a:spcPct val="0"/>
              </a:spcAft>
            </a:pPr>
            <a:r>
              <a:rPr lang="en-US" sz="2000" dirty="0" smtClean="0">
                <a:solidFill>
                  <a:srgbClr val="000000"/>
                </a:solidFill>
              </a:rPr>
              <a:t>   public static </a:t>
            </a:r>
            <a:r>
              <a:rPr lang="en-US" sz="2000" dirty="0" err="1" smtClean="0">
                <a:solidFill>
                  <a:srgbClr val="000000"/>
                </a:solidFill>
              </a:rPr>
              <a:t>FooService</a:t>
            </a:r>
            <a:r>
              <a:rPr lang="en-US" sz="2000" dirty="0" smtClean="0">
                <a:solidFill>
                  <a:srgbClr val="000000"/>
                </a:solidFill>
              </a:rPr>
              <a:t> </a:t>
            </a:r>
            <a:r>
              <a:rPr lang="en-US" sz="2000" dirty="0" err="1" smtClean="0">
                <a:solidFill>
                  <a:srgbClr val="000000"/>
                </a:solidFill>
              </a:rPr>
              <a:t>CreateFooService</a:t>
            </a:r>
            <a:r>
              <a:rPr lang="en-US" sz="2000" dirty="0" smtClean="0">
                <a:solidFill>
                  <a:srgbClr val="000000"/>
                </a:solidFill>
              </a:rPr>
              <a:t>()</a:t>
            </a:r>
          </a:p>
          <a:p>
            <a:pPr defTabSz="685848" fontAlgn="base">
              <a:spcBef>
                <a:spcPct val="0"/>
              </a:spcBef>
              <a:spcAft>
                <a:spcPct val="0"/>
              </a:spcAft>
            </a:pPr>
            <a:r>
              <a:rPr lang="en-US" sz="2000" dirty="0" smtClean="0">
                <a:solidFill>
                  <a:srgbClr val="000000"/>
                </a:solidFill>
              </a:rPr>
              <a:t>   { </a:t>
            </a:r>
            <a:r>
              <a:rPr lang="en-US" sz="2000" dirty="0">
                <a:solidFill>
                  <a:srgbClr val="000000"/>
                </a:solidFill>
              </a:rPr>
              <a:t>            </a:t>
            </a:r>
            <a:endParaRPr lang="en-US" sz="2000" dirty="0" smtClean="0">
              <a:solidFill>
                <a:srgbClr val="000000"/>
              </a:solidFill>
            </a:endParaRPr>
          </a:p>
          <a:p>
            <a:pPr defTabSz="685848" fontAlgn="base">
              <a:spcBef>
                <a:spcPct val="0"/>
              </a:spcBef>
              <a:spcAft>
                <a:spcPct val="0"/>
              </a:spcAft>
            </a:pPr>
            <a:r>
              <a:rPr lang="en-US" sz="2000" dirty="0" smtClean="0">
                <a:solidFill>
                  <a:srgbClr val="000000"/>
                </a:solidFill>
              </a:rPr>
              <a:t>      return new </a:t>
            </a:r>
            <a:r>
              <a:rPr lang="en-US" sz="2000" dirty="0" err="1" smtClean="0">
                <a:solidFill>
                  <a:srgbClr val="000000"/>
                </a:solidFill>
              </a:rPr>
              <a:t>FooService</a:t>
            </a:r>
            <a:r>
              <a:rPr lang="en-US" sz="2000" dirty="0" smtClean="0">
                <a:solidFill>
                  <a:srgbClr val="000000"/>
                </a:solidFill>
              </a:rPr>
              <a:t>(</a:t>
            </a:r>
          </a:p>
          <a:p>
            <a:pPr defTabSz="685848" fontAlgn="base">
              <a:spcBef>
                <a:spcPct val="0"/>
              </a:spcBef>
              <a:spcAft>
                <a:spcPct val="0"/>
              </a:spcAft>
            </a:pPr>
            <a:r>
              <a:rPr lang="en-US" sz="2000" dirty="0">
                <a:solidFill>
                  <a:srgbClr val="000000"/>
                </a:solidFill>
              </a:rPr>
              <a:t> </a:t>
            </a:r>
            <a:r>
              <a:rPr lang="en-US" sz="2000" dirty="0" smtClean="0">
                <a:solidFill>
                  <a:srgbClr val="000000"/>
                </a:solidFill>
              </a:rPr>
              <a:t>        new SomeDependency1(),</a:t>
            </a:r>
          </a:p>
          <a:p>
            <a:pPr defTabSz="685848" fontAlgn="base">
              <a:spcBef>
                <a:spcPct val="0"/>
              </a:spcBef>
              <a:spcAft>
                <a:spcPct val="0"/>
              </a:spcAft>
            </a:pPr>
            <a:r>
              <a:rPr lang="en-US" sz="2000" dirty="0">
                <a:solidFill>
                  <a:srgbClr val="000000"/>
                </a:solidFill>
              </a:rPr>
              <a:t> </a:t>
            </a:r>
            <a:r>
              <a:rPr lang="en-US" sz="2000" dirty="0" smtClean="0">
                <a:solidFill>
                  <a:srgbClr val="000000"/>
                </a:solidFill>
              </a:rPr>
              <a:t>        new SomeDependency2());</a:t>
            </a:r>
          </a:p>
          <a:p>
            <a:pPr defTabSz="685848" fontAlgn="base">
              <a:spcBef>
                <a:spcPct val="0"/>
              </a:spcBef>
              <a:spcAft>
                <a:spcPct val="0"/>
              </a:spcAft>
            </a:pPr>
            <a:r>
              <a:rPr lang="en-US" sz="2000" dirty="0">
                <a:solidFill>
                  <a:srgbClr val="000000"/>
                </a:solidFill>
              </a:rPr>
              <a:t> </a:t>
            </a:r>
            <a:r>
              <a:rPr lang="en-US" sz="2000" dirty="0" smtClean="0">
                <a:solidFill>
                  <a:srgbClr val="000000"/>
                </a:solidFill>
              </a:rPr>
              <a:t>  }</a:t>
            </a:r>
          </a:p>
          <a:p>
            <a:pPr defTabSz="685848" fontAlgn="base">
              <a:spcBef>
                <a:spcPct val="0"/>
              </a:spcBef>
              <a:spcAft>
                <a:spcPct val="0"/>
              </a:spcAft>
            </a:pPr>
            <a:r>
              <a:rPr lang="en-US" sz="2000" dirty="0" smtClean="0">
                <a:solidFill>
                  <a:srgbClr val="000000"/>
                </a:solidFill>
              </a:rPr>
              <a:t>}</a:t>
            </a:r>
            <a:endParaRPr lang="en-US" sz="2000" dirty="0">
              <a:solidFill>
                <a:srgbClr val="000000"/>
              </a:solidFill>
            </a:endParaRPr>
          </a:p>
        </p:txBody>
      </p:sp>
      <p:sp>
        <p:nvSpPr>
          <p:cNvPr id="5" name="Rounded Rectangle 4"/>
          <p:cNvSpPr/>
          <p:nvPr/>
        </p:nvSpPr>
        <p:spPr>
          <a:xfrm>
            <a:off x="1841663" y="4225158"/>
            <a:ext cx="6871412" cy="1455682"/>
          </a:xfrm>
          <a:prstGeom prst="roundRect">
            <a:avLst/>
          </a:prstGeom>
          <a:solidFill>
            <a:schemeClr val="accent1">
              <a:lumMod val="40000"/>
              <a:lumOff val="60000"/>
            </a:schemeClr>
          </a:soli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000" dirty="0" err="1" smtClean="0">
                <a:solidFill>
                  <a:srgbClr val="000000"/>
                </a:solidFill>
              </a:rPr>
              <a:t>var</a:t>
            </a:r>
            <a:r>
              <a:rPr lang="en-US" sz="2000" dirty="0" smtClean="0">
                <a:solidFill>
                  <a:srgbClr val="000000"/>
                </a:solidFill>
              </a:rPr>
              <a:t> </a:t>
            </a:r>
            <a:r>
              <a:rPr lang="en-US" sz="2000" dirty="0" err="1" smtClean="0">
                <a:solidFill>
                  <a:srgbClr val="000000"/>
                </a:solidFill>
              </a:rPr>
              <a:t>fooService</a:t>
            </a:r>
            <a:r>
              <a:rPr lang="en-US" sz="2000" dirty="0" smtClean="0">
                <a:solidFill>
                  <a:srgbClr val="000000"/>
                </a:solidFill>
              </a:rPr>
              <a:t> = </a:t>
            </a:r>
            <a:r>
              <a:rPr lang="en-US" sz="2000" dirty="0" err="1" smtClean="0">
                <a:solidFill>
                  <a:srgbClr val="000000"/>
                </a:solidFill>
              </a:rPr>
              <a:t>FooServiceFactory.CreateFooService</a:t>
            </a:r>
            <a:r>
              <a:rPr lang="en-US"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21084233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40186"/>
          </a:xfrm>
        </p:spPr>
        <p:txBody>
          <a:bodyPr>
            <a:normAutofit/>
          </a:bodyPr>
          <a:lstStyle/>
          <a:p>
            <a:pPr fontAlgn="auto">
              <a:spcAft>
                <a:spcPts val="0"/>
              </a:spcAft>
              <a:defRPr/>
            </a:pPr>
            <a:r>
              <a:rPr lang="en-US" b="1" dirty="0" smtClean="0"/>
              <a:t>Service Locator</a:t>
            </a:r>
            <a:endParaRPr lang="en-US" b="1" dirty="0"/>
          </a:p>
        </p:txBody>
      </p:sp>
      <p:sp>
        <p:nvSpPr>
          <p:cNvPr id="3" name="Content Placeholder 2"/>
          <p:cNvSpPr>
            <a:spLocks noGrp="1"/>
          </p:cNvSpPr>
          <p:nvPr>
            <p:ph idx="1"/>
          </p:nvPr>
        </p:nvSpPr>
        <p:spPr>
          <a:xfrm>
            <a:off x="373283" y="1159192"/>
            <a:ext cx="8594871" cy="4572000"/>
          </a:xfrm>
        </p:spPr>
        <p:txBody>
          <a:bodyPr>
            <a:normAutofit/>
          </a:bodyPr>
          <a:lstStyle/>
          <a:p>
            <a:pPr lvl="1"/>
            <a:r>
              <a:rPr lang="en-US" sz="2800" dirty="0" smtClean="0"/>
              <a:t>Create a service locator with references to the services that knows how to locate them</a:t>
            </a:r>
          </a:p>
          <a:p>
            <a:pPr lvl="1"/>
            <a:r>
              <a:rPr lang="en-US" sz="2800" dirty="0" smtClean="0"/>
              <a:t>Your class uses the service locator to find the service instances</a:t>
            </a:r>
            <a:endParaRPr lang="en-US" sz="2800" dirty="0"/>
          </a:p>
        </p:txBody>
      </p:sp>
      <p:sp>
        <p:nvSpPr>
          <p:cNvPr id="5" name="Rectangle 4"/>
          <p:cNvSpPr/>
          <p:nvPr/>
        </p:nvSpPr>
        <p:spPr bwMode="auto">
          <a:xfrm>
            <a:off x="685800" y="4061005"/>
            <a:ext cx="1419726" cy="727242"/>
          </a:xfrm>
          <a:prstGeom prst="rect">
            <a:avLst/>
          </a:prstGeom>
          <a:ln>
            <a:headEnd type="none" w="med" len="med"/>
            <a:tailEnd type="triangle" w="lg" len="lg"/>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bg1"/>
                </a:solidFill>
                <a:effectLst/>
                <a:latin typeface="Tahoma" pitchFamily="34" charset="0"/>
              </a:rPr>
              <a:t>ClassA</a:t>
            </a:r>
            <a:endParaRPr kumimoji="0" lang="en-US" sz="2200" b="0" i="0" u="none" strike="noStrike" cap="none" normalizeH="0" baseline="0" dirty="0" smtClean="0">
              <a:ln>
                <a:noFill/>
              </a:ln>
              <a:solidFill>
                <a:schemeClr val="bg1"/>
              </a:solidFill>
              <a:effectLst/>
              <a:latin typeface="Tahoma" pitchFamily="34" charset="0"/>
            </a:endParaRPr>
          </a:p>
        </p:txBody>
      </p:sp>
      <p:sp>
        <p:nvSpPr>
          <p:cNvPr id="7" name="Rectangle 6"/>
          <p:cNvSpPr/>
          <p:nvPr/>
        </p:nvSpPr>
        <p:spPr bwMode="auto">
          <a:xfrm>
            <a:off x="2900455" y="4061005"/>
            <a:ext cx="2191878"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Service Locator</a:t>
            </a:r>
          </a:p>
        </p:txBody>
      </p:sp>
      <p:sp>
        <p:nvSpPr>
          <p:cNvPr id="8" name="Rectangle 7"/>
          <p:cNvSpPr/>
          <p:nvPr/>
        </p:nvSpPr>
        <p:spPr bwMode="auto">
          <a:xfrm>
            <a:off x="5689632" y="2751756"/>
            <a:ext cx="2410578" cy="727242"/>
          </a:xfrm>
          <a:prstGeom prst="rect">
            <a:avLst/>
          </a:prstGeom>
          <a:solidFill>
            <a:schemeClr val="accent2">
              <a:lumMod val="75000"/>
            </a:schemeClr>
          </a:soli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Tahoma" pitchFamily="34" charset="0"/>
              </a:rPr>
              <a:t>ServiceA</a:t>
            </a:r>
            <a:endParaRPr kumimoji="0" lang="en-US" sz="2000" b="0" i="0" u="none" strike="noStrike" cap="none" normalizeH="0" baseline="0" dirty="0" smtClean="0">
              <a:ln>
                <a:noFill/>
              </a:ln>
              <a:solidFill>
                <a:schemeClr val="bg1"/>
              </a:solidFill>
              <a:effectLst/>
              <a:latin typeface="Tahoma" pitchFamily="34" charset="0"/>
            </a:endParaRPr>
          </a:p>
        </p:txBody>
      </p:sp>
      <p:sp>
        <p:nvSpPr>
          <p:cNvPr id="11" name="Rectangle 10"/>
          <p:cNvSpPr/>
          <p:nvPr/>
        </p:nvSpPr>
        <p:spPr bwMode="auto">
          <a:xfrm>
            <a:off x="5814982" y="5218155"/>
            <a:ext cx="2410578" cy="727242"/>
          </a:xfrm>
          <a:prstGeom prst="rect">
            <a:avLst/>
          </a:prstGeom>
          <a:solidFill>
            <a:schemeClr val="accent6">
              <a:lumMod val="75000"/>
            </a:schemeClr>
          </a:soli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Tahoma" pitchFamily="34" charset="0"/>
              </a:rPr>
              <a:t>ServiceB</a:t>
            </a:r>
            <a:endParaRPr kumimoji="0" lang="en-US" sz="2000" b="0" i="0" u="none" strike="noStrike" cap="none" normalizeH="0" baseline="0" dirty="0" smtClean="0">
              <a:ln>
                <a:noFill/>
              </a:ln>
              <a:solidFill>
                <a:schemeClr val="bg1"/>
              </a:solidFill>
              <a:effectLst/>
              <a:latin typeface="Tahoma" pitchFamily="34" charset="0"/>
            </a:endParaRPr>
          </a:p>
        </p:txBody>
      </p:sp>
      <p:sp>
        <p:nvSpPr>
          <p:cNvPr id="4" name="Right Arrow 3"/>
          <p:cNvSpPr/>
          <p:nvPr/>
        </p:nvSpPr>
        <p:spPr>
          <a:xfrm>
            <a:off x="2105526" y="4179004"/>
            <a:ext cx="794929" cy="482911"/>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uses</a:t>
            </a:r>
            <a:endParaRPr lang="en-US" dirty="0"/>
          </a:p>
        </p:txBody>
      </p:sp>
      <p:sp>
        <p:nvSpPr>
          <p:cNvPr id="13" name="Right Arrow 12"/>
          <p:cNvSpPr/>
          <p:nvPr/>
        </p:nvSpPr>
        <p:spPr>
          <a:xfrm rot="19741928">
            <a:off x="3970421" y="3191744"/>
            <a:ext cx="1854534" cy="521163"/>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locates</a:t>
            </a:r>
            <a:endParaRPr lang="en-US" dirty="0"/>
          </a:p>
        </p:txBody>
      </p:sp>
      <p:sp>
        <p:nvSpPr>
          <p:cNvPr id="14" name="Right Arrow 13"/>
          <p:cNvSpPr/>
          <p:nvPr/>
        </p:nvSpPr>
        <p:spPr>
          <a:xfrm rot="1569052">
            <a:off x="4211052" y="5018494"/>
            <a:ext cx="1633779" cy="489953"/>
          </a:xfrm>
          <a:prstGeom prst="rightArrow">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locates</a:t>
            </a:r>
            <a:endParaRPr lang="en-US" dirty="0"/>
          </a:p>
        </p:txBody>
      </p:sp>
    </p:spTree>
    <p:extLst>
      <p:ext uri="{BB962C8B-B14F-4D97-AF65-F5344CB8AC3E}">
        <p14:creationId xmlns:p14="http://schemas.microsoft.com/office/powerpoint/2010/main" val="36987797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9" y="304800"/>
            <a:ext cx="8681690" cy="681287"/>
          </a:xfrm>
        </p:spPr>
        <p:txBody>
          <a:bodyPr>
            <a:normAutofit/>
          </a:bodyPr>
          <a:lstStyle/>
          <a:p>
            <a:pPr fontAlgn="auto">
              <a:spcAft>
                <a:spcPts val="0"/>
              </a:spcAft>
              <a:defRPr/>
            </a:pPr>
            <a:r>
              <a:rPr lang="en-US" b="1" dirty="0" smtClean="0"/>
              <a:t>Service Locator Pattern</a:t>
            </a:r>
            <a:endParaRPr lang="en-US" b="1" dirty="0"/>
          </a:p>
        </p:txBody>
      </p:sp>
      <p:sp>
        <p:nvSpPr>
          <p:cNvPr id="5" name="Rounded Rectangle 4"/>
          <p:cNvSpPr/>
          <p:nvPr/>
        </p:nvSpPr>
        <p:spPr>
          <a:xfrm>
            <a:off x="320291" y="986086"/>
            <a:ext cx="6135689" cy="4258575"/>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a:t>
            </a:r>
            <a:r>
              <a:rPr lang="en-US" dirty="0">
                <a:solidFill>
                  <a:srgbClr val="000000"/>
                </a:solidFill>
              </a:rPr>
              <a:t> class </a:t>
            </a:r>
            <a:r>
              <a:rPr lang="en-US" dirty="0" err="1" smtClean="0">
                <a:solidFill>
                  <a:srgbClr val="000000"/>
                </a:solidFill>
              </a:rPr>
              <a:t>ServiceLocator</a:t>
            </a:r>
            <a:endParaRPr lang="en-US" dirty="0" smtClean="0">
              <a:solidFill>
                <a:srgbClr val="000000"/>
              </a:solidFill>
            </a:endParaRPr>
          </a:p>
          <a:p>
            <a:pPr defTabSz="685848" fontAlgn="base">
              <a:spcBef>
                <a:spcPct val="0"/>
              </a:spcBef>
              <a:spcAft>
                <a:spcPct val="0"/>
              </a:spcAft>
            </a:pP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  private </a:t>
            </a:r>
            <a:r>
              <a:rPr lang="en-US" dirty="0" err="1" smtClean="0">
                <a:solidFill>
                  <a:srgbClr val="000000"/>
                </a:solidFill>
              </a:rPr>
              <a:t>IDictionary</a:t>
            </a:r>
            <a:r>
              <a:rPr lang="en-US" dirty="0" smtClean="0">
                <a:solidFill>
                  <a:srgbClr val="000000"/>
                </a:solidFill>
              </a:rPr>
              <a:t>&lt;string, Object&gt; </a:t>
            </a:r>
            <a:r>
              <a:rPr lang="en-US" dirty="0" err="1" smtClean="0">
                <a:solidFill>
                  <a:srgbClr val="000000"/>
                </a:solidFill>
              </a:rPr>
              <a:t>registeredTypes</a:t>
            </a:r>
            <a:r>
              <a:rPr lang="en-US" dirty="0" smtClean="0">
                <a:solidFill>
                  <a:srgbClr val="000000"/>
                </a:solidFill>
              </a:rPr>
              <a:t> =</a:t>
            </a:r>
          </a:p>
          <a:p>
            <a:pPr defTabSz="685848" fontAlgn="base">
              <a:spcBef>
                <a:spcPct val="0"/>
              </a:spcBef>
              <a:spcAft>
                <a:spcPct val="0"/>
              </a:spcAft>
            </a:pPr>
            <a:r>
              <a:rPr lang="en-US" dirty="0">
                <a:solidFill>
                  <a:srgbClr val="000000"/>
                </a:solidFill>
              </a:rPr>
              <a:t> </a:t>
            </a:r>
            <a:r>
              <a:rPr lang="en-US" dirty="0" smtClean="0">
                <a:solidFill>
                  <a:srgbClr val="000000"/>
                </a:solidFill>
              </a:rPr>
              <a:t>     new Dictionary&lt;string, object&gt;();</a:t>
            </a:r>
          </a:p>
          <a:p>
            <a:pPr defTabSz="685848" fontAlgn="base">
              <a:spcBef>
                <a:spcPct val="0"/>
              </a:spcBef>
              <a:spcAft>
                <a:spcPct val="0"/>
              </a:spcAft>
            </a:pPr>
            <a:endParaRPr lang="en-US" dirty="0" smtClean="0">
              <a:solidFill>
                <a:srgbClr val="000000"/>
              </a:solidFill>
            </a:endParaRPr>
          </a:p>
          <a:p>
            <a:pPr defTabSz="685848" fontAlgn="base">
              <a:spcBef>
                <a:spcPct val="0"/>
              </a:spcBef>
              <a:spcAft>
                <a:spcPct val="0"/>
              </a:spcAft>
            </a:pPr>
            <a:r>
              <a:rPr lang="en-US" dirty="0" smtClean="0">
                <a:solidFill>
                  <a:srgbClr val="000000"/>
                </a:solidFill>
              </a:rPr>
              <a:t>   public void Register&lt;T&gt;(string </a:t>
            </a:r>
            <a:r>
              <a:rPr lang="en-US" dirty="0" err="1" smtClean="0">
                <a:solidFill>
                  <a:srgbClr val="000000"/>
                </a:solidFill>
              </a:rPr>
              <a:t>serviceName</a:t>
            </a:r>
            <a:r>
              <a:rPr lang="en-US" dirty="0" smtClean="0">
                <a:solidFill>
                  <a:srgbClr val="000000"/>
                </a:solidFill>
              </a:rPr>
              <a:t>, T </a:t>
            </a:r>
            <a:r>
              <a:rPr lang="en-US" dirty="0" err="1" smtClean="0">
                <a:solidFill>
                  <a:srgbClr val="000000"/>
                </a:solidFill>
              </a:rPr>
              <a:t>obj</a:t>
            </a:r>
            <a:r>
              <a:rPr lang="en-US" dirty="0" smtClean="0">
                <a:solidFill>
                  <a:srgbClr val="000000"/>
                </a:solidFill>
              </a:rPr>
              <a:t>)</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 </a:t>
            </a:r>
            <a:r>
              <a:rPr lang="en-US" dirty="0" smtClean="0">
                <a:solidFill>
                  <a:srgbClr val="000000"/>
                </a:solidFill>
              </a:rPr>
              <a:t>     </a:t>
            </a:r>
            <a:r>
              <a:rPr lang="en-US" dirty="0" err="1" smtClean="0">
                <a:solidFill>
                  <a:srgbClr val="000000"/>
                </a:solidFill>
              </a:rPr>
              <a:t>registeredTypes.Add</a:t>
            </a:r>
            <a:r>
              <a:rPr lang="en-US" dirty="0" smtClean="0">
                <a:solidFill>
                  <a:srgbClr val="000000"/>
                </a:solidFill>
              </a:rPr>
              <a:t>(</a:t>
            </a:r>
            <a:r>
              <a:rPr lang="en-US" dirty="0" err="1" smtClean="0">
                <a:solidFill>
                  <a:srgbClr val="000000"/>
                </a:solidFill>
              </a:rPr>
              <a:t>serviceName</a:t>
            </a:r>
            <a:r>
              <a:rPr lang="en-US" dirty="0" smtClean="0">
                <a:solidFill>
                  <a:srgbClr val="000000"/>
                </a:solidFill>
              </a:rPr>
              <a:t>, </a:t>
            </a:r>
            <a:r>
              <a:rPr lang="en-US" dirty="0" err="1" smtClean="0">
                <a:solidFill>
                  <a:srgbClr val="000000"/>
                </a:solidFill>
              </a:rPr>
              <a:t>obj</a:t>
            </a:r>
            <a:r>
              <a:rPr lang="en-US" dirty="0" smtClean="0">
                <a:solidFill>
                  <a:srgbClr val="000000"/>
                </a:solidFill>
              </a:rPr>
              <a:t>);</a:t>
            </a:r>
          </a:p>
          <a:p>
            <a:pPr defTabSz="685848" fontAlgn="base">
              <a:spcBef>
                <a:spcPct val="0"/>
              </a:spcBef>
              <a:spcAft>
                <a:spcPct val="0"/>
              </a:spcAft>
            </a:pPr>
            <a:r>
              <a:rPr lang="en-US" dirty="0">
                <a:solidFill>
                  <a:srgbClr val="000000"/>
                </a:solidFill>
              </a:rPr>
              <a:t> </a:t>
            </a:r>
            <a:r>
              <a:rPr lang="en-US" dirty="0" smtClean="0">
                <a:solidFill>
                  <a:srgbClr val="000000"/>
                </a:solidFill>
              </a:rPr>
              <a:t>  }</a:t>
            </a:r>
          </a:p>
          <a:p>
            <a:pPr defTabSz="685848" fontAlgn="base">
              <a:spcBef>
                <a:spcPct val="0"/>
              </a:spcBef>
              <a:spcAft>
                <a:spcPct val="0"/>
              </a:spcAft>
            </a:pPr>
            <a:r>
              <a:rPr lang="en-US" dirty="0" smtClean="0">
                <a:solidFill>
                  <a:srgbClr val="000000"/>
                </a:solidFill>
              </a:rPr>
              <a:t>   public T Locate&lt;T&gt;(string </a:t>
            </a:r>
            <a:r>
              <a:rPr lang="en-US" dirty="0" err="1" smtClean="0">
                <a:solidFill>
                  <a:srgbClr val="000000"/>
                </a:solidFill>
              </a:rPr>
              <a:t>serviceName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 </a:t>
            </a:r>
            <a:r>
              <a:rPr lang="en-US" dirty="0" smtClean="0">
                <a:solidFill>
                  <a:srgbClr val="000000"/>
                </a:solidFill>
              </a:rPr>
              <a:t>     return (T)</a:t>
            </a:r>
            <a:r>
              <a:rPr lang="en-US" dirty="0" err="1" smtClean="0">
                <a:solidFill>
                  <a:srgbClr val="000000"/>
                </a:solidFill>
              </a:rPr>
              <a:t>registeredTypes</a:t>
            </a:r>
            <a:r>
              <a:rPr lang="en-US" dirty="0" smtClean="0">
                <a:solidFill>
                  <a:srgbClr val="000000"/>
                </a:solidFill>
              </a:rPr>
              <a:t>[</a:t>
            </a:r>
            <a:r>
              <a:rPr lang="en-US" dirty="0" err="1" smtClean="0">
                <a:solidFill>
                  <a:srgbClr val="000000"/>
                </a:solidFill>
              </a:rPr>
              <a:t>serviceName</a:t>
            </a:r>
            <a:r>
              <a:rPr lang="en-US" dirty="0" smtClean="0">
                <a:solidFill>
                  <a:srgbClr val="000000"/>
                </a:solidFill>
              </a:rPr>
              <a:t>];</a:t>
            </a:r>
          </a:p>
          <a:p>
            <a:pPr defTabSz="685848" fontAlgn="base">
              <a:spcBef>
                <a:spcPct val="0"/>
              </a:spcBef>
              <a:spcAft>
                <a:spcPct val="0"/>
              </a:spcAft>
            </a:pPr>
            <a:r>
              <a:rPr lang="en-US" dirty="0">
                <a:solidFill>
                  <a:srgbClr val="000000"/>
                </a:solidFill>
              </a:rPr>
              <a:t> </a:t>
            </a:r>
            <a:r>
              <a:rPr lang="en-US" dirty="0" smtClean="0">
                <a:solidFill>
                  <a:srgbClr val="000000"/>
                </a:solidFill>
              </a:rPr>
              <a:t>  }</a:t>
            </a:r>
          </a:p>
          <a:p>
            <a:pPr defTabSz="685848" fontAlgn="base">
              <a:spcBef>
                <a:spcPct val="0"/>
              </a:spcBef>
              <a:spcAft>
                <a:spcPct val="0"/>
              </a:spcAft>
            </a:pPr>
            <a:r>
              <a:rPr lang="en-US" dirty="0">
                <a:solidFill>
                  <a:srgbClr val="000000"/>
                </a:solidFill>
              </a:rPr>
              <a:t>}</a:t>
            </a:r>
          </a:p>
        </p:txBody>
      </p:sp>
      <p:sp>
        <p:nvSpPr>
          <p:cNvPr id="4" name="Rounded Rectangle 3"/>
          <p:cNvSpPr/>
          <p:nvPr/>
        </p:nvSpPr>
        <p:spPr>
          <a:xfrm>
            <a:off x="1734207" y="4740166"/>
            <a:ext cx="7168055" cy="1408385"/>
          </a:xfrm>
          <a:prstGeom prst="roundRect">
            <a:avLst/>
          </a:prstGeom>
          <a:solidFill>
            <a:schemeClr val="accent1">
              <a:lumMod val="40000"/>
              <a:lumOff val="60000"/>
            </a:schemeClr>
          </a:soli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err="1" smtClean="0">
                <a:solidFill>
                  <a:srgbClr val="000000"/>
                </a:solidFill>
              </a:rPr>
              <a:t>var</a:t>
            </a:r>
            <a:r>
              <a:rPr lang="en-US" dirty="0" smtClean="0">
                <a:solidFill>
                  <a:srgbClr val="000000"/>
                </a:solidFill>
              </a:rPr>
              <a:t> </a:t>
            </a:r>
            <a:r>
              <a:rPr lang="en-US" dirty="0" err="1" smtClean="0">
                <a:solidFill>
                  <a:srgbClr val="000000"/>
                </a:solidFill>
              </a:rPr>
              <a:t>serviceLocator</a:t>
            </a:r>
            <a:r>
              <a:rPr lang="en-US" dirty="0" smtClean="0">
                <a:solidFill>
                  <a:srgbClr val="000000"/>
                </a:solidFill>
              </a:rPr>
              <a:t> = new </a:t>
            </a:r>
            <a:r>
              <a:rPr lang="en-US" dirty="0" err="1" smtClean="0">
                <a:solidFill>
                  <a:srgbClr val="000000"/>
                </a:solidFill>
              </a:rPr>
              <a:t>ServiceLocator</a:t>
            </a:r>
            <a:r>
              <a:rPr lang="en-US" dirty="0" smtClean="0">
                <a:solidFill>
                  <a:srgbClr val="000000"/>
                </a:solidFill>
              </a:rPr>
              <a:t>();</a:t>
            </a:r>
          </a:p>
          <a:p>
            <a:pPr defTabSz="685848" fontAlgn="base">
              <a:spcBef>
                <a:spcPct val="0"/>
              </a:spcBef>
              <a:spcAft>
                <a:spcPct val="0"/>
              </a:spcAft>
            </a:pPr>
            <a:r>
              <a:rPr lang="en-US" dirty="0" err="1" smtClean="0">
                <a:solidFill>
                  <a:srgbClr val="000000"/>
                </a:solidFill>
              </a:rPr>
              <a:t>serviceLocator.Register</a:t>
            </a:r>
            <a:r>
              <a:rPr lang="en-US" dirty="0" smtClean="0">
                <a:solidFill>
                  <a:srgbClr val="000000"/>
                </a:solidFill>
              </a:rPr>
              <a:t>("</a:t>
            </a:r>
            <a:r>
              <a:rPr lang="en-US" dirty="0" err="1" smtClean="0">
                <a:solidFill>
                  <a:srgbClr val="000000"/>
                </a:solidFill>
              </a:rPr>
              <a:t>LoggingService</a:t>
            </a:r>
            <a:r>
              <a:rPr lang="en-US" dirty="0" smtClean="0">
                <a:solidFill>
                  <a:srgbClr val="000000"/>
                </a:solidFill>
              </a:rPr>
              <a:t>", new Logger());</a:t>
            </a:r>
          </a:p>
          <a:p>
            <a:pPr defTabSz="685848" fontAlgn="base">
              <a:spcBef>
                <a:spcPct val="0"/>
              </a:spcBef>
              <a:spcAft>
                <a:spcPct val="0"/>
              </a:spcAft>
            </a:pPr>
            <a:r>
              <a:rPr lang="en-US" dirty="0" err="1" smtClean="0">
                <a:solidFill>
                  <a:srgbClr val="000000"/>
                </a:solidFill>
              </a:rPr>
              <a:t>var</a:t>
            </a:r>
            <a:r>
              <a:rPr lang="en-US" dirty="0" smtClean="0">
                <a:solidFill>
                  <a:srgbClr val="000000"/>
                </a:solidFill>
              </a:rPr>
              <a:t> logger = </a:t>
            </a:r>
            <a:r>
              <a:rPr lang="en-US" dirty="0" err="1" smtClean="0">
                <a:solidFill>
                  <a:srgbClr val="000000"/>
                </a:solidFill>
              </a:rPr>
              <a:t>serviceLocator.Locate</a:t>
            </a:r>
            <a:r>
              <a:rPr lang="en-US" dirty="0" smtClean="0">
                <a:solidFill>
                  <a:srgbClr val="000000"/>
                </a:solidFill>
              </a:rPr>
              <a:t>&lt;Logger&gt;("</a:t>
            </a:r>
            <a:r>
              <a:rPr lang="en-US" dirty="0" err="1" smtClean="0">
                <a:solidFill>
                  <a:srgbClr val="000000"/>
                </a:solidFill>
              </a:rPr>
              <a:t>LoggingService</a:t>
            </a:r>
            <a:r>
              <a:rPr lang="en-US" dirty="0" smtClean="0">
                <a:solidFill>
                  <a:srgbClr val="000000"/>
                </a:solidFill>
              </a:rPr>
              <a:t>");</a:t>
            </a:r>
          </a:p>
        </p:txBody>
      </p:sp>
    </p:spTree>
    <p:extLst>
      <p:ext uri="{BB962C8B-B14F-4D97-AF65-F5344CB8AC3E}">
        <p14:creationId xmlns:p14="http://schemas.microsoft.com/office/powerpoint/2010/main" val="163411316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09600"/>
          </a:xfrm>
        </p:spPr>
        <p:txBody>
          <a:bodyPr>
            <a:normAutofit/>
          </a:bodyPr>
          <a:lstStyle/>
          <a:p>
            <a:pPr fontAlgn="auto">
              <a:spcAft>
                <a:spcPts val="0"/>
              </a:spcAft>
              <a:defRPr/>
            </a:pPr>
            <a:r>
              <a:rPr lang="en-US" b="1" dirty="0" smtClean="0"/>
              <a:t>Advantages of Service Locator</a:t>
            </a:r>
            <a:endParaRPr lang="en-US" b="1" dirty="0"/>
          </a:p>
        </p:txBody>
      </p:sp>
      <p:sp>
        <p:nvSpPr>
          <p:cNvPr id="3" name="Content Placeholder 2"/>
          <p:cNvSpPr>
            <a:spLocks noGrp="1"/>
          </p:cNvSpPr>
          <p:nvPr>
            <p:ph idx="1"/>
          </p:nvPr>
        </p:nvSpPr>
        <p:spPr>
          <a:xfrm>
            <a:off x="373283" y="996462"/>
            <a:ext cx="8594072" cy="5029200"/>
          </a:xfrm>
        </p:spPr>
        <p:txBody>
          <a:bodyPr>
            <a:noAutofit/>
          </a:bodyPr>
          <a:lstStyle/>
          <a:p>
            <a:pPr>
              <a:spcBef>
                <a:spcPts val="1800"/>
              </a:spcBef>
              <a:buFont typeface="Wingdings 2"/>
              <a:buChar char=""/>
              <a:defRPr/>
            </a:pPr>
            <a:r>
              <a:rPr lang="en-US" sz="2800" dirty="0" smtClean="0"/>
              <a:t>Create objects on demand instead of creating every dependency object in the constructor</a:t>
            </a:r>
          </a:p>
          <a:p>
            <a:pPr>
              <a:spcBef>
                <a:spcPts val="1800"/>
              </a:spcBef>
              <a:buFont typeface="Wingdings 2"/>
              <a:buChar char=""/>
              <a:defRPr/>
            </a:pPr>
            <a:r>
              <a:rPr lang="en-US" sz="2800" dirty="0" smtClean="0"/>
              <a:t>Can combine with DI and pass in the service locator into the constructor. Then use it later in whatever method needs it.</a:t>
            </a:r>
          </a:p>
        </p:txBody>
      </p:sp>
      <p:sp>
        <p:nvSpPr>
          <p:cNvPr id="4" name="Rounded Rectangle 3"/>
          <p:cNvSpPr/>
          <p:nvPr/>
        </p:nvSpPr>
        <p:spPr>
          <a:xfrm>
            <a:off x="533125" y="3153103"/>
            <a:ext cx="8106377" cy="322667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1600" dirty="0" smtClean="0">
                <a:solidFill>
                  <a:srgbClr val="000000"/>
                </a:solidFill>
              </a:rPr>
              <a:t>public</a:t>
            </a:r>
            <a:r>
              <a:rPr lang="en-US" sz="1600" dirty="0">
                <a:solidFill>
                  <a:srgbClr val="000000"/>
                </a:solidFill>
              </a:rPr>
              <a:t> class </a:t>
            </a:r>
            <a:r>
              <a:rPr lang="en-US" sz="1600" dirty="0" err="1" smtClean="0">
                <a:solidFill>
                  <a:srgbClr val="000000"/>
                </a:solidFill>
              </a:rPr>
              <a:t>MySimpleClass</a:t>
            </a:r>
            <a:endParaRPr lang="en-US" sz="1600" dirty="0" smtClean="0">
              <a:solidFill>
                <a:srgbClr val="000000"/>
              </a:solidFill>
            </a:endParaRPr>
          </a:p>
          <a:p>
            <a:pPr defTabSz="685848" fontAlgn="base">
              <a:spcBef>
                <a:spcPct val="0"/>
              </a:spcBef>
              <a:spcAft>
                <a:spcPct val="0"/>
              </a:spcAft>
            </a:pPr>
            <a:r>
              <a:rPr lang="en-US" sz="1600" dirty="0" smtClean="0">
                <a:solidFill>
                  <a:srgbClr val="000000"/>
                </a:solidFill>
              </a:rPr>
              <a:t>{ </a:t>
            </a:r>
            <a:r>
              <a:rPr lang="en-US" sz="1600" dirty="0">
                <a:solidFill>
                  <a:srgbClr val="000000"/>
                </a:solidFill>
              </a:rPr>
              <a:t>        </a:t>
            </a:r>
            <a:endParaRPr lang="en-US" sz="1600" dirty="0" smtClean="0">
              <a:solidFill>
                <a:srgbClr val="000000"/>
              </a:solidFill>
            </a:endParaRPr>
          </a:p>
          <a:p>
            <a:pPr defTabSz="685848" fontAlgn="base">
              <a:spcBef>
                <a:spcPct val="0"/>
              </a:spcBef>
              <a:spcAft>
                <a:spcPct val="0"/>
              </a:spcAft>
            </a:pPr>
            <a:r>
              <a:rPr lang="en-US" sz="1600" dirty="0">
                <a:solidFill>
                  <a:srgbClr val="000000"/>
                </a:solidFill>
              </a:rPr>
              <a:t>	</a:t>
            </a:r>
            <a:r>
              <a:rPr lang="en-US" sz="1600" dirty="0" err="1" smtClean="0">
                <a:solidFill>
                  <a:srgbClr val="000000"/>
                </a:solidFill>
              </a:rPr>
              <a:t>IMyServiceLocator</a:t>
            </a:r>
            <a:r>
              <a:rPr lang="en-US" sz="1600" dirty="0" smtClean="0">
                <a:solidFill>
                  <a:srgbClr val="000000"/>
                </a:solidFill>
              </a:rPr>
              <a:t> _</a:t>
            </a:r>
            <a:r>
              <a:rPr lang="en-US" sz="1600" dirty="0" err="1" smtClean="0">
                <a:solidFill>
                  <a:srgbClr val="000000"/>
                </a:solidFill>
              </a:rPr>
              <a:t>myServiceLocator</a:t>
            </a:r>
            <a:r>
              <a:rPr lang="en-US" sz="1600" dirty="0" smtClean="0">
                <a:solidFill>
                  <a:srgbClr val="000000"/>
                </a:solidFill>
              </a:rPr>
              <a:t>;</a:t>
            </a:r>
            <a:endParaRPr lang="en-US" sz="1600" dirty="0">
              <a:solidFill>
                <a:srgbClr val="000000"/>
              </a:solidFill>
            </a:endParaRPr>
          </a:p>
          <a:p>
            <a:pPr defTabSz="685848" fontAlgn="base">
              <a:spcBef>
                <a:spcPct val="0"/>
              </a:spcBef>
              <a:spcAft>
                <a:spcPct val="0"/>
              </a:spcAft>
            </a:pPr>
            <a:r>
              <a:rPr lang="en-US" sz="1600" dirty="0">
                <a:solidFill>
                  <a:srgbClr val="000000"/>
                </a:solidFill>
              </a:rPr>
              <a:t>	</a:t>
            </a:r>
            <a:r>
              <a:rPr lang="en-US" sz="1600" dirty="0" smtClean="0">
                <a:solidFill>
                  <a:srgbClr val="000000"/>
                </a:solidFill>
              </a:rPr>
              <a:t>public</a:t>
            </a:r>
            <a:r>
              <a:rPr lang="en-US" sz="1600" dirty="0">
                <a:solidFill>
                  <a:srgbClr val="000000"/>
                </a:solidFill>
              </a:rPr>
              <a:t> </a:t>
            </a:r>
            <a:r>
              <a:rPr lang="en-US" sz="1600" dirty="0" err="1" smtClean="0">
                <a:solidFill>
                  <a:srgbClr val="000000"/>
                </a:solidFill>
              </a:rPr>
              <a:t>MySimpleClass</a:t>
            </a:r>
            <a:r>
              <a:rPr lang="en-US" sz="1600" dirty="0" smtClean="0">
                <a:solidFill>
                  <a:srgbClr val="000000"/>
                </a:solidFill>
              </a:rPr>
              <a:t>(</a:t>
            </a:r>
            <a:r>
              <a:rPr lang="en-US" sz="1600" dirty="0" err="1" smtClean="0">
                <a:solidFill>
                  <a:srgbClr val="000000"/>
                </a:solidFill>
              </a:rPr>
              <a:t>IMyServiceLocator</a:t>
            </a:r>
            <a:r>
              <a:rPr lang="en-US" sz="1600" dirty="0" smtClean="0">
                <a:solidFill>
                  <a:srgbClr val="000000"/>
                </a:solidFill>
              </a:rPr>
              <a:t> </a:t>
            </a:r>
            <a:r>
              <a:rPr lang="en-US" sz="1600" dirty="0" err="1" smtClean="0">
                <a:solidFill>
                  <a:srgbClr val="000000"/>
                </a:solidFill>
              </a:rPr>
              <a:t>myServiceLocator</a:t>
            </a:r>
            <a:r>
              <a:rPr lang="en-US" sz="1600" dirty="0" smtClean="0">
                <a:solidFill>
                  <a:srgbClr val="000000"/>
                </a:solidFill>
              </a:rPr>
              <a:t>)</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 </a:t>
            </a:r>
            <a:r>
              <a:rPr lang="en-US" sz="1600" dirty="0">
                <a:solidFill>
                  <a:srgbClr val="000000"/>
                </a:solidFill>
              </a:rPr>
              <a:t>            </a:t>
            </a:r>
            <a:endParaRPr lang="en-US" sz="1600" dirty="0" smtClean="0">
              <a:solidFill>
                <a:srgbClr val="000000"/>
              </a:solidFill>
            </a:endParaRPr>
          </a:p>
          <a:p>
            <a:pPr defTabSz="685848" fontAlgn="base">
              <a:spcBef>
                <a:spcPct val="0"/>
              </a:spcBef>
              <a:spcAft>
                <a:spcPct val="0"/>
              </a:spcAft>
            </a:pPr>
            <a:r>
              <a:rPr lang="en-US" sz="1600" dirty="0">
                <a:solidFill>
                  <a:srgbClr val="000000"/>
                </a:solidFill>
              </a:rPr>
              <a:t>	</a:t>
            </a:r>
            <a:r>
              <a:rPr lang="en-US" sz="1600" dirty="0" smtClean="0">
                <a:solidFill>
                  <a:srgbClr val="000000"/>
                </a:solidFill>
              </a:rPr>
              <a:t>	_</a:t>
            </a:r>
            <a:r>
              <a:rPr lang="en-US" sz="1600" dirty="0" err="1" smtClean="0">
                <a:solidFill>
                  <a:srgbClr val="000000"/>
                </a:solidFill>
              </a:rPr>
              <a:t>myServiceLocator</a:t>
            </a:r>
            <a:r>
              <a:rPr lang="en-US" sz="1600" dirty="0" smtClean="0">
                <a:solidFill>
                  <a:srgbClr val="000000"/>
                </a:solidFill>
              </a:rPr>
              <a:t> = </a:t>
            </a:r>
            <a:r>
              <a:rPr lang="en-US" sz="1600" dirty="0" err="1" smtClean="0">
                <a:solidFill>
                  <a:srgbClr val="000000"/>
                </a:solidFill>
              </a:rPr>
              <a:t>myServiceLocator</a:t>
            </a:r>
            <a:r>
              <a:rPr lang="en-US" sz="1600" dirty="0" smtClean="0">
                <a:solidFill>
                  <a:srgbClr val="000000"/>
                </a:solidFill>
              </a:rPr>
              <a:t>;</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public void </a:t>
            </a:r>
            <a:r>
              <a:rPr lang="en-US" sz="1600" dirty="0" err="1" smtClean="0">
                <a:solidFill>
                  <a:srgbClr val="000000"/>
                </a:solidFill>
              </a:rPr>
              <a:t>DoSomething</a:t>
            </a:r>
            <a:r>
              <a:rPr lang="en-US" sz="1600" dirty="0" smtClean="0">
                <a:solidFill>
                  <a:srgbClr val="000000"/>
                </a:solidFill>
              </a:rPr>
              <a:t>()</a:t>
            </a:r>
          </a:p>
          <a:p>
            <a:pPr defTabSz="685848" fontAlgn="base">
              <a:spcBef>
                <a:spcPct val="0"/>
              </a:spcBef>
              <a:spcAft>
                <a:spcPct val="0"/>
              </a:spcAft>
            </a:pPr>
            <a:r>
              <a:rPr lang="en-US" sz="1600" dirty="0" smtClean="0">
                <a:solidFill>
                  <a:srgbClr val="000000"/>
                </a:solidFill>
              </a:rPr>
              <a:t>	{</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	</a:t>
            </a:r>
            <a:r>
              <a:rPr lang="en-US" sz="1600" dirty="0" err="1" smtClean="0">
                <a:solidFill>
                  <a:srgbClr val="000000"/>
                </a:solidFill>
              </a:rPr>
              <a:t>var</a:t>
            </a:r>
            <a:r>
              <a:rPr lang="en-US" sz="1600" dirty="0" smtClean="0">
                <a:solidFill>
                  <a:srgbClr val="000000"/>
                </a:solidFill>
              </a:rPr>
              <a:t> logger = _</a:t>
            </a:r>
            <a:r>
              <a:rPr lang="en-US" sz="1600" dirty="0" err="1" smtClean="0">
                <a:solidFill>
                  <a:srgbClr val="000000"/>
                </a:solidFill>
              </a:rPr>
              <a:t>myServiceLocator.GetService</a:t>
            </a:r>
            <a:r>
              <a:rPr lang="en-US" sz="1600" dirty="0" smtClean="0">
                <a:solidFill>
                  <a:srgbClr val="000000"/>
                </a:solidFill>
              </a:rPr>
              <a:t>&lt;</a:t>
            </a:r>
            <a:r>
              <a:rPr lang="en-US" sz="1600" dirty="0" err="1" smtClean="0">
                <a:solidFill>
                  <a:srgbClr val="000000"/>
                </a:solidFill>
              </a:rPr>
              <a:t>ILoggingProcessor</a:t>
            </a:r>
            <a:r>
              <a:rPr lang="en-US" sz="1600" dirty="0" smtClean="0">
                <a:solidFill>
                  <a:srgbClr val="000000"/>
                </a:solidFill>
              </a:rPr>
              <a:t>&gt;();</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	// do some stuff with the logger</a:t>
            </a:r>
          </a:p>
          <a:p>
            <a:pPr defTabSz="685848" fontAlgn="base">
              <a:spcBef>
                <a:spcPct val="0"/>
              </a:spcBef>
              <a:spcAft>
                <a:spcPct val="0"/>
              </a:spcAft>
            </a:pPr>
            <a:r>
              <a:rPr lang="en-US" sz="1600" dirty="0">
                <a:solidFill>
                  <a:srgbClr val="000000"/>
                </a:solidFill>
              </a:rPr>
              <a:t>	</a:t>
            </a:r>
            <a:r>
              <a:rPr lang="en-US" sz="1600" dirty="0" smtClean="0">
                <a:solidFill>
                  <a:srgbClr val="000000"/>
                </a:solidFill>
              </a:rPr>
              <a:t>}</a:t>
            </a:r>
          </a:p>
          <a:p>
            <a:pPr defTabSz="685848" fontAlgn="base">
              <a:spcBef>
                <a:spcPct val="0"/>
              </a:spcBef>
              <a:spcAft>
                <a:spcPct val="0"/>
              </a:spcAft>
            </a:pPr>
            <a:r>
              <a:rPr lang="en-US" sz="1600" dirty="0">
                <a:solidFill>
                  <a:srgbClr val="000000"/>
                </a:solidFill>
              </a:rPr>
              <a:t>}</a:t>
            </a:r>
          </a:p>
        </p:txBody>
      </p:sp>
    </p:spTree>
    <p:extLst>
      <p:ext uri="{BB962C8B-B14F-4D97-AF65-F5344CB8AC3E}">
        <p14:creationId xmlns:p14="http://schemas.microsoft.com/office/powerpoint/2010/main" val="13727953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2414343" y="3178829"/>
            <a:ext cx="5938685" cy="430887"/>
          </a:xfrm>
          <a:prstGeom prst="rect">
            <a:avLst/>
          </a:prstGeom>
          <a:noFill/>
        </p:spPr>
        <p:txBody>
          <a:bodyPr wrap="square" lIns="0" tIns="0" rIns="0" bIns="0" rtlCol="0">
            <a:spAutoFit/>
          </a:bodyPr>
          <a:lstStyle/>
          <a:p>
            <a:r>
              <a:rPr lang="en-US" sz="2800" dirty="0" smtClean="0">
                <a:solidFill>
                  <a:schemeClr val="accent5"/>
                </a:solidFill>
              </a:rPr>
              <a:t>Service Locator Pattern</a:t>
            </a:r>
          </a:p>
        </p:txBody>
      </p:sp>
    </p:spTree>
    <p:extLst>
      <p:ext uri="{BB962C8B-B14F-4D97-AF65-F5344CB8AC3E}">
        <p14:creationId xmlns:p14="http://schemas.microsoft.com/office/powerpoint/2010/main" val="5183765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09600"/>
          </a:xfrm>
        </p:spPr>
        <p:txBody>
          <a:bodyPr>
            <a:normAutofit fontScale="90000"/>
          </a:bodyPr>
          <a:lstStyle/>
          <a:p>
            <a:pPr fontAlgn="auto">
              <a:spcAft>
                <a:spcPts val="0"/>
              </a:spcAft>
              <a:defRPr/>
            </a:pPr>
            <a:r>
              <a:rPr lang="en-US" b="1" dirty="0" smtClean="0"/>
              <a:t>Drawbacks to Factory and Service Locator</a:t>
            </a:r>
            <a:endParaRPr lang="en-US" b="1" dirty="0"/>
          </a:p>
        </p:txBody>
      </p:sp>
      <p:sp>
        <p:nvSpPr>
          <p:cNvPr id="3" name="Content Placeholder 2"/>
          <p:cNvSpPr>
            <a:spLocks noGrp="1"/>
          </p:cNvSpPr>
          <p:nvPr>
            <p:ph idx="1"/>
          </p:nvPr>
        </p:nvSpPr>
        <p:spPr>
          <a:xfrm>
            <a:off x="373283" y="996462"/>
            <a:ext cx="8594072" cy="5029200"/>
          </a:xfrm>
        </p:spPr>
        <p:txBody>
          <a:bodyPr>
            <a:noAutofit/>
          </a:bodyPr>
          <a:lstStyle/>
          <a:p>
            <a:pPr>
              <a:spcBef>
                <a:spcPts val="1800"/>
              </a:spcBef>
              <a:buFont typeface="Wingdings 2"/>
              <a:buChar char=""/>
              <a:defRPr/>
            </a:pPr>
            <a:r>
              <a:rPr lang="en-US" sz="2800" dirty="0" smtClean="0"/>
              <a:t>It is the responsibility of the class to register the implementation.</a:t>
            </a:r>
          </a:p>
          <a:p>
            <a:pPr>
              <a:spcBef>
                <a:spcPts val="1800"/>
              </a:spcBef>
              <a:buFont typeface="Wingdings 2"/>
              <a:buChar char=""/>
              <a:defRPr/>
            </a:pPr>
            <a:r>
              <a:rPr lang="en-US" sz="2800" dirty="0" smtClean="0"/>
              <a:t>Hides the dependencies by removing them from the constructor.</a:t>
            </a:r>
          </a:p>
        </p:txBody>
      </p:sp>
    </p:spTree>
    <p:extLst>
      <p:ext uri="{BB962C8B-B14F-4D97-AF65-F5344CB8AC3E}">
        <p14:creationId xmlns:p14="http://schemas.microsoft.com/office/powerpoint/2010/main" val="360059835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Dependency Injection</a:t>
            </a:r>
            <a:endParaRPr lang="en-US" b="1" dirty="0"/>
          </a:p>
        </p:txBody>
      </p:sp>
      <p:sp>
        <p:nvSpPr>
          <p:cNvPr id="3" name="Content Placeholder 2"/>
          <p:cNvSpPr>
            <a:spLocks noGrp="1"/>
          </p:cNvSpPr>
          <p:nvPr>
            <p:ph idx="1"/>
          </p:nvPr>
        </p:nvSpPr>
        <p:spPr>
          <a:xfrm>
            <a:off x="373283" y="1241384"/>
            <a:ext cx="8594871" cy="4572000"/>
          </a:xfrm>
        </p:spPr>
        <p:txBody>
          <a:bodyPr>
            <a:normAutofit/>
          </a:bodyPr>
          <a:lstStyle/>
          <a:p>
            <a:pPr lvl="1"/>
            <a:r>
              <a:rPr lang="en-US" sz="3200" dirty="0" smtClean="0"/>
              <a:t>An approach to IoC</a:t>
            </a:r>
          </a:p>
          <a:p>
            <a:pPr lvl="1"/>
            <a:r>
              <a:rPr lang="en-US" sz="3200" dirty="0" smtClean="0"/>
              <a:t>Removes </a:t>
            </a:r>
            <a:r>
              <a:rPr lang="en-US" sz="3200" dirty="0">
                <a:solidFill>
                  <a:srgbClr val="C00000"/>
                </a:solidFill>
                <a:latin typeface="Segoe Print" panose="02000600000000000000" pitchFamily="2" charset="0"/>
              </a:rPr>
              <a:t>tight-coupling</a:t>
            </a:r>
            <a:r>
              <a:rPr lang="en-US" sz="3200" dirty="0"/>
              <a:t> between dependent objects</a:t>
            </a:r>
          </a:p>
          <a:p>
            <a:pPr lvl="1"/>
            <a:r>
              <a:rPr lang="en-US" sz="3200" dirty="0" smtClean="0">
                <a:solidFill>
                  <a:srgbClr val="C00000"/>
                </a:solidFill>
                <a:latin typeface="Segoe Print" panose="02000600000000000000" pitchFamily="2" charset="0"/>
              </a:rPr>
              <a:t>Injects </a:t>
            </a:r>
            <a:r>
              <a:rPr lang="en-US" sz="3200" dirty="0" smtClean="0"/>
              <a:t>concrete </a:t>
            </a:r>
            <a:r>
              <a:rPr lang="en-US" sz="3200" dirty="0"/>
              <a:t>objects </a:t>
            </a:r>
            <a:r>
              <a:rPr lang="en-US" sz="3200" dirty="0" smtClean="0"/>
              <a:t>on-demand</a:t>
            </a:r>
          </a:p>
          <a:p>
            <a:pPr lvl="1"/>
            <a:r>
              <a:rPr lang="en-US" sz="3200" dirty="0" smtClean="0"/>
              <a:t>Benefits…</a:t>
            </a:r>
          </a:p>
          <a:p>
            <a:pPr lvl="2"/>
            <a:r>
              <a:rPr lang="en-US" sz="2800" dirty="0" smtClean="0"/>
              <a:t>Increases maintainability/extensibility</a:t>
            </a:r>
          </a:p>
          <a:p>
            <a:pPr lvl="2"/>
            <a:r>
              <a:rPr lang="en-US" sz="2800" dirty="0" smtClean="0"/>
              <a:t>Swap-out components without major refactoring</a:t>
            </a:r>
          </a:p>
          <a:p>
            <a:pPr lvl="2"/>
            <a:r>
              <a:rPr lang="en-US" sz="2800" dirty="0" smtClean="0"/>
              <a:t>Develop components independently of each other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9578" y="143894"/>
            <a:ext cx="1798622" cy="1003426"/>
          </a:xfrm>
          <a:prstGeom prst="rect">
            <a:avLst/>
          </a:prstGeom>
        </p:spPr>
      </p:pic>
    </p:spTree>
    <p:extLst>
      <p:ext uri="{BB962C8B-B14F-4D97-AF65-F5344CB8AC3E}">
        <p14:creationId xmlns:p14="http://schemas.microsoft.com/office/powerpoint/2010/main" val="26085550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685800" cy="4592052"/>
          </a:xfrm>
        </p:spPr>
        <p:txBody>
          <a:bodyPr>
            <a:noAutofit/>
          </a:bodyPr>
          <a:lstStyle/>
          <a:p>
            <a:pPr fontAlgn="auto">
              <a:spcAft>
                <a:spcPts val="0"/>
              </a:spcAft>
              <a:defRPr/>
            </a:pPr>
            <a:r>
              <a:rPr lang="en-US" sz="6600" b="1" dirty="0" smtClean="0">
                <a:solidFill>
                  <a:srgbClr val="C00000"/>
                </a:solidFill>
                <a:latin typeface="Segoe Print" panose="02000600000000000000" pitchFamily="2" charset="0"/>
              </a:rPr>
              <a:t>SOLID</a:t>
            </a:r>
            <a:endParaRPr lang="en-US" sz="6600" b="1" dirty="0"/>
          </a:p>
        </p:txBody>
      </p:sp>
      <p:sp>
        <p:nvSpPr>
          <p:cNvPr id="3" name="Content Placeholder 2"/>
          <p:cNvSpPr>
            <a:spLocks noGrp="1"/>
          </p:cNvSpPr>
          <p:nvPr>
            <p:ph idx="1"/>
          </p:nvPr>
        </p:nvSpPr>
        <p:spPr>
          <a:xfrm>
            <a:off x="1179095" y="3970422"/>
            <a:ext cx="7772400" cy="553452"/>
          </a:xfrm>
        </p:spPr>
        <p:txBody>
          <a:bodyPr>
            <a:normAutofit/>
          </a:bodyPr>
          <a:lstStyle/>
          <a:p>
            <a:pPr marL="274320" lvl="1" indent="0">
              <a:buNone/>
            </a:pPr>
            <a:r>
              <a:rPr lang="en-US" sz="3200" dirty="0" smtClean="0"/>
              <a:t>Dependency Inversion Principle</a:t>
            </a:r>
          </a:p>
        </p:txBody>
      </p:sp>
      <p:sp>
        <p:nvSpPr>
          <p:cNvPr id="6" name="Content Placeholder 2"/>
          <p:cNvSpPr txBox="1">
            <a:spLocks/>
          </p:cNvSpPr>
          <p:nvPr/>
        </p:nvSpPr>
        <p:spPr>
          <a:xfrm>
            <a:off x="914400" y="4740442"/>
            <a:ext cx="8189495" cy="998206"/>
          </a:xfrm>
          <a:prstGeom prst="rect">
            <a:avLst/>
          </a:prstGeom>
        </p:spPr>
        <p:txBody>
          <a:bodyPr vert="horz" wrap="square" lIns="0" tIns="0" rIns="0" bIns="0" rtlCol="0">
            <a:normAutofit fontScale="92500"/>
          </a:bodyPr>
          <a:lstStyle>
            <a:lvl1pPr marL="274320" indent="-274320" algn="l" defTabSz="914363" rtl="0" eaLnBrk="1" latinLnBrk="0" hangingPunct="1">
              <a:lnSpc>
                <a:spcPct val="90000"/>
              </a:lnSpc>
              <a:spcBef>
                <a:spcPts val="600"/>
              </a:spcBef>
              <a:buClr>
                <a:schemeClr val="accent1"/>
              </a:buClr>
              <a:buSzPct val="100000"/>
              <a:buFontTx/>
              <a:buBlip>
                <a:blip r:embed="rId3"/>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90000"/>
              </a:lnSpc>
              <a:spcBef>
                <a:spcPts val="600"/>
              </a:spcBef>
              <a:buClr>
                <a:schemeClr val="accent1"/>
              </a:buClr>
              <a:buSzPct val="100000"/>
              <a:buFontTx/>
              <a:buBlip>
                <a:blip r:embed="rId3"/>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90000"/>
              </a:lnSpc>
              <a:spcBef>
                <a:spcPts val="600"/>
              </a:spcBef>
              <a:buClr>
                <a:schemeClr val="accent1"/>
              </a:buClr>
              <a:buSzPct val="100000"/>
              <a:buFontTx/>
              <a:buBlip>
                <a:blip r:embed="rId3"/>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90000"/>
              </a:lnSpc>
              <a:spcBef>
                <a:spcPts val="600"/>
              </a:spcBef>
              <a:buClr>
                <a:schemeClr val="accent1"/>
              </a:buClr>
              <a:buSzPct val="100000"/>
              <a:buFontTx/>
              <a:buBlip>
                <a:blip r:embed="rId3"/>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90000"/>
              </a:lnSpc>
              <a:spcBef>
                <a:spcPts val="600"/>
              </a:spcBef>
              <a:buClr>
                <a:schemeClr val="accent1"/>
              </a:buClr>
              <a:buSzPct val="100000"/>
              <a:buFontTx/>
              <a:buBlip>
                <a:blip r:embed="rId3"/>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10000"/>
              </a:lnSpc>
            </a:pPr>
            <a:r>
              <a:rPr lang="en-US" sz="2800" dirty="0"/>
              <a:t>High-level modules should not depend on low-level modules. Both should depend on abstractions</a:t>
            </a:r>
            <a:r>
              <a:rPr lang="en-US" sz="2800" dirty="0" smtClean="0"/>
              <a:t>.</a:t>
            </a:r>
          </a:p>
          <a:p>
            <a:pPr marL="274320" lvl="1" indent="0">
              <a:buFontTx/>
              <a:buNone/>
            </a:pPr>
            <a:endParaRPr lang="en-US" sz="3000" dirty="0" smtClean="0"/>
          </a:p>
        </p:txBody>
      </p:sp>
    </p:spTree>
    <p:extLst>
      <p:ext uri="{BB962C8B-B14F-4D97-AF65-F5344CB8AC3E}">
        <p14:creationId xmlns:p14="http://schemas.microsoft.com/office/powerpoint/2010/main" val="414967351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Implement DI Container</a:t>
            </a:r>
            <a:endParaRPr lang="en-US" b="1" dirty="0"/>
          </a:p>
        </p:txBody>
      </p:sp>
      <p:sp>
        <p:nvSpPr>
          <p:cNvPr id="3" name="Content Placeholder 2"/>
          <p:cNvSpPr>
            <a:spLocks noGrp="1"/>
          </p:cNvSpPr>
          <p:nvPr>
            <p:ph idx="1"/>
          </p:nvPr>
        </p:nvSpPr>
        <p:spPr>
          <a:xfrm>
            <a:off x="373283" y="996462"/>
            <a:ext cx="8594072" cy="5029200"/>
          </a:xfrm>
        </p:spPr>
        <p:txBody>
          <a:bodyPr>
            <a:noAutofit/>
          </a:bodyPr>
          <a:lstStyle/>
          <a:p>
            <a:pPr>
              <a:spcBef>
                <a:spcPts val="1800"/>
              </a:spcBef>
              <a:buFont typeface="Wingdings 2"/>
              <a:buChar char=""/>
              <a:defRPr/>
            </a:pPr>
            <a:r>
              <a:rPr lang="en-US" sz="2800" dirty="0" smtClean="0"/>
              <a:t>DI Container similar to a </a:t>
            </a:r>
            <a:r>
              <a:rPr lang="en-US" sz="2800" dirty="0">
                <a:solidFill>
                  <a:srgbClr val="C00000"/>
                </a:solidFill>
                <a:latin typeface="Segoe Print" pitchFamily="2" charset="0"/>
              </a:rPr>
              <a:t>factory</a:t>
            </a:r>
            <a:r>
              <a:rPr lang="en-US" sz="2800" dirty="0" smtClean="0"/>
              <a:t>: Primary responsibility to create object instances</a:t>
            </a:r>
          </a:p>
          <a:p>
            <a:pPr>
              <a:buFont typeface="Wingdings 2"/>
              <a:buChar char=""/>
              <a:defRPr/>
            </a:pPr>
            <a:r>
              <a:rPr lang="en-US" sz="2800" dirty="0"/>
              <a:t>Maps concrete types </a:t>
            </a:r>
            <a:r>
              <a:rPr lang="en-US" sz="2800" dirty="0" smtClean="0"/>
              <a:t>to interface references</a:t>
            </a:r>
            <a:endParaRPr lang="en-US" sz="2800" b="0" dirty="0" smtClean="0">
              <a:solidFill>
                <a:srgbClr val="C00000"/>
              </a:solidFill>
              <a:latin typeface="Segoe Print" pitchFamily="2" charset="0"/>
            </a:endParaRPr>
          </a:p>
          <a:p>
            <a:pPr marL="274320" indent="-274320" fontAlgn="auto">
              <a:spcAft>
                <a:spcPts val="0"/>
              </a:spcAft>
              <a:buFont typeface="Wingdings 2"/>
              <a:buChar char=""/>
              <a:defRPr/>
            </a:pPr>
            <a:r>
              <a:rPr lang="en-US" sz="2800" dirty="0" smtClean="0"/>
              <a:t>Several DI containers available for .NET</a:t>
            </a:r>
          </a:p>
          <a:p>
            <a:pPr lvl="1">
              <a:buFont typeface="Wingdings 2"/>
              <a:buChar char=""/>
              <a:defRPr/>
            </a:pPr>
            <a:r>
              <a:rPr lang="en-US" sz="2200" dirty="0" smtClean="0"/>
              <a:t>Autofac</a:t>
            </a:r>
          </a:p>
          <a:p>
            <a:pPr lvl="1">
              <a:buFont typeface="Wingdings 2"/>
              <a:buChar char=""/>
              <a:defRPr/>
            </a:pPr>
            <a:r>
              <a:rPr lang="en-US" sz="2200" dirty="0" smtClean="0"/>
              <a:t>Castle Windsor</a:t>
            </a:r>
          </a:p>
          <a:p>
            <a:pPr lvl="1">
              <a:buFont typeface="Wingdings 2"/>
              <a:buChar char=""/>
              <a:defRPr/>
            </a:pPr>
            <a:r>
              <a:rPr lang="en-US" sz="2200" dirty="0" smtClean="0"/>
              <a:t>Ninject</a:t>
            </a:r>
          </a:p>
          <a:p>
            <a:pPr lvl="1">
              <a:buFont typeface="Wingdings 2"/>
              <a:buChar char=""/>
              <a:defRPr/>
            </a:pPr>
            <a:r>
              <a:rPr lang="en-US" sz="2200" dirty="0" smtClean="0"/>
              <a:t>Spring.NET</a:t>
            </a:r>
          </a:p>
          <a:p>
            <a:pPr lvl="1">
              <a:buFont typeface="Wingdings 2"/>
              <a:buChar char=""/>
              <a:defRPr/>
            </a:pPr>
            <a:r>
              <a:rPr lang="en-US" sz="2200" dirty="0" smtClean="0"/>
              <a:t>Structure Map </a:t>
            </a:r>
          </a:p>
          <a:p>
            <a:pPr lvl="1">
              <a:buFont typeface="Wingdings 2"/>
              <a:buChar char=""/>
              <a:defRPr/>
            </a:pPr>
            <a:r>
              <a:rPr lang="en-US" sz="2200" dirty="0" smtClean="0"/>
              <a:t>Unity</a:t>
            </a:r>
          </a:p>
          <a:p>
            <a:pPr>
              <a:buFont typeface="Wingdings 2"/>
              <a:buChar char=""/>
              <a:defRPr/>
            </a:pPr>
            <a:r>
              <a:rPr lang="en-US" sz="2800" dirty="0"/>
              <a:t>Similar functionality </a:t>
            </a:r>
            <a:r>
              <a:rPr lang="en-US" sz="2800" dirty="0" smtClean="0"/>
              <a:t>- differ in API design</a:t>
            </a:r>
          </a:p>
          <a:p>
            <a:pPr marL="274320" indent="-274320" fontAlgn="auto">
              <a:spcAft>
                <a:spcPts val="0"/>
              </a:spcAft>
              <a:buFont typeface="Wingdings 2"/>
              <a:buChar char=""/>
              <a:defRPr/>
            </a:pPr>
            <a:r>
              <a:rPr lang="en-US" sz="2800" dirty="0" smtClean="0"/>
              <a:t>Must configure the container for explicit mappings</a:t>
            </a:r>
          </a:p>
        </p:txBody>
      </p:sp>
    </p:spTree>
    <p:extLst>
      <p:ext uri="{BB962C8B-B14F-4D97-AF65-F5344CB8AC3E}">
        <p14:creationId xmlns:p14="http://schemas.microsoft.com/office/powerpoint/2010/main" val="32335258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2414343" y="3178829"/>
            <a:ext cx="5938685" cy="430887"/>
          </a:xfrm>
          <a:prstGeom prst="rect">
            <a:avLst/>
          </a:prstGeom>
          <a:noFill/>
        </p:spPr>
        <p:txBody>
          <a:bodyPr wrap="square" lIns="0" tIns="0" rIns="0" bIns="0" rtlCol="0">
            <a:spAutoFit/>
          </a:bodyPr>
          <a:lstStyle/>
          <a:p>
            <a:r>
              <a:rPr lang="en-US" sz="2800" dirty="0" smtClean="0">
                <a:solidFill>
                  <a:schemeClr val="accent5"/>
                </a:solidFill>
              </a:rPr>
              <a:t>Poor-Man’s Dependency Injection</a:t>
            </a:r>
          </a:p>
        </p:txBody>
      </p:sp>
    </p:spTree>
    <p:extLst>
      <p:ext uri="{BB962C8B-B14F-4D97-AF65-F5344CB8AC3E}">
        <p14:creationId xmlns:p14="http://schemas.microsoft.com/office/powerpoint/2010/main" val="36993785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1534511"/>
            <a:ext cx="7772400" cy="609600"/>
          </a:xfrm>
        </p:spPr>
        <p:txBody>
          <a:bodyPr>
            <a:normAutofit fontScale="90000"/>
          </a:bodyPr>
          <a:lstStyle/>
          <a:p>
            <a:pPr fontAlgn="auto">
              <a:spcAft>
                <a:spcPts val="0"/>
              </a:spcAft>
              <a:defRPr/>
            </a:pPr>
            <a:r>
              <a:rPr lang="en-US" b="1" dirty="0" smtClean="0"/>
              <a:t>Unity – Dependency Injection Container</a:t>
            </a:r>
            <a:endParaRPr lang="en-US" b="1" dirty="0"/>
          </a:p>
        </p:txBody>
      </p:sp>
    </p:spTree>
    <p:extLst>
      <p:ext uri="{BB962C8B-B14F-4D97-AF65-F5344CB8AC3E}">
        <p14:creationId xmlns:p14="http://schemas.microsoft.com/office/powerpoint/2010/main" val="202854297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smtClean="0"/>
              <a:t>Dependency Injection Lifecycle</a:t>
            </a:r>
            <a:endParaRPr lang="en-US" b="1" dirty="0"/>
          </a:p>
        </p:txBody>
      </p:sp>
      <p:sp>
        <p:nvSpPr>
          <p:cNvPr id="4" name="Content Placeholder 2"/>
          <p:cNvSpPr>
            <a:spLocks noGrp="1"/>
          </p:cNvSpPr>
          <p:nvPr>
            <p:ph idx="1"/>
          </p:nvPr>
        </p:nvSpPr>
        <p:spPr>
          <a:xfrm>
            <a:off x="822434" y="1923392"/>
            <a:ext cx="8321565" cy="3268717"/>
          </a:xfrm>
        </p:spPr>
        <p:txBody>
          <a:bodyPr>
            <a:noAutofit/>
          </a:bodyPr>
          <a:lstStyle/>
          <a:p>
            <a:pPr>
              <a:spcBef>
                <a:spcPts val="1800"/>
              </a:spcBef>
              <a:buFont typeface="Wingdings 2"/>
              <a:buChar char=""/>
              <a:defRPr/>
            </a:pPr>
            <a:r>
              <a:rPr lang="en-US" sz="2800" b="1" dirty="0" smtClean="0"/>
              <a:t>Register</a:t>
            </a:r>
            <a:r>
              <a:rPr lang="en-US" sz="2800" dirty="0"/>
              <a:t>:</a:t>
            </a:r>
            <a:r>
              <a:rPr lang="en-US" sz="2800" dirty="0" smtClean="0"/>
              <a:t> tell the container how to instantiate an 			object</a:t>
            </a:r>
          </a:p>
          <a:p>
            <a:pPr>
              <a:spcBef>
                <a:spcPts val="1800"/>
              </a:spcBef>
              <a:buFont typeface="Wingdings 2"/>
              <a:buChar char=""/>
              <a:defRPr/>
            </a:pPr>
            <a:r>
              <a:rPr lang="en-US" sz="2800" b="1" dirty="0" smtClean="0"/>
              <a:t>Resolve</a:t>
            </a:r>
            <a:r>
              <a:rPr lang="en-US" sz="2800" dirty="0" smtClean="0"/>
              <a:t>: instantiate the object</a:t>
            </a:r>
          </a:p>
          <a:p>
            <a:pPr>
              <a:spcBef>
                <a:spcPts val="1800"/>
              </a:spcBef>
              <a:buFont typeface="Wingdings 2"/>
              <a:buChar char=""/>
              <a:defRPr/>
            </a:pPr>
            <a:r>
              <a:rPr lang="en-US" sz="2800" b="1" dirty="0" smtClean="0"/>
              <a:t>Dispose</a:t>
            </a:r>
            <a:r>
              <a:rPr lang="en-US" sz="2800" dirty="0" smtClean="0"/>
              <a:t>: object becomes available for garbage 			collection</a:t>
            </a:r>
          </a:p>
        </p:txBody>
      </p:sp>
    </p:spTree>
    <p:extLst>
      <p:ext uri="{BB962C8B-B14F-4D97-AF65-F5344CB8AC3E}">
        <p14:creationId xmlns:p14="http://schemas.microsoft.com/office/powerpoint/2010/main" val="422135724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09600"/>
          </a:xfrm>
        </p:spPr>
        <p:txBody>
          <a:bodyPr>
            <a:normAutofit/>
          </a:bodyPr>
          <a:lstStyle/>
          <a:p>
            <a:pPr fontAlgn="auto">
              <a:spcAft>
                <a:spcPts val="0"/>
              </a:spcAft>
              <a:defRPr/>
            </a:pPr>
            <a:r>
              <a:rPr lang="en-US" b="1" dirty="0" smtClean="0"/>
              <a:t>Register</a:t>
            </a:r>
            <a:endParaRPr lang="en-US" b="1" dirty="0"/>
          </a:p>
        </p:txBody>
      </p:sp>
      <p:sp>
        <p:nvSpPr>
          <p:cNvPr id="4" name="Rounded Rectangle 3"/>
          <p:cNvSpPr/>
          <p:nvPr/>
        </p:nvSpPr>
        <p:spPr>
          <a:xfrm>
            <a:off x="533126" y="1376854"/>
            <a:ext cx="7833108" cy="169216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a:solidFill>
                  <a:srgbClr val="000000"/>
                </a:solidFill>
              </a:rPr>
              <a:t>var</a:t>
            </a:r>
            <a:r>
              <a:rPr lang="en-US" sz="2400" dirty="0">
                <a:solidFill>
                  <a:srgbClr val="000000"/>
                </a:solidFill>
              </a:rPr>
              <a:t> container = new </a:t>
            </a:r>
            <a:r>
              <a:rPr lang="en-US" sz="2400" dirty="0" err="1">
                <a:solidFill>
                  <a:srgbClr val="000000"/>
                </a:solidFill>
              </a:rPr>
              <a:t>UnityContainer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IMyInterface</a:t>
            </a:r>
            <a:r>
              <a:rPr lang="en-US" sz="2400" dirty="0" smtClean="0">
                <a:solidFill>
                  <a:srgbClr val="000000"/>
                </a:solidFill>
              </a:rPr>
              <a:t>, </a:t>
            </a:r>
            <a:r>
              <a:rPr lang="en-US" sz="2400" dirty="0" err="1" smtClean="0">
                <a:solidFill>
                  <a:srgbClr val="000000"/>
                </a:solidFill>
              </a:rPr>
              <a:t>MyClass</a:t>
            </a:r>
            <a:r>
              <a:rPr lang="en-US" sz="2400" dirty="0" smtClean="0">
                <a:solidFill>
                  <a:srgbClr val="000000"/>
                </a:solidFill>
              </a:rPr>
              <a:t>&gt;();</a:t>
            </a:r>
            <a:endParaRPr lang="en-US" sz="2400" dirty="0">
              <a:solidFill>
                <a:srgbClr val="000000"/>
              </a:solidFill>
            </a:endParaRPr>
          </a:p>
        </p:txBody>
      </p:sp>
    </p:spTree>
    <p:extLst>
      <p:ext uri="{BB962C8B-B14F-4D97-AF65-F5344CB8AC3E}">
        <p14:creationId xmlns:p14="http://schemas.microsoft.com/office/powerpoint/2010/main" val="98040805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09600"/>
          </a:xfrm>
        </p:spPr>
        <p:txBody>
          <a:bodyPr>
            <a:normAutofit/>
          </a:bodyPr>
          <a:lstStyle/>
          <a:p>
            <a:pPr fontAlgn="auto">
              <a:spcAft>
                <a:spcPts val="0"/>
              </a:spcAft>
              <a:defRPr/>
            </a:pPr>
            <a:r>
              <a:rPr lang="en-US" b="1" dirty="0" smtClean="0"/>
              <a:t>Resolve</a:t>
            </a:r>
            <a:endParaRPr lang="en-US" b="1" dirty="0"/>
          </a:p>
        </p:txBody>
      </p:sp>
      <p:sp>
        <p:nvSpPr>
          <p:cNvPr id="4" name="Rounded Rectangle 3"/>
          <p:cNvSpPr/>
          <p:nvPr/>
        </p:nvSpPr>
        <p:spPr>
          <a:xfrm>
            <a:off x="533126" y="1376854"/>
            <a:ext cx="7833108" cy="169216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 </a:t>
            </a:r>
            <a:r>
              <a:rPr lang="en-US" sz="2400" dirty="0">
                <a:solidFill>
                  <a:srgbClr val="000000"/>
                </a:solidFill>
              </a:rPr>
              <a:t>= </a:t>
            </a:r>
            <a:r>
              <a:rPr lang="en-US" sz="2400" dirty="0" err="1" smtClean="0">
                <a:solidFill>
                  <a:srgbClr val="000000"/>
                </a:solidFill>
              </a:rPr>
              <a:t>container.Resolve</a:t>
            </a:r>
            <a:r>
              <a:rPr lang="en-US" sz="2400" dirty="0" smtClean="0">
                <a:solidFill>
                  <a:srgbClr val="000000"/>
                </a:solidFill>
              </a:rPr>
              <a:t>&lt;</a:t>
            </a:r>
            <a:r>
              <a:rPr lang="en-US" sz="2400" dirty="0" err="1" smtClean="0">
                <a:solidFill>
                  <a:srgbClr val="000000"/>
                </a:solidFill>
              </a:rPr>
              <a:t>MyController</a:t>
            </a:r>
            <a:r>
              <a:rPr lang="en-US" sz="2400" dirty="0" smtClean="0">
                <a:solidFill>
                  <a:srgbClr val="000000"/>
                </a:solidFill>
              </a:rPr>
              <a:t>&gt;();</a:t>
            </a:r>
            <a:endParaRPr lang="en-US" sz="2400" dirty="0">
              <a:solidFill>
                <a:srgbClr val="000000"/>
              </a:solidFill>
            </a:endParaRPr>
          </a:p>
        </p:txBody>
      </p:sp>
    </p:spTree>
    <p:extLst>
      <p:ext uri="{BB962C8B-B14F-4D97-AF65-F5344CB8AC3E}">
        <p14:creationId xmlns:p14="http://schemas.microsoft.com/office/powerpoint/2010/main" val="15126983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2414343" y="3178829"/>
            <a:ext cx="5938685" cy="430887"/>
          </a:xfrm>
          <a:prstGeom prst="rect">
            <a:avLst/>
          </a:prstGeom>
          <a:noFill/>
        </p:spPr>
        <p:txBody>
          <a:bodyPr wrap="square" lIns="0" tIns="0" rIns="0" bIns="0" rtlCol="0">
            <a:spAutoFit/>
          </a:bodyPr>
          <a:lstStyle/>
          <a:p>
            <a:r>
              <a:rPr lang="en-US" sz="2800" dirty="0" smtClean="0">
                <a:solidFill>
                  <a:schemeClr val="accent5"/>
                </a:solidFill>
              </a:rPr>
              <a:t>Add Unity to a Visual Studio project</a:t>
            </a:r>
          </a:p>
        </p:txBody>
      </p:sp>
    </p:spTree>
    <p:extLst>
      <p:ext uri="{BB962C8B-B14F-4D97-AF65-F5344CB8AC3E}">
        <p14:creationId xmlns:p14="http://schemas.microsoft.com/office/powerpoint/2010/main" val="25659805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smtClean="0"/>
              <a:t>Lifetime Management</a:t>
            </a:r>
            <a:endParaRPr lang="en-US" b="1" dirty="0"/>
          </a:p>
        </p:txBody>
      </p:sp>
      <p:sp>
        <p:nvSpPr>
          <p:cNvPr id="4" name="Content Placeholder 2"/>
          <p:cNvSpPr>
            <a:spLocks noGrp="1"/>
          </p:cNvSpPr>
          <p:nvPr>
            <p:ph idx="1"/>
          </p:nvPr>
        </p:nvSpPr>
        <p:spPr>
          <a:xfrm>
            <a:off x="822434" y="1513488"/>
            <a:ext cx="8321565" cy="3268717"/>
          </a:xfrm>
        </p:spPr>
        <p:txBody>
          <a:bodyPr>
            <a:noAutofit/>
          </a:bodyPr>
          <a:lstStyle/>
          <a:p>
            <a:pPr>
              <a:spcBef>
                <a:spcPts val="1800"/>
              </a:spcBef>
              <a:buFont typeface="Wingdings 2"/>
              <a:buChar char=""/>
              <a:defRPr/>
            </a:pPr>
            <a:r>
              <a:rPr lang="en-US" sz="2800" b="1" dirty="0" err="1" smtClean="0"/>
              <a:t>RegisterType</a:t>
            </a:r>
            <a:r>
              <a:rPr lang="en-US" sz="2800" b="1" dirty="0" smtClean="0"/>
              <a:t>()</a:t>
            </a:r>
          </a:p>
          <a:p>
            <a:pPr lvl="1">
              <a:spcBef>
                <a:spcPts val="0"/>
              </a:spcBef>
              <a:buFont typeface="Wingdings 2"/>
              <a:buChar char=""/>
              <a:defRPr/>
            </a:pPr>
            <a:r>
              <a:rPr lang="en-US" sz="2800" dirty="0" smtClean="0"/>
              <a:t>default </a:t>
            </a:r>
            <a:r>
              <a:rPr lang="en-US" sz="2800" b="1" i="1" dirty="0" err="1" smtClean="0"/>
              <a:t>TransientLifetimeManager</a:t>
            </a:r>
            <a:endParaRPr lang="en-US" sz="2800" b="1" i="1" dirty="0" smtClean="0"/>
          </a:p>
          <a:p>
            <a:pPr lvl="1">
              <a:spcBef>
                <a:spcPts val="0"/>
              </a:spcBef>
              <a:buFont typeface="Wingdings 2"/>
              <a:buChar char=""/>
              <a:defRPr/>
            </a:pPr>
            <a:r>
              <a:rPr lang="en-US" sz="2800" dirty="0" smtClean="0"/>
              <a:t>a new object is created when you call Resolve()</a:t>
            </a:r>
          </a:p>
          <a:p>
            <a:pPr>
              <a:spcBef>
                <a:spcPts val="1800"/>
              </a:spcBef>
              <a:buFont typeface="Wingdings 2"/>
              <a:buChar char=""/>
              <a:defRPr/>
            </a:pPr>
            <a:r>
              <a:rPr lang="en-US" sz="2800" b="1" dirty="0" err="1" smtClean="0"/>
              <a:t>RegisterInstance</a:t>
            </a:r>
            <a:endParaRPr lang="en-US" sz="2800" dirty="0"/>
          </a:p>
          <a:p>
            <a:pPr lvl="1">
              <a:spcBef>
                <a:spcPts val="0"/>
              </a:spcBef>
              <a:buFont typeface="Wingdings 2"/>
              <a:buChar char=""/>
              <a:defRPr/>
            </a:pPr>
            <a:r>
              <a:rPr lang="en-US" sz="2800" dirty="0"/>
              <a:t>default </a:t>
            </a:r>
            <a:r>
              <a:rPr lang="en-US" sz="2800" b="1" i="1" dirty="0" err="1"/>
              <a:t>ContainerControlledLifetimeManager</a:t>
            </a:r>
            <a:endParaRPr lang="en-US" sz="2800" b="1" i="1" dirty="0"/>
          </a:p>
          <a:p>
            <a:pPr lvl="1">
              <a:spcBef>
                <a:spcPts val="0"/>
              </a:spcBef>
              <a:buFont typeface="Wingdings 2"/>
              <a:buChar char=""/>
              <a:defRPr/>
            </a:pPr>
            <a:r>
              <a:rPr lang="en-US" sz="2800" dirty="0" smtClean="0"/>
              <a:t>container holds a reference to the object for the lifetime of the container</a:t>
            </a:r>
          </a:p>
        </p:txBody>
      </p:sp>
      <p:sp>
        <p:nvSpPr>
          <p:cNvPr id="5" name="Rounded Rectangle 4"/>
          <p:cNvSpPr/>
          <p:nvPr/>
        </p:nvSpPr>
        <p:spPr>
          <a:xfrm>
            <a:off x="761726" y="4571998"/>
            <a:ext cx="7833108" cy="169216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smtClean="0">
                <a:solidFill>
                  <a:srgbClr val="000000"/>
                </a:solidFill>
              </a:rPr>
              <a:t>// Can override the default Lifetime Manager</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IMyService</a:t>
            </a:r>
            <a:r>
              <a:rPr lang="en-US" sz="2400" dirty="0" smtClean="0">
                <a:solidFill>
                  <a:srgbClr val="000000"/>
                </a:solidFill>
              </a:rPr>
              <a:t>, </a:t>
            </a:r>
            <a:r>
              <a:rPr lang="en-US" sz="2400" dirty="0" err="1" smtClean="0">
                <a:solidFill>
                  <a:srgbClr val="000000"/>
                </a:solidFill>
              </a:rPr>
              <a:t>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new </a:t>
            </a:r>
            <a:r>
              <a:rPr lang="en-US" sz="2400" dirty="0" err="1">
                <a:solidFill>
                  <a:srgbClr val="000000"/>
                </a:solidFill>
              </a:rPr>
              <a:t>ContainerControlledLifetimeManager</a:t>
            </a:r>
            <a:r>
              <a:rPr lang="en-US" sz="2400" dirty="0">
                <a:solidFill>
                  <a:srgbClr val="000000"/>
                </a:solidFill>
              </a:rPr>
              <a:t>());</a:t>
            </a:r>
          </a:p>
        </p:txBody>
      </p:sp>
    </p:spTree>
    <p:extLst>
      <p:ext uri="{BB962C8B-B14F-4D97-AF65-F5344CB8AC3E}">
        <p14:creationId xmlns:p14="http://schemas.microsoft.com/office/powerpoint/2010/main" val="319843473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err="1" smtClean="0"/>
              <a:t>ContainerControlledLifetimeManager</a:t>
            </a:r>
            <a:endParaRPr lang="en-US" b="1" dirty="0"/>
          </a:p>
        </p:txBody>
      </p:sp>
      <p:sp>
        <p:nvSpPr>
          <p:cNvPr id="5" name="Rounded Rectangle 4"/>
          <p:cNvSpPr/>
          <p:nvPr/>
        </p:nvSpPr>
        <p:spPr>
          <a:xfrm>
            <a:off x="761726" y="1618590"/>
            <a:ext cx="7833108" cy="439332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container </a:t>
            </a:r>
            <a:r>
              <a:rPr lang="en-US" sz="2400" dirty="0">
                <a:solidFill>
                  <a:srgbClr val="000000"/>
                </a:solidFill>
              </a:rPr>
              <a:t>= new </a:t>
            </a:r>
            <a:r>
              <a:rPr lang="en-US" sz="2400" dirty="0" err="1">
                <a:solidFill>
                  <a:srgbClr val="000000"/>
                </a:solidFill>
              </a:rPr>
              <a:t>UnityContainer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IMyService</a:t>
            </a:r>
            <a:r>
              <a:rPr lang="en-US" sz="2400" dirty="0" smtClean="0">
                <a:solidFill>
                  <a:srgbClr val="000000"/>
                </a:solidFill>
              </a:rPr>
              <a:t>, </a:t>
            </a:r>
            <a:r>
              <a:rPr lang="en-US" sz="2400" dirty="0" err="1" smtClean="0">
                <a:solidFill>
                  <a:srgbClr val="000000"/>
                </a:solidFill>
              </a:rPr>
              <a:t>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a:solidFill>
                  <a:srgbClr val="000000"/>
                </a:solidFill>
              </a:rPr>
              <a:t>  new </a:t>
            </a:r>
            <a:r>
              <a:rPr lang="en-US" sz="2400" b="1" dirty="0" err="1">
                <a:solidFill>
                  <a:srgbClr val="C00000"/>
                </a:solidFill>
              </a:rPr>
              <a:t>ContainerControlledLifetimeManager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a:t>
            </a:r>
            <a:r>
              <a:rPr lang="en-US" sz="2400" dirty="0">
                <a:solidFill>
                  <a:srgbClr val="000000"/>
                </a:solidFill>
              </a:rPr>
              <a:t>child1 = </a:t>
            </a:r>
            <a:r>
              <a:rPr lang="en-US" sz="2400" dirty="0" err="1">
                <a:solidFill>
                  <a:srgbClr val="000000"/>
                </a:solidFill>
              </a:rPr>
              <a:t>container.CreateChildContainer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a:t>
            </a:r>
            <a:r>
              <a:rPr lang="en-US" sz="2400" dirty="0">
                <a:solidFill>
                  <a:srgbClr val="000000"/>
                </a:solidFill>
              </a:rPr>
              <a:t>child2 = </a:t>
            </a:r>
            <a:r>
              <a:rPr lang="en-US" sz="2400" dirty="0" err="1">
                <a:solidFill>
                  <a:srgbClr val="000000"/>
                </a:solidFill>
              </a:rPr>
              <a:t>container.CreateChildContainer</a:t>
            </a:r>
            <a:r>
              <a:rPr lang="en-US" sz="2400" dirty="0">
                <a:solidFill>
                  <a:srgbClr val="000000"/>
                </a:solidFill>
              </a:rPr>
              <a:t>();</a:t>
            </a:r>
          </a:p>
          <a:p>
            <a:pPr defTabSz="685848" fontAlgn="base">
              <a:spcBef>
                <a:spcPct val="0"/>
              </a:spcBef>
              <a:spcAft>
                <a:spcPct val="0"/>
              </a:spcAft>
            </a:pP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service1 </a:t>
            </a:r>
            <a:r>
              <a:rPr lang="en-US" sz="2400" dirty="0">
                <a:solidFill>
                  <a:srgbClr val="000000"/>
                </a:solidFill>
              </a:rPr>
              <a:t>= </a:t>
            </a:r>
            <a:r>
              <a:rPr lang="en-US" sz="2400" dirty="0" smtClean="0">
                <a:solidFill>
                  <a:srgbClr val="000000"/>
                </a:solidFill>
              </a:rPr>
              <a:t>child1.Resolve&lt;</a:t>
            </a:r>
            <a:r>
              <a:rPr lang="en-US" sz="2400" dirty="0" err="1" smtClean="0">
                <a:solidFill>
                  <a:srgbClr val="000000"/>
                </a:solidFill>
              </a:rPr>
              <a:t>IMyService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service2 </a:t>
            </a:r>
            <a:r>
              <a:rPr lang="en-US" sz="2400" dirty="0">
                <a:solidFill>
                  <a:srgbClr val="000000"/>
                </a:solidFill>
              </a:rPr>
              <a:t>= </a:t>
            </a:r>
            <a:r>
              <a:rPr lang="en-US" sz="2400" dirty="0" smtClean="0">
                <a:solidFill>
                  <a:srgbClr val="000000"/>
                </a:solidFill>
              </a:rPr>
              <a:t>child2.Resolve&lt;</a:t>
            </a:r>
            <a:r>
              <a:rPr lang="en-US" sz="2400" dirty="0" err="1" smtClean="0">
                <a:solidFill>
                  <a:srgbClr val="000000"/>
                </a:solidFill>
              </a:rPr>
              <a:t>IMyService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service3 </a:t>
            </a:r>
            <a:r>
              <a:rPr lang="en-US" sz="2400" dirty="0">
                <a:solidFill>
                  <a:srgbClr val="000000"/>
                </a:solidFill>
              </a:rPr>
              <a:t>= </a:t>
            </a:r>
            <a:r>
              <a:rPr lang="en-US" sz="2400" dirty="0" err="1" smtClean="0">
                <a:solidFill>
                  <a:srgbClr val="000000"/>
                </a:solidFill>
              </a:rPr>
              <a:t>container.Resolve</a:t>
            </a:r>
            <a:r>
              <a:rPr lang="en-US" sz="2400" dirty="0" smtClean="0">
                <a:solidFill>
                  <a:srgbClr val="000000"/>
                </a:solidFill>
              </a:rPr>
              <a:t>&lt;</a:t>
            </a:r>
            <a:r>
              <a:rPr lang="en-US" sz="2400" dirty="0" err="1" smtClean="0">
                <a:solidFill>
                  <a:srgbClr val="000000"/>
                </a:solidFill>
              </a:rPr>
              <a:t>IMyService</a:t>
            </a:r>
            <a:r>
              <a:rPr lang="en-US" sz="2400" dirty="0" smtClean="0">
                <a:solidFill>
                  <a:srgbClr val="000000"/>
                </a:solidFill>
              </a:rPr>
              <a:t>&gt;();</a:t>
            </a:r>
          </a:p>
          <a:p>
            <a:pPr defTabSz="685848" fontAlgn="base">
              <a:spcBef>
                <a:spcPct val="0"/>
              </a:spcBef>
              <a:spcAft>
                <a:spcPct val="0"/>
              </a:spcAft>
            </a:pPr>
            <a:endParaRPr lang="en-US" sz="2400" dirty="0">
              <a:solidFill>
                <a:srgbClr val="000000"/>
              </a:solidFill>
            </a:endParaRPr>
          </a:p>
          <a:p>
            <a:pPr defTabSz="685848" fontAlgn="base">
              <a:spcBef>
                <a:spcPct val="0"/>
              </a:spcBef>
              <a:spcAft>
                <a:spcPct val="0"/>
              </a:spcAft>
            </a:pPr>
            <a:r>
              <a:rPr lang="en-US" sz="2400" b="1" dirty="0" smtClean="0">
                <a:solidFill>
                  <a:schemeClr val="accent4"/>
                </a:solidFill>
              </a:rPr>
              <a:t>// service1, 2, and 3 all refer to the same instance</a:t>
            </a:r>
            <a:endParaRPr lang="en-US" sz="2400" b="1" dirty="0">
              <a:solidFill>
                <a:schemeClr val="accent4"/>
              </a:solidFill>
            </a:endParaRPr>
          </a:p>
        </p:txBody>
      </p:sp>
    </p:spTree>
    <p:extLst>
      <p:ext uri="{BB962C8B-B14F-4D97-AF65-F5344CB8AC3E}">
        <p14:creationId xmlns:p14="http://schemas.microsoft.com/office/powerpoint/2010/main" val="149581668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err="1"/>
              <a:t>HierarchicalLifetimeManager</a:t>
            </a:r>
            <a:endParaRPr lang="en-US" b="1" dirty="0"/>
          </a:p>
        </p:txBody>
      </p:sp>
      <p:sp>
        <p:nvSpPr>
          <p:cNvPr id="5" name="Rounded Rectangle 4"/>
          <p:cNvSpPr/>
          <p:nvPr/>
        </p:nvSpPr>
        <p:spPr>
          <a:xfrm>
            <a:off x="761726" y="1618590"/>
            <a:ext cx="7833108" cy="439332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container </a:t>
            </a:r>
            <a:r>
              <a:rPr lang="en-US" sz="2400" dirty="0">
                <a:solidFill>
                  <a:srgbClr val="000000"/>
                </a:solidFill>
              </a:rPr>
              <a:t>= new </a:t>
            </a:r>
            <a:r>
              <a:rPr lang="en-US" sz="2400" dirty="0" err="1">
                <a:solidFill>
                  <a:srgbClr val="000000"/>
                </a:solidFill>
              </a:rPr>
              <a:t>UnityContainer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IMyService</a:t>
            </a:r>
            <a:r>
              <a:rPr lang="en-US" sz="2400" dirty="0" smtClean="0">
                <a:solidFill>
                  <a:srgbClr val="000000"/>
                </a:solidFill>
              </a:rPr>
              <a:t>, </a:t>
            </a:r>
            <a:r>
              <a:rPr lang="en-US" sz="2400" dirty="0" err="1" smtClean="0">
                <a:solidFill>
                  <a:srgbClr val="000000"/>
                </a:solidFill>
              </a:rPr>
              <a:t>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a:solidFill>
                  <a:srgbClr val="000000"/>
                </a:solidFill>
              </a:rPr>
              <a:t>  new </a:t>
            </a:r>
            <a:r>
              <a:rPr lang="en-US" sz="2400" b="1" dirty="0" err="1">
                <a:solidFill>
                  <a:srgbClr val="C00000"/>
                </a:solidFill>
              </a:rPr>
              <a:t>HierarchicalLifetimeManager</a:t>
            </a:r>
            <a:r>
              <a:rPr lang="en-US" sz="2400" b="1" dirty="0">
                <a:solidFill>
                  <a:srgbClr val="C00000"/>
                </a:solidFill>
              </a:rPr>
              <a:t> </a:t>
            </a:r>
            <a:r>
              <a:rPr lang="en-US" sz="2400" dirty="0" smtClean="0">
                <a:solidFill>
                  <a:srgbClr val="000000"/>
                </a:solidFill>
              </a:rPr>
              <a:t>());</a:t>
            </a:r>
            <a:endParaRPr lang="en-US" sz="2400" dirty="0">
              <a:solidFill>
                <a:srgbClr val="000000"/>
              </a:solidFill>
            </a:endParaRPr>
          </a:p>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a:t>
            </a:r>
            <a:r>
              <a:rPr lang="en-US" sz="2400" dirty="0">
                <a:solidFill>
                  <a:srgbClr val="000000"/>
                </a:solidFill>
              </a:rPr>
              <a:t>child1 = </a:t>
            </a:r>
            <a:r>
              <a:rPr lang="en-US" sz="2400" dirty="0" err="1">
                <a:solidFill>
                  <a:srgbClr val="000000"/>
                </a:solidFill>
              </a:rPr>
              <a:t>container.CreateChildContainer</a:t>
            </a:r>
            <a:r>
              <a:rPr lang="en-US" sz="2400" dirty="0">
                <a:solidFill>
                  <a:srgbClr val="000000"/>
                </a:solidFill>
              </a:rPr>
              <a:t>();</a:t>
            </a:r>
          </a:p>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a:t>
            </a:r>
            <a:r>
              <a:rPr lang="en-US" sz="2400" dirty="0">
                <a:solidFill>
                  <a:srgbClr val="000000"/>
                </a:solidFill>
              </a:rPr>
              <a:t>child2 = </a:t>
            </a:r>
            <a:r>
              <a:rPr lang="en-US" sz="2400" dirty="0" err="1">
                <a:solidFill>
                  <a:srgbClr val="000000"/>
                </a:solidFill>
              </a:rPr>
              <a:t>container.CreateChildContainer</a:t>
            </a:r>
            <a:r>
              <a:rPr lang="en-US" sz="2400" dirty="0">
                <a:solidFill>
                  <a:srgbClr val="000000"/>
                </a:solidFill>
              </a:rPr>
              <a:t>();</a:t>
            </a:r>
          </a:p>
          <a:p>
            <a:pPr defTabSz="685848" fontAlgn="base">
              <a:spcBef>
                <a:spcPct val="0"/>
              </a:spcBef>
              <a:spcAft>
                <a:spcPct val="0"/>
              </a:spcAft>
            </a:pP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service1 </a:t>
            </a:r>
            <a:r>
              <a:rPr lang="en-US" sz="2400" dirty="0">
                <a:solidFill>
                  <a:srgbClr val="000000"/>
                </a:solidFill>
              </a:rPr>
              <a:t>= </a:t>
            </a:r>
            <a:r>
              <a:rPr lang="en-US" sz="2400" dirty="0" smtClean="0">
                <a:solidFill>
                  <a:srgbClr val="000000"/>
                </a:solidFill>
              </a:rPr>
              <a:t>child1.Resolve&lt;</a:t>
            </a:r>
            <a:r>
              <a:rPr lang="en-US" sz="2400" dirty="0" err="1" smtClean="0">
                <a:solidFill>
                  <a:srgbClr val="000000"/>
                </a:solidFill>
              </a:rPr>
              <a:t>IMyService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service2 </a:t>
            </a:r>
            <a:r>
              <a:rPr lang="en-US" sz="2400" dirty="0">
                <a:solidFill>
                  <a:srgbClr val="000000"/>
                </a:solidFill>
              </a:rPr>
              <a:t>= </a:t>
            </a:r>
            <a:r>
              <a:rPr lang="en-US" sz="2400" dirty="0" smtClean="0">
                <a:solidFill>
                  <a:srgbClr val="000000"/>
                </a:solidFill>
              </a:rPr>
              <a:t>child2.Resolve&lt;</a:t>
            </a:r>
            <a:r>
              <a:rPr lang="en-US" sz="2400" dirty="0" err="1" smtClean="0">
                <a:solidFill>
                  <a:srgbClr val="000000"/>
                </a:solidFill>
              </a:rPr>
              <a:t>IMyService</a:t>
            </a:r>
            <a:r>
              <a:rPr lang="en-US" sz="2400" dirty="0" smtClean="0">
                <a:solidFill>
                  <a:srgbClr val="000000"/>
                </a:solidFill>
              </a:rPr>
              <a:t>&gt;();</a:t>
            </a:r>
            <a:endParaRPr lang="en-US" sz="2400" dirty="0">
              <a:solidFill>
                <a:srgbClr val="000000"/>
              </a:solidFill>
            </a:endParaRPr>
          </a:p>
          <a:p>
            <a:pPr defTabSz="685848" fontAlgn="base">
              <a:spcBef>
                <a:spcPct val="0"/>
              </a:spcBef>
              <a:spcAft>
                <a:spcPct val="0"/>
              </a:spcAft>
            </a:pPr>
            <a:r>
              <a:rPr lang="en-US" sz="2400" dirty="0" err="1">
                <a:solidFill>
                  <a:srgbClr val="000000"/>
                </a:solidFill>
              </a:rPr>
              <a:t>var</a:t>
            </a:r>
            <a:r>
              <a:rPr lang="en-US" sz="2400" dirty="0">
                <a:solidFill>
                  <a:srgbClr val="000000"/>
                </a:solidFill>
              </a:rPr>
              <a:t> </a:t>
            </a:r>
            <a:r>
              <a:rPr lang="en-US" sz="2400" dirty="0" smtClean="0">
                <a:solidFill>
                  <a:srgbClr val="000000"/>
                </a:solidFill>
              </a:rPr>
              <a:t>service3 </a:t>
            </a:r>
            <a:r>
              <a:rPr lang="en-US" sz="2400" dirty="0">
                <a:solidFill>
                  <a:srgbClr val="000000"/>
                </a:solidFill>
              </a:rPr>
              <a:t>= </a:t>
            </a:r>
            <a:r>
              <a:rPr lang="en-US" sz="2400" dirty="0" err="1" smtClean="0">
                <a:solidFill>
                  <a:srgbClr val="000000"/>
                </a:solidFill>
              </a:rPr>
              <a:t>container.Resolve</a:t>
            </a:r>
            <a:r>
              <a:rPr lang="en-US" sz="2400" dirty="0" smtClean="0">
                <a:solidFill>
                  <a:srgbClr val="000000"/>
                </a:solidFill>
              </a:rPr>
              <a:t>&lt;</a:t>
            </a:r>
            <a:r>
              <a:rPr lang="en-US" sz="2400" dirty="0" err="1" smtClean="0">
                <a:solidFill>
                  <a:srgbClr val="000000"/>
                </a:solidFill>
              </a:rPr>
              <a:t>IMyService</a:t>
            </a:r>
            <a:r>
              <a:rPr lang="en-US" sz="2400" dirty="0" smtClean="0">
                <a:solidFill>
                  <a:srgbClr val="000000"/>
                </a:solidFill>
              </a:rPr>
              <a:t>&gt;();</a:t>
            </a:r>
          </a:p>
          <a:p>
            <a:pPr defTabSz="685848" fontAlgn="base">
              <a:spcBef>
                <a:spcPct val="0"/>
              </a:spcBef>
              <a:spcAft>
                <a:spcPct val="0"/>
              </a:spcAft>
            </a:pPr>
            <a:endParaRPr lang="en-US" sz="2400" dirty="0">
              <a:solidFill>
                <a:srgbClr val="000000"/>
              </a:solidFill>
            </a:endParaRPr>
          </a:p>
          <a:p>
            <a:pPr defTabSz="685848" fontAlgn="base">
              <a:spcBef>
                <a:spcPct val="0"/>
              </a:spcBef>
              <a:spcAft>
                <a:spcPct val="0"/>
              </a:spcAft>
            </a:pPr>
            <a:r>
              <a:rPr lang="en-US" sz="2400" b="1" dirty="0" smtClean="0">
                <a:solidFill>
                  <a:schemeClr val="accent4"/>
                </a:solidFill>
              </a:rPr>
              <a:t>// service1, 2, and 3 all refer to different instances</a:t>
            </a:r>
            <a:endParaRPr lang="en-US" sz="2400" b="1" dirty="0">
              <a:solidFill>
                <a:schemeClr val="accent4"/>
              </a:solidFill>
            </a:endParaRPr>
          </a:p>
        </p:txBody>
      </p:sp>
    </p:spTree>
    <p:extLst>
      <p:ext uri="{BB962C8B-B14F-4D97-AF65-F5344CB8AC3E}">
        <p14:creationId xmlns:p14="http://schemas.microsoft.com/office/powerpoint/2010/main" val="21428908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549442"/>
          </a:xfrm>
        </p:spPr>
        <p:txBody>
          <a:bodyPr>
            <a:noAutofit/>
          </a:bodyPr>
          <a:lstStyle/>
          <a:p>
            <a:pPr fontAlgn="auto">
              <a:spcAft>
                <a:spcPts val="0"/>
              </a:spcAft>
              <a:defRPr/>
            </a:pPr>
            <a:r>
              <a:rPr lang="en-US" sz="4800" b="1" dirty="0" smtClean="0"/>
              <a:t>In other words…</a:t>
            </a:r>
            <a:endParaRPr lang="en-US" sz="4800" b="1" dirty="0"/>
          </a:p>
        </p:txBody>
      </p:sp>
      <p:sp>
        <p:nvSpPr>
          <p:cNvPr id="3" name="Content Placeholder 2"/>
          <p:cNvSpPr>
            <a:spLocks noGrp="1"/>
          </p:cNvSpPr>
          <p:nvPr>
            <p:ph idx="1"/>
          </p:nvPr>
        </p:nvSpPr>
        <p:spPr>
          <a:xfrm>
            <a:off x="264695" y="2199152"/>
            <a:ext cx="8879305" cy="1836820"/>
          </a:xfrm>
        </p:spPr>
        <p:txBody>
          <a:bodyPr>
            <a:normAutofit/>
          </a:bodyPr>
          <a:lstStyle/>
          <a:p>
            <a:pPr lvl="1"/>
            <a:r>
              <a:rPr lang="en-US" sz="3200" dirty="0" smtClean="0"/>
              <a:t> </a:t>
            </a:r>
            <a:r>
              <a:rPr lang="en-US" sz="4300" dirty="0" smtClean="0"/>
              <a:t>Do not create new objects inside your modules</a:t>
            </a:r>
            <a:endParaRPr lang="en-US" sz="3900" dirty="0" smtClean="0"/>
          </a:p>
        </p:txBody>
      </p:sp>
    </p:spTree>
    <p:extLst>
      <p:ext uri="{BB962C8B-B14F-4D97-AF65-F5344CB8AC3E}">
        <p14:creationId xmlns:p14="http://schemas.microsoft.com/office/powerpoint/2010/main" val="78295027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smtClean="0"/>
              <a:t>Convention-based Registration</a:t>
            </a:r>
            <a:endParaRPr lang="en-US" b="1" dirty="0"/>
          </a:p>
        </p:txBody>
      </p:sp>
      <p:sp>
        <p:nvSpPr>
          <p:cNvPr id="5" name="Rounded Rectangle 4"/>
          <p:cNvSpPr/>
          <p:nvPr/>
        </p:nvSpPr>
        <p:spPr>
          <a:xfrm>
            <a:off x="761726" y="1618590"/>
            <a:ext cx="7833108" cy="439332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container = new </a:t>
            </a:r>
            <a:r>
              <a:rPr lang="en-US" sz="2400" dirty="0" err="1" smtClean="0">
                <a:solidFill>
                  <a:srgbClr val="000000"/>
                </a:solidFill>
              </a:rPr>
              <a:t>UnityContainer</a:t>
            </a:r>
            <a:r>
              <a:rPr lang="en-US" sz="2400" dirty="0" smtClean="0">
                <a:solidFill>
                  <a:srgbClr val="000000"/>
                </a:solidFill>
              </a:rPr>
              <a:t>();</a:t>
            </a:r>
          </a:p>
          <a:p>
            <a:pPr defTabSz="685848" fontAlgn="base">
              <a:spcBef>
                <a:spcPct val="0"/>
              </a:spcBef>
              <a:spcAft>
                <a:spcPct val="0"/>
              </a:spcAft>
            </a:pPr>
            <a:r>
              <a:rPr lang="en-US" sz="2400" dirty="0" err="1" smtClean="0">
                <a:solidFill>
                  <a:srgbClr val="000000"/>
                </a:solidFill>
              </a:rPr>
              <a:t>container.RegisterTypes</a:t>
            </a:r>
            <a:r>
              <a:rPr lang="en-US" sz="2400" dirty="0" smtClean="0">
                <a:solidFill>
                  <a:srgbClr val="000000"/>
                </a:solidFill>
              </a:rPr>
              <a: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a:t>
            </a:r>
            <a:r>
              <a:rPr lang="en-US" sz="2400" dirty="0" err="1" smtClean="0">
                <a:solidFill>
                  <a:srgbClr val="000000"/>
                </a:solidFill>
              </a:rPr>
              <a:t>AllClasses.FromLoadedAssemblies</a:t>
            </a:r>
            <a:r>
              <a:rPr lang="en-US" sz="2400" dirty="0" smtClean="0">
                <a:solidFill>
                  <a:srgbClr val="000000"/>
                </a:solidFill>
              </a:rPr>
              <a: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a:t>
            </a:r>
            <a:r>
              <a:rPr lang="en-US" sz="2400" dirty="0" err="1" smtClean="0">
                <a:solidFill>
                  <a:srgbClr val="000000"/>
                </a:solidFill>
              </a:rPr>
              <a:t>WithMappings.FromMatchingInterface</a:t>
            </a:r>
            <a:r>
              <a:rPr lang="en-US" sz="2400" dirty="0" smtClean="0">
                <a:solidFill>
                  <a:srgbClr val="000000"/>
                </a:solidFill>
              </a:rPr>
              <a: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a:t>
            </a:r>
            <a:r>
              <a:rPr lang="en-US" sz="2400" dirty="0" err="1" smtClean="0">
                <a:solidFill>
                  <a:srgbClr val="000000"/>
                </a:solidFill>
              </a:rPr>
              <a:t>WithName.Default</a:t>
            </a:r>
            <a:r>
              <a:rPr lang="en-US" sz="2400" dirty="0" smtClean="0">
                <a:solidFill>
                  <a:srgbClr val="000000"/>
                </a:solidFill>
              </a:rPr>
              <a:t>);</a:t>
            </a:r>
          </a:p>
          <a:p>
            <a:pPr defTabSz="685848" fontAlgn="base">
              <a:spcBef>
                <a:spcPct val="0"/>
              </a:spcBef>
              <a:spcAft>
                <a:spcPct val="0"/>
              </a:spcAft>
            </a:pPr>
            <a:endParaRPr lang="en-US" sz="2400" dirty="0">
              <a:solidFill>
                <a:srgbClr val="000000"/>
              </a:solidFill>
            </a:endParaRPr>
          </a:p>
          <a:p>
            <a:pPr defTabSz="685848" fontAlgn="base">
              <a:spcBef>
                <a:spcPct val="0"/>
              </a:spcBef>
              <a:spcAft>
                <a:spcPct val="0"/>
              </a:spcAft>
            </a:pPr>
            <a:r>
              <a:rPr lang="en-US" sz="2400" b="1" dirty="0">
                <a:solidFill>
                  <a:schemeClr val="accent4"/>
                </a:solidFill>
              </a:rPr>
              <a:t>// </a:t>
            </a:r>
            <a:r>
              <a:rPr lang="en-US" sz="2400" b="1" dirty="0" smtClean="0">
                <a:solidFill>
                  <a:schemeClr val="accent4"/>
                </a:solidFill>
              </a:rPr>
              <a:t>will match &lt;</a:t>
            </a:r>
            <a:r>
              <a:rPr lang="en-US" sz="2400" b="1" dirty="0" err="1" smtClean="0">
                <a:solidFill>
                  <a:schemeClr val="accent4"/>
                </a:solidFill>
              </a:rPr>
              <a:t>IFooRepository</a:t>
            </a:r>
            <a:r>
              <a:rPr lang="en-US" sz="2400" b="1" dirty="0" smtClean="0">
                <a:solidFill>
                  <a:schemeClr val="accent4"/>
                </a:solidFill>
              </a:rPr>
              <a:t>, </a:t>
            </a:r>
            <a:r>
              <a:rPr lang="en-US" sz="2400" b="1" dirty="0" err="1" smtClean="0">
                <a:solidFill>
                  <a:schemeClr val="accent4"/>
                </a:solidFill>
              </a:rPr>
              <a:t>FooRepository</a:t>
            </a:r>
            <a:r>
              <a:rPr lang="en-US" sz="2400" b="1" dirty="0" smtClean="0">
                <a:solidFill>
                  <a:schemeClr val="accent4"/>
                </a:solidFill>
              </a:rPr>
              <a:t>&gt;</a:t>
            </a:r>
            <a:endParaRPr lang="en-US" sz="2400" b="1" dirty="0">
              <a:solidFill>
                <a:schemeClr val="accent4"/>
              </a:solidFill>
            </a:endParaRPr>
          </a:p>
          <a:p>
            <a:pPr defTabSz="685848" fontAlgn="base">
              <a:spcBef>
                <a:spcPct val="0"/>
              </a:spcBef>
              <a:spcAft>
                <a:spcPct val="0"/>
              </a:spcAft>
            </a:pPr>
            <a:endParaRPr lang="en-US" sz="2400" dirty="0" smtClean="0">
              <a:solidFill>
                <a:srgbClr val="000000"/>
              </a:solidFill>
            </a:endParaRPr>
          </a:p>
        </p:txBody>
      </p:sp>
    </p:spTree>
    <p:extLst>
      <p:ext uri="{BB962C8B-B14F-4D97-AF65-F5344CB8AC3E}">
        <p14:creationId xmlns:p14="http://schemas.microsoft.com/office/powerpoint/2010/main" val="357958592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smtClean="0"/>
              <a:t>Pass in arguments to constructor</a:t>
            </a:r>
            <a:endParaRPr lang="en-US" b="1" dirty="0"/>
          </a:p>
        </p:txBody>
      </p:sp>
      <p:sp>
        <p:nvSpPr>
          <p:cNvPr id="5" name="Rounded Rectangle 4"/>
          <p:cNvSpPr/>
          <p:nvPr/>
        </p:nvSpPr>
        <p:spPr>
          <a:xfrm>
            <a:off x="559538" y="1492467"/>
            <a:ext cx="8298191" cy="1870844"/>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container = new </a:t>
            </a:r>
            <a:r>
              <a:rPr lang="en-US" sz="2400" dirty="0" err="1" smtClean="0">
                <a:solidFill>
                  <a:srgbClr val="000000"/>
                </a:solidFill>
              </a:rPr>
              <a:t>UnityContainer</a:t>
            </a:r>
            <a:r>
              <a:rPr lang="en-US" sz="2400" dirty="0" smtClean="0">
                <a:solidFill>
                  <a:srgbClr val="000000"/>
                </a:solidFill>
              </a:rPr>
              <a:t>();</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IMyRepository</a:t>
            </a:r>
            <a:r>
              <a:rPr lang="en-US" sz="2400" dirty="0" smtClean="0">
                <a:solidFill>
                  <a:srgbClr val="000000"/>
                </a:solidFill>
              </a:rPr>
              <a:t>, </a:t>
            </a:r>
            <a:r>
              <a:rPr lang="en-US" sz="2400" dirty="0" err="1" smtClean="0">
                <a:solidFill>
                  <a:srgbClr val="000000"/>
                </a:solidFill>
              </a:rPr>
              <a:t>MyRepository</a:t>
            </a:r>
            <a:r>
              <a:rPr lang="en-US" sz="2400" dirty="0" smtClean="0">
                <a:solidFill>
                  <a:srgbClr val="000000"/>
                </a:solidFill>
              </a:rPr>
              <a:t>&gt;(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new </a:t>
            </a:r>
            <a:r>
              <a:rPr lang="en-US" sz="2400" dirty="0" err="1" smtClean="0">
                <a:solidFill>
                  <a:srgbClr val="000000"/>
                </a:solidFill>
              </a:rPr>
              <a:t>InjectionConstructor</a:t>
            </a:r>
            <a:r>
              <a:rPr lang="en-US" sz="2400" dirty="0" smtClean="0">
                <a:solidFill>
                  <a:srgbClr val="000000"/>
                </a:solidFill>
              </a:rPr>
              <a:t>("the connection string"));</a:t>
            </a:r>
          </a:p>
        </p:txBody>
      </p:sp>
      <p:sp>
        <p:nvSpPr>
          <p:cNvPr id="6" name="Rounded Rectangle 5"/>
          <p:cNvSpPr/>
          <p:nvPr/>
        </p:nvSpPr>
        <p:spPr>
          <a:xfrm>
            <a:off x="559538" y="3541985"/>
            <a:ext cx="8298191" cy="270641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smtClean="0">
                <a:solidFill>
                  <a:srgbClr val="000000"/>
                </a:solidFill>
              </a:rPr>
              <a:t>public class </a:t>
            </a:r>
            <a:r>
              <a:rPr lang="en-US" sz="2400" dirty="0" err="1" smtClean="0">
                <a:solidFill>
                  <a:srgbClr val="000000"/>
                </a:solidFill>
              </a:rPr>
              <a:t>MyService</a:t>
            </a:r>
            <a:endParaRPr lang="en-US" sz="2400" dirty="0" smtClean="0">
              <a:solidFill>
                <a:srgbClr val="000000"/>
              </a:solidFill>
            </a:endParaRPr>
          </a:p>
          <a:p>
            <a:pPr defTabSz="685848" fontAlgn="base">
              <a:spcBef>
                <a:spcPct val="0"/>
              </a:spcBef>
              <a:spcAft>
                <a:spcPct val="0"/>
              </a:spcAft>
            </a:pPr>
            <a:r>
              <a:rPr lang="en-US" sz="2400" dirty="0" smtClean="0">
                <a:solidFill>
                  <a:srgbClr val="000000"/>
                </a:solidFill>
              </a:rPr>
              <a: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public </a:t>
            </a:r>
            <a:r>
              <a:rPr lang="en-US" sz="2400" dirty="0" err="1" smtClean="0">
                <a:solidFill>
                  <a:srgbClr val="000000"/>
                </a:solidFill>
              </a:rPr>
              <a:t>MyService</a:t>
            </a:r>
            <a:r>
              <a:rPr lang="en-US" sz="2400" dirty="0" smtClean="0">
                <a:solidFill>
                  <a:srgbClr val="000000"/>
                </a:solidFill>
              </a:rPr>
              <a:t>(</a:t>
            </a:r>
            <a:r>
              <a:rPr lang="en-US" sz="2400" dirty="0" err="1" smtClean="0">
                <a:solidFill>
                  <a:srgbClr val="000000"/>
                </a:solidFill>
              </a:rPr>
              <a:t>IMyRepository</a:t>
            </a:r>
            <a:r>
              <a:rPr lang="en-US" sz="2400" dirty="0" smtClean="0">
                <a:solidFill>
                  <a:srgbClr val="000000"/>
                </a:solidFill>
              </a:rPr>
              <a:t> repository,</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string </a:t>
            </a:r>
            <a:r>
              <a:rPr lang="en-US" sz="2400" dirty="0" err="1" smtClean="0">
                <a:solidFill>
                  <a:srgbClr val="000000"/>
                </a:solidFill>
              </a:rPr>
              <a:t>connectionString</a:t>
            </a:r>
            <a:r>
              <a:rPr lang="en-US" sz="2400" dirty="0" smtClean="0">
                <a:solidFill>
                  <a:srgbClr val="000000"/>
                </a:solidFill>
              </a:rPr>
              <a:t>)</a:t>
            </a:r>
          </a:p>
          <a:p>
            <a:pPr defTabSz="685848" fontAlgn="base">
              <a:spcBef>
                <a:spcPct val="0"/>
              </a:spcBef>
              <a:spcAft>
                <a:spcPct val="0"/>
              </a:spcAft>
            </a:pPr>
            <a:r>
              <a:rPr lang="en-US" sz="2400" dirty="0" smtClean="0">
                <a:solidFill>
                  <a:srgbClr val="000000"/>
                </a:solidFill>
              </a:rPr>
              <a:t>    {    }</a:t>
            </a:r>
          </a:p>
          <a:p>
            <a:pPr defTabSz="685848" fontAlgn="base">
              <a:spcBef>
                <a:spcPct val="0"/>
              </a:spcBef>
              <a:spcAft>
                <a:spcPct val="0"/>
              </a:spcAft>
            </a:pPr>
            <a:r>
              <a:rPr lang="en-US" sz="2400" dirty="0">
                <a:solidFill>
                  <a:srgbClr val="000000"/>
                </a:solidFill>
              </a:rPr>
              <a:t>}</a:t>
            </a:r>
            <a:endParaRPr lang="en-US" sz="2400" dirty="0" smtClean="0">
              <a:solidFill>
                <a:srgbClr val="000000"/>
              </a:solidFill>
            </a:endParaRPr>
          </a:p>
        </p:txBody>
      </p:sp>
    </p:spTree>
    <p:extLst>
      <p:ext uri="{BB962C8B-B14F-4D97-AF65-F5344CB8AC3E}">
        <p14:creationId xmlns:p14="http://schemas.microsoft.com/office/powerpoint/2010/main" val="14783379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704193"/>
            <a:ext cx="7772400" cy="609600"/>
          </a:xfrm>
        </p:spPr>
        <p:txBody>
          <a:bodyPr>
            <a:normAutofit/>
          </a:bodyPr>
          <a:lstStyle/>
          <a:p>
            <a:pPr fontAlgn="auto">
              <a:spcAft>
                <a:spcPts val="0"/>
              </a:spcAft>
              <a:defRPr/>
            </a:pPr>
            <a:r>
              <a:rPr lang="en-US" b="1" dirty="0" smtClean="0"/>
              <a:t>Pick the constructor</a:t>
            </a:r>
            <a:endParaRPr lang="en-US" b="1" dirty="0"/>
          </a:p>
        </p:txBody>
      </p:sp>
      <p:sp>
        <p:nvSpPr>
          <p:cNvPr id="5" name="Rounded Rectangle 4"/>
          <p:cNvSpPr/>
          <p:nvPr/>
        </p:nvSpPr>
        <p:spPr>
          <a:xfrm>
            <a:off x="559538" y="1492467"/>
            <a:ext cx="8298191" cy="1870844"/>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err="1" smtClean="0">
                <a:solidFill>
                  <a:srgbClr val="000000"/>
                </a:solidFill>
              </a:rPr>
              <a:t>var</a:t>
            </a:r>
            <a:r>
              <a:rPr lang="en-US" sz="2400" dirty="0" smtClean="0">
                <a:solidFill>
                  <a:srgbClr val="000000"/>
                </a:solidFill>
              </a:rPr>
              <a:t> container = new </a:t>
            </a:r>
            <a:r>
              <a:rPr lang="en-US" sz="2400" dirty="0" err="1" smtClean="0">
                <a:solidFill>
                  <a:srgbClr val="000000"/>
                </a:solidFill>
              </a:rPr>
              <a:t>UnityContainer</a:t>
            </a:r>
            <a:r>
              <a:rPr lang="en-US" sz="2400" dirty="0" smtClean="0">
                <a:solidFill>
                  <a:srgbClr val="000000"/>
                </a:solidFill>
              </a:rPr>
              <a:t>();</a:t>
            </a:r>
          </a:p>
          <a:p>
            <a:pPr defTabSz="685848" fontAlgn="base">
              <a:spcBef>
                <a:spcPct val="0"/>
              </a:spcBef>
              <a:spcAft>
                <a:spcPct val="0"/>
              </a:spcAft>
            </a:pPr>
            <a:r>
              <a:rPr lang="en-US" sz="2400" dirty="0" err="1" smtClean="0">
                <a:solidFill>
                  <a:srgbClr val="000000"/>
                </a:solidFill>
              </a:rPr>
              <a:t>container.RegisterType</a:t>
            </a:r>
            <a:r>
              <a:rPr lang="en-US" sz="2400" dirty="0" smtClean="0">
                <a:solidFill>
                  <a:srgbClr val="000000"/>
                </a:solidFill>
              </a:rPr>
              <a:t>&lt;</a:t>
            </a:r>
            <a:r>
              <a:rPr lang="en-US" sz="2400" dirty="0" err="1" smtClean="0">
                <a:solidFill>
                  <a:srgbClr val="000000"/>
                </a:solidFill>
              </a:rPr>
              <a:t>IMyRepository</a:t>
            </a:r>
            <a:r>
              <a:rPr lang="en-US" sz="2400" dirty="0" smtClean="0">
                <a:solidFill>
                  <a:srgbClr val="000000"/>
                </a:solidFill>
              </a:rPr>
              <a:t>, </a:t>
            </a:r>
            <a:r>
              <a:rPr lang="en-US" sz="2400" dirty="0" err="1" smtClean="0">
                <a:solidFill>
                  <a:srgbClr val="000000"/>
                </a:solidFill>
              </a:rPr>
              <a:t>MyRepository</a:t>
            </a:r>
            <a:r>
              <a:rPr lang="en-US" sz="2400" dirty="0" smtClean="0">
                <a:solidFill>
                  <a:srgbClr val="000000"/>
                </a:solidFill>
              </a:rPr>
              <a:t>&gt;(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new </a:t>
            </a:r>
            <a:r>
              <a:rPr lang="en-US" sz="2400" dirty="0" err="1" smtClean="0">
                <a:solidFill>
                  <a:srgbClr val="000000"/>
                </a:solidFill>
              </a:rPr>
              <a:t>InjectionConstructor</a:t>
            </a:r>
            <a:r>
              <a:rPr lang="en-US" sz="2400" dirty="0" smtClean="0">
                <a:solidFill>
                  <a:srgbClr val="000000"/>
                </a:solidFill>
              </a:rPr>
              <a:t>());</a:t>
            </a:r>
          </a:p>
        </p:txBody>
      </p:sp>
      <p:sp>
        <p:nvSpPr>
          <p:cNvPr id="6" name="Rounded Rectangle 5"/>
          <p:cNvSpPr/>
          <p:nvPr/>
        </p:nvSpPr>
        <p:spPr>
          <a:xfrm>
            <a:off x="559538" y="3541985"/>
            <a:ext cx="8298191" cy="270641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sz="2400" dirty="0" smtClean="0">
                <a:solidFill>
                  <a:srgbClr val="000000"/>
                </a:solidFill>
              </a:rPr>
              <a:t>public class </a:t>
            </a:r>
            <a:r>
              <a:rPr lang="en-US" sz="2400" dirty="0" err="1" smtClean="0">
                <a:solidFill>
                  <a:srgbClr val="000000"/>
                </a:solidFill>
              </a:rPr>
              <a:t>MyService</a:t>
            </a:r>
            <a:endParaRPr lang="en-US" sz="2400" dirty="0" smtClean="0">
              <a:solidFill>
                <a:srgbClr val="000000"/>
              </a:solidFill>
            </a:endParaRPr>
          </a:p>
          <a:p>
            <a:pPr defTabSz="685848" fontAlgn="base">
              <a:spcBef>
                <a:spcPct val="0"/>
              </a:spcBef>
              <a:spcAft>
                <a:spcPct val="0"/>
              </a:spcAft>
            </a:pPr>
            <a:r>
              <a:rPr lang="en-US" sz="2400" dirty="0" smtClean="0">
                <a:solidFill>
                  <a:srgbClr val="000000"/>
                </a:solidFill>
              </a:rPr>
              <a:t>{</a:t>
            </a:r>
          </a:p>
          <a:p>
            <a:pPr defTabSz="685848" fontAlgn="base">
              <a:spcBef>
                <a:spcPct val="0"/>
              </a:spcBef>
              <a:spcAft>
                <a:spcPct val="0"/>
              </a:spcAft>
            </a:pPr>
            <a:r>
              <a:rPr lang="en-US" sz="2400" dirty="0">
                <a:solidFill>
                  <a:srgbClr val="000000"/>
                </a:solidFill>
              </a:rPr>
              <a:t> </a:t>
            </a:r>
            <a:r>
              <a:rPr lang="en-US" sz="2400" dirty="0" smtClean="0">
                <a:solidFill>
                  <a:srgbClr val="000000"/>
                </a:solidFill>
              </a:rPr>
              <a:t>    public </a:t>
            </a:r>
            <a:r>
              <a:rPr lang="en-US" sz="2400" dirty="0" err="1">
                <a:solidFill>
                  <a:srgbClr val="000000"/>
                </a:solidFill>
              </a:rPr>
              <a:t>MyService</a:t>
            </a:r>
            <a:r>
              <a:rPr lang="en-US" sz="2400" dirty="0" smtClean="0">
                <a:solidFill>
                  <a:srgbClr val="000000"/>
                </a:solidFill>
              </a:rPr>
              <a:t>() {     } </a:t>
            </a:r>
            <a:r>
              <a:rPr lang="en-US" sz="2400" b="1" dirty="0">
                <a:solidFill>
                  <a:schemeClr val="accent4"/>
                </a:solidFill>
              </a:rPr>
              <a:t>// </a:t>
            </a:r>
            <a:r>
              <a:rPr lang="en-US" sz="2400" b="1" dirty="0" smtClean="0">
                <a:solidFill>
                  <a:schemeClr val="accent4"/>
                </a:solidFill>
              </a:rPr>
              <a:t>will pick this one</a:t>
            </a:r>
            <a:endParaRPr lang="en-US" sz="2400" dirty="0" smtClean="0">
              <a:solidFill>
                <a:srgbClr val="000000"/>
              </a:solidFill>
            </a:endParaRPr>
          </a:p>
          <a:p>
            <a:pPr defTabSz="685848" fontAlgn="base">
              <a:spcBef>
                <a:spcPct val="0"/>
              </a:spcBef>
              <a:spcAft>
                <a:spcPct val="0"/>
              </a:spcAft>
            </a:pPr>
            <a:r>
              <a:rPr lang="en-US" sz="2400" dirty="0" smtClean="0">
                <a:solidFill>
                  <a:srgbClr val="000000"/>
                </a:solidFill>
              </a:rPr>
              <a:t>     public </a:t>
            </a:r>
            <a:r>
              <a:rPr lang="en-US" sz="2400" dirty="0" err="1" smtClean="0">
                <a:solidFill>
                  <a:srgbClr val="000000"/>
                </a:solidFill>
              </a:rPr>
              <a:t>MyService</a:t>
            </a:r>
            <a:r>
              <a:rPr lang="en-US" sz="2400" dirty="0" smtClean="0">
                <a:solidFill>
                  <a:srgbClr val="000000"/>
                </a:solidFill>
              </a:rPr>
              <a:t>(string </a:t>
            </a:r>
            <a:r>
              <a:rPr lang="en-US" sz="2400" dirty="0" err="1" smtClean="0">
                <a:solidFill>
                  <a:srgbClr val="000000"/>
                </a:solidFill>
              </a:rPr>
              <a:t>connectionString</a:t>
            </a:r>
            <a:r>
              <a:rPr lang="en-US" sz="2400" dirty="0" smtClean="0">
                <a:solidFill>
                  <a:srgbClr val="000000"/>
                </a:solidFill>
              </a:rPr>
              <a:t>) {     }</a:t>
            </a:r>
          </a:p>
          <a:p>
            <a:pPr defTabSz="685848" fontAlgn="base">
              <a:spcBef>
                <a:spcPct val="0"/>
              </a:spcBef>
              <a:spcAft>
                <a:spcPct val="0"/>
              </a:spcAft>
            </a:pPr>
            <a:r>
              <a:rPr lang="en-US" sz="2400" dirty="0" smtClean="0">
                <a:solidFill>
                  <a:srgbClr val="000000"/>
                </a:solidFill>
              </a:rPr>
              <a:t>     public </a:t>
            </a:r>
            <a:r>
              <a:rPr lang="en-US" sz="2400" dirty="0" err="1">
                <a:solidFill>
                  <a:srgbClr val="000000"/>
                </a:solidFill>
              </a:rPr>
              <a:t>MyService</a:t>
            </a:r>
            <a:r>
              <a:rPr lang="en-US" sz="2400" dirty="0">
                <a:solidFill>
                  <a:srgbClr val="000000"/>
                </a:solidFill>
              </a:rPr>
              <a:t>(string a, string b, string c</a:t>
            </a:r>
            <a:r>
              <a:rPr lang="en-US" sz="2400" dirty="0" smtClean="0">
                <a:solidFill>
                  <a:srgbClr val="000000"/>
                </a:solidFill>
              </a:rPr>
              <a:t>) {     }</a:t>
            </a:r>
          </a:p>
          <a:p>
            <a:pPr defTabSz="685848" fontAlgn="base">
              <a:spcBef>
                <a:spcPct val="0"/>
              </a:spcBef>
              <a:spcAft>
                <a:spcPct val="0"/>
              </a:spcAft>
            </a:pPr>
            <a:r>
              <a:rPr lang="en-US" sz="2400" dirty="0" smtClean="0">
                <a:solidFill>
                  <a:srgbClr val="000000"/>
                </a:solidFill>
              </a:rPr>
              <a:t>}</a:t>
            </a:r>
          </a:p>
        </p:txBody>
      </p:sp>
    </p:spTree>
    <p:extLst>
      <p:ext uri="{BB962C8B-B14F-4D97-AF65-F5344CB8AC3E}">
        <p14:creationId xmlns:p14="http://schemas.microsoft.com/office/powerpoint/2010/main" val="41948960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4" y="1534511"/>
            <a:ext cx="7772400" cy="609600"/>
          </a:xfrm>
        </p:spPr>
        <p:txBody>
          <a:bodyPr>
            <a:normAutofit fontScale="90000"/>
          </a:bodyPr>
          <a:lstStyle/>
          <a:p>
            <a:pPr fontAlgn="auto">
              <a:spcAft>
                <a:spcPts val="0"/>
              </a:spcAft>
              <a:defRPr/>
            </a:pPr>
            <a:r>
              <a:rPr lang="en-US" b="1" dirty="0" smtClean="0"/>
              <a:t>Dependency Injection with ASP.NET MVC</a:t>
            </a:r>
            <a:endParaRPr lang="en-US" b="1" dirty="0"/>
          </a:p>
        </p:txBody>
      </p:sp>
    </p:spTree>
    <p:extLst>
      <p:ext uri="{BB962C8B-B14F-4D97-AF65-F5344CB8AC3E}">
        <p14:creationId xmlns:p14="http://schemas.microsoft.com/office/powerpoint/2010/main" val="274487342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DI with MVC</a:t>
            </a:r>
            <a:endParaRPr lang="en-US" b="1" dirty="0"/>
          </a:p>
        </p:txBody>
      </p:sp>
      <p:sp>
        <p:nvSpPr>
          <p:cNvPr id="3" name="Content Placeholder 2"/>
          <p:cNvSpPr>
            <a:spLocks noGrp="1"/>
          </p:cNvSpPr>
          <p:nvPr>
            <p:ph idx="1"/>
          </p:nvPr>
        </p:nvSpPr>
        <p:spPr>
          <a:xfrm>
            <a:off x="373283" y="1241384"/>
            <a:ext cx="8273005" cy="4572000"/>
          </a:xfrm>
        </p:spPr>
        <p:txBody>
          <a:bodyPr>
            <a:normAutofit fontScale="85000" lnSpcReduction="20000"/>
          </a:bodyPr>
          <a:lstStyle/>
          <a:p>
            <a:pPr>
              <a:spcBef>
                <a:spcPts val="1800"/>
              </a:spcBef>
              <a:buFont typeface="Wingdings 2"/>
              <a:buChar char=""/>
              <a:defRPr/>
            </a:pPr>
            <a:r>
              <a:rPr lang="en-US" sz="3000" dirty="0" smtClean="0"/>
              <a:t>MVC framework communicates with DI container through the </a:t>
            </a:r>
            <a:r>
              <a:rPr lang="en-US" sz="3000" dirty="0" smtClean="0">
                <a:solidFill>
                  <a:srgbClr val="C00000"/>
                </a:solidFill>
                <a:latin typeface="Segoe Print" panose="02000600000000000000" pitchFamily="2" charset="0"/>
              </a:rPr>
              <a:t>IDependencyResolver</a:t>
            </a:r>
            <a:r>
              <a:rPr lang="en-US" sz="3000" dirty="0" smtClean="0"/>
              <a:t> interface</a:t>
            </a:r>
            <a:endParaRPr lang="en-US" sz="3000" b="0" dirty="0" smtClean="0">
              <a:solidFill>
                <a:srgbClr val="C00000"/>
              </a:solidFill>
              <a:latin typeface="Segoe Print" pitchFamily="2" charset="0"/>
            </a:endParaRPr>
          </a:p>
          <a:p>
            <a:pPr marL="274320" indent="-274320" fontAlgn="auto">
              <a:spcBef>
                <a:spcPts val="1800"/>
              </a:spcBef>
              <a:spcAft>
                <a:spcPts val="0"/>
              </a:spcAft>
              <a:buFont typeface="Wingdings 2"/>
              <a:buChar char=""/>
              <a:defRPr/>
            </a:pPr>
            <a:endParaRPr lang="en-US" sz="3000" dirty="0" smtClean="0"/>
          </a:p>
          <a:p>
            <a:pPr marL="274320" indent="-274320" fontAlgn="auto">
              <a:spcBef>
                <a:spcPts val="1800"/>
              </a:spcBef>
              <a:spcAft>
                <a:spcPts val="0"/>
              </a:spcAft>
              <a:buFont typeface="Wingdings 2"/>
              <a:buChar char=""/>
              <a:defRPr/>
            </a:pPr>
            <a:endParaRPr lang="en-US" sz="3000" dirty="0" smtClean="0"/>
          </a:p>
          <a:p>
            <a:pPr marL="274320" indent="-274320" fontAlgn="auto">
              <a:spcBef>
                <a:spcPts val="1800"/>
              </a:spcBef>
              <a:spcAft>
                <a:spcPts val="0"/>
              </a:spcAft>
              <a:buFont typeface="Wingdings 2"/>
              <a:buChar char=""/>
              <a:defRPr/>
            </a:pPr>
            <a:endParaRPr lang="en-US" sz="3000" dirty="0"/>
          </a:p>
          <a:p>
            <a:pPr marL="274320" indent="-274320" fontAlgn="auto">
              <a:spcBef>
                <a:spcPts val="2400"/>
              </a:spcBef>
              <a:spcAft>
                <a:spcPts val="0"/>
              </a:spcAft>
              <a:buFont typeface="Wingdings 2"/>
              <a:buChar char=""/>
              <a:defRPr/>
            </a:pPr>
            <a:r>
              <a:rPr lang="en-US" sz="3000" dirty="0" smtClean="0"/>
              <a:t>Implement resolver and register DI Container in the Global.asax</a:t>
            </a:r>
          </a:p>
          <a:p>
            <a:pPr marL="274320" indent="-274320" fontAlgn="auto">
              <a:spcBef>
                <a:spcPts val="1800"/>
              </a:spcBef>
              <a:spcAft>
                <a:spcPts val="0"/>
              </a:spcAft>
              <a:buFont typeface="Wingdings 2"/>
              <a:buChar char=""/>
              <a:defRPr/>
            </a:pPr>
            <a:r>
              <a:rPr lang="en-US" sz="3000" dirty="0" smtClean="0"/>
              <a:t>Can register any class that app needs to consume with DI container</a:t>
            </a:r>
          </a:p>
          <a:p>
            <a:pPr marL="274320" indent="-274320" fontAlgn="auto">
              <a:spcBef>
                <a:spcPts val="1800"/>
              </a:spcBef>
              <a:spcAft>
                <a:spcPts val="0"/>
              </a:spcAft>
              <a:buFont typeface="Wingdings 2"/>
              <a:buChar char=""/>
              <a:defRPr/>
            </a:pPr>
            <a:r>
              <a:rPr lang="en-US" sz="3000" dirty="0" smtClean="0"/>
              <a:t>MVC first consults the resolver when it needs a class instance</a:t>
            </a:r>
          </a:p>
          <a:p>
            <a:pPr marL="274320" indent="-274320" fontAlgn="auto">
              <a:spcBef>
                <a:spcPts val="1800"/>
              </a:spcBef>
              <a:spcAft>
                <a:spcPts val="0"/>
              </a:spcAft>
              <a:buFont typeface="Wingdings 2"/>
              <a:buChar char=""/>
              <a:defRPr/>
            </a:pPr>
            <a:endParaRPr lang="en-US" sz="3200" dirty="0" smtClean="0"/>
          </a:p>
        </p:txBody>
      </p:sp>
      <p:sp>
        <p:nvSpPr>
          <p:cNvPr id="4" name="Rounded Rectangle 3"/>
          <p:cNvSpPr/>
          <p:nvPr/>
        </p:nvSpPr>
        <p:spPr>
          <a:xfrm>
            <a:off x="602673" y="1848908"/>
            <a:ext cx="7526655" cy="1634712"/>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endPos="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a:t>
            </a:r>
            <a:r>
              <a:rPr lang="en-US" dirty="0">
                <a:solidFill>
                  <a:srgbClr val="000000"/>
                </a:solidFill>
              </a:rPr>
              <a:t> </a:t>
            </a:r>
            <a:r>
              <a:rPr lang="en-US" dirty="0" smtClean="0">
                <a:solidFill>
                  <a:srgbClr val="000000"/>
                </a:solidFill>
              </a:rPr>
              <a:t>interface IDependencyResolver</a:t>
            </a:r>
          </a:p>
          <a:p>
            <a:pPr defTabSz="685848" fontAlgn="base">
              <a:spcBef>
                <a:spcPct val="0"/>
              </a:spcBef>
              <a:spcAft>
                <a:spcPct val="0"/>
              </a:spcAft>
            </a:pP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object </a:t>
            </a:r>
            <a:r>
              <a:rPr lang="en-US" dirty="0" smtClean="0">
                <a:solidFill>
                  <a:srgbClr val="1008AA"/>
                </a:solidFill>
              </a:rPr>
              <a:t>GetService</a:t>
            </a:r>
            <a:r>
              <a:rPr lang="en-US" dirty="0" smtClean="0">
                <a:solidFill>
                  <a:srgbClr val="000000"/>
                </a:solidFill>
              </a:rPr>
              <a:t>(Type serviceType);</a:t>
            </a:r>
          </a:p>
          <a:p>
            <a:pPr defTabSz="685848" fontAlgn="base">
              <a:spcBef>
                <a:spcPct val="0"/>
              </a:spcBef>
              <a:spcAft>
                <a:spcPct val="0"/>
              </a:spcAft>
            </a:pPr>
            <a:r>
              <a:rPr lang="en-US" dirty="0">
                <a:solidFill>
                  <a:srgbClr val="000000"/>
                </a:solidFill>
              </a:rPr>
              <a:t>	</a:t>
            </a:r>
            <a:r>
              <a:rPr lang="en-US" dirty="0" smtClean="0">
                <a:solidFill>
                  <a:srgbClr val="000000"/>
                </a:solidFill>
              </a:rPr>
              <a:t>IEnumberable&lt;object&gt; </a:t>
            </a:r>
            <a:r>
              <a:rPr lang="en-US" dirty="0" smtClean="0">
                <a:solidFill>
                  <a:srgbClr val="1008AA"/>
                </a:solidFill>
              </a:rPr>
              <a:t>GetServices</a:t>
            </a:r>
            <a:r>
              <a:rPr lang="en-US" dirty="0" smtClean="0">
                <a:solidFill>
                  <a:srgbClr val="000000"/>
                </a:solidFill>
              </a:rPr>
              <a:t>(Type serviceType) </a:t>
            </a:r>
          </a:p>
          <a:p>
            <a:pPr defTabSz="685848" fontAlgn="base">
              <a:spcBef>
                <a:spcPct val="0"/>
              </a:spcBef>
              <a:spcAft>
                <a:spcPct val="0"/>
              </a:spcAft>
            </a:pP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6928279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788276"/>
          </a:xfrm>
        </p:spPr>
        <p:txBody>
          <a:bodyPr>
            <a:normAutofit/>
          </a:bodyPr>
          <a:lstStyle/>
          <a:p>
            <a:pPr fontAlgn="auto">
              <a:spcAft>
                <a:spcPts val="0"/>
              </a:spcAft>
              <a:defRPr/>
            </a:pPr>
            <a:r>
              <a:rPr lang="en-US" b="1" dirty="0" smtClean="0"/>
              <a:t>Custom Dependency Resolver</a:t>
            </a:r>
            <a:endParaRPr lang="en-US" b="1" dirty="0"/>
          </a:p>
        </p:txBody>
      </p:sp>
      <p:sp>
        <p:nvSpPr>
          <p:cNvPr id="4" name="Rounded Rectangle 3"/>
          <p:cNvSpPr/>
          <p:nvPr/>
        </p:nvSpPr>
        <p:spPr>
          <a:xfrm>
            <a:off x="602673" y="1186756"/>
            <a:ext cx="7526655" cy="3784637"/>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endPos="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a:solidFill>
                  <a:srgbClr val="000000"/>
                </a:solidFill>
              </a:rPr>
              <a:t>public class </a:t>
            </a:r>
            <a:r>
              <a:rPr lang="en-US" dirty="0" err="1" smtClean="0">
                <a:solidFill>
                  <a:srgbClr val="000000"/>
                </a:solidFill>
              </a:rPr>
              <a:t>MyDependencyResolver</a:t>
            </a:r>
            <a:r>
              <a:rPr lang="en-US" dirty="0" smtClean="0">
                <a:solidFill>
                  <a:srgbClr val="000000"/>
                </a:solidFill>
              </a:rPr>
              <a:t> </a:t>
            </a:r>
            <a:r>
              <a:rPr lang="en-US" dirty="0">
                <a:solidFill>
                  <a:srgbClr val="000000"/>
                </a:solidFill>
              </a:rPr>
              <a:t>: </a:t>
            </a:r>
            <a:r>
              <a:rPr lang="en-US" dirty="0" err="1">
                <a:solidFill>
                  <a:srgbClr val="000000"/>
                </a:solidFill>
              </a:rPr>
              <a:t>IDependencyResolver</a:t>
            </a:r>
            <a:endParaRPr lang="en-US" dirty="0">
              <a:solidFill>
                <a:srgbClr val="000000"/>
              </a:solidFill>
            </a:endParaRPr>
          </a:p>
          <a:p>
            <a:pPr defTabSz="685848" fontAlgn="base">
              <a:spcBef>
                <a:spcPct val="0"/>
              </a:spcBef>
              <a:spcAft>
                <a:spcPct val="0"/>
              </a:spcAft>
            </a:pPr>
            <a:r>
              <a:rPr lang="en-US" dirty="0">
                <a:solidFill>
                  <a:srgbClr val="000000"/>
                </a:solidFill>
              </a:rPr>
              <a:t>{</a:t>
            </a:r>
          </a:p>
          <a:p>
            <a:pPr defTabSz="685848" fontAlgn="base">
              <a:spcBef>
                <a:spcPct val="0"/>
              </a:spcBef>
              <a:spcAft>
                <a:spcPct val="0"/>
              </a:spcAft>
            </a:pPr>
            <a:r>
              <a:rPr lang="en-US" dirty="0">
                <a:solidFill>
                  <a:srgbClr val="000000"/>
                </a:solidFill>
              </a:rPr>
              <a:t>    public object </a:t>
            </a:r>
            <a:r>
              <a:rPr lang="en-US" dirty="0" err="1">
                <a:solidFill>
                  <a:srgbClr val="000000"/>
                </a:solidFill>
              </a:rPr>
              <a:t>GetService</a:t>
            </a:r>
            <a:r>
              <a:rPr lang="en-US" dirty="0">
                <a:solidFill>
                  <a:srgbClr val="000000"/>
                </a:solidFill>
              </a:rPr>
              <a:t>(Type </a:t>
            </a:r>
            <a:r>
              <a:rPr lang="en-US" dirty="0" err="1">
                <a:solidFill>
                  <a:srgbClr val="000000"/>
                </a:solidFill>
              </a:rPr>
              <a:t>serviceType</a:t>
            </a:r>
            <a:r>
              <a:rPr lang="en-US" dirty="0">
                <a:solidFill>
                  <a:srgbClr val="000000"/>
                </a:solidFill>
              </a:rPr>
              <a:t>)</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        if (</a:t>
            </a:r>
            <a:r>
              <a:rPr lang="en-US" dirty="0" err="1">
                <a:solidFill>
                  <a:srgbClr val="000000"/>
                </a:solidFill>
              </a:rPr>
              <a:t>serviceType</a:t>
            </a:r>
            <a:r>
              <a:rPr lang="en-US" dirty="0">
                <a:solidFill>
                  <a:srgbClr val="000000"/>
                </a:solidFill>
              </a:rPr>
              <a:t> == </a:t>
            </a:r>
            <a:r>
              <a:rPr lang="en-US" dirty="0" err="1">
                <a:solidFill>
                  <a:srgbClr val="000000"/>
                </a:solidFill>
              </a:rPr>
              <a:t>typeof</a:t>
            </a:r>
            <a:r>
              <a:rPr lang="en-US" dirty="0">
                <a:solidFill>
                  <a:srgbClr val="000000"/>
                </a:solidFill>
              </a:rPr>
              <a:t>(</a:t>
            </a:r>
            <a:r>
              <a:rPr lang="en-US" dirty="0" err="1">
                <a:solidFill>
                  <a:srgbClr val="000000"/>
                </a:solidFill>
              </a:rPr>
              <a:t>ISomeClass</a:t>
            </a:r>
            <a:r>
              <a:rPr lang="en-US" dirty="0">
                <a:solidFill>
                  <a:srgbClr val="000000"/>
                </a:solidFill>
              </a:rPr>
              <a:t>))</a:t>
            </a:r>
          </a:p>
          <a:p>
            <a:pPr defTabSz="685848" fontAlgn="base">
              <a:spcBef>
                <a:spcPct val="0"/>
              </a:spcBef>
              <a:spcAft>
                <a:spcPct val="0"/>
              </a:spcAft>
            </a:pPr>
            <a:r>
              <a:rPr lang="en-US" dirty="0">
                <a:solidFill>
                  <a:srgbClr val="000000"/>
                </a:solidFill>
              </a:rPr>
              <a:t>            return new </a:t>
            </a:r>
            <a:r>
              <a:rPr lang="en-US" dirty="0" err="1">
                <a:solidFill>
                  <a:srgbClr val="000000"/>
                </a:solidFill>
              </a:rPr>
              <a:t>SomeClass</a:t>
            </a:r>
            <a:r>
              <a:rPr lang="en-US" dirty="0">
                <a:solidFill>
                  <a:srgbClr val="000000"/>
                </a:solidFill>
              </a:rPr>
              <a:t>();</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    public </a:t>
            </a:r>
            <a:r>
              <a:rPr lang="en-US" dirty="0" err="1">
                <a:solidFill>
                  <a:srgbClr val="000000"/>
                </a:solidFill>
              </a:rPr>
              <a:t>IEnumerable</a:t>
            </a:r>
            <a:r>
              <a:rPr lang="en-US" dirty="0">
                <a:solidFill>
                  <a:srgbClr val="000000"/>
                </a:solidFill>
              </a:rPr>
              <a:t>&lt;object&gt; </a:t>
            </a:r>
            <a:r>
              <a:rPr lang="en-US" dirty="0" err="1">
                <a:solidFill>
                  <a:srgbClr val="000000"/>
                </a:solidFill>
              </a:rPr>
              <a:t>GetServices</a:t>
            </a:r>
            <a:r>
              <a:rPr lang="en-US" dirty="0">
                <a:solidFill>
                  <a:srgbClr val="000000"/>
                </a:solidFill>
              </a:rPr>
              <a:t>(Type </a:t>
            </a:r>
            <a:r>
              <a:rPr lang="en-US" dirty="0" err="1">
                <a:solidFill>
                  <a:srgbClr val="000000"/>
                </a:solidFill>
              </a:rPr>
              <a:t>serviceType</a:t>
            </a:r>
            <a:r>
              <a:rPr lang="en-US" dirty="0">
                <a:solidFill>
                  <a:srgbClr val="000000"/>
                </a:solidFill>
              </a:rPr>
              <a:t>)</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        return </a:t>
            </a:r>
            <a:r>
              <a:rPr lang="en-US" dirty="0" err="1">
                <a:solidFill>
                  <a:srgbClr val="000000"/>
                </a:solidFill>
              </a:rPr>
              <a:t>Enumerable.Empty</a:t>
            </a:r>
            <a:r>
              <a:rPr lang="en-US" dirty="0">
                <a:solidFill>
                  <a:srgbClr val="000000"/>
                </a:solidFill>
              </a:rPr>
              <a:t>&lt;Object&gt;();</a:t>
            </a:r>
          </a:p>
          <a:p>
            <a:pPr defTabSz="685848" fontAlgn="base">
              <a:spcBef>
                <a:spcPct val="0"/>
              </a:spcBef>
              <a:spcAft>
                <a:spcPct val="0"/>
              </a:spcAft>
            </a:pPr>
            <a:r>
              <a:rPr lang="en-US" dirty="0">
                <a:solidFill>
                  <a:srgbClr val="000000"/>
                </a:solidFill>
              </a:rPr>
              <a:t>    }</a:t>
            </a:r>
          </a:p>
          <a:p>
            <a:pPr defTabSz="685848" fontAlgn="base">
              <a:spcBef>
                <a:spcPct val="0"/>
              </a:spcBef>
              <a:spcAft>
                <a:spcPct val="0"/>
              </a:spcAft>
            </a:pPr>
            <a:r>
              <a:rPr lang="en-US" dirty="0">
                <a:solidFill>
                  <a:srgbClr val="000000"/>
                </a:solidFill>
              </a:rPr>
              <a:t>}</a:t>
            </a:r>
          </a:p>
        </p:txBody>
      </p:sp>
      <p:sp>
        <p:nvSpPr>
          <p:cNvPr id="5" name="Rounded Rectangle 4"/>
          <p:cNvSpPr/>
          <p:nvPr/>
        </p:nvSpPr>
        <p:spPr>
          <a:xfrm>
            <a:off x="2840420" y="4782207"/>
            <a:ext cx="5189483" cy="1150883"/>
          </a:xfrm>
          <a:prstGeom prst="roundRect">
            <a:avLst/>
          </a:prstGeom>
          <a:solidFill>
            <a:schemeClr val="accent1">
              <a:lumMod val="40000"/>
              <a:lumOff val="60000"/>
            </a:schemeClr>
          </a:solidFill>
          <a:ln>
            <a:noFill/>
          </a:ln>
          <a:effectLst>
            <a:reflection blurRad="6350" endPos="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err="1">
                <a:solidFill>
                  <a:srgbClr val="000000"/>
                </a:solidFill>
              </a:rPr>
              <a:t>var</a:t>
            </a:r>
            <a:r>
              <a:rPr lang="en-US" dirty="0">
                <a:solidFill>
                  <a:srgbClr val="000000"/>
                </a:solidFill>
              </a:rPr>
              <a:t> resolver = new </a:t>
            </a:r>
            <a:r>
              <a:rPr lang="en-US" dirty="0" err="1" smtClean="0">
                <a:solidFill>
                  <a:srgbClr val="000000"/>
                </a:solidFill>
              </a:rPr>
              <a:t>MyDependencyResolver</a:t>
            </a:r>
            <a:r>
              <a:rPr lang="en-US" dirty="0" smtClean="0">
                <a:solidFill>
                  <a:srgbClr val="000000"/>
                </a:solidFill>
              </a:rPr>
              <a:t>();</a:t>
            </a:r>
            <a:endParaRPr lang="en-US" dirty="0">
              <a:solidFill>
                <a:srgbClr val="000000"/>
              </a:solidFill>
            </a:endParaRPr>
          </a:p>
          <a:p>
            <a:pPr defTabSz="685848" fontAlgn="base">
              <a:spcBef>
                <a:spcPct val="0"/>
              </a:spcBef>
              <a:spcAft>
                <a:spcPct val="0"/>
              </a:spcAft>
            </a:pPr>
            <a:r>
              <a:rPr lang="en-US" dirty="0" err="1" smtClean="0">
                <a:solidFill>
                  <a:srgbClr val="000000"/>
                </a:solidFill>
              </a:rPr>
              <a:t>DependencyResolver.SetResolver</a:t>
            </a:r>
            <a:r>
              <a:rPr lang="en-US" dirty="0" smtClean="0">
                <a:solidFill>
                  <a:srgbClr val="000000"/>
                </a:solidFill>
              </a:rPr>
              <a:t>(resolver</a:t>
            </a:r>
            <a:r>
              <a:rPr lang="en-US" dirty="0">
                <a:solidFill>
                  <a:srgbClr val="000000"/>
                </a:solidFill>
              </a:rPr>
              <a:t>);</a:t>
            </a:r>
          </a:p>
        </p:txBody>
      </p:sp>
    </p:spTree>
    <p:extLst>
      <p:ext uri="{BB962C8B-B14F-4D97-AF65-F5344CB8AC3E}">
        <p14:creationId xmlns:p14="http://schemas.microsoft.com/office/powerpoint/2010/main" val="56382659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2414343" y="3178829"/>
            <a:ext cx="5938685" cy="430887"/>
          </a:xfrm>
          <a:prstGeom prst="rect">
            <a:avLst/>
          </a:prstGeom>
          <a:noFill/>
        </p:spPr>
        <p:txBody>
          <a:bodyPr wrap="square" lIns="0" tIns="0" rIns="0" bIns="0" rtlCol="0">
            <a:spAutoFit/>
          </a:bodyPr>
          <a:lstStyle/>
          <a:p>
            <a:r>
              <a:rPr lang="en-US" sz="2800" dirty="0" smtClean="0">
                <a:solidFill>
                  <a:schemeClr val="accent5"/>
                </a:solidFill>
              </a:rPr>
              <a:t>Building the Dependency Resolver</a:t>
            </a:r>
          </a:p>
        </p:txBody>
      </p:sp>
    </p:spTree>
    <p:extLst>
      <p:ext uri="{BB962C8B-B14F-4D97-AF65-F5344CB8AC3E}">
        <p14:creationId xmlns:p14="http://schemas.microsoft.com/office/powerpoint/2010/main" val="19271794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smtClean="0">
                <a:solidFill>
                  <a:schemeClr val="bg1"/>
                </a:solidFill>
                <a:latin typeface="+mj-lt"/>
              </a:rPr>
              <a:t>Demo</a:t>
            </a:r>
            <a:endParaRPr lang="en-US" sz="7200" dirty="0">
              <a:solidFill>
                <a:schemeClr val="bg1"/>
              </a:solidFill>
              <a:latin typeface="+mj-lt"/>
            </a:endParaRPr>
          </a:p>
        </p:txBody>
      </p:sp>
      <p:sp>
        <p:nvSpPr>
          <p:cNvPr id="3" name="TextBox 2"/>
          <p:cNvSpPr txBox="1"/>
          <p:nvPr/>
        </p:nvSpPr>
        <p:spPr>
          <a:xfrm>
            <a:off x="2414343" y="3178829"/>
            <a:ext cx="5938685" cy="430887"/>
          </a:xfrm>
          <a:prstGeom prst="rect">
            <a:avLst/>
          </a:prstGeom>
          <a:noFill/>
        </p:spPr>
        <p:txBody>
          <a:bodyPr wrap="square" lIns="0" tIns="0" rIns="0" bIns="0" rtlCol="0">
            <a:spAutoFit/>
          </a:bodyPr>
          <a:lstStyle/>
          <a:p>
            <a:r>
              <a:rPr lang="en-US" sz="2800" dirty="0" smtClean="0">
                <a:solidFill>
                  <a:schemeClr val="accent5"/>
                </a:solidFill>
              </a:rPr>
              <a:t>Unit Testing</a:t>
            </a:r>
          </a:p>
        </p:txBody>
      </p:sp>
    </p:spTree>
    <p:extLst>
      <p:ext uri="{BB962C8B-B14F-4D97-AF65-F5344CB8AC3E}">
        <p14:creationId xmlns:p14="http://schemas.microsoft.com/office/powerpoint/2010/main" val="33098345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 Comments?</a:t>
            </a:r>
            <a:endParaRPr lang="en-US" dirty="0"/>
          </a:p>
        </p:txBody>
      </p:sp>
    </p:spTree>
    <p:extLst>
      <p:ext uri="{BB962C8B-B14F-4D97-AF65-F5344CB8AC3E}">
        <p14:creationId xmlns:p14="http://schemas.microsoft.com/office/powerpoint/2010/main" val="138958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549442"/>
          </a:xfrm>
        </p:spPr>
        <p:txBody>
          <a:bodyPr>
            <a:noAutofit/>
          </a:bodyPr>
          <a:lstStyle/>
          <a:p>
            <a:pPr fontAlgn="auto">
              <a:spcAft>
                <a:spcPts val="0"/>
              </a:spcAft>
              <a:defRPr/>
            </a:pPr>
            <a:r>
              <a:rPr lang="en-US" sz="4800" b="1" dirty="0" smtClean="0"/>
              <a:t>What's a module?</a:t>
            </a:r>
            <a:endParaRPr lang="en-US" sz="4800" b="1" dirty="0"/>
          </a:p>
        </p:txBody>
      </p:sp>
      <p:sp>
        <p:nvSpPr>
          <p:cNvPr id="4" name="Rectangle 3"/>
          <p:cNvSpPr/>
          <p:nvPr/>
        </p:nvSpPr>
        <p:spPr bwMode="auto">
          <a:xfrm>
            <a:off x="803227" y="1642497"/>
            <a:ext cx="2410577" cy="727242"/>
          </a:xfrm>
          <a:prstGeom prst="rect">
            <a:avLst/>
          </a:prstGeom>
          <a:gradFill>
            <a:gsLst>
              <a:gs pos="0">
                <a:schemeClr val="accent5">
                  <a:lumMod val="50000"/>
                </a:schemeClr>
              </a:gs>
              <a:gs pos="80000">
                <a:schemeClr val="accent5">
                  <a:lumMod val="75000"/>
                </a:schemeClr>
              </a:gs>
              <a:gs pos="100000">
                <a:schemeClr val="accent5">
                  <a:lumMod val="60000"/>
                  <a:lumOff val="40000"/>
                </a:schemeClr>
              </a:gs>
            </a:gsLst>
          </a:gra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Values</a:t>
            </a:r>
          </a:p>
        </p:txBody>
      </p:sp>
      <p:sp>
        <p:nvSpPr>
          <p:cNvPr id="5" name="Rectangle 4"/>
          <p:cNvSpPr/>
          <p:nvPr/>
        </p:nvSpPr>
        <p:spPr bwMode="auto">
          <a:xfrm>
            <a:off x="803226" y="2794372"/>
            <a:ext cx="2410577" cy="727242"/>
          </a:xfrm>
          <a:prstGeom prst="rect">
            <a:avLst/>
          </a:prstGeom>
          <a:ln>
            <a:headEnd type="none" w="med" len="med"/>
            <a:tailEnd type="triangle" w="lg" len="lg"/>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solidFill>
                <a:effectLst/>
                <a:latin typeface="Tahoma" pitchFamily="34" charset="0"/>
              </a:rPr>
              <a:t>Entities</a:t>
            </a:r>
          </a:p>
        </p:txBody>
      </p:sp>
      <p:sp>
        <p:nvSpPr>
          <p:cNvPr id="6" name="Rectangle 5"/>
          <p:cNvSpPr/>
          <p:nvPr/>
        </p:nvSpPr>
        <p:spPr bwMode="auto">
          <a:xfrm>
            <a:off x="803227" y="3954803"/>
            <a:ext cx="2410578" cy="727242"/>
          </a:xfrm>
          <a:prstGeom prst="rect">
            <a:avLst/>
          </a:prstGeom>
          <a:solidFill>
            <a:schemeClr val="accent2">
              <a:lumMod val="75000"/>
            </a:schemeClr>
          </a:solidFill>
          <a:ln>
            <a:headEnd type="none" w="med" len="med"/>
            <a:tailEnd type="triangle" w="lg" len="lg"/>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ahoma" pitchFamily="34" charset="0"/>
              </a:rPr>
              <a:t>Services</a:t>
            </a:r>
          </a:p>
        </p:txBody>
      </p:sp>
      <p:sp>
        <p:nvSpPr>
          <p:cNvPr id="7" name="Rounded Rectangular Callout 6"/>
          <p:cNvSpPr/>
          <p:nvPr/>
        </p:nvSpPr>
        <p:spPr bwMode="auto">
          <a:xfrm>
            <a:off x="4866366" y="1513489"/>
            <a:ext cx="4014875" cy="795411"/>
          </a:xfrm>
          <a:prstGeom prst="wedgeRoundRectCallout">
            <a:avLst>
              <a:gd name="adj1" fmla="val -91197"/>
              <a:gd name="adj2" fmla="val 15103"/>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Objects with no dependencies</a:t>
            </a:r>
          </a:p>
          <a:p>
            <a:pPr algn="l"/>
            <a:r>
              <a:rPr lang="en-US" sz="2000" b="0" dirty="0" smtClean="0">
                <a:solidFill>
                  <a:srgbClr val="000000"/>
                </a:solidFill>
                <a:latin typeface="Segoe Print" pitchFamily="2" charset="0"/>
              </a:rPr>
              <a:t>No need to abstract these</a:t>
            </a:r>
            <a:endParaRPr lang="en-US" sz="2000" b="0" dirty="0">
              <a:solidFill>
                <a:srgbClr val="000000"/>
              </a:solidFill>
              <a:latin typeface="Segoe Print" pitchFamily="2" charset="0"/>
            </a:endParaRPr>
          </a:p>
        </p:txBody>
      </p:sp>
      <p:sp>
        <p:nvSpPr>
          <p:cNvPr id="8" name="Rounded Rectangular Callout 7"/>
          <p:cNvSpPr/>
          <p:nvPr/>
        </p:nvSpPr>
        <p:spPr bwMode="auto">
          <a:xfrm>
            <a:off x="4382813" y="2714313"/>
            <a:ext cx="4498427" cy="795411"/>
          </a:xfrm>
          <a:prstGeom prst="wedgeRoundRectCallout">
            <a:avLst>
              <a:gd name="adj1" fmla="val -76300"/>
              <a:gd name="adj2" fmla="val 569"/>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Models &amp; View Models</a:t>
            </a:r>
          </a:p>
          <a:p>
            <a:pPr algn="l"/>
            <a:r>
              <a:rPr lang="en-US" sz="2000" b="0" dirty="0" smtClean="0">
                <a:solidFill>
                  <a:srgbClr val="000000"/>
                </a:solidFill>
                <a:latin typeface="Segoe Print" pitchFamily="2" charset="0"/>
              </a:rPr>
              <a:t>Might be useful to abstract these</a:t>
            </a:r>
            <a:endParaRPr lang="en-US" sz="2000" b="0" dirty="0">
              <a:solidFill>
                <a:srgbClr val="000000"/>
              </a:solidFill>
              <a:latin typeface="Segoe Print" pitchFamily="2" charset="0"/>
            </a:endParaRPr>
          </a:p>
        </p:txBody>
      </p:sp>
      <p:sp>
        <p:nvSpPr>
          <p:cNvPr id="9" name="Rounded Rectangular Callout 8"/>
          <p:cNvSpPr/>
          <p:nvPr/>
        </p:nvSpPr>
        <p:spPr bwMode="auto">
          <a:xfrm>
            <a:off x="4004442" y="3915137"/>
            <a:ext cx="3468413" cy="795411"/>
          </a:xfrm>
          <a:prstGeom prst="wedgeRoundRectCallout">
            <a:avLst>
              <a:gd name="adj1" fmla="val -72535"/>
              <a:gd name="adj2" fmla="val 1891"/>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2000" dirty="0" smtClean="0">
                <a:solidFill>
                  <a:srgbClr val="000000"/>
                </a:solidFill>
                <a:latin typeface="Segoe Print" pitchFamily="2" charset="0"/>
              </a:rPr>
              <a:t>Operate on the entities</a:t>
            </a:r>
          </a:p>
          <a:p>
            <a:pPr algn="l"/>
            <a:r>
              <a:rPr lang="en-US" sz="2000" b="1" dirty="0" smtClean="0">
                <a:solidFill>
                  <a:srgbClr val="C00000"/>
                </a:solidFill>
                <a:latin typeface="Segoe Print" pitchFamily="2" charset="0"/>
              </a:rPr>
              <a:t>Always</a:t>
            </a:r>
            <a:r>
              <a:rPr lang="en-US" sz="2000" b="0" dirty="0" smtClean="0">
                <a:solidFill>
                  <a:srgbClr val="C00000"/>
                </a:solidFill>
                <a:latin typeface="Segoe Print" pitchFamily="2" charset="0"/>
              </a:rPr>
              <a:t> </a:t>
            </a:r>
            <a:r>
              <a:rPr lang="en-US" sz="2000" b="0" dirty="0" smtClean="0">
                <a:solidFill>
                  <a:srgbClr val="000000"/>
                </a:solidFill>
                <a:latin typeface="Segoe Print" pitchFamily="2" charset="0"/>
              </a:rPr>
              <a:t>abstract these</a:t>
            </a:r>
            <a:endParaRPr lang="en-US" sz="2000" b="0" dirty="0">
              <a:solidFill>
                <a:srgbClr val="000000"/>
              </a:solidFill>
              <a:latin typeface="Segoe Print" pitchFamily="2" charset="0"/>
            </a:endParaRPr>
          </a:p>
        </p:txBody>
      </p:sp>
      <p:sp>
        <p:nvSpPr>
          <p:cNvPr id="10" name="Content Placeholder 2"/>
          <p:cNvSpPr>
            <a:spLocks noGrp="1"/>
          </p:cNvSpPr>
          <p:nvPr>
            <p:ph idx="1"/>
          </p:nvPr>
        </p:nvSpPr>
        <p:spPr>
          <a:xfrm>
            <a:off x="287169" y="5922201"/>
            <a:ext cx="8594072" cy="341540"/>
          </a:xfrm>
        </p:spPr>
        <p:txBody>
          <a:bodyPr>
            <a:noAutofit/>
          </a:bodyPr>
          <a:lstStyle/>
          <a:p>
            <a:pPr marL="0" indent="0">
              <a:spcBef>
                <a:spcPts val="1800"/>
              </a:spcBef>
              <a:buNone/>
              <a:defRPr/>
            </a:pPr>
            <a:r>
              <a:rPr lang="en-US" i="1" dirty="0" smtClean="0"/>
              <a:t>These 3 terms from "Domain-Driven Design", by Eric Evans</a:t>
            </a:r>
          </a:p>
        </p:txBody>
      </p:sp>
    </p:spTree>
    <p:extLst>
      <p:ext uri="{BB962C8B-B14F-4D97-AF65-F5344CB8AC3E}">
        <p14:creationId xmlns:p14="http://schemas.microsoft.com/office/powerpoint/2010/main" val="1808638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9" y="304800"/>
            <a:ext cx="8681690" cy="681287"/>
          </a:xfrm>
        </p:spPr>
        <p:txBody>
          <a:bodyPr>
            <a:normAutofit fontScale="90000"/>
          </a:bodyPr>
          <a:lstStyle/>
          <a:p>
            <a:pPr fontAlgn="auto">
              <a:spcAft>
                <a:spcPts val="0"/>
              </a:spcAft>
              <a:defRPr/>
            </a:pPr>
            <a:r>
              <a:rPr lang="en-US" b="1" dirty="0" smtClean="0"/>
              <a:t>Violation of the Dependency Inversion Principle</a:t>
            </a:r>
            <a:endParaRPr lang="en-US" b="1" dirty="0"/>
          </a:p>
        </p:txBody>
      </p:sp>
      <p:sp>
        <p:nvSpPr>
          <p:cNvPr id="4" name="Rounded Rectangle 3"/>
          <p:cNvSpPr/>
          <p:nvPr/>
        </p:nvSpPr>
        <p:spPr>
          <a:xfrm>
            <a:off x="533125" y="1202273"/>
            <a:ext cx="7526655" cy="410946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a:t>
            </a:r>
            <a:r>
              <a:rPr lang="en-US" dirty="0">
                <a:solidFill>
                  <a:srgbClr val="000000"/>
                </a:solidFill>
              </a:rPr>
              <a:t> class </a:t>
            </a:r>
            <a:r>
              <a:rPr lang="en-US" dirty="0" err="1" smtClean="0">
                <a:solidFill>
                  <a:srgbClr val="000000"/>
                </a:solidFill>
              </a:rPr>
              <a:t>MySimpleClass</a:t>
            </a:r>
            <a:endParaRPr lang="en-US" dirty="0" smtClean="0">
              <a:solidFill>
                <a:srgbClr val="000000"/>
              </a:solidFill>
            </a:endParaRPr>
          </a:p>
          <a:p>
            <a:pPr defTabSz="685848" fontAlgn="base">
              <a:spcBef>
                <a:spcPct val="0"/>
              </a:spcBef>
              <a:spcAft>
                <a:spcPct val="0"/>
              </a:spcAft>
            </a:pP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public</a:t>
            </a:r>
            <a:r>
              <a:rPr lang="en-US" dirty="0">
                <a:solidFill>
                  <a:srgbClr val="000000"/>
                </a:solidFill>
              </a:rPr>
              <a:t> </a:t>
            </a:r>
            <a:r>
              <a:rPr lang="en-US" dirty="0" err="1" smtClean="0">
                <a:solidFill>
                  <a:srgbClr val="000000"/>
                </a:solidFill>
              </a:rPr>
              <a:t>MySimpleClass</a:t>
            </a:r>
            <a:r>
              <a:rPr lang="en-US" dirty="0" smtClean="0">
                <a:solidFill>
                  <a:srgbClr val="000000"/>
                </a:solidFill>
              </a:rPr>
              <a:t>()</a:t>
            </a:r>
          </a:p>
          <a:p>
            <a:pPr defTabSz="685848" fontAlgn="base">
              <a:spcBef>
                <a:spcPct val="0"/>
              </a:spcBef>
              <a:spcAft>
                <a:spcPct val="0"/>
              </a:spcAft>
            </a:pPr>
            <a:r>
              <a:rPr lang="en-US" dirty="0">
                <a:solidFill>
                  <a:srgbClr val="000000"/>
                </a:solidFill>
              </a:rPr>
              <a:t>	</a:t>
            </a: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	// do some things here</a:t>
            </a:r>
          </a:p>
          <a:p>
            <a:pPr defTabSz="685848" fontAlgn="base">
              <a:spcBef>
                <a:spcPct val="0"/>
              </a:spcBef>
              <a:spcAft>
                <a:spcPct val="0"/>
              </a:spcAft>
            </a:pPr>
            <a:r>
              <a:rPr lang="en-US" dirty="0">
                <a:solidFill>
                  <a:srgbClr val="000000"/>
                </a:solidFill>
              </a:rPr>
              <a:t>	</a:t>
            </a:r>
            <a:r>
              <a:rPr lang="en-US" dirty="0" smtClean="0">
                <a:solidFill>
                  <a:srgbClr val="000000"/>
                </a:solidFill>
              </a:rPr>
              <a:t>}</a:t>
            </a:r>
          </a:p>
          <a:p>
            <a:pPr defTabSz="685848" fontAlgn="base">
              <a:spcBef>
                <a:spcPct val="0"/>
              </a:spcBef>
              <a:spcAft>
                <a:spcPct val="0"/>
              </a:spcAft>
            </a:pPr>
            <a:r>
              <a:rPr lang="en-US" dirty="0">
                <a:solidFill>
                  <a:srgbClr val="000000"/>
                </a:solidFill>
              </a:rPr>
              <a:t>	</a:t>
            </a:r>
            <a:r>
              <a:rPr lang="en-US" dirty="0" smtClean="0">
                <a:solidFill>
                  <a:srgbClr val="000000"/>
                </a:solidFill>
              </a:rPr>
              <a:t>public void </a:t>
            </a:r>
            <a:r>
              <a:rPr lang="en-US" dirty="0" err="1" smtClean="0">
                <a:solidFill>
                  <a:srgbClr val="000000"/>
                </a:solidFill>
              </a:rPr>
              <a:t>DoSomething</a:t>
            </a:r>
            <a:r>
              <a:rPr lang="en-US" dirty="0" smtClean="0">
                <a:solidFill>
                  <a:srgbClr val="000000"/>
                </a:solidFill>
              </a:rPr>
              <a:t>()</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	</a:t>
            </a:r>
            <a:r>
              <a:rPr lang="en-US" dirty="0" smtClean="0">
                <a:solidFill>
                  <a:srgbClr val="000000"/>
                </a:solidFill>
              </a:rPr>
              <a:t>	</a:t>
            </a:r>
            <a:r>
              <a:rPr lang="en-US" dirty="0" err="1" smtClean="0">
                <a:solidFill>
                  <a:srgbClr val="000000"/>
                </a:solidFill>
              </a:rPr>
              <a:t>var</a:t>
            </a:r>
            <a:r>
              <a:rPr lang="en-US" dirty="0" smtClean="0">
                <a:solidFill>
                  <a:srgbClr val="000000"/>
                </a:solidFill>
              </a:rPr>
              <a:t> logger = </a:t>
            </a:r>
            <a:r>
              <a:rPr lang="en-US" b="1" dirty="0" smtClean="0">
                <a:solidFill>
                  <a:srgbClr val="C00000"/>
                </a:solidFill>
              </a:rPr>
              <a:t>new</a:t>
            </a:r>
            <a:r>
              <a:rPr lang="en-US" dirty="0" smtClean="0">
                <a:solidFill>
                  <a:srgbClr val="000000"/>
                </a:solidFill>
              </a:rPr>
              <a:t> </a:t>
            </a:r>
            <a:r>
              <a:rPr lang="en-US" dirty="0" err="1" smtClean="0">
                <a:solidFill>
                  <a:srgbClr val="000000"/>
                </a:solidFill>
              </a:rPr>
              <a:t>MyLogger</a:t>
            </a:r>
            <a:r>
              <a:rPr lang="en-US" dirty="0" smtClean="0">
                <a:solidFill>
                  <a:srgbClr val="000000"/>
                </a:solidFill>
              </a:rPr>
              <a:t>();</a:t>
            </a:r>
          </a:p>
          <a:p>
            <a:pPr defTabSz="685848" fontAlgn="base">
              <a:spcBef>
                <a:spcPct val="0"/>
              </a:spcBef>
              <a:spcAft>
                <a:spcPct val="0"/>
              </a:spcAft>
            </a:pPr>
            <a:r>
              <a:rPr lang="en-US" dirty="0">
                <a:solidFill>
                  <a:srgbClr val="000000"/>
                </a:solidFill>
              </a:rPr>
              <a:t>	</a:t>
            </a:r>
            <a:r>
              <a:rPr lang="en-US" dirty="0" smtClean="0">
                <a:solidFill>
                  <a:srgbClr val="000000"/>
                </a:solidFill>
              </a:rPr>
              <a:t>	// do some stuff with the logger</a:t>
            </a:r>
          </a:p>
          <a:p>
            <a:pPr defTabSz="685848" fontAlgn="base">
              <a:spcBef>
                <a:spcPct val="0"/>
              </a:spcBef>
              <a:spcAft>
                <a:spcPct val="0"/>
              </a:spcAft>
            </a:pPr>
            <a:r>
              <a:rPr lang="en-US" dirty="0">
                <a:solidFill>
                  <a:srgbClr val="000000"/>
                </a:solidFill>
              </a:rPr>
              <a:t>	</a:t>
            </a:r>
            <a:r>
              <a:rPr lang="en-US" dirty="0" smtClean="0">
                <a:solidFill>
                  <a:srgbClr val="000000"/>
                </a:solidFill>
              </a:rPr>
              <a:t>}</a:t>
            </a:r>
          </a:p>
          <a:p>
            <a:pPr defTabSz="685848" fontAlgn="base">
              <a:spcBef>
                <a:spcPct val="0"/>
              </a:spcBef>
              <a:spcAft>
                <a:spcPct val="0"/>
              </a:spcAft>
            </a:pPr>
            <a:r>
              <a:rPr lang="en-US" dirty="0">
                <a:solidFill>
                  <a:srgbClr val="000000"/>
                </a:solidFill>
              </a:rPr>
              <a:t>}</a:t>
            </a:r>
          </a:p>
        </p:txBody>
      </p:sp>
      <p:sp>
        <p:nvSpPr>
          <p:cNvPr id="6" name="Rounded Rectangular Callout 5"/>
          <p:cNvSpPr/>
          <p:nvPr/>
        </p:nvSpPr>
        <p:spPr>
          <a:xfrm>
            <a:off x="4786014" y="1566145"/>
            <a:ext cx="3051439" cy="499336"/>
          </a:xfrm>
          <a:prstGeom prst="wedgeRoundRectCallout">
            <a:avLst>
              <a:gd name="adj1" fmla="val -85402"/>
              <a:gd name="adj2" fmla="val -8202"/>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High-level module</a:t>
            </a:r>
            <a:endParaRPr lang="en-US" dirty="0"/>
          </a:p>
        </p:txBody>
      </p:sp>
      <p:sp>
        <p:nvSpPr>
          <p:cNvPr id="9" name="Rounded Rectangular Callout 8"/>
          <p:cNvSpPr/>
          <p:nvPr/>
        </p:nvSpPr>
        <p:spPr>
          <a:xfrm>
            <a:off x="6100011" y="3760713"/>
            <a:ext cx="2362488" cy="653706"/>
          </a:xfrm>
          <a:prstGeom prst="wedgeRoundRectCallout">
            <a:avLst>
              <a:gd name="adj1" fmla="val -87599"/>
              <a:gd name="adj2" fmla="val -19154"/>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Low-level module</a:t>
            </a:r>
            <a:endParaRPr lang="en-US" dirty="0"/>
          </a:p>
        </p:txBody>
      </p:sp>
      <p:sp>
        <p:nvSpPr>
          <p:cNvPr id="10" name="Rounded Rectangular Callout 9"/>
          <p:cNvSpPr/>
          <p:nvPr/>
        </p:nvSpPr>
        <p:spPr>
          <a:xfrm>
            <a:off x="4786014" y="2681319"/>
            <a:ext cx="2822839" cy="779319"/>
          </a:xfrm>
          <a:prstGeom prst="wedgeRoundRectCallout">
            <a:avLst>
              <a:gd name="adj1" fmla="val -89617"/>
              <a:gd name="adj2" fmla="val 99857"/>
              <a:gd name="adj3" fmla="val 16667"/>
            </a:avLst>
          </a:prstGeom>
          <a:solidFill>
            <a:srgbClr val="C00000"/>
          </a:soli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Oops! Using new to create a module</a:t>
            </a:r>
            <a:endParaRPr lang="en-US" dirty="0"/>
          </a:p>
        </p:txBody>
      </p:sp>
    </p:spTree>
    <p:extLst>
      <p:ext uri="{BB962C8B-B14F-4D97-AF65-F5344CB8AC3E}">
        <p14:creationId xmlns:p14="http://schemas.microsoft.com/office/powerpoint/2010/main" val="4232182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Tight Coupling</a:t>
            </a:r>
            <a:endParaRPr lang="en-US" b="1" dirty="0"/>
          </a:p>
        </p:txBody>
      </p:sp>
      <p:sp>
        <p:nvSpPr>
          <p:cNvPr id="3" name="Content Placeholder 2"/>
          <p:cNvSpPr>
            <a:spLocks noGrp="1"/>
          </p:cNvSpPr>
          <p:nvPr>
            <p:ph idx="1"/>
          </p:nvPr>
        </p:nvSpPr>
        <p:spPr>
          <a:xfrm>
            <a:off x="373283" y="1241384"/>
            <a:ext cx="8552508" cy="4572000"/>
          </a:xfrm>
        </p:spPr>
        <p:txBody>
          <a:bodyPr>
            <a:normAutofit/>
          </a:bodyPr>
          <a:lstStyle/>
          <a:p>
            <a:pPr>
              <a:buFont typeface="Wingdings 2"/>
              <a:buChar char=""/>
              <a:defRPr/>
            </a:pPr>
            <a:r>
              <a:rPr lang="en-US" sz="2800" dirty="0" smtClean="0"/>
              <a:t>Component </a:t>
            </a:r>
            <a:r>
              <a:rPr lang="en-US" sz="2800" dirty="0" smtClean="0">
                <a:solidFill>
                  <a:srgbClr val="C00000"/>
                </a:solidFill>
                <a:latin typeface="Segoe Print" panose="02000600000000000000" pitchFamily="2" charset="0"/>
              </a:rPr>
              <a:t>responsible</a:t>
            </a:r>
            <a:r>
              <a:rPr lang="en-US" sz="2800" dirty="0" smtClean="0"/>
              <a:t> for instantiating dependent classes </a:t>
            </a:r>
          </a:p>
          <a:p>
            <a:pPr lvl="1">
              <a:buFont typeface="Wingdings 2"/>
              <a:buChar char=""/>
              <a:defRPr/>
            </a:pPr>
            <a:r>
              <a:rPr lang="en-US" sz="2400" dirty="0" smtClean="0"/>
              <a:t>Concrete classes “</a:t>
            </a:r>
            <a:r>
              <a:rPr lang="en-US" sz="2400" dirty="0">
                <a:solidFill>
                  <a:srgbClr val="C00000"/>
                </a:solidFill>
                <a:latin typeface="Segoe Print" panose="02000600000000000000" pitchFamily="2" charset="0"/>
              </a:rPr>
              <a:t>hard-coded</a:t>
            </a:r>
            <a:r>
              <a:rPr lang="en-US" sz="2400" dirty="0" smtClean="0"/>
              <a:t>” in class</a:t>
            </a:r>
          </a:p>
          <a:p>
            <a:pPr lvl="1">
              <a:buFont typeface="Wingdings 2"/>
              <a:buChar char=""/>
              <a:defRPr/>
            </a:pPr>
            <a:r>
              <a:rPr lang="en-US" sz="2400" dirty="0" smtClean="0"/>
              <a:t>Resistant to change/difficult to test</a:t>
            </a:r>
          </a:p>
          <a:p>
            <a:pPr lvl="1">
              <a:buFont typeface="Wingdings 2"/>
              <a:buChar char=""/>
              <a:defRPr/>
            </a:pPr>
            <a:r>
              <a:rPr lang="en-US" sz="2400" dirty="0" smtClean="0"/>
              <a:t>Change to dependent class can directly affect component</a:t>
            </a:r>
          </a:p>
          <a:p>
            <a:pPr lvl="1">
              <a:buFont typeface="Wingdings 2"/>
              <a:buChar char=""/>
              <a:defRPr/>
            </a:pPr>
            <a:r>
              <a:rPr lang="en-US" sz="2400" dirty="0" smtClean="0"/>
              <a:t>Change </a:t>
            </a:r>
            <a:r>
              <a:rPr lang="en-US" sz="2400" dirty="0"/>
              <a:t>to dependent class </a:t>
            </a:r>
            <a:r>
              <a:rPr lang="en-US" sz="2400" dirty="0" smtClean="0"/>
              <a:t>requires recompiling and testing component</a:t>
            </a:r>
          </a:p>
          <a:p>
            <a:pPr lvl="1">
              <a:buFont typeface="Wingdings 2"/>
              <a:buChar char=""/>
              <a:defRPr/>
            </a:pPr>
            <a:r>
              <a:rPr lang="en-US" sz="2400" dirty="0" smtClean="0"/>
              <a:t>Difficult to quickly </a:t>
            </a:r>
            <a:r>
              <a:rPr lang="en-US" sz="2400" dirty="0">
                <a:solidFill>
                  <a:srgbClr val="C00000"/>
                </a:solidFill>
                <a:latin typeface="Segoe Print" panose="02000600000000000000" pitchFamily="2" charset="0"/>
              </a:rPr>
              <a:t>swap-out</a:t>
            </a:r>
            <a:r>
              <a:rPr lang="en-US" sz="2400" dirty="0" smtClean="0"/>
              <a:t> dependent classes for testing and such</a:t>
            </a:r>
          </a:p>
          <a:p>
            <a:pPr>
              <a:spcBef>
                <a:spcPts val="1800"/>
              </a:spcBef>
              <a:buFont typeface="Wingdings 2"/>
              <a:buChar char=""/>
              <a:defRPr/>
            </a:pPr>
            <a:r>
              <a:rPr lang="en-US" sz="2800" dirty="0"/>
              <a:t>Considered </a:t>
            </a:r>
            <a:r>
              <a:rPr lang="en-US" sz="2800" dirty="0">
                <a:solidFill>
                  <a:srgbClr val="C00000"/>
                </a:solidFill>
                <a:latin typeface="Segoe Print" pitchFamily="2" charset="0"/>
              </a:rPr>
              <a:t>liability </a:t>
            </a:r>
            <a:r>
              <a:rPr lang="en-US" sz="2800" dirty="0"/>
              <a:t>in your design</a:t>
            </a:r>
          </a:p>
          <a:p>
            <a:pPr marL="274320" indent="-274320" fontAlgn="auto">
              <a:spcBef>
                <a:spcPts val="1800"/>
              </a:spcBef>
              <a:spcAft>
                <a:spcPts val="0"/>
              </a:spcAft>
              <a:buFont typeface="Wingdings 2"/>
              <a:buChar char=""/>
              <a:defRPr/>
            </a:pPr>
            <a:endParaRPr lang="en-US" sz="3200" dirty="0" smtClean="0"/>
          </a:p>
        </p:txBody>
      </p:sp>
    </p:spTree>
    <p:extLst>
      <p:ext uri="{BB962C8B-B14F-4D97-AF65-F5344CB8AC3E}">
        <p14:creationId xmlns:p14="http://schemas.microsoft.com/office/powerpoint/2010/main" val="16475514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20725" y="2041525"/>
            <a:ext cx="8423275" cy="1107996"/>
          </a:xfrm>
        </p:spPr>
        <p:txBody>
          <a:bodyPr/>
          <a:lstStyle/>
          <a:p>
            <a:pPr marL="0" indent="0">
              <a:buNone/>
            </a:pPr>
            <a:r>
              <a:rPr lang="en-US" sz="7200" dirty="0">
                <a:solidFill>
                  <a:srgbClr val="FFFFFF"/>
                </a:solidFill>
                <a:latin typeface="Segoe Light"/>
              </a:rPr>
              <a:t>Demo</a:t>
            </a:r>
            <a:endParaRPr lang="en-US" sz="4400" dirty="0">
              <a:solidFill>
                <a:schemeClr val="bg1"/>
              </a:solidFill>
              <a:latin typeface="+mj-lt"/>
            </a:endParaRPr>
          </a:p>
        </p:txBody>
      </p:sp>
      <p:sp>
        <p:nvSpPr>
          <p:cNvPr id="3" name="TextBox 2"/>
          <p:cNvSpPr txBox="1"/>
          <p:nvPr/>
        </p:nvSpPr>
        <p:spPr>
          <a:xfrm>
            <a:off x="1596195" y="3287113"/>
            <a:ext cx="5938685" cy="861774"/>
          </a:xfrm>
          <a:prstGeom prst="rect">
            <a:avLst/>
          </a:prstGeom>
          <a:noFill/>
        </p:spPr>
        <p:txBody>
          <a:bodyPr wrap="square" lIns="0" tIns="0" rIns="0" bIns="0" rtlCol="0">
            <a:spAutoFit/>
          </a:bodyPr>
          <a:lstStyle/>
          <a:p>
            <a:r>
              <a:rPr lang="en-US" sz="2800" dirty="0">
                <a:solidFill>
                  <a:schemeClr val="accent5"/>
                </a:solidFill>
              </a:rPr>
              <a:t>Step 1:</a:t>
            </a:r>
          </a:p>
          <a:p>
            <a:r>
              <a:rPr lang="en-US" sz="2800" dirty="0">
                <a:solidFill>
                  <a:schemeClr val="accent5"/>
                </a:solidFill>
              </a:rPr>
              <a:t>Identify dependencies</a:t>
            </a:r>
          </a:p>
        </p:txBody>
      </p:sp>
    </p:spTree>
    <p:extLst>
      <p:ext uri="{BB962C8B-B14F-4D97-AF65-F5344CB8AC3E}">
        <p14:creationId xmlns:p14="http://schemas.microsoft.com/office/powerpoint/2010/main" val="295469436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020763"/>
          </a:xfrm>
        </p:spPr>
        <p:txBody>
          <a:bodyPr>
            <a:normAutofit/>
          </a:bodyPr>
          <a:lstStyle/>
          <a:p>
            <a:pPr fontAlgn="auto">
              <a:spcAft>
                <a:spcPts val="0"/>
              </a:spcAft>
              <a:defRPr/>
            </a:pPr>
            <a:r>
              <a:rPr lang="en-US" b="1" dirty="0" smtClean="0"/>
              <a:t>What’s Wrong with this Component?</a:t>
            </a:r>
            <a:endParaRPr lang="en-US" b="1" dirty="0"/>
          </a:p>
        </p:txBody>
      </p:sp>
      <p:sp>
        <p:nvSpPr>
          <p:cNvPr id="4" name="Rounded Rectangle 3"/>
          <p:cNvSpPr/>
          <p:nvPr/>
        </p:nvSpPr>
        <p:spPr>
          <a:xfrm>
            <a:off x="533125" y="1202273"/>
            <a:ext cx="7526655" cy="4109466"/>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a:t>
            </a:r>
            <a:r>
              <a:rPr lang="en-US" dirty="0">
                <a:solidFill>
                  <a:srgbClr val="000000"/>
                </a:solidFill>
              </a:rPr>
              <a:t> class StoreManagerController : </a:t>
            </a:r>
            <a:r>
              <a:rPr lang="en-US" dirty="0" smtClean="0">
                <a:solidFill>
                  <a:srgbClr val="000000"/>
                </a:solidFill>
              </a:rPr>
              <a:t>Controller</a:t>
            </a:r>
          </a:p>
          <a:p>
            <a:pPr defTabSz="685848" fontAlgn="base">
              <a:spcBef>
                <a:spcPct val="0"/>
              </a:spcBef>
              <a:spcAft>
                <a:spcPct val="0"/>
              </a:spcAft>
            </a:pP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private</a:t>
            </a:r>
            <a:r>
              <a:rPr lang="en-US" dirty="0">
                <a:solidFill>
                  <a:srgbClr val="000000"/>
                </a:solidFill>
              </a:rPr>
              <a:t> AlbumService _albumService;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private</a:t>
            </a:r>
            <a:r>
              <a:rPr lang="en-US" dirty="0">
                <a:solidFill>
                  <a:srgbClr val="000000"/>
                </a:solidFill>
              </a:rPr>
              <a:t> ArtistService _artistService;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private</a:t>
            </a:r>
            <a:r>
              <a:rPr lang="en-US" dirty="0">
                <a:solidFill>
                  <a:srgbClr val="000000"/>
                </a:solidFill>
              </a:rPr>
              <a:t> GenreService _genreService;         </a:t>
            </a:r>
            <a:endParaRPr lang="en-US" dirty="0" smtClean="0">
              <a:solidFill>
                <a:srgbClr val="000000"/>
              </a:solidFill>
            </a:endParaRPr>
          </a:p>
          <a:p>
            <a:pPr defTabSz="685848" fontAlgn="base">
              <a:spcBef>
                <a:spcPct val="0"/>
              </a:spcBef>
              <a:spcAft>
                <a:spcPct val="0"/>
              </a:spcAft>
            </a:pPr>
            <a:endParaRPr lang="en-US" dirty="0">
              <a:solidFill>
                <a:srgbClr val="000000"/>
              </a:solidFill>
            </a:endParaRPr>
          </a:p>
          <a:p>
            <a:pPr defTabSz="685848" fontAlgn="base">
              <a:spcBef>
                <a:spcPct val="0"/>
              </a:spcBef>
              <a:spcAft>
                <a:spcPct val="0"/>
              </a:spcAft>
            </a:pPr>
            <a:r>
              <a:rPr lang="en-US" dirty="0" smtClean="0">
                <a:solidFill>
                  <a:srgbClr val="000000"/>
                </a:solidFill>
              </a:rPr>
              <a:t>	public</a:t>
            </a:r>
            <a:r>
              <a:rPr lang="en-US" dirty="0">
                <a:solidFill>
                  <a:srgbClr val="000000"/>
                </a:solidFill>
              </a:rPr>
              <a:t> StoreManagerController()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 </a:t>
            </a:r>
            <a:r>
              <a:rPr lang="en-US" dirty="0">
                <a:solidFill>
                  <a:srgbClr val="000000"/>
                </a:solidFill>
              </a:rPr>
              <a:t>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	_</a:t>
            </a:r>
            <a:r>
              <a:rPr lang="en-US" dirty="0">
                <a:solidFill>
                  <a:srgbClr val="000000"/>
                </a:solidFill>
              </a:rPr>
              <a:t>albumService = new AlbumService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a:t>
            </a:r>
            <a:r>
              <a:rPr lang="en-US" dirty="0">
                <a:solidFill>
                  <a:srgbClr val="000000"/>
                </a:solidFill>
              </a:rPr>
              <a:t>           _genreService = new GenreService</a:t>
            </a:r>
            <a:r>
              <a:rPr lang="en-US" dirty="0" smtClean="0">
                <a:solidFill>
                  <a:srgbClr val="000000"/>
                </a:solidFill>
              </a:rPr>
              <a:t>();</a:t>
            </a:r>
          </a:p>
          <a:p>
            <a:pPr defTabSz="685848" fontAlgn="base">
              <a:spcBef>
                <a:spcPct val="0"/>
              </a:spcBef>
              <a:spcAft>
                <a:spcPct val="0"/>
              </a:spcAft>
            </a:pPr>
            <a:r>
              <a:rPr lang="en-US" dirty="0" smtClean="0">
                <a:solidFill>
                  <a:srgbClr val="000000"/>
                </a:solidFill>
              </a:rPr>
              <a:t> </a:t>
            </a:r>
            <a:r>
              <a:rPr lang="en-US" dirty="0">
                <a:solidFill>
                  <a:srgbClr val="000000"/>
                </a:solidFill>
              </a:rPr>
              <a:t>          </a:t>
            </a:r>
            <a:r>
              <a:rPr lang="en-US" dirty="0" smtClean="0">
                <a:solidFill>
                  <a:srgbClr val="000000"/>
                </a:solidFill>
              </a:rPr>
              <a:t>	_</a:t>
            </a:r>
            <a:r>
              <a:rPr lang="en-US" dirty="0">
                <a:solidFill>
                  <a:srgbClr val="000000"/>
                </a:solidFill>
              </a:rPr>
              <a:t>artistService = new ArtistService();         </a:t>
            </a:r>
            <a:endParaRPr lang="en-US" dirty="0" smtClean="0">
              <a:solidFill>
                <a:srgbClr val="000000"/>
              </a:solidFill>
            </a:endParaRPr>
          </a:p>
          <a:p>
            <a:pPr defTabSz="685848" fontAlgn="base">
              <a:spcBef>
                <a:spcPct val="0"/>
              </a:spcBef>
              <a:spcAft>
                <a:spcPct val="0"/>
              </a:spcAft>
            </a:pPr>
            <a:r>
              <a:rPr lang="en-US" dirty="0">
                <a:solidFill>
                  <a:srgbClr val="000000"/>
                </a:solidFill>
              </a:rPr>
              <a:t>	</a:t>
            </a:r>
            <a:r>
              <a:rPr lang="en-US" dirty="0" smtClean="0">
                <a:solidFill>
                  <a:srgbClr val="000000"/>
                </a:solidFill>
              </a:rPr>
              <a:t>}</a:t>
            </a:r>
            <a:endParaRPr lang="en-US" dirty="0">
              <a:solidFill>
                <a:srgbClr val="000000"/>
              </a:solidFill>
            </a:endParaRPr>
          </a:p>
        </p:txBody>
      </p:sp>
      <p:sp>
        <p:nvSpPr>
          <p:cNvPr id="6" name="Rounded Rectangular Callout 5"/>
          <p:cNvSpPr/>
          <p:nvPr/>
        </p:nvSpPr>
        <p:spPr>
          <a:xfrm>
            <a:off x="5953991" y="1000691"/>
            <a:ext cx="3051439" cy="499336"/>
          </a:xfrm>
          <a:prstGeom prst="wedgeRoundRectCallout">
            <a:avLst>
              <a:gd name="adj1" fmla="val -62533"/>
              <a:gd name="adj2" fmla="val 208654"/>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Contains 3 dependencies</a:t>
            </a:r>
            <a:endParaRPr lang="en-US" dirty="0"/>
          </a:p>
        </p:txBody>
      </p:sp>
      <p:sp>
        <p:nvSpPr>
          <p:cNvPr id="8" name="Rounded Rectangular Callout 7"/>
          <p:cNvSpPr/>
          <p:nvPr/>
        </p:nvSpPr>
        <p:spPr>
          <a:xfrm>
            <a:off x="6968692" y="3644211"/>
            <a:ext cx="2158167" cy="1223877"/>
          </a:xfrm>
          <a:prstGeom prst="wedgeRoundRectCallout">
            <a:avLst>
              <a:gd name="adj1" fmla="val -89340"/>
              <a:gd name="adj2" fmla="val -13907"/>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 communicates with concrete classes</a:t>
            </a:r>
            <a:endParaRPr lang="en-US" dirty="0"/>
          </a:p>
        </p:txBody>
      </p:sp>
      <p:sp>
        <p:nvSpPr>
          <p:cNvPr id="9" name="Rounded Rectangular Callout 8"/>
          <p:cNvSpPr/>
          <p:nvPr/>
        </p:nvSpPr>
        <p:spPr>
          <a:xfrm>
            <a:off x="5372100" y="5527925"/>
            <a:ext cx="2811991" cy="653706"/>
          </a:xfrm>
          <a:prstGeom prst="wedgeRoundRectCallout">
            <a:avLst>
              <a:gd name="adj1" fmla="val -65110"/>
              <a:gd name="adj2" fmla="val -171917"/>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Relationship said to be “Tightly Coupled”</a:t>
            </a:r>
            <a:endParaRPr lang="en-US" dirty="0"/>
          </a:p>
        </p:txBody>
      </p:sp>
      <p:sp>
        <p:nvSpPr>
          <p:cNvPr id="10" name="Rounded Rectangular Callout 9"/>
          <p:cNvSpPr/>
          <p:nvPr/>
        </p:nvSpPr>
        <p:spPr>
          <a:xfrm>
            <a:off x="6182591" y="2369919"/>
            <a:ext cx="2822839" cy="779319"/>
          </a:xfrm>
          <a:prstGeom prst="wedgeRoundRectCallout">
            <a:avLst>
              <a:gd name="adj1" fmla="val -55945"/>
              <a:gd name="adj2" fmla="val 132278"/>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 direct control over creating dependencies</a:t>
            </a:r>
            <a:endParaRPr lang="en-US" dirty="0"/>
          </a:p>
        </p:txBody>
      </p:sp>
    </p:spTree>
    <p:extLst>
      <p:ext uri="{BB962C8B-B14F-4D97-AF65-F5344CB8AC3E}">
        <p14:creationId xmlns:p14="http://schemas.microsoft.com/office/powerpoint/2010/main" val="1570139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6972" cy="1020763"/>
          </a:xfrm>
        </p:spPr>
        <p:txBody>
          <a:bodyPr>
            <a:normAutofit fontScale="90000"/>
          </a:bodyPr>
          <a:lstStyle/>
          <a:p>
            <a:pPr fontAlgn="auto">
              <a:spcAft>
                <a:spcPts val="0"/>
              </a:spcAft>
              <a:defRPr/>
            </a:pPr>
            <a:r>
              <a:rPr lang="en-US" b="1" dirty="0" smtClean="0"/>
              <a:t>Reduce coupling by removing dependencies</a:t>
            </a:r>
            <a:endParaRPr lang="en-US" b="1" dirty="0"/>
          </a:p>
        </p:txBody>
      </p:sp>
      <p:sp>
        <p:nvSpPr>
          <p:cNvPr id="4" name="Rounded Rectangle 3"/>
          <p:cNvSpPr/>
          <p:nvPr/>
        </p:nvSpPr>
        <p:spPr>
          <a:xfrm>
            <a:off x="606697" y="1755227"/>
            <a:ext cx="8199909" cy="3494975"/>
          </a:xfrm>
          <a:prstGeom prst="roundRect">
            <a:avLst/>
          </a:prstGeom>
          <a:gradFill flip="none" rotWithShape="1">
            <a:gsLst>
              <a:gs pos="0">
                <a:schemeClr val="accent5">
                  <a:lumMod val="60000"/>
                  <a:lumOff val="40000"/>
                </a:schemeClr>
              </a:gs>
              <a:gs pos="49000">
                <a:schemeClr val="accent5">
                  <a:lumMod val="40000"/>
                  <a:lumOff val="60000"/>
                </a:schemeClr>
              </a:gs>
              <a:gs pos="100000">
                <a:schemeClr val="accent5">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48" fontAlgn="base">
              <a:spcBef>
                <a:spcPct val="0"/>
              </a:spcBef>
              <a:spcAft>
                <a:spcPct val="0"/>
              </a:spcAft>
            </a:pPr>
            <a:r>
              <a:rPr lang="en-US" dirty="0" smtClean="0">
                <a:solidFill>
                  <a:srgbClr val="000000"/>
                </a:solidFill>
              </a:rPr>
              <a:t>public class StoreManagerController : Controller</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smtClean="0">
                <a:solidFill>
                  <a:srgbClr val="000000"/>
                </a:solidFill>
              </a:rPr>
              <a:t>	public </a:t>
            </a:r>
            <a:r>
              <a:rPr lang="en-US" dirty="0" err="1" smtClean="0">
                <a:solidFill>
                  <a:srgbClr val="000000"/>
                </a:solidFill>
              </a:rPr>
              <a:t>StoreManagerController</a:t>
            </a:r>
            <a:r>
              <a:rPr lang="en-US" dirty="0" smtClean="0">
                <a:solidFill>
                  <a:srgbClr val="000000"/>
                </a:solidFill>
              </a:rPr>
              <a:t>()         </a:t>
            </a:r>
          </a:p>
          <a:p>
            <a:pPr defTabSz="685848" fontAlgn="base">
              <a:spcBef>
                <a:spcPct val="0"/>
              </a:spcBef>
              <a:spcAft>
                <a:spcPct val="0"/>
              </a:spcAft>
            </a:pPr>
            <a:r>
              <a:rPr lang="en-US" dirty="0" smtClean="0">
                <a:solidFill>
                  <a:srgbClr val="000000"/>
                </a:solidFill>
              </a:rPr>
              <a:t>	{             </a:t>
            </a:r>
          </a:p>
          <a:p>
            <a:pPr defTabSz="685848" fontAlgn="base">
              <a:spcBef>
                <a:spcPct val="0"/>
              </a:spcBef>
              <a:spcAft>
                <a:spcPct val="0"/>
              </a:spcAft>
            </a:pPr>
            <a:r>
              <a:rPr lang="en-US" dirty="0" smtClean="0">
                <a:solidFill>
                  <a:srgbClr val="000000"/>
                </a:solidFill>
              </a:rPr>
              <a:t>		</a:t>
            </a:r>
            <a:r>
              <a:rPr lang="en-US" dirty="0" err="1" smtClean="0">
                <a:solidFill>
                  <a:srgbClr val="000000"/>
                </a:solidFill>
              </a:rPr>
              <a:t>AlbumService</a:t>
            </a:r>
            <a:r>
              <a:rPr lang="en-US" dirty="0" smtClean="0">
                <a:solidFill>
                  <a:srgbClr val="000000"/>
                </a:solidFill>
              </a:rPr>
              <a:t> _</a:t>
            </a:r>
            <a:r>
              <a:rPr lang="en-US" dirty="0" err="1" smtClean="0">
                <a:solidFill>
                  <a:srgbClr val="000000"/>
                </a:solidFill>
              </a:rPr>
              <a:t>albumService</a:t>
            </a:r>
            <a:r>
              <a:rPr lang="en-US" dirty="0" smtClean="0">
                <a:solidFill>
                  <a:srgbClr val="000000"/>
                </a:solidFill>
              </a:rPr>
              <a:t> = ???????</a:t>
            </a:r>
          </a:p>
          <a:p>
            <a:pPr defTabSz="685848" fontAlgn="base">
              <a:spcBef>
                <a:spcPct val="0"/>
              </a:spcBef>
              <a:spcAft>
                <a:spcPct val="0"/>
              </a:spcAft>
            </a:pPr>
            <a:r>
              <a:rPr lang="en-US" dirty="0" smtClean="0">
                <a:solidFill>
                  <a:srgbClr val="000000"/>
                </a:solidFill>
              </a:rPr>
              <a:t>	           </a:t>
            </a:r>
            <a:r>
              <a:rPr lang="en-US" dirty="0" err="1" smtClean="0">
                <a:solidFill>
                  <a:srgbClr val="000000"/>
                </a:solidFill>
              </a:rPr>
              <a:t>GenreService</a:t>
            </a:r>
            <a:r>
              <a:rPr lang="en-US" dirty="0" smtClean="0">
                <a:solidFill>
                  <a:srgbClr val="000000"/>
                </a:solidFill>
              </a:rPr>
              <a:t> _</a:t>
            </a:r>
            <a:r>
              <a:rPr lang="en-US" dirty="0" err="1" smtClean="0">
                <a:solidFill>
                  <a:srgbClr val="000000"/>
                </a:solidFill>
              </a:rPr>
              <a:t>genreService</a:t>
            </a:r>
            <a:r>
              <a:rPr lang="en-US" dirty="0" smtClean="0">
                <a:solidFill>
                  <a:srgbClr val="000000"/>
                </a:solidFill>
              </a:rPr>
              <a:t> = ???????</a:t>
            </a:r>
          </a:p>
          <a:p>
            <a:pPr defTabSz="685848" fontAlgn="base">
              <a:spcBef>
                <a:spcPct val="0"/>
              </a:spcBef>
              <a:spcAft>
                <a:spcPct val="0"/>
              </a:spcAft>
            </a:pPr>
            <a:r>
              <a:rPr lang="en-US" dirty="0" smtClean="0">
                <a:solidFill>
                  <a:srgbClr val="000000"/>
                </a:solidFill>
              </a:rPr>
              <a:t>           	</a:t>
            </a:r>
            <a:r>
              <a:rPr lang="en-US" dirty="0" err="1" smtClean="0">
                <a:solidFill>
                  <a:srgbClr val="000000"/>
                </a:solidFill>
              </a:rPr>
              <a:t>ArtistService</a:t>
            </a:r>
            <a:r>
              <a:rPr lang="en-US" dirty="0" smtClean="0">
                <a:solidFill>
                  <a:srgbClr val="000000"/>
                </a:solidFill>
              </a:rPr>
              <a:t> _</a:t>
            </a:r>
            <a:r>
              <a:rPr lang="en-US" dirty="0" err="1" smtClean="0">
                <a:solidFill>
                  <a:srgbClr val="000000"/>
                </a:solidFill>
              </a:rPr>
              <a:t>artistService</a:t>
            </a:r>
            <a:r>
              <a:rPr lang="en-US" dirty="0" smtClean="0">
                <a:solidFill>
                  <a:srgbClr val="000000"/>
                </a:solidFill>
              </a:rPr>
              <a:t> = ???????</a:t>
            </a:r>
          </a:p>
          <a:p>
            <a:pPr defTabSz="685848" fontAlgn="base">
              <a:spcBef>
                <a:spcPct val="0"/>
              </a:spcBef>
              <a:spcAft>
                <a:spcPct val="0"/>
              </a:spcAft>
            </a:pPr>
            <a:r>
              <a:rPr lang="en-US" dirty="0" smtClean="0">
                <a:solidFill>
                  <a:srgbClr val="000000"/>
                </a:solidFill>
              </a:rPr>
              <a:t>	}</a:t>
            </a:r>
          </a:p>
          <a:p>
            <a:pPr defTabSz="685848" fontAlgn="base">
              <a:spcBef>
                <a:spcPct val="0"/>
              </a:spcBef>
              <a:spcAft>
                <a:spcPct val="0"/>
              </a:spcAft>
            </a:pPr>
            <a:r>
              <a:rPr lang="en-US" dirty="0">
                <a:solidFill>
                  <a:srgbClr val="000000"/>
                </a:solidFill>
              </a:rPr>
              <a:t>}</a:t>
            </a:r>
          </a:p>
        </p:txBody>
      </p:sp>
      <p:sp>
        <p:nvSpPr>
          <p:cNvPr id="7" name="Rounded Rectangular Callout 6"/>
          <p:cNvSpPr/>
          <p:nvPr/>
        </p:nvSpPr>
        <p:spPr>
          <a:xfrm>
            <a:off x="6457916" y="2376548"/>
            <a:ext cx="2023932" cy="653706"/>
          </a:xfrm>
          <a:prstGeom prst="wedgeRoundRectCallout">
            <a:avLst>
              <a:gd name="adj1" fmla="val -51694"/>
              <a:gd name="adj2" fmla="val 142770"/>
              <a:gd name="adj3" fmla="val 16667"/>
            </a:avLst>
          </a:prstGeom>
          <a:gradFill flip="none" rotWithShape="1">
            <a:gsLst>
              <a:gs pos="0">
                <a:schemeClr val="tx2">
                  <a:lumMod val="60000"/>
                  <a:lumOff val="40000"/>
                </a:schemeClr>
              </a:gs>
              <a:gs pos="63000">
                <a:schemeClr val="accent1">
                  <a:lumMod val="75000"/>
                </a:schemeClr>
              </a:gs>
              <a:gs pos="100000">
                <a:srgbClr val="1008AA"/>
              </a:gs>
            </a:gsLst>
            <a:lin ang="16200000" scaled="1"/>
            <a:tileRect/>
          </a:gradFill>
          <a:ln>
            <a:noFill/>
          </a:ln>
          <a:effectLst>
            <a:outerShdw blurRad="50800" dist="50800" dir="5400000" algn="ctr" rotWithShape="0">
              <a:srgbClr val="000000">
                <a:alpha val="96000"/>
              </a:srgbClr>
            </a:outerShdw>
            <a:reflection blurRad="6350"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do these get filled in?</a:t>
            </a:r>
            <a:endParaRPr lang="en-US" dirty="0"/>
          </a:p>
        </p:txBody>
      </p:sp>
    </p:spTree>
    <p:extLst>
      <p:ext uri="{BB962C8B-B14F-4D97-AF65-F5344CB8AC3E}">
        <p14:creationId xmlns:p14="http://schemas.microsoft.com/office/powerpoint/2010/main" val="114873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marL="0" marR="0" indent="0" algn="l" defTabSz="914363"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w="3175">
              <a:noFill/>
            </a:ln>
            <a:solidFill>
              <a:schemeClr val="bg1"/>
            </a:solidFill>
            <a:effectLst/>
            <a:uLnTx/>
            <a:uFillTx/>
            <a:latin typeface="Segoe UI Light"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1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3.xml><?xml version="1.0" encoding="utf-8"?>
<a:theme xmlns:a="http://schemas.openxmlformats.org/drawingml/2006/main" name="2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10AE6B21A01D4E98E4473B49A03176" ma:contentTypeVersion="0" ma:contentTypeDescription="Create a new document." ma:contentTypeScope="" ma:versionID="e70329938e15d6d0a34a8de48057af6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00B8F-BED5-44BD-B897-3A08834D9577}">
  <ds:schemaRefs>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11F4166-5599-4B2E-9BAD-7B4353864C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F9DA246-AC55-4C04-BF60-6E725989D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40801</TotalTime>
  <Words>2733</Words>
  <Application>Microsoft Office PowerPoint</Application>
  <PresentationFormat>On-screen Show (4:3)</PresentationFormat>
  <Paragraphs>599</Paragraphs>
  <Slides>49</Slides>
  <Notes>35</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49</vt:i4>
      </vt:variant>
    </vt:vector>
  </HeadingPairs>
  <TitlesOfParts>
    <vt:vector size="61" baseType="lpstr">
      <vt:lpstr>Arial</vt:lpstr>
      <vt:lpstr>Segoe</vt:lpstr>
      <vt:lpstr>Segoe Light</vt:lpstr>
      <vt:lpstr>Segoe Print</vt:lpstr>
      <vt:lpstr>Segoe UI</vt:lpstr>
      <vt:lpstr>Segoe UI Light</vt:lpstr>
      <vt:lpstr>Tahoma</vt:lpstr>
      <vt:lpstr>Verdana</vt:lpstr>
      <vt:lpstr>Wingdings 2</vt:lpstr>
      <vt:lpstr>WPC2010_breakout_arcguide[1]</vt:lpstr>
      <vt:lpstr>1_WPC2010_breakout_arcguide[1]</vt:lpstr>
      <vt:lpstr>2_WPC2010_breakout_arcguide[1]</vt:lpstr>
      <vt:lpstr>Dependency Injection</vt:lpstr>
      <vt:lpstr>Why we are here?</vt:lpstr>
      <vt:lpstr>SOLID</vt:lpstr>
      <vt:lpstr>In other words…</vt:lpstr>
      <vt:lpstr>Violation of the Dependency Inversion Principle</vt:lpstr>
      <vt:lpstr>Tight Coupling</vt:lpstr>
      <vt:lpstr>PowerPoint Presentation</vt:lpstr>
      <vt:lpstr>What’s Wrong with this Component?</vt:lpstr>
      <vt:lpstr>Reduce coupling by removing dependencies</vt:lpstr>
      <vt:lpstr>Patterns for removing dependencies</vt:lpstr>
      <vt:lpstr>Reducing Coupling – Option 1</vt:lpstr>
      <vt:lpstr>Reducing Coupling – Option 2</vt:lpstr>
      <vt:lpstr>Constructor Injection</vt:lpstr>
      <vt:lpstr>Embrace abstractions</vt:lpstr>
      <vt:lpstr>PowerPoint Presentation</vt:lpstr>
      <vt:lpstr>Inversion of Control (IoC)</vt:lpstr>
      <vt:lpstr>Reduce Coupling Further</vt:lpstr>
      <vt:lpstr>Refactoring to Interfaces</vt:lpstr>
      <vt:lpstr>Loose Coupling</vt:lpstr>
      <vt:lpstr>PowerPoint Presentation</vt:lpstr>
      <vt:lpstr>Patterns for removing dependencies</vt:lpstr>
      <vt:lpstr>Factory</vt:lpstr>
      <vt:lpstr>Simple Factory Pattern</vt:lpstr>
      <vt:lpstr>Service Locator</vt:lpstr>
      <vt:lpstr>Service Locator Pattern</vt:lpstr>
      <vt:lpstr>Advantages of Service Locator</vt:lpstr>
      <vt:lpstr>PowerPoint Presentation</vt:lpstr>
      <vt:lpstr>Drawbacks to Factory and Service Locator</vt:lpstr>
      <vt:lpstr>Dependency Injection</vt:lpstr>
      <vt:lpstr>Implement DI Container</vt:lpstr>
      <vt:lpstr>PowerPoint Presentation</vt:lpstr>
      <vt:lpstr>Unity – Dependency Injection Container</vt:lpstr>
      <vt:lpstr>Dependency Injection Lifecycle</vt:lpstr>
      <vt:lpstr>Register</vt:lpstr>
      <vt:lpstr>Resolve</vt:lpstr>
      <vt:lpstr>PowerPoint Presentation</vt:lpstr>
      <vt:lpstr>Lifetime Management</vt:lpstr>
      <vt:lpstr>ContainerControlledLifetimeManager</vt:lpstr>
      <vt:lpstr>HierarchicalLifetimeManager</vt:lpstr>
      <vt:lpstr>Convention-based Registration</vt:lpstr>
      <vt:lpstr>Pass in arguments to constructor</vt:lpstr>
      <vt:lpstr>Pick the constructor</vt:lpstr>
      <vt:lpstr>Dependency Injection with ASP.NET MVC</vt:lpstr>
      <vt:lpstr>DI with MVC</vt:lpstr>
      <vt:lpstr>Custom Dependency Resolver</vt:lpstr>
      <vt:lpstr>PowerPoint Presentation</vt:lpstr>
      <vt:lpstr>PowerPoint Presentation</vt:lpstr>
      <vt:lpstr>Questions? Comments?</vt:lpstr>
      <vt:lpstr>What's a module?</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Presentation (Light_4x3)</dc:title>
  <dc:creator>Robert Vettor</dc:creator>
  <cp:lastModifiedBy>Ben Williams (PREMIER)</cp:lastModifiedBy>
  <cp:revision>1547</cp:revision>
  <cp:lastPrinted>2012-12-30T01:51:31Z</cp:lastPrinted>
  <dcterms:created xsi:type="dcterms:W3CDTF">2010-05-27T18:30:42Z</dcterms:created>
  <dcterms:modified xsi:type="dcterms:W3CDTF">2014-08-07T01:31:21Z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0x010100CC10AE6B21A01D4E98E4473B49A03176</vt:lpwstr>
  </property>
  <property fmtid="{D5CDD505-2E9C-101B-9397-08002B2CF9AE}" pid="3" name="TaxKeyword">
    <vt:lpwstr/>
  </property>
  <property fmtid="{D5CDD505-2E9C-101B-9397-08002B2CF9AE}" pid="4" name="TaxKeywordTaxHTField">
    <vt:lpwstr/>
  </property>
</Properties>
</file>