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8025" y="2015616"/>
            <a:ext cx="7727950" cy="1101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9595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8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9595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9288" y="6583680"/>
            <a:ext cx="2176272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67016" y="6507480"/>
            <a:ext cx="1371600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9595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276088"/>
            <a:ext cx="9144000" cy="1205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4098035"/>
            <a:ext cx="9144000" cy="1187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367016" y="6507480"/>
            <a:ext cx="1371600" cy="227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736" y="282955"/>
            <a:ext cx="8390526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9595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981" y="1049604"/>
            <a:ext cx="8082036" cy="216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8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jp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jp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jpg"/><Relationship Id="rId22" Type="http://schemas.openxmlformats.org/officeDocument/2006/relationships/image" Target="../media/image30.png"/><Relationship Id="rId23" Type="http://schemas.openxmlformats.org/officeDocument/2006/relationships/image" Target="../media/image3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33" Type="http://schemas.openxmlformats.org/officeDocument/2006/relationships/image" Target="../media/image6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20" Type="http://schemas.openxmlformats.org/officeDocument/2006/relationships/image" Target="../media/image97.pn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Relationship Id="rId26" Type="http://schemas.openxmlformats.org/officeDocument/2006/relationships/image" Target="../media/image103.png"/><Relationship Id="rId27" Type="http://schemas.openxmlformats.org/officeDocument/2006/relationships/image" Target="../media/image104.png"/><Relationship Id="rId28" Type="http://schemas.openxmlformats.org/officeDocument/2006/relationships/image" Target="../media/image105.png"/><Relationship Id="rId29" Type="http://schemas.openxmlformats.org/officeDocument/2006/relationships/image" Target="../media/image10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jpg"/><Relationship Id="rId3" Type="http://schemas.openxmlformats.org/officeDocument/2006/relationships/image" Target="../media/image108.png"/><Relationship Id="rId4" Type="http://schemas.openxmlformats.org/officeDocument/2006/relationships/image" Target="../media/image10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Relationship Id="rId18" Type="http://schemas.openxmlformats.org/officeDocument/2006/relationships/image" Target="../media/image142.png"/><Relationship Id="rId19" Type="http://schemas.openxmlformats.org/officeDocument/2006/relationships/image" Target="../media/image143.png"/><Relationship Id="rId20" Type="http://schemas.openxmlformats.org/officeDocument/2006/relationships/image" Target="../media/image144.png"/><Relationship Id="rId21" Type="http://schemas.openxmlformats.org/officeDocument/2006/relationships/image" Target="../media/image145.png"/><Relationship Id="rId22" Type="http://schemas.openxmlformats.org/officeDocument/2006/relationships/image" Target="../media/image146.png"/><Relationship Id="rId23" Type="http://schemas.openxmlformats.org/officeDocument/2006/relationships/image" Target="../media/image147.png"/><Relationship Id="rId24" Type="http://schemas.openxmlformats.org/officeDocument/2006/relationships/image" Target="../media/image14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Relationship Id="rId22" Type="http://schemas.openxmlformats.org/officeDocument/2006/relationships/image" Target="../media/image169.pn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Relationship Id="rId26" Type="http://schemas.openxmlformats.org/officeDocument/2006/relationships/image" Target="../media/image173.png"/><Relationship Id="rId27" Type="http://schemas.openxmlformats.org/officeDocument/2006/relationships/image" Target="../media/image174.png"/><Relationship Id="rId28" Type="http://schemas.openxmlformats.org/officeDocument/2006/relationships/image" Target="../media/image175.png"/><Relationship Id="rId29" Type="http://schemas.openxmlformats.org/officeDocument/2006/relationships/image" Target="../media/image17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3223"/>
            <a:ext cx="9140952" cy="240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8827" y="737616"/>
            <a:ext cx="2286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0593" y="2667876"/>
            <a:ext cx="5483860" cy="10261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25"/>
              </a:lnSpc>
            </a:pPr>
            <a:r>
              <a:rPr dirty="0" spc="-20">
                <a:solidFill>
                  <a:srgbClr val="FFFFFF"/>
                </a:solidFill>
              </a:rPr>
              <a:t>Core </a:t>
            </a:r>
            <a:r>
              <a:rPr dirty="0" spc="-10">
                <a:solidFill>
                  <a:srgbClr val="FFFFFF"/>
                </a:solidFill>
              </a:rPr>
              <a:t>Architectural</a:t>
            </a:r>
            <a:r>
              <a:rPr dirty="0" spc="-25">
                <a:solidFill>
                  <a:srgbClr val="FFFFFF"/>
                </a:solidFill>
              </a:rPr>
              <a:t> </a:t>
            </a:r>
            <a:r>
              <a:rPr dirty="0" spc="-30">
                <a:solidFill>
                  <a:srgbClr val="FFFFFF"/>
                </a:solidFill>
              </a:rPr>
              <a:t>Pattern</a:t>
            </a:r>
          </a:p>
          <a:p>
            <a:pPr marL="19685">
              <a:lnSpc>
                <a:spcPts val="3285"/>
              </a:lnSpc>
            </a:pPr>
            <a:r>
              <a:rPr dirty="0" sz="2800" spc="5">
                <a:solidFill>
                  <a:srgbClr val="FFFFFF"/>
                </a:solidFill>
              </a:rPr>
              <a:t>The </a:t>
            </a:r>
            <a:r>
              <a:rPr dirty="0" sz="2800" spc="-5">
                <a:solidFill>
                  <a:srgbClr val="FFFFFF"/>
                </a:solidFill>
              </a:rPr>
              <a:t>Layered</a:t>
            </a:r>
            <a:r>
              <a:rPr dirty="0" sz="2800" spc="-114">
                <a:solidFill>
                  <a:srgbClr val="FFFFFF"/>
                </a:solidFill>
              </a:rPr>
              <a:t> </a:t>
            </a:r>
            <a:r>
              <a:rPr dirty="0" sz="2800" spc="5">
                <a:solidFill>
                  <a:srgbClr val="FFFFFF"/>
                </a:solidFill>
              </a:rPr>
              <a:t>Model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28025" y="4748174"/>
            <a:ext cx="4144010" cy="1153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dirty="0" sz="1500" spc="-5" b="0">
                <a:solidFill>
                  <a:srgbClr val="595958"/>
                </a:solidFill>
                <a:latin typeface="Segoe UI Light"/>
                <a:cs typeface="Segoe UI Light"/>
              </a:rPr>
              <a:t>Rob </a:t>
            </a:r>
            <a:r>
              <a:rPr dirty="0" sz="1500" spc="-30" b="0">
                <a:solidFill>
                  <a:srgbClr val="595958"/>
                </a:solidFill>
                <a:latin typeface="Segoe UI Light"/>
                <a:cs typeface="Segoe UI Light"/>
              </a:rPr>
              <a:t>Vettor </a:t>
            </a:r>
            <a:r>
              <a:rPr dirty="0" sz="1500" b="0">
                <a:solidFill>
                  <a:srgbClr val="595958"/>
                </a:solidFill>
                <a:latin typeface="Segoe UI Light"/>
                <a:cs typeface="Segoe UI Light"/>
              </a:rPr>
              <a:t>and John </a:t>
            </a:r>
            <a:r>
              <a:rPr dirty="0" sz="1500" spc="-5" b="0">
                <a:solidFill>
                  <a:srgbClr val="595958"/>
                </a:solidFill>
                <a:latin typeface="Segoe UI Light"/>
                <a:cs typeface="Segoe UI Light"/>
              </a:rPr>
              <a:t>Mason Developer Consultants  </a:t>
            </a:r>
            <a:r>
              <a:rPr dirty="0" sz="1500" spc="-10" b="0">
                <a:solidFill>
                  <a:srgbClr val="595958"/>
                </a:solidFill>
                <a:latin typeface="Segoe UI Light"/>
                <a:cs typeface="Segoe UI Light"/>
              </a:rPr>
              <a:t>Microsoft Premier </a:t>
            </a:r>
            <a:r>
              <a:rPr dirty="0" sz="1500" spc="-5" b="0">
                <a:solidFill>
                  <a:srgbClr val="595958"/>
                </a:solidFill>
                <a:latin typeface="Segoe UI Light"/>
                <a:cs typeface="Segoe UI Light"/>
              </a:rPr>
              <a:t>Developer</a:t>
            </a:r>
            <a:r>
              <a:rPr dirty="0" sz="1500" spc="55" b="0">
                <a:solidFill>
                  <a:srgbClr val="595958"/>
                </a:solidFill>
                <a:latin typeface="Segoe UI Light"/>
                <a:cs typeface="Segoe UI Light"/>
              </a:rPr>
              <a:t> </a:t>
            </a:r>
            <a:r>
              <a:rPr dirty="0" sz="1500" spc="-5" b="0">
                <a:solidFill>
                  <a:srgbClr val="595958"/>
                </a:solidFill>
                <a:latin typeface="Segoe UI Light"/>
                <a:cs typeface="Segoe UI Light"/>
              </a:rPr>
              <a:t>Practice</a:t>
            </a:r>
            <a:endParaRPr sz="15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b="0">
                <a:solidFill>
                  <a:srgbClr val="595958"/>
                </a:solidFill>
                <a:latin typeface="Segoe UI Light"/>
                <a:cs typeface="Segoe UI Light"/>
              </a:rPr>
              <a:t>June</a:t>
            </a:r>
            <a:r>
              <a:rPr dirty="0" sz="1500" spc="-85" b="0">
                <a:solidFill>
                  <a:srgbClr val="595958"/>
                </a:solidFill>
                <a:latin typeface="Segoe UI Light"/>
                <a:cs typeface="Segoe UI Light"/>
              </a:rPr>
              <a:t> </a:t>
            </a:r>
            <a:r>
              <a:rPr dirty="0" sz="1500" spc="-5" b="0">
                <a:solidFill>
                  <a:srgbClr val="595958"/>
                </a:solidFill>
                <a:latin typeface="Segoe UI Light"/>
                <a:cs typeface="Segoe UI Light"/>
              </a:rPr>
              <a:t>2014</a:t>
            </a:r>
            <a:endParaRPr sz="1500">
              <a:latin typeface="Segoe UI Light"/>
              <a:cs typeface="Segoe UI Light"/>
            </a:endParaRPr>
          </a:p>
        </p:txBody>
      </p:sp>
    </p:spTree>
  </p:cSld>
  <p:clrMapOvr>
    <a:masterClrMapping/>
  </p:clrMapOvr>
  <p:transition spd="med">
    <p:fade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Example </a:t>
            </a:r>
            <a:r>
              <a:rPr dirty="0" spc="-85"/>
              <a:t>Music </a:t>
            </a:r>
            <a:r>
              <a:rPr dirty="0" spc="-95"/>
              <a:t>Store </a:t>
            </a:r>
            <a:r>
              <a:rPr dirty="0" spc="-5"/>
              <a:t>-</a:t>
            </a:r>
            <a:r>
              <a:rPr dirty="0" spc="-555"/>
              <a:t> </a:t>
            </a:r>
            <a:r>
              <a:rPr dirty="0" spc="-90"/>
              <a:t>Layering</a:t>
            </a:r>
          </a:p>
        </p:txBody>
      </p:sp>
      <p:sp>
        <p:nvSpPr>
          <p:cNvPr id="3" name="object 3"/>
          <p:cNvSpPr/>
          <p:nvPr/>
        </p:nvSpPr>
        <p:spPr>
          <a:xfrm>
            <a:off x="2319527" y="1322832"/>
            <a:ext cx="3214116" cy="423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fade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Example </a:t>
            </a:r>
            <a:r>
              <a:rPr dirty="0" spc="-85"/>
              <a:t>Music </a:t>
            </a:r>
            <a:r>
              <a:rPr dirty="0" spc="-95"/>
              <a:t>Store </a:t>
            </a:r>
            <a:r>
              <a:rPr dirty="0" spc="-5"/>
              <a:t>-</a:t>
            </a:r>
            <a:r>
              <a:rPr dirty="0" spc="-555"/>
              <a:t> </a:t>
            </a:r>
            <a:r>
              <a:rPr dirty="0" spc="-105"/>
              <a:t>Dependencies</a:t>
            </a:r>
          </a:p>
        </p:txBody>
      </p:sp>
      <p:sp>
        <p:nvSpPr>
          <p:cNvPr id="3" name="object 3"/>
          <p:cNvSpPr/>
          <p:nvPr/>
        </p:nvSpPr>
        <p:spPr>
          <a:xfrm>
            <a:off x="1120139" y="1159763"/>
            <a:ext cx="6982968" cy="519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fade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288" y="6583680"/>
            <a:ext cx="2176272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7016" y="6507480"/>
            <a:ext cx="1371600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353" y="1121244"/>
            <a:ext cx="202692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1353" y="1855812"/>
            <a:ext cx="202692" cy="213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1353" y="2590380"/>
            <a:ext cx="202692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2670"/>
              </a:lnSpc>
            </a:pPr>
            <a:r>
              <a:rPr dirty="0" spc="-5"/>
              <a:t>Implement Interfaces to communicate across layers</a:t>
            </a:r>
            <a:r>
              <a:rPr dirty="0" spc="45"/>
              <a:t> </a:t>
            </a:r>
            <a:r>
              <a:rPr dirty="0"/>
              <a:t>--</a:t>
            </a:r>
          </a:p>
          <a:p>
            <a:pPr marL="114300">
              <a:lnSpc>
                <a:spcPts val="2670"/>
              </a:lnSpc>
            </a:pPr>
            <a:r>
              <a:rPr dirty="0" spc="-5">
                <a:solidFill>
                  <a:srgbClr val="0070C0"/>
                </a:solidFill>
                <a:latin typeface="Segoe Print"/>
                <a:cs typeface="Segoe Print"/>
              </a:rPr>
              <a:t>enforces loose</a:t>
            </a:r>
            <a:r>
              <a:rPr dirty="0" spc="-25">
                <a:solidFill>
                  <a:srgbClr val="0070C0"/>
                </a:solidFill>
                <a:latin typeface="Segoe Print"/>
                <a:cs typeface="Segoe Print"/>
              </a:rPr>
              <a:t> </a:t>
            </a:r>
            <a:r>
              <a:rPr dirty="0" spc="-5">
                <a:solidFill>
                  <a:srgbClr val="0070C0"/>
                </a:solidFill>
                <a:latin typeface="Segoe Print"/>
                <a:cs typeface="Segoe Print"/>
              </a:rPr>
              <a:t>coupling</a:t>
            </a:r>
          </a:p>
          <a:p>
            <a:pPr marL="114300" marR="5080">
              <a:lnSpc>
                <a:spcPts val="2590"/>
              </a:lnSpc>
              <a:spcBef>
                <a:spcPts val="770"/>
              </a:spcBef>
            </a:pPr>
            <a:r>
              <a:rPr dirty="0"/>
              <a:t>A </a:t>
            </a:r>
            <a:r>
              <a:rPr dirty="0" spc="-5"/>
              <a:t>layer should not expose internal details on which another  layer could</a:t>
            </a:r>
            <a:r>
              <a:rPr dirty="0" spc="-30"/>
              <a:t> </a:t>
            </a:r>
            <a:r>
              <a:rPr dirty="0"/>
              <a:t>depend</a:t>
            </a:r>
          </a:p>
          <a:p>
            <a:pPr marL="114300" marR="367665">
              <a:lnSpc>
                <a:spcPts val="2590"/>
              </a:lnSpc>
              <a:spcBef>
                <a:spcPts val="600"/>
              </a:spcBef>
            </a:pPr>
            <a:r>
              <a:rPr dirty="0" spc="-25"/>
              <a:t>Controller, </a:t>
            </a:r>
            <a:r>
              <a:rPr dirty="0" spc="5"/>
              <a:t>Services, </a:t>
            </a:r>
            <a:r>
              <a:rPr dirty="0" spc="-10"/>
              <a:t>Repositories </a:t>
            </a:r>
            <a:r>
              <a:rPr dirty="0" spc="-5"/>
              <a:t>all loosely coupled with  </a:t>
            </a:r>
            <a:r>
              <a:rPr dirty="0"/>
              <a:t>interface</a:t>
            </a:r>
            <a:r>
              <a:rPr dirty="0" spc="-85"/>
              <a:t> </a:t>
            </a:r>
            <a:r>
              <a:rPr dirty="0" spc="-5"/>
              <a:t>references</a:t>
            </a:r>
          </a:p>
        </p:txBody>
      </p:sp>
      <p:sp>
        <p:nvSpPr>
          <p:cNvPr id="9" name="object 9"/>
          <p:cNvSpPr/>
          <p:nvPr/>
        </p:nvSpPr>
        <p:spPr>
          <a:xfrm>
            <a:off x="371353" y="5351869"/>
            <a:ext cx="202692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2973" y="5321884"/>
            <a:ext cx="7049134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590"/>
              </a:lnSpc>
            </a:pPr>
            <a:r>
              <a:rPr dirty="0" sz="2400">
                <a:solidFill>
                  <a:srgbClr val="595958"/>
                </a:solidFill>
                <a:latin typeface="Segoe UI"/>
                <a:cs typeface="Segoe UI"/>
              </a:rPr>
              <a:t>One Layer can Mock or Fake another layer to isolate 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functionality in </a:t>
            </a:r>
            <a:r>
              <a:rPr dirty="0" sz="2400" spc="-10">
                <a:solidFill>
                  <a:srgbClr val="595958"/>
                </a:solidFill>
                <a:latin typeface="Segoe UI"/>
                <a:cs typeface="Segoe UI"/>
              </a:rPr>
              <a:t>order </a:t>
            </a:r>
            <a:r>
              <a:rPr dirty="0" sz="2400" spc="-15">
                <a:solidFill>
                  <a:srgbClr val="595958"/>
                </a:solidFill>
                <a:latin typeface="Segoe UI"/>
                <a:cs typeface="Segoe UI"/>
              </a:rPr>
              <a:t>to </a:t>
            </a:r>
            <a:r>
              <a:rPr dirty="0" sz="2400" spc="-10">
                <a:solidFill>
                  <a:srgbClr val="595958"/>
                </a:solidFill>
                <a:latin typeface="Segoe UI"/>
                <a:cs typeface="Segoe UI"/>
              </a:rPr>
              <a:t>create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unit</a:t>
            </a:r>
            <a:r>
              <a:rPr dirty="0" sz="2400" spc="100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tests…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Loose</a:t>
            </a:r>
            <a:r>
              <a:rPr dirty="0" spc="-285"/>
              <a:t> </a:t>
            </a:r>
            <a:r>
              <a:rPr dirty="0" spc="-105"/>
              <a:t>Coupling</a:t>
            </a:r>
          </a:p>
        </p:txBody>
      </p:sp>
      <p:sp>
        <p:nvSpPr>
          <p:cNvPr id="12" name="object 12"/>
          <p:cNvSpPr/>
          <p:nvPr/>
        </p:nvSpPr>
        <p:spPr>
          <a:xfrm>
            <a:off x="3357371" y="3797808"/>
            <a:ext cx="1510284" cy="8290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04615" y="3822191"/>
            <a:ext cx="1416050" cy="734695"/>
          </a:xfrm>
          <a:custGeom>
            <a:avLst/>
            <a:gdLst/>
            <a:ahLst/>
            <a:cxnLst/>
            <a:rect l="l" t="t" r="r" b="b"/>
            <a:pathLst>
              <a:path w="1416050" h="734695">
                <a:moveTo>
                  <a:pt x="1293368" y="0"/>
                </a:moveTo>
                <a:lnTo>
                  <a:pt x="122428" y="0"/>
                </a:lnTo>
                <a:lnTo>
                  <a:pt x="74773" y="9621"/>
                </a:lnTo>
                <a:lnTo>
                  <a:pt x="35858" y="35858"/>
                </a:lnTo>
                <a:lnTo>
                  <a:pt x="9621" y="74773"/>
                </a:lnTo>
                <a:lnTo>
                  <a:pt x="0" y="122428"/>
                </a:lnTo>
                <a:lnTo>
                  <a:pt x="0" y="612140"/>
                </a:lnTo>
                <a:lnTo>
                  <a:pt x="9621" y="659794"/>
                </a:lnTo>
                <a:lnTo>
                  <a:pt x="35858" y="698709"/>
                </a:lnTo>
                <a:lnTo>
                  <a:pt x="74773" y="724946"/>
                </a:lnTo>
                <a:lnTo>
                  <a:pt x="122428" y="734568"/>
                </a:lnTo>
                <a:lnTo>
                  <a:pt x="1293368" y="734568"/>
                </a:lnTo>
                <a:lnTo>
                  <a:pt x="1341022" y="724946"/>
                </a:lnTo>
                <a:lnTo>
                  <a:pt x="1379937" y="698709"/>
                </a:lnTo>
                <a:lnTo>
                  <a:pt x="1406174" y="659794"/>
                </a:lnTo>
                <a:lnTo>
                  <a:pt x="1415796" y="612140"/>
                </a:lnTo>
                <a:lnTo>
                  <a:pt x="1415796" y="122428"/>
                </a:lnTo>
                <a:lnTo>
                  <a:pt x="1406174" y="74773"/>
                </a:lnTo>
                <a:lnTo>
                  <a:pt x="1379937" y="35858"/>
                </a:lnTo>
                <a:lnTo>
                  <a:pt x="1341022" y="9621"/>
                </a:lnTo>
                <a:lnTo>
                  <a:pt x="1293368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04615" y="3822191"/>
            <a:ext cx="1416050" cy="734695"/>
          </a:xfrm>
          <a:custGeom>
            <a:avLst/>
            <a:gdLst/>
            <a:ahLst/>
            <a:cxnLst/>
            <a:rect l="l" t="t" r="r" b="b"/>
            <a:pathLst>
              <a:path w="1416050" h="734695">
                <a:moveTo>
                  <a:pt x="0" y="122428"/>
                </a:moveTo>
                <a:lnTo>
                  <a:pt x="9621" y="74773"/>
                </a:lnTo>
                <a:lnTo>
                  <a:pt x="35858" y="35858"/>
                </a:lnTo>
                <a:lnTo>
                  <a:pt x="74773" y="9621"/>
                </a:lnTo>
                <a:lnTo>
                  <a:pt x="122428" y="0"/>
                </a:lnTo>
                <a:lnTo>
                  <a:pt x="1293368" y="0"/>
                </a:lnTo>
                <a:lnTo>
                  <a:pt x="1341022" y="9621"/>
                </a:lnTo>
                <a:lnTo>
                  <a:pt x="1379937" y="35858"/>
                </a:lnTo>
                <a:lnTo>
                  <a:pt x="1406174" y="74773"/>
                </a:lnTo>
                <a:lnTo>
                  <a:pt x="1415796" y="122428"/>
                </a:lnTo>
                <a:lnTo>
                  <a:pt x="1415796" y="612140"/>
                </a:lnTo>
                <a:lnTo>
                  <a:pt x="1406174" y="659794"/>
                </a:lnTo>
                <a:lnTo>
                  <a:pt x="1379937" y="698709"/>
                </a:lnTo>
                <a:lnTo>
                  <a:pt x="1341022" y="724946"/>
                </a:lnTo>
                <a:lnTo>
                  <a:pt x="1293368" y="734568"/>
                </a:lnTo>
                <a:lnTo>
                  <a:pt x="122428" y="734568"/>
                </a:lnTo>
                <a:lnTo>
                  <a:pt x="74773" y="724946"/>
                </a:lnTo>
                <a:lnTo>
                  <a:pt x="35858" y="698709"/>
                </a:lnTo>
                <a:lnTo>
                  <a:pt x="9621" y="659794"/>
                </a:lnTo>
                <a:lnTo>
                  <a:pt x="0" y="612140"/>
                </a:lnTo>
                <a:lnTo>
                  <a:pt x="0" y="122428"/>
                </a:lnTo>
                <a:close/>
              </a:path>
            </a:pathLst>
          </a:custGeom>
          <a:ln w="9144">
            <a:solidFill>
              <a:srgbClr val="FFC0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41458" y="4108767"/>
            <a:ext cx="741362" cy="1692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7240" y="3802379"/>
            <a:ext cx="1495044" cy="824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4483" y="3826764"/>
            <a:ext cx="1400810" cy="730250"/>
          </a:xfrm>
          <a:custGeom>
            <a:avLst/>
            <a:gdLst/>
            <a:ahLst/>
            <a:cxnLst/>
            <a:rect l="l" t="t" r="r" b="b"/>
            <a:pathLst>
              <a:path w="1400810" h="730250">
                <a:moveTo>
                  <a:pt x="1278890" y="0"/>
                </a:moveTo>
                <a:lnTo>
                  <a:pt x="121666" y="0"/>
                </a:lnTo>
                <a:lnTo>
                  <a:pt x="74307" y="9560"/>
                </a:lnTo>
                <a:lnTo>
                  <a:pt x="35634" y="35634"/>
                </a:lnTo>
                <a:lnTo>
                  <a:pt x="9560" y="74307"/>
                </a:lnTo>
                <a:lnTo>
                  <a:pt x="0" y="121666"/>
                </a:lnTo>
                <a:lnTo>
                  <a:pt x="0" y="608330"/>
                </a:lnTo>
                <a:lnTo>
                  <a:pt x="9560" y="655688"/>
                </a:lnTo>
                <a:lnTo>
                  <a:pt x="35634" y="694361"/>
                </a:lnTo>
                <a:lnTo>
                  <a:pt x="74307" y="720435"/>
                </a:lnTo>
                <a:lnTo>
                  <a:pt x="121666" y="729996"/>
                </a:lnTo>
                <a:lnTo>
                  <a:pt x="1278890" y="729996"/>
                </a:lnTo>
                <a:lnTo>
                  <a:pt x="1326248" y="720435"/>
                </a:lnTo>
                <a:lnTo>
                  <a:pt x="1364921" y="694361"/>
                </a:lnTo>
                <a:lnTo>
                  <a:pt x="1390995" y="655688"/>
                </a:lnTo>
                <a:lnTo>
                  <a:pt x="1400556" y="608330"/>
                </a:lnTo>
                <a:lnTo>
                  <a:pt x="1400556" y="121666"/>
                </a:lnTo>
                <a:lnTo>
                  <a:pt x="1390995" y="74307"/>
                </a:lnTo>
                <a:lnTo>
                  <a:pt x="1364921" y="35634"/>
                </a:lnTo>
                <a:lnTo>
                  <a:pt x="1326248" y="9560"/>
                </a:lnTo>
                <a:lnTo>
                  <a:pt x="127889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4483" y="3826764"/>
            <a:ext cx="1400810" cy="730250"/>
          </a:xfrm>
          <a:custGeom>
            <a:avLst/>
            <a:gdLst/>
            <a:ahLst/>
            <a:cxnLst/>
            <a:rect l="l" t="t" r="r" b="b"/>
            <a:pathLst>
              <a:path w="1400810" h="730250">
                <a:moveTo>
                  <a:pt x="0" y="121666"/>
                </a:moveTo>
                <a:lnTo>
                  <a:pt x="9560" y="74307"/>
                </a:lnTo>
                <a:lnTo>
                  <a:pt x="35634" y="35634"/>
                </a:lnTo>
                <a:lnTo>
                  <a:pt x="74307" y="9560"/>
                </a:lnTo>
                <a:lnTo>
                  <a:pt x="121666" y="0"/>
                </a:lnTo>
                <a:lnTo>
                  <a:pt x="1278890" y="0"/>
                </a:lnTo>
                <a:lnTo>
                  <a:pt x="1326248" y="9560"/>
                </a:lnTo>
                <a:lnTo>
                  <a:pt x="1364921" y="35634"/>
                </a:lnTo>
                <a:lnTo>
                  <a:pt x="1390995" y="74307"/>
                </a:lnTo>
                <a:lnTo>
                  <a:pt x="1400556" y="121666"/>
                </a:lnTo>
                <a:lnTo>
                  <a:pt x="1400556" y="608330"/>
                </a:lnTo>
                <a:lnTo>
                  <a:pt x="1390995" y="655688"/>
                </a:lnTo>
                <a:lnTo>
                  <a:pt x="1364921" y="694361"/>
                </a:lnTo>
                <a:lnTo>
                  <a:pt x="1326248" y="720435"/>
                </a:lnTo>
                <a:lnTo>
                  <a:pt x="1278890" y="729996"/>
                </a:lnTo>
                <a:lnTo>
                  <a:pt x="121666" y="729996"/>
                </a:lnTo>
                <a:lnTo>
                  <a:pt x="74307" y="720435"/>
                </a:lnTo>
                <a:lnTo>
                  <a:pt x="35634" y="694361"/>
                </a:lnTo>
                <a:lnTo>
                  <a:pt x="9560" y="655688"/>
                </a:lnTo>
                <a:lnTo>
                  <a:pt x="0" y="608330"/>
                </a:lnTo>
                <a:lnTo>
                  <a:pt x="0" y="121666"/>
                </a:lnTo>
                <a:close/>
              </a:path>
            </a:pathLst>
          </a:custGeom>
          <a:ln w="9144">
            <a:solidFill>
              <a:srgbClr val="FFC0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63460" y="4110469"/>
            <a:ext cx="979214" cy="1692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60364" y="3802379"/>
            <a:ext cx="1461503" cy="824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07608" y="3826764"/>
            <a:ext cx="1367155" cy="730250"/>
          </a:xfrm>
          <a:custGeom>
            <a:avLst/>
            <a:gdLst/>
            <a:ahLst/>
            <a:cxnLst/>
            <a:rect l="l" t="t" r="r" b="b"/>
            <a:pathLst>
              <a:path w="1367154" h="730250">
                <a:moveTo>
                  <a:pt x="1245362" y="0"/>
                </a:moveTo>
                <a:lnTo>
                  <a:pt x="121666" y="0"/>
                </a:lnTo>
                <a:lnTo>
                  <a:pt x="74307" y="9560"/>
                </a:lnTo>
                <a:lnTo>
                  <a:pt x="35634" y="35634"/>
                </a:lnTo>
                <a:lnTo>
                  <a:pt x="9560" y="74307"/>
                </a:lnTo>
                <a:lnTo>
                  <a:pt x="0" y="121666"/>
                </a:lnTo>
                <a:lnTo>
                  <a:pt x="0" y="608330"/>
                </a:lnTo>
                <a:lnTo>
                  <a:pt x="9560" y="655688"/>
                </a:lnTo>
                <a:lnTo>
                  <a:pt x="35634" y="694361"/>
                </a:lnTo>
                <a:lnTo>
                  <a:pt x="74307" y="720435"/>
                </a:lnTo>
                <a:lnTo>
                  <a:pt x="121666" y="729996"/>
                </a:lnTo>
                <a:lnTo>
                  <a:pt x="1245362" y="729996"/>
                </a:lnTo>
                <a:lnTo>
                  <a:pt x="1292720" y="720435"/>
                </a:lnTo>
                <a:lnTo>
                  <a:pt x="1331393" y="694361"/>
                </a:lnTo>
                <a:lnTo>
                  <a:pt x="1357467" y="655688"/>
                </a:lnTo>
                <a:lnTo>
                  <a:pt x="1367028" y="608330"/>
                </a:lnTo>
                <a:lnTo>
                  <a:pt x="1367028" y="121666"/>
                </a:lnTo>
                <a:lnTo>
                  <a:pt x="1357467" y="74307"/>
                </a:lnTo>
                <a:lnTo>
                  <a:pt x="1331393" y="35634"/>
                </a:lnTo>
                <a:lnTo>
                  <a:pt x="1292720" y="9560"/>
                </a:lnTo>
                <a:lnTo>
                  <a:pt x="1245362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07608" y="3826764"/>
            <a:ext cx="1367155" cy="730250"/>
          </a:xfrm>
          <a:custGeom>
            <a:avLst/>
            <a:gdLst/>
            <a:ahLst/>
            <a:cxnLst/>
            <a:rect l="l" t="t" r="r" b="b"/>
            <a:pathLst>
              <a:path w="1367154" h="730250">
                <a:moveTo>
                  <a:pt x="0" y="121666"/>
                </a:moveTo>
                <a:lnTo>
                  <a:pt x="9560" y="74307"/>
                </a:lnTo>
                <a:lnTo>
                  <a:pt x="35634" y="35634"/>
                </a:lnTo>
                <a:lnTo>
                  <a:pt x="74307" y="9560"/>
                </a:lnTo>
                <a:lnTo>
                  <a:pt x="121666" y="0"/>
                </a:lnTo>
                <a:lnTo>
                  <a:pt x="1245362" y="0"/>
                </a:lnTo>
                <a:lnTo>
                  <a:pt x="1292720" y="9560"/>
                </a:lnTo>
                <a:lnTo>
                  <a:pt x="1331393" y="35634"/>
                </a:lnTo>
                <a:lnTo>
                  <a:pt x="1357467" y="74307"/>
                </a:lnTo>
                <a:lnTo>
                  <a:pt x="1367028" y="121666"/>
                </a:lnTo>
                <a:lnTo>
                  <a:pt x="1367028" y="608330"/>
                </a:lnTo>
                <a:lnTo>
                  <a:pt x="1357467" y="655688"/>
                </a:lnTo>
                <a:lnTo>
                  <a:pt x="1331393" y="694361"/>
                </a:lnTo>
                <a:lnTo>
                  <a:pt x="1292720" y="720435"/>
                </a:lnTo>
                <a:lnTo>
                  <a:pt x="1245362" y="729996"/>
                </a:lnTo>
                <a:lnTo>
                  <a:pt x="121666" y="729996"/>
                </a:lnTo>
                <a:lnTo>
                  <a:pt x="74307" y="720435"/>
                </a:lnTo>
                <a:lnTo>
                  <a:pt x="35634" y="694361"/>
                </a:lnTo>
                <a:lnTo>
                  <a:pt x="9560" y="655688"/>
                </a:lnTo>
                <a:lnTo>
                  <a:pt x="0" y="608330"/>
                </a:lnTo>
                <a:lnTo>
                  <a:pt x="0" y="121666"/>
                </a:lnTo>
                <a:close/>
              </a:path>
            </a:pathLst>
          </a:custGeom>
          <a:ln w="9144">
            <a:solidFill>
              <a:srgbClr val="FFC0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52121" y="4113263"/>
            <a:ext cx="1069682" cy="2117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88664" y="3404628"/>
            <a:ext cx="1367027" cy="5745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35908" y="3429000"/>
            <a:ext cx="1272540" cy="480059"/>
          </a:xfrm>
          <a:custGeom>
            <a:avLst/>
            <a:gdLst/>
            <a:ahLst/>
            <a:cxnLst/>
            <a:rect l="l" t="t" r="r" b="b"/>
            <a:pathLst>
              <a:path w="1272539" h="480060">
                <a:moveTo>
                  <a:pt x="1192530" y="0"/>
                </a:moveTo>
                <a:lnTo>
                  <a:pt x="80010" y="0"/>
                </a:lnTo>
                <a:lnTo>
                  <a:pt x="48868" y="6288"/>
                </a:lnTo>
                <a:lnTo>
                  <a:pt x="23436" y="23436"/>
                </a:lnTo>
                <a:lnTo>
                  <a:pt x="6288" y="48868"/>
                </a:lnTo>
                <a:lnTo>
                  <a:pt x="0" y="80010"/>
                </a:lnTo>
                <a:lnTo>
                  <a:pt x="0" y="400050"/>
                </a:lnTo>
                <a:lnTo>
                  <a:pt x="6288" y="431191"/>
                </a:lnTo>
                <a:lnTo>
                  <a:pt x="23436" y="456623"/>
                </a:lnTo>
                <a:lnTo>
                  <a:pt x="48868" y="473771"/>
                </a:lnTo>
                <a:lnTo>
                  <a:pt x="80010" y="480060"/>
                </a:lnTo>
                <a:lnTo>
                  <a:pt x="1192530" y="480060"/>
                </a:lnTo>
                <a:lnTo>
                  <a:pt x="1223671" y="473771"/>
                </a:lnTo>
                <a:lnTo>
                  <a:pt x="1249103" y="456623"/>
                </a:lnTo>
                <a:lnTo>
                  <a:pt x="1266251" y="431191"/>
                </a:lnTo>
                <a:lnTo>
                  <a:pt x="1272540" y="400050"/>
                </a:lnTo>
                <a:lnTo>
                  <a:pt x="1272540" y="80010"/>
                </a:lnTo>
                <a:lnTo>
                  <a:pt x="1266251" y="48868"/>
                </a:lnTo>
                <a:lnTo>
                  <a:pt x="1249103" y="23436"/>
                </a:lnTo>
                <a:lnTo>
                  <a:pt x="1223671" y="6288"/>
                </a:lnTo>
                <a:lnTo>
                  <a:pt x="1192530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35908" y="3429000"/>
            <a:ext cx="1272540" cy="480059"/>
          </a:xfrm>
          <a:custGeom>
            <a:avLst/>
            <a:gdLst/>
            <a:ahLst/>
            <a:cxnLst/>
            <a:rect l="l" t="t" r="r" b="b"/>
            <a:pathLst>
              <a:path w="1272539" h="480060">
                <a:moveTo>
                  <a:pt x="0" y="80010"/>
                </a:moveTo>
                <a:lnTo>
                  <a:pt x="6288" y="48868"/>
                </a:lnTo>
                <a:lnTo>
                  <a:pt x="23436" y="23436"/>
                </a:lnTo>
                <a:lnTo>
                  <a:pt x="48868" y="6288"/>
                </a:lnTo>
                <a:lnTo>
                  <a:pt x="80010" y="0"/>
                </a:lnTo>
                <a:lnTo>
                  <a:pt x="1192530" y="0"/>
                </a:lnTo>
                <a:lnTo>
                  <a:pt x="1223671" y="6288"/>
                </a:lnTo>
                <a:lnTo>
                  <a:pt x="1249103" y="23436"/>
                </a:lnTo>
                <a:lnTo>
                  <a:pt x="1266251" y="48868"/>
                </a:lnTo>
                <a:lnTo>
                  <a:pt x="1272540" y="80010"/>
                </a:lnTo>
                <a:lnTo>
                  <a:pt x="1272540" y="400050"/>
                </a:lnTo>
                <a:lnTo>
                  <a:pt x="1266251" y="431191"/>
                </a:lnTo>
                <a:lnTo>
                  <a:pt x="1249103" y="456623"/>
                </a:lnTo>
                <a:lnTo>
                  <a:pt x="1223671" y="473771"/>
                </a:lnTo>
                <a:lnTo>
                  <a:pt x="1192530" y="480060"/>
                </a:lnTo>
                <a:lnTo>
                  <a:pt x="80010" y="480060"/>
                </a:lnTo>
                <a:lnTo>
                  <a:pt x="48868" y="473771"/>
                </a:lnTo>
                <a:lnTo>
                  <a:pt x="23436" y="456623"/>
                </a:lnTo>
                <a:lnTo>
                  <a:pt x="6288" y="431191"/>
                </a:lnTo>
                <a:lnTo>
                  <a:pt x="0" y="400050"/>
                </a:lnTo>
                <a:lnTo>
                  <a:pt x="0" y="80010"/>
                </a:lnTo>
                <a:close/>
              </a:path>
            </a:pathLst>
          </a:custGeom>
          <a:ln w="9144">
            <a:solidFill>
              <a:srgbClr val="F36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62362" y="3597922"/>
            <a:ext cx="717994" cy="1500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70903" y="3457955"/>
            <a:ext cx="1379220" cy="5394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18147" y="3482340"/>
            <a:ext cx="1285240" cy="445134"/>
          </a:xfrm>
          <a:custGeom>
            <a:avLst/>
            <a:gdLst/>
            <a:ahLst/>
            <a:cxnLst/>
            <a:rect l="l" t="t" r="r" b="b"/>
            <a:pathLst>
              <a:path w="1285240" h="445135">
                <a:moveTo>
                  <a:pt x="1210564" y="0"/>
                </a:moveTo>
                <a:lnTo>
                  <a:pt x="74168" y="0"/>
                </a:lnTo>
                <a:lnTo>
                  <a:pt x="45300" y="5829"/>
                </a:lnTo>
                <a:lnTo>
                  <a:pt x="21724" y="21724"/>
                </a:lnTo>
                <a:lnTo>
                  <a:pt x="5829" y="45300"/>
                </a:lnTo>
                <a:lnTo>
                  <a:pt x="0" y="74167"/>
                </a:lnTo>
                <a:lnTo>
                  <a:pt x="0" y="370839"/>
                </a:lnTo>
                <a:lnTo>
                  <a:pt x="5829" y="399707"/>
                </a:lnTo>
                <a:lnTo>
                  <a:pt x="21724" y="423283"/>
                </a:lnTo>
                <a:lnTo>
                  <a:pt x="45300" y="439178"/>
                </a:lnTo>
                <a:lnTo>
                  <a:pt x="74168" y="445007"/>
                </a:lnTo>
                <a:lnTo>
                  <a:pt x="1210564" y="445007"/>
                </a:lnTo>
                <a:lnTo>
                  <a:pt x="1239431" y="439178"/>
                </a:lnTo>
                <a:lnTo>
                  <a:pt x="1263007" y="423283"/>
                </a:lnTo>
                <a:lnTo>
                  <a:pt x="1278902" y="399707"/>
                </a:lnTo>
                <a:lnTo>
                  <a:pt x="1284732" y="370839"/>
                </a:lnTo>
                <a:lnTo>
                  <a:pt x="1284732" y="74167"/>
                </a:lnTo>
                <a:lnTo>
                  <a:pt x="1278902" y="45300"/>
                </a:lnTo>
                <a:lnTo>
                  <a:pt x="1263007" y="21724"/>
                </a:lnTo>
                <a:lnTo>
                  <a:pt x="1239431" y="5829"/>
                </a:lnTo>
                <a:lnTo>
                  <a:pt x="1210564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18147" y="3482340"/>
            <a:ext cx="1285240" cy="445134"/>
          </a:xfrm>
          <a:custGeom>
            <a:avLst/>
            <a:gdLst/>
            <a:ahLst/>
            <a:cxnLst/>
            <a:rect l="l" t="t" r="r" b="b"/>
            <a:pathLst>
              <a:path w="1285240" h="445135">
                <a:moveTo>
                  <a:pt x="0" y="74167"/>
                </a:moveTo>
                <a:lnTo>
                  <a:pt x="5829" y="45300"/>
                </a:lnTo>
                <a:lnTo>
                  <a:pt x="21724" y="21724"/>
                </a:lnTo>
                <a:lnTo>
                  <a:pt x="45300" y="5829"/>
                </a:lnTo>
                <a:lnTo>
                  <a:pt x="74168" y="0"/>
                </a:lnTo>
                <a:lnTo>
                  <a:pt x="1210564" y="0"/>
                </a:lnTo>
                <a:lnTo>
                  <a:pt x="1239431" y="5829"/>
                </a:lnTo>
                <a:lnTo>
                  <a:pt x="1263007" y="21724"/>
                </a:lnTo>
                <a:lnTo>
                  <a:pt x="1278902" y="45300"/>
                </a:lnTo>
                <a:lnTo>
                  <a:pt x="1284732" y="74167"/>
                </a:lnTo>
                <a:lnTo>
                  <a:pt x="1284732" y="370839"/>
                </a:lnTo>
                <a:lnTo>
                  <a:pt x="1278902" y="399707"/>
                </a:lnTo>
                <a:lnTo>
                  <a:pt x="1263007" y="423283"/>
                </a:lnTo>
                <a:lnTo>
                  <a:pt x="1239431" y="439178"/>
                </a:lnTo>
                <a:lnTo>
                  <a:pt x="1210564" y="445007"/>
                </a:lnTo>
                <a:lnTo>
                  <a:pt x="74168" y="445007"/>
                </a:lnTo>
                <a:lnTo>
                  <a:pt x="45300" y="439178"/>
                </a:lnTo>
                <a:lnTo>
                  <a:pt x="21724" y="423283"/>
                </a:lnTo>
                <a:lnTo>
                  <a:pt x="5829" y="399707"/>
                </a:lnTo>
                <a:lnTo>
                  <a:pt x="0" y="370839"/>
                </a:lnTo>
                <a:lnTo>
                  <a:pt x="0" y="74167"/>
                </a:lnTo>
                <a:close/>
              </a:path>
            </a:pathLst>
          </a:custGeom>
          <a:ln w="9144">
            <a:solidFill>
              <a:srgbClr val="F36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43103" y="3636009"/>
            <a:ext cx="1027150" cy="1877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459327" y="4596612"/>
            <a:ext cx="2020570" cy="651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400" spc="-5" b="1">
                <a:solidFill>
                  <a:srgbClr val="FFC000"/>
                </a:solidFill>
                <a:latin typeface="Arial"/>
                <a:cs typeface="Arial"/>
              </a:rPr>
              <a:t>Service </a:t>
            </a:r>
            <a:r>
              <a:rPr dirty="0" sz="1400" spc="-5">
                <a:solidFill>
                  <a:srgbClr val="FFC000"/>
                </a:solidFill>
                <a:latin typeface="Arial"/>
                <a:cs typeface="Arial"/>
              </a:rPr>
              <a:t>has dependency  on Repository </a:t>
            </a:r>
            <a:r>
              <a:rPr dirty="0" sz="1400">
                <a:solidFill>
                  <a:srgbClr val="FFC000"/>
                </a:solidFill>
                <a:latin typeface="Arial"/>
                <a:cs typeface="Arial"/>
              </a:rPr>
              <a:t>-</a:t>
            </a:r>
            <a:r>
              <a:rPr dirty="0" sz="1400" spc="-9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C000"/>
                </a:solidFill>
                <a:latin typeface="Arial"/>
                <a:cs typeface="Arial"/>
              </a:rPr>
              <a:t>interface-  based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61849" y="4596790"/>
            <a:ext cx="2548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 spc="-5" b="1">
                <a:solidFill>
                  <a:srgbClr val="FFC000"/>
                </a:solidFill>
                <a:latin typeface="Arial"/>
                <a:cs typeface="Arial"/>
              </a:rPr>
              <a:t>Repository </a:t>
            </a:r>
            <a:r>
              <a:rPr dirty="0" sz="1400" spc="-5">
                <a:solidFill>
                  <a:srgbClr val="FFC000"/>
                </a:solidFill>
                <a:latin typeface="Arial"/>
                <a:cs typeface="Arial"/>
              </a:rPr>
              <a:t>has dependency</a:t>
            </a:r>
            <a:r>
              <a:rPr dirty="0" sz="1400" spc="-114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C000"/>
                </a:solidFill>
                <a:latin typeface="Arial"/>
                <a:cs typeface="Arial"/>
              </a:rPr>
              <a:t>on  DbContext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28699" y="3424961"/>
            <a:ext cx="1807244" cy="7031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4623" y="3464305"/>
            <a:ext cx="2033651" cy="7732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93976" y="4612957"/>
            <a:ext cx="22472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 spc="-5" b="1">
                <a:solidFill>
                  <a:srgbClr val="FFC000"/>
                </a:solidFill>
                <a:latin typeface="Arial"/>
                <a:cs typeface="Arial"/>
              </a:rPr>
              <a:t>Controller </a:t>
            </a:r>
            <a:r>
              <a:rPr dirty="0" sz="1400" spc="-5">
                <a:solidFill>
                  <a:srgbClr val="FFC000"/>
                </a:solidFill>
                <a:latin typeface="Arial"/>
                <a:cs typeface="Arial"/>
              </a:rPr>
              <a:t>has dependency  on Service </a:t>
            </a:r>
            <a:r>
              <a:rPr dirty="0" sz="1400">
                <a:solidFill>
                  <a:srgbClr val="FFC000"/>
                </a:solidFill>
                <a:latin typeface="Arial"/>
                <a:cs typeface="Arial"/>
              </a:rPr>
              <a:t>-</a:t>
            </a:r>
            <a:r>
              <a:rPr dirty="0" sz="1400" spc="-4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C000"/>
                </a:solidFill>
                <a:latin typeface="Arial"/>
                <a:cs typeface="Arial"/>
              </a:rPr>
              <a:t>interface-based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</a:t>
            </a:r>
            <a:r>
              <a:rPr dirty="0" spc="-5"/>
              <a:t>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2902" y="3726688"/>
            <a:ext cx="304800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MVC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Music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Layering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692" y="4178084"/>
            <a:ext cx="7531100" cy="918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0" spc="-5" b="0">
                <a:solidFill>
                  <a:srgbClr val="FFFFFF"/>
                </a:solidFill>
                <a:latin typeface="Segoe UI Light"/>
                <a:cs typeface="Segoe UI Light"/>
              </a:rPr>
              <a:t>Questions?</a:t>
            </a:r>
            <a:r>
              <a:rPr dirty="0" sz="6000" spc="-70" b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6000" spc="-5" b="0">
                <a:solidFill>
                  <a:srgbClr val="FFFFFF"/>
                </a:solidFill>
                <a:latin typeface="Segoe UI Light"/>
                <a:cs typeface="Segoe UI Light"/>
              </a:rPr>
              <a:t>Comments?</a:t>
            </a:r>
            <a:endParaRPr sz="6000">
              <a:latin typeface="Segoe UI Light"/>
              <a:cs typeface="Segoe UI Light"/>
            </a:endParaRPr>
          </a:p>
        </p:txBody>
      </p:sp>
    </p:spTree>
  </p:cSld>
  <p:clrMapOvr>
    <a:masterClrMapping/>
  </p:clrMapOvr>
  <p:transition spd="med">
    <p:fade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12991"/>
            <a:ext cx="9144000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36847" y="3390900"/>
            <a:ext cx="1670303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24832" y="6560243"/>
            <a:ext cx="9398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Segoe UI"/>
                <a:cs typeface="Segoe UI"/>
              </a:rPr>
              <a:t>2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288" y="6583680"/>
            <a:ext cx="2176272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19377" y="175996"/>
            <a:ext cx="114173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95958"/>
                </a:solidFill>
                <a:latin typeface="Segoe UI"/>
                <a:cs typeface="Segoe UI"/>
              </a:rPr>
              <a:t>Microsoft</a:t>
            </a:r>
            <a:r>
              <a:rPr dirty="0" sz="900" spc="-35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595958"/>
                </a:solidFill>
                <a:latin typeface="Segoe UI"/>
                <a:cs typeface="Segoe UI"/>
              </a:rPr>
              <a:t>Confidential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67016" y="6507480"/>
            <a:ext cx="1371600" cy="227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93052" y="1833372"/>
            <a:ext cx="1953768" cy="1411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9700" y="398271"/>
            <a:ext cx="2868930" cy="49593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65"/>
              <a:t>Why </a:t>
            </a:r>
            <a:r>
              <a:rPr dirty="0" sz="3200" spc="-50"/>
              <a:t>we </a:t>
            </a:r>
            <a:r>
              <a:rPr dirty="0" sz="3200" spc="-85"/>
              <a:t>are</a:t>
            </a:r>
            <a:r>
              <a:rPr dirty="0" sz="3200" spc="-605"/>
              <a:t> </a:t>
            </a:r>
            <a:r>
              <a:rPr dirty="0" sz="3200" spc="-110"/>
              <a:t>here?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6918959" y="3326891"/>
            <a:ext cx="1952625" cy="1409700"/>
          </a:xfrm>
          <a:custGeom>
            <a:avLst/>
            <a:gdLst/>
            <a:ahLst/>
            <a:cxnLst/>
            <a:rect l="l" t="t" r="r" b="b"/>
            <a:pathLst>
              <a:path w="1952625" h="1409700">
                <a:moveTo>
                  <a:pt x="0" y="0"/>
                </a:moveTo>
                <a:lnTo>
                  <a:pt x="1952244" y="0"/>
                </a:lnTo>
                <a:lnTo>
                  <a:pt x="1952244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96696" y="4450207"/>
            <a:ext cx="855941" cy="1792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87467" y="1833372"/>
            <a:ext cx="1953895" cy="1411605"/>
          </a:xfrm>
          <a:custGeom>
            <a:avLst/>
            <a:gdLst/>
            <a:ahLst/>
            <a:cxnLst/>
            <a:rect l="l" t="t" r="r" b="b"/>
            <a:pathLst>
              <a:path w="1953895" h="1411605">
                <a:moveTo>
                  <a:pt x="0" y="0"/>
                </a:moveTo>
                <a:lnTo>
                  <a:pt x="1953767" y="0"/>
                </a:lnTo>
                <a:lnTo>
                  <a:pt x="1953767" y="1411224"/>
                </a:lnTo>
                <a:lnTo>
                  <a:pt x="0" y="1411224"/>
                </a:lnTo>
                <a:lnTo>
                  <a:pt x="0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74259" y="2960827"/>
            <a:ext cx="831075" cy="1663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7173" y="1977986"/>
            <a:ext cx="316991" cy="3200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7173" y="2602826"/>
            <a:ext cx="316991" cy="320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04513" y="1763041"/>
            <a:ext cx="3206750" cy="1882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428750">
              <a:lnSpc>
                <a:spcPct val="113900"/>
              </a:lnSpc>
            </a:pPr>
            <a:r>
              <a:rPr dirty="0" sz="3600" spc="-5">
                <a:solidFill>
                  <a:srgbClr val="595958"/>
                </a:solidFill>
                <a:latin typeface="Arial"/>
                <a:cs typeface="Arial"/>
              </a:rPr>
              <a:t>Layering  </a:t>
            </a:r>
            <a:r>
              <a:rPr dirty="0" sz="3600" spc="-5">
                <a:solidFill>
                  <a:srgbClr val="595958"/>
                </a:solidFill>
                <a:latin typeface="Arial"/>
                <a:cs typeface="Arial"/>
              </a:rPr>
              <a:t>Tiers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600" spc="-5">
                <a:solidFill>
                  <a:srgbClr val="595958"/>
                </a:solidFill>
                <a:latin typeface="Arial"/>
                <a:cs typeface="Arial"/>
              </a:rPr>
              <a:t>Loose</a:t>
            </a:r>
            <a:r>
              <a:rPr dirty="0" sz="3600" spc="-60">
                <a:solidFill>
                  <a:srgbClr val="595958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595958"/>
                </a:solidFill>
                <a:latin typeface="Arial"/>
                <a:cs typeface="Arial"/>
              </a:rPr>
              <a:t>Coupling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7173" y="3227666"/>
            <a:ext cx="31699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7467" y="3325367"/>
            <a:ext cx="1953767" cy="14112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28488" y="4390644"/>
            <a:ext cx="1412747" cy="339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17921" y="4172242"/>
            <a:ext cx="812609" cy="1663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11672" y="4446549"/>
            <a:ext cx="1086294" cy="2117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90004" y="3043427"/>
            <a:ext cx="1981200" cy="2331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60908" y="2989745"/>
            <a:ext cx="1147622" cy="16911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8414" y="4808245"/>
            <a:ext cx="7829550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u="heavy">
                <a:latin typeface="Arial"/>
                <a:cs typeface="Arial"/>
              </a:rPr>
              <a:t>Key</a:t>
            </a:r>
            <a:r>
              <a:rPr dirty="0" sz="2000" spc="-125" u="heavy">
                <a:latin typeface="Arial"/>
                <a:cs typeface="Arial"/>
              </a:rPr>
              <a:t> </a:t>
            </a:r>
            <a:r>
              <a:rPr dirty="0" sz="2000" spc="-25" u="heavy">
                <a:latin typeface="Arial"/>
                <a:cs typeface="Arial"/>
              </a:rPr>
              <a:t>Takeaways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Understand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need and </a:t>
            </a:r>
            <a:r>
              <a:rPr dirty="0" sz="2000" spc="-5">
                <a:latin typeface="Arial"/>
                <a:cs typeface="Arial"/>
              </a:rPr>
              <a:t>benefits to </a:t>
            </a:r>
            <a:r>
              <a:rPr dirty="0" sz="2000">
                <a:latin typeface="Arial"/>
                <a:cs typeface="Arial"/>
              </a:rPr>
              <a:t>decomposing an </a:t>
            </a:r>
            <a:r>
              <a:rPr dirty="0" sz="2000" spc="-5">
                <a:latin typeface="Arial"/>
                <a:cs typeface="Arial"/>
              </a:rPr>
              <a:t>application into  </a:t>
            </a:r>
            <a:r>
              <a:rPr dirty="0" sz="2000">
                <a:latin typeface="Arial"/>
                <a:cs typeface="Arial"/>
              </a:rPr>
              <a:t>logical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layers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93052" y="1834895"/>
            <a:ext cx="1965960" cy="1442085"/>
          </a:xfrm>
          <a:custGeom>
            <a:avLst/>
            <a:gdLst/>
            <a:ahLst/>
            <a:cxnLst/>
            <a:rect l="l" t="t" r="r" b="b"/>
            <a:pathLst>
              <a:path w="1965959" h="1442085">
                <a:moveTo>
                  <a:pt x="0" y="0"/>
                </a:moveTo>
                <a:lnTo>
                  <a:pt x="1965959" y="0"/>
                </a:lnTo>
                <a:lnTo>
                  <a:pt x="1965959" y="1441703"/>
                </a:lnTo>
                <a:lnTo>
                  <a:pt x="0" y="1441703"/>
                </a:lnTo>
                <a:lnTo>
                  <a:pt x="0" y="0"/>
                </a:lnTo>
                <a:close/>
              </a:path>
            </a:pathLst>
          </a:custGeom>
          <a:solidFill>
            <a:srgbClr val="8CC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01764" y="3036976"/>
            <a:ext cx="677595" cy="1663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87467" y="3322320"/>
            <a:ext cx="1967864" cy="1411605"/>
          </a:xfrm>
          <a:custGeom>
            <a:avLst/>
            <a:gdLst/>
            <a:ahLst/>
            <a:cxnLst/>
            <a:rect l="l" t="t" r="r" b="b"/>
            <a:pathLst>
              <a:path w="1967865" h="1411604">
                <a:moveTo>
                  <a:pt x="0" y="0"/>
                </a:moveTo>
                <a:lnTo>
                  <a:pt x="1967484" y="0"/>
                </a:lnTo>
                <a:lnTo>
                  <a:pt x="1967484" y="1411224"/>
                </a:lnTo>
                <a:lnTo>
                  <a:pt x="0" y="1411224"/>
                </a:lnTo>
                <a:lnTo>
                  <a:pt x="0" y="0"/>
                </a:lnTo>
                <a:close/>
              </a:path>
            </a:pathLst>
          </a:custGeom>
          <a:solidFill>
            <a:srgbClr val="8CC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97475" y="4433138"/>
            <a:ext cx="1103045" cy="16643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57800" y="1874520"/>
            <a:ext cx="1124712" cy="11247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75931" y="1943100"/>
            <a:ext cx="1586483" cy="10622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82621" y="3457955"/>
            <a:ext cx="1086614" cy="92499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49011" y="3457947"/>
            <a:ext cx="1485735" cy="850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6416040"/>
            <a:ext cx="1837943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84776" y="6559308"/>
            <a:ext cx="216408" cy="149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8532" y="6628524"/>
            <a:ext cx="74587" cy="9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4796" y="6499872"/>
            <a:ext cx="1411211" cy="240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8" y="6570306"/>
            <a:ext cx="1246327" cy="99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171259"/>
            <a:ext cx="5250815" cy="49593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65"/>
              <a:t>The </a:t>
            </a:r>
            <a:r>
              <a:rPr dirty="0" sz="3200" spc="-95"/>
              <a:t>Layered Architectural</a:t>
            </a:r>
            <a:r>
              <a:rPr dirty="0" sz="3200" spc="-575"/>
              <a:t> </a:t>
            </a:r>
            <a:r>
              <a:rPr dirty="0" sz="3200" spc="-110"/>
              <a:t>Pattern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403453" y="715365"/>
            <a:ext cx="5728995" cy="3967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182" y="1409738"/>
            <a:ext cx="2356115" cy="2291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878" y="1402207"/>
            <a:ext cx="202685" cy="2133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2990" y="1843493"/>
            <a:ext cx="6600202" cy="2750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2198" y="1841119"/>
            <a:ext cx="190487" cy="195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0172" y="2259901"/>
            <a:ext cx="1028860" cy="2324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7872" y="2255634"/>
            <a:ext cx="202692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9313" y="2696946"/>
            <a:ext cx="5472017" cy="27506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2198" y="2694546"/>
            <a:ext cx="190487" cy="1950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3918" y="2626982"/>
            <a:ext cx="7012940" cy="680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200" spc="-10">
                <a:solidFill>
                  <a:srgbClr val="595958"/>
                </a:solidFill>
                <a:latin typeface="Segoe UI"/>
                <a:cs typeface="Segoe UI"/>
              </a:rPr>
              <a:t>eparation</a:t>
            </a:r>
            <a:r>
              <a:rPr dirty="0" sz="2200" spc="-55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200" spc="-45">
                <a:solidFill>
                  <a:srgbClr val="595958"/>
                </a:solidFill>
                <a:latin typeface="Segoe UI"/>
                <a:cs typeface="Segoe UI"/>
              </a:rPr>
              <a:t>of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595958"/>
                </a:solidFill>
                <a:latin typeface="Segoe UI"/>
                <a:cs typeface="Segoe UI"/>
              </a:rPr>
              <a:t>concerns/responsibilities </a:t>
            </a:r>
            <a:r>
              <a:rPr dirty="0" sz="2200" spc="-10">
                <a:solidFill>
                  <a:srgbClr val="595958"/>
                </a:solidFill>
                <a:latin typeface="Segoe UI"/>
                <a:cs typeface="Segoe UI"/>
              </a:rPr>
              <a:t>(referred to </a:t>
            </a:r>
            <a:r>
              <a:rPr dirty="0" sz="2200" spc="-5">
                <a:solidFill>
                  <a:srgbClr val="595958"/>
                </a:solidFill>
                <a:latin typeface="Segoe UI"/>
                <a:cs typeface="Segoe UI"/>
              </a:rPr>
              <a:t>as</a:t>
            </a:r>
            <a:r>
              <a:rPr dirty="0" sz="2200" spc="-10">
                <a:solidFill>
                  <a:srgbClr val="595958"/>
                </a:solidFill>
                <a:latin typeface="Segoe UI"/>
                <a:cs typeface="Segoe UI"/>
              </a:rPr>
              <a:t> SoC)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2114" y="3443694"/>
            <a:ext cx="4626211" cy="2750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2198" y="3441319"/>
            <a:ext cx="190487" cy="1950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9313" y="3855173"/>
            <a:ext cx="7604042" cy="27508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2198" y="3852798"/>
            <a:ext cx="190487" cy="1950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9586" y="4193451"/>
            <a:ext cx="2247125" cy="272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2114" y="4601933"/>
            <a:ext cx="3154027" cy="2750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2198" y="4599546"/>
            <a:ext cx="190487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57383" y="4724908"/>
            <a:ext cx="74345" cy="1756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8635" y="4668672"/>
            <a:ext cx="392430" cy="14597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2114" y="5013413"/>
            <a:ext cx="4985252" cy="2735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2198" y="5011026"/>
            <a:ext cx="190487" cy="1950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2114" y="5427891"/>
            <a:ext cx="1523347" cy="20971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2198" y="5422506"/>
            <a:ext cx="190487" cy="19507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26703" y="5547867"/>
            <a:ext cx="74345" cy="1756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31414" y="5424894"/>
            <a:ext cx="236931" cy="2127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83319" y="5547867"/>
            <a:ext cx="74345" cy="1756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89123" y="5424894"/>
            <a:ext cx="5359133" cy="27508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9586" y="5763176"/>
            <a:ext cx="3612553" cy="27058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445756" y="194792"/>
            <a:ext cx="534035" cy="919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0">
                <a:solidFill>
                  <a:srgbClr val="2D86E7"/>
                </a:solidFill>
                <a:latin typeface="Arial"/>
                <a:cs typeface="Arial"/>
              </a:rPr>
              <a:t>S</a:t>
            </a:r>
            <a:endParaRPr sz="6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849361" y="76961"/>
            <a:ext cx="1207135" cy="475615"/>
          </a:xfrm>
          <a:custGeom>
            <a:avLst/>
            <a:gdLst/>
            <a:ahLst/>
            <a:cxnLst/>
            <a:rect l="l" t="t" r="r" b="b"/>
            <a:pathLst>
              <a:path w="1207134" h="475615">
                <a:moveTo>
                  <a:pt x="1207007" y="0"/>
                </a:moveTo>
                <a:lnTo>
                  <a:pt x="0" y="0"/>
                </a:lnTo>
                <a:lnTo>
                  <a:pt x="201371" y="475488"/>
                </a:lnTo>
                <a:lnTo>
                  <a:pt x="1005636" y="475488"/>
                </a:lnTo>
                <a:lnTo>
                  <a:pt x="1207007" y="0"/>
                </a:lnTo>
                <a:close/>
              </a:path>
            </a:pathLst>
          </a:custGeom>
          <a:solidFill>
            <a:srgbClr val="2D86E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49361" y="76961"/>
            <a:ext cx="1207135" cy="475615"/>
          </a:xfrm>
          <a:custGeom>
            <a:avLst/>
            <a:gdLst/>
            <a:ahLst/>
            <a:cxnLst/>
            <a:rect l="l" t="t" r="r" b="b"/>
            <a:pathLst>
              <a:path w="1207134" h="475615">
                <a:moveTo>
                  <a:pt x="1207007" y="0"/>
                </a:moveTo>
                <a:lnTo>
                  <a:pt x="1005636" y="475488"/>
                </a:lnTo>
                <a:lnTo>
                  <a:pt x="201371" y="475488"/>
                </a:lnTo>
                <a:lnTo>
                  <a:pt x="0" y="0"/>
                </a:lnTo>
                <a:lnTo>
                  <a:pt x="1207007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50530" y="552450"/>
            <a:ext cx="805180" cy="475615"/>
          </a:xfrm>
          <a:custGeom>
            <a:avLst/>
            <a:gdLst/>
            <a:ahLst/>
            <a:cxnLst/>
            <a:rect l="l" t="t" r="r" b="b"/>
            <a:pathLst>
              <a:path w="805179" h="475615">
                <a:moveTo>
                  <a:pt x="804672" y="0"/>
                </a:moveTo>
                <a:lnTo>
                  <a:pt x="0" y="0"/>
                </a:lnTo>
                <a:lnTo>
                  <a:pt x="201371" y="475488"/>
                </a:lnTo>
                <a:lnTo>
                  <a:pt x="603300" y="475488"/>
                </a:lnTo>
                <a:lnTo>
                  <a:pt x="804672" y="0"/>
                </a:lnTo>
                <a:close/>
              </a:path>
            </a:pathLst>
          </a:custGeom>
          <a:solidFill>
            <a:srgbClr val="2D86E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050530" y="552450"/>
            <a:ext cx="805180" cy="475615"/>
          </a:xfrm>
          <a:custGeom>
            <a:avLst/>
            <a:gdLst/>
            <a:ahLst/>
            <a:cxnLst/>
            <a:rect l="l" t="t" r="r" b="b"/>
            <a:pathLst>
              <a:path w="805179" h="475615">
                <a:moveTo>
                  <a:pt x="804672" y="0"/>
                </a:moveTo>
                <a:lnTo>
                  <a:pt x="603300" y="475488"/>
                </a:lnTo>
                <a:lnTo>
                  <a:pt x="201371" y="475488"/>
                </a:lnTo>
                <a:lnTo>
                  <a:pt x="0" y="0"/>
                </a:lnTo>
                <a:lnTo>
                  <a:pt x="804672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51697" y="1027938"/>
            <a:ext cx="402590" cy="474345"/>
          </a:xfrm>
          <a:custGeom>
            <a:avLst/>
            <a:gdLst/>
            <a:ahLst/>
            <a:cxnLst/>
            <a:rect l="l" t="t" r="r" b="b"/>
            <a:pathLst>
              <a:path w="402590" h="474344">
                <a:moveTo>
                  <a:pt x="402335" y="0"/>
                </a:moveTo>
                <a:lnTo>
                  <a:pt x="0" y="0"/>
                </a:lnTo>
                <a:lnTo>
                  <a:pt x="201167" y="473964"/>
                </a:lnTo>
                <a:lnTo>
                  <a:pt x="402335" y="0"/>
                </a:lnTo>
                <a:close/>
              </a:path>
            </a:pathLst>
          </a:custGeom>
          <a:solidFill>
            <a:srgbClr val="2D86E7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51697" y="1027938"/>
            <a:ext cx="402590" cy="474345"/>
          </a:xfrm>
          <a:custGeom>
            <a:avLst/>
            <a:gdLst/>
            <a:ahLst/>
            <a:cxnLst/>
            <a:rect l="l" t="t" r="r" b="b"/>
            <a:pathLst>
              <a:path w="402590" h="474344">
                <a:moveTo>
                  <a:pt x="402335" y="0"/>
                </a:moveTo>
                <a:lnTo>
                  <a:pt x="201167" y="473964"/>
                </a:lnTo>
                <a:lnTo>
                  <a:pt x="0" y="0"/>
                </a:lnTo>
                <a:lnTo>
                  <a:pt x="402335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fade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6416040"/>
            <a:ext cx="1837943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84776" y="6559308"/>
            <a:ext cx="216408" cy="149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8532" y="6628524"/>
            <a:ext cx="74587" cy="9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4796" y="6499872"/>
            <a:ext cx="1411211" cy="240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8" y="6570306"/>
            <a:ext cx="1246327" cy="99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521" y="156527"/>
            <a:ext cx="6657340" cy="6165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The </a:t>
            </a:r>
            <a:r>
              <a:rPr dirty="0" spc="-100"/>
              <a:t>Layered </a:t>
            </a:r>
            <a:r>
              <a:rPr dirty="0" spc="-105"/>
              <a:t>Architectural</a:t>
            </a:r>
            <a:r>
              <a:rPr dirty="0" spc="-415"/>
              <a:t> </a:t>
            </a:r>
            <a:r>
              <a:rPr dirty="0" spc="-120"/>
              <a:t>Pattern</a:t>
            </a:r>
          </a:p>
        </p:txBody>
      </p:sp>
      <p:sp>
        <p:nvSpPr>
          <p:cNvPr id="8" name="object 8"/>
          <p:cNvSpPr/>
          <p:nvPr/>
        </p:nvSpPr>
        <p:spPr>
          <a:xfrm>
            <a:off x="293344" y="841387"/>
            <a:ext cx="1983064" cy="380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228" y="1610931"/>
            <a:ext cx="240779" cy="248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1228" y="2113851"/>
            <a:ext cx="240779" cy="2484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228" y="2616771"/>
            <a:ext cx="240779" cy="248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5548" y="3109036"/>
            <a:ext cx="202684" cy="2133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5541" y="3550983"/>
            <a:ext cx="202692" cy="213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5541" y="3992943"/>
            <a:ext cx="202692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5548" y="4434916"/>
            <a:ext cx="202684" cy="213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5541" y="4876863"/>
            <a:ext cx="202692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541" y="5318823"/>
            <a:ext cx="202692" cy="2133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2841" y="1450220"/>
            <a:ext cx="7526655" cy="417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492250">
              <a:lnSpc>
                <a:spcPct val="117900"/>
              </a:lnSpc>
            </a:pPr>
            <a:r>
              <a:rPr dirty="0" sz="2800" spc="-10">
                <a:solidFill>
                  <a:srgbClr val="282828"/>
                </a:solidFill>
                <a:latin typeface="Segoe UI"/>
                <a:cs typeface="Segoe UI"/>
              </a:rPr>
              <a:t>Different levels </a:t>
            </a:r>
            <a:r>
              <a:rPr dirty="0" sz="2800" spc="-5">
                <a:solidFill>
                  <a:srgbClr val="282828"/>
                </a:solidFill>
                <a:latin typeface="Segoe UI"/>
                <a:cs typeface="Segoe UI"/>
              </a:rPr>
              <a:t>of abstraction  Substantial concerns that are coherent  Issues…</a:t>
            </a:r>
            <a:endParaRPr sz="2800">
              <a:latin typeface="Segoe UI"/>
              <a:cs typeface="Segoe UI"/>
            </a:endParaRPr>
          </a:p>
          <a:p>
            <a:pPr marL="287020">
              <a:lnSpc>
                <a:spcPct val="100000"/>
              </a:lnSpc>
              <a:spcBef>
                <a:spcPts val="615"/>
              </a:spcBef>
            </a:pPr>
            <a:r>
              <a:rPr dirty="0" sz="2400">
                <a:solidFill>
                  <a:srgbClr val="282828"/>
                </a:solidFill>
                <a:latin typeface="Segoe UI"/>
                <a:cs typeface="Segoe UI"/>
              </a:rPr>
              <a:t>No standard</a:t>
            </a:r>
            <a:r>
              <a:rPr dirty="0" sz="2400" spc="-80">
                <a:solidFill>
                  <a:srgbClr val="282828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282828"/>
                </a:solidFill>
                <a:latin typeface="Segoe UI"/>
                <a:cs typeface="Segoe UI"/>
              </a:rPr>
              <a:t>granularity</a:t>
            </a:r>
            <a:endParaRPr sz="2400">
              <a:latin typeface="Segoe UI"/>
              <a:cs typeface="Segoe UI"/>
            </a:endParaRPr>
          </a:p>
          <a:p>
            <a:pPr marL="287020" marR="5080">
              <a:lnSpc>
                <a:spcPct val="120800"/>
              </a:lnSpc>
            </a:pPr>
            <a:r>
              <a:rPr dirty="0" sz="2400" spc="-5">
                <a:solidFill>
                  <a:srgbClr val="282828"/>
                </a:solidFill>
                <a:latin typeface="Segoe UI"/>
                <a:cs typeface="Segoe UI"/>
              </a:rPr>
              <a:t>Complex components may </a:t>
            </a:r>
            <a:r>
              <a:rPr dirty="0" sz="2400">
                <a:solidFill>
                  <a:srgbClr val="282828"/>
                </a:solidFill>
                <a:latin typeface="Segoe UI"/>
                <a:cs typeface="Segoe UI"/>
              </a:rPr>
              <a:t>need </a:t>
            </a:r>
            <a:r>
              <a:rPr dirty="0" sz="2400" spc="-10">
                <a:solidFill>
                  <a:srgbClr val="282828"/>
                </a:solidFill>
                <a:latin typeface="Segoe UI"/>
                <a:cs typeface="Segoe UI"/>
              </a:rPr>
              <a:t>more </a:t>
            </a:r>
            <a:r>
              <a:rPr dirty="0" sz="2400" spc="-5">
                <a:solidFill>
                  <a:srgbClr val="282828"/>
                </a:solidFill>
                <a:latin typeface="Segoe UI"/>
                <a:cs typeface="Segoe UI"/>
              </a:rPr>
              <a:t>decomposition  </a:t>
            </a:r>
            <a:r>
              <a:rPr dirty="0" sz="2400">
                <a:solidFill>
                  <a:srgbClr val="282828"/>
                </a:solidFill>
                <a:latin typeface="Segoe UI"/>
                <a:cs typeface="Segoe UI"/>
              </a:rPr>
              <a:t>Performance </a:t>
            </a:r>
            <a:r>
              <a:rPr dirty="0" sz="2400" spc="-5">
                <a:solidFill>
                  <a:srgbClr val="282828"/>
                </a:solidFill>
                <a:latin typeface="Segoe UI"/>
                <a:cs typeface="Segoe UI"/>
              </a:rPr>
              <a:t>issue going </a:t>
            </a:r>
            <a:r>
              <a:rPr dirty="0" sz="2400" spc="-10">
                <a:solidFill>
                  <a:srgbClr val="282828"/>
                </a:solidFill>
                <a:latin typeface="Segoe UI"/>
                <a:cs typeface="Segoe UI"/>
              </a:rPr>
              <a:t>through</a:t>
            </a:r>
            <a:r>
              <a:rPr dirty="0" sz="2400" spc="-80">
                <a:solidFill>
                  <a:srgbClr val="282828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282828"/>
                </a:solidFill>
                <a:latin typeface="Segoe UI"/>
                <a:cs typeface="Segoe UI"/>
              </a:rPr>
              <a:t>layers</a:t>
            </a:r>
            <a:endParaRPr sz="2400">
              <a:latin typeface="Segoe UI"/>
              <a:cs typeface="Segoe UI"/>
            </a:endParaRPr>
          </a:p>
          <a:p>
            <a:pPr marL="287020" marR="3216910">
              <a:lnSpc>
                <a:spcPct val="120800"/>
              </a:lnSpc>
            </a:pPr>
            <a:r>
              <a:rPr dirty="0" sz="2400" spc="-5">
                <a:solidFill>
                  <a:srgbClr val="282828"/>
                </a:solidFill>
                <a:latin typeface="Segoe UI"/>
                <a:cs typeface="Segoe UI"/>
              </a:rPr>
              <a:t>Error handling complexity  </a:t>
            </a:r>
            <a:r>
              <a:rPr dirty="0" sz="2400">
                <a:solidFill>
                  <a:srgbClr val="282828"/>
                </a:solidFill>
                <a:latin typeface="Segoe UI"/>
                <a:cs typeface="Segoe UI"/>
              </a:rPr>
              <a:t>Arbitrary layering </a:t>
            </a:r>
            <a:r>
              <a:rPr dirty="0" sz="2400" spc="5">
                <a:solidFill>
                  <a:srgbClr val="282828"/>
                </a:solidFill>
                <a:latin typeface="Segoe UI"/>
                <a:cs typeface="Segoe UI"/>
              </a:rPr>
              <a:t>criteria  </a:t>
            </a:r>
            <a:r>
              <a:rPr dirty="0" sz="2400" spc="-5">
                <a:solidFill>
                  <a:srgbClr val="282828"/>
                </a:solidFill>
                <a:latin typeface="Segoe UI"/>
                <a:cs typeface="Segoe UI"/>
              </a:rPr>
              <a:t>Favors Interface-based</a:t>
            </a:r>
            <a:r>
              <a:rPr dirty="0" sz="2400" spc="-75">
                <a:solidFill>
                  <a:srgbClr val="28282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282828"/>
                </a:solidFill>
                <a:latin typeface="Segoe UI"/>
                <a:cs typeface="Segoe UI"/>
              </a:rPr>
              <a:t>design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49361" y="76961"/>
            <a:ext cx="1207135" cy="475615"/>
          </a:xfrm>
          <a:custGeom>
            <a:avLst/>
            <a:gdLst/>
            <a:ahLst/>
            <a:cxnLst/>
            <a:rect l="l" t="t" r="r" b="b"/>
            <a:pathLst>
              <a:path w="1207134" h="475615">
                <a:moveTo>
                  <a:pt x="1207007" y="0"/>
                </a:moveTo>
                <a:lnTo>
                  <a:pt x="0" y="0"/>
                </a:lnTo>
                <a:lnTo>
                  <a:pt x="201371" y="475488"/>
                </a:lnTo>
                <a:lnTo>
                  <a:pt x="1005636" y="475488"/>
                </a:lnTo>
                <a:lnTo>
                  <a:pt x="1207007" y="0"/>
                </a:lnTo>
                <a:close/>
              </a:path>
            </a:pathLst>
          </a:custGeom>
          <a:solidFill>
            <a:srgbClr val="2D86E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49361" y="76961"/>
            <a:ext cx="1207135" cy="475615"/>
          </a:xfrm>
          <a:custGeom>
            <a:avLst/>
            <a:gdLst/>
            <a:ahLst/>
            <a:cxnLst/>
            <a:rect l="l" t="t" r="r" b="b"/>
            <a:pathLst>
              <a:path w="1207134" h="475615">
                <a:moveTo>
                  <a:pt x="1207007" y="0"/>
                </a:moveTo>
                <a:lnTo>
                  <a:pt x="1005636" y="475488"/>
                </a:lnTo>
                <a:lnTo>
                  <a:pt x="201371" y="475488"/>
                </a:lnTo>
                <a:lnTo>
                  <a:pt x="0" y="0"/>
                </a:lnTo>
                <a:lnTo>
                  <a:pt x="1207007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50530" y="552450"/>
            <a:ext cx="805180" cy="475615"/>
          </a:xfrm>
          <a:custGeom>
            <a:avLst/>
            <a:gdLst/>
            <a:ahLst/>
            <a:cxnLst/>
            <a:rect l="l" t="t" r="r" b="b"/>
            <a:pathLst>
              <a:path w="805179" h="475615">
                <a:moveTo>
                  <a:pt x="804672" y="0"/>
                </a:moveTo>
                <a:lnTo>
                  <a:pt x="0" y="0"/>
                </a:lnTo>
                <a:lnTo>
                  <a:pt x="201371" y="475488"/>
                </a:lnTo>
                <a:lnTo>
                  <a:pt x="603300" y="475488"/>
                </a:lnTo>
                <a:lnTo>
                  <a:pt x="804672" y="0"/>
                </a:lnTo>
                <a:close/>
              </a:path>
            </a:pathLst>
          </a:custGeom>
          <a:solidFill>
            <a:srgbClr val="2D86E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50530" y="552450"/>
            <a:ext cx="805180" cy="475615"/>
          </a:xfrm>
          <a:custGeom>
            <a:avLst/>
            <a:gdLst/>
            <a:ahLst/>
            <a:cxnLst/>
            <a:rect l="l" t="t" r="r" b="b"/>
            <a:pathLst>
              <a:path w="805179" h="475615">
                <a:moveTo>
                  <a:pt x="804672" y="0"/>
                </a:moveTo>
                <a:lnTo>
                  <a:pt x="603300" y="475488"/>
                </a:lnTo>
                <a:lnTo>
                  <a:pt x="201371" y="475488"/>
                </a:lnTo>
                <a:lnTo>
                  <a:pt x="0" y="0"/>
                </a:lnTo>
                <a:lnTo>
                  <a:pt x="804672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51697" y="1027938"/>
            <a:ext cx="402590" cy="474345"/>
          </a:xfrm>
          <a:custGeom>
            <a:avLst/>
            <a:gdLst/>
            <a:ahLst/>
            <a:cxnLst/>
            <a:rect l="l" t="t" r="r" b="b"/>
            <a:pathLst>
              <a:path w="402590" h="474344">
                <a:moveTo>
                  <a:pt x="402335" y="0"/>
                </a:moveTo>
                <a:lnTo>
                  <a:pt x="0" y="0"/>
                </a:lnTo>
                <a:lnTo>
                  <a:pt x="201167" y="473964"/>
                </a:lnTo>
                <a:lnTo>
                  <a:pt x="402335" y="0"/>
                </a:lnTo>
                <a:close/>
              </a:path>
            </a:pathLst>
          </a:custGeom>
          <a:solidFill>
            <a:srgbClr val="2D86E7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51697" y="1027938"/>
            <a:ext cx="402590" cy="474345"/>
          </a:xfrm>
          <a:custGeom>
            <a:avLst/>
            <a:gdLst/>
            <a:ahLst/>
            <a:cxnLst/>
            <a:rect l="l" t="t" r="r" b="b"/>
            <a:pathLst>
              <a:path w="402590" h="474344">
                <a:moveTo>
                  <a:pt x="402335" y="0"/>
                </a:moveTo>
                <a:lnTo>
                  <a:pt x="201167" y="473964"/>
                </a:lnTo>
                <a:lnTo>
                  <a:pt x="0" y="0"/>
                </a:lnTo>
                <a:lnTo>
                  <a:pt x="402335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45756" y="194792"/>
            <a:ext cx="534035" cy="919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0">
                <a:solidFill>
                  <a:srgbClr val="2D86E7"/>
                </a:solidFill>
                <a:latin typeface="Arial"/>
                <a:cs typeface="Arial"/>
              </a:rPr>
              <a:t>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6416040"/>
            <a:ext cx="1837943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84776" y="6559308"/>
            <a:ext cx="216408" cy="149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8532" y="6628524"/>
            <a:ext cx="74587" cy="9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4796" y="6499872"/>
            <a:ext cx="1411211" cy="240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8" y="6570306"/>
            <a:ext cx="1246327" cy="99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1" y="156527"/>
            <a:ext cx="3544570" cy="6165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Layering</a:t>
            </a:r>
            <a:r>
              <a:rPr dirty="0" spc="-265"/>
              <a:t> </a:t>
            </a:r>
            <a:r>
              <a:rPr dirty="0" spc="-105"/>
              <a:t>Example</a:t>
            </a:r>
          </a:p>
        </p:txBody>
      </p:sp>
      <p:sp>
        <p:nvSpPr>
          <p:cNvPr id="8" name="object 8"/>
          <p:cNvSpPr/>
          <p:nvPr/>
        </p:nvSpPr>
        <p:spPr>
          <a:xfrm>
            <a:off x="422078" y="830541"/>
            <a:ext cx="6785565" cy="445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49361" y="67818"/>
            <a:ext cx="1207135" cy="475615"/>
          </a:xfrm>
          <a:custGeom>
            <a:avLst/>
            <a:gdLst/>
            <a:ahLst/>
            <a:cxnLst/>
            <a:rect l="l" t="t" r="r" b="b"/>
            <a:pathLst>
              <a:path w="1207134" h="475615">
                <a:moveTo>
                  <a:pt x="1207007" y="0"/>
                </a:moveTo>
                <a:lnTo>
                  <a:pt x="0" y="0"/>
                </a:lnTo>
                <a:lnTo>
                  <a:pt x="201371" y="475488"/>
                </a:lnTo>
                <a:lnTo>
                  <a:pt x="1005636" y="475488"/>
                </a:lnTo>
                <a:lnTo>
                  <a:pt x="1207007" y="0"/>
                </a:lnTo>
                <a:close/>
              </a:path>
            </a:pathLst>
          </a:custGeom>
          <a:solidFill>
            <a:srgbClr val="2D86E7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49361" y="67818"/>
            <a:ext cx="1207135" cy="475615"/>
          </a:xfrm>
          <a:custGeom>
            <a:avLst/>
            <a:gdLst/>
            <a:ahLst/>
            <a:cxnLst/>
            <a:rect l="l" t="t" r="r" b="b"/>
            <a:pathLst>
              <a:path w="1207134" h="475615">
                <a:moveTo>
                  <a:pt x="1207007" y="0"/>
                </a:moveTo>
                <a:lnTo>
                  <a:pt x="1005636" y="475488"/>
                </a:lnTo>
                <a:lnTo>
                  <a:pt x="201371" y="475488"/>
                </a:lnTo>
                <a:lnTo>
                  <a:pt x="0" y="0"/>
                </a:lnTo>
                <a:lnTo>
                  <a:pt x="1207007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50530" y="543305"/>
            <a:ext cx="805180" cy="475615"/>
          </a:xfrm>
          <a:custGeom>
            <a:avLst/>
            <a:gdLst/>
            <a:ahLst/>
            <a:cxnLst/>
            <a:rect l="l" t="t" r="r" b="b"/>
            <a:pathLst>
              <a:path w="805179" h="475615">
                <a:moveTo>
                  <a:pt x="804672" y="0"/>
                </a:moveTo>
                <a:lnTo>
                  <a:pt x="0" y="0"/>
                </a:lnTo>
                <a:lnTo>
                  <a:pt x="201371" y="475488"/>
                </a:lnTo>
                <a:lnTo>
                  <a:pt x="603300" y="475488"/>
                </a:lnTo>
                <a:lnTo>
                  <a:pt x="804672" y="0"/>
                </a:lnTo>
                <a:close/>
              </a:path>
            </a:pathLst>
          </a:custGeom>
          <a:solidFill>
            <a:srgbClr val="2D86E7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50530" y="543305"/>
            <a:ext cx="805180" cy="475615"/>
          </a:xfrm>
          <a:custGeom>
            <a:avLst/>
            <a:gdLst/>
            <a:ahLst/>
            <a:cxnLst/>
            <a:rect l="l" t="t" r="r" b="b"/>
            <a:pathLst>
              <a:path w="805179" h="475615">
                <a:moveTo>
                  <a:pt x="804672" y="0"/>
                </a:moveTo>
                <a:lnTo>
                  <a:pt x="603300" y="475488"/>
                </a:lnTo>
                <a:lnTo>
                  <a:pt x="201371" y="475488"/>
                </a:lnTo>
                <a:lnTo>
                  <a:pt x="0" y="0"/>
                </a:lnTo>
                <a:lnTo>
                  <a:pt x="804672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51697" y="1018794"/>
            <a:ext cx="402590" cy="475615"/>
          </a:xfrm>
          <a:custGeom>
            <a:avLst/>
            <a:gdLst/>
            <a:ahLst/>
            <a:cxnLst/>
            <a:rect l="l" t="t" r="r" b="b"/>
            <a:pathLst>
              <a:path w="402590" h="475615">
                <a:moveTo>
                  <a:pt x="402335" y="0"/>
                </a:moveTo>
                <a:lnTo>
                  <a:pt x="0" y="0"/>
                </a:lnTo>
                <a:lnTo>
                  <a:pt x="201167" y="475488"/>
                </a:lnTo>
                <a:lnTo>
                  <a:pt x="402335" y="0"/>
                </a:lnTo>
                <a:close/>
              </a:path>
            </a:pathLst>
          </a:custGeom>
          <a:solidFill>
            <a:srgbClr val="2D86E7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51697" y="1018794"/>
            <a:ext cx="402590" cy="475615"/>
          </a:xfrm>
          <a:custGeom>
            <a:avLst/>
            <a:gdLst/>
            <a:ahLst/>
            <a:cxnLst/>
            <a:rect l="l" t="t" r="r" b="b"/>
            <a:pathLst>
              <a:path w="402590" h="475615">
                <a:moveTo>
                  <a:pt x="402335" y="0"/>
                </a:moveTo>
                <a:lnTo>
                  <a:pt x="201167" y="475488"/>
                </a:lnTo>
                <a:lnTo>
                  <a:pt x="0" y="0"/>
                </a:lnTo>
                <a:lnTo>
                  <a:pt x="402335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544" y="1456944"/>
            <a:ext cx="1943100" cy="630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9787" y="1481327"/>
            <a:ext cx="1849120" cy="536575"/>
          </a:xfrm>
          <a:custGeom>
            <a:avLst/>
            <a:gdLst/>
            <a:ahLst/>
            <a:cxnLst/>
            <a:rect l="l" t="t" r="r" b="b"/>
            <a:pathLst>
              <a:path w="1849120" h="536575">
                <a:moveTo>
                  <a:pt x="0" y="0"/>
                </a:moveTo>
                <a:lnTo>
                  <a:pt x="1848612" y="0"/>
                </a:lnTo>
                <a:lnTo>
                  <a:pt x="1848612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8499" y="1653285"/>
            <a:ext cx="1349418" cy="2550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2544" y="2135123"/>
            <a:ext cx="1943100" cy="63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9787" y="2159507"/>
            <a:ext cx="1849120" cy="538480"/>
          </a:xfrm>
          <a:custGeom>
            <a:avLst/>
            <a:gdLst/>
            <a:ahLst/>
            <a:cxnLst/>
            <a:rect l="l" t="t" r="r" b="b"/>
            <a:pathLst>
              <a:path w="1849120" h="538480">
                <a:moveTo>
                  <a:pt x="0" y="0"/>
                </a:moveTo>
                <a:lnTo>
                  <a:pt x="1848612" y="0"/>
                </a:lnTo>
                <a:lnTo>
                  <a:pt x="1848612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9846" y="2332469"/>
            <a:ext cx="1528655" cy="2028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2544" y="2840735"/>
            <a:ext cx="1943100" cy="632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787" y="2865120"/>
            <a:ext cx="1849120" cy="538480"/>
          </a:xfrm>
          <a:custGeom>
            <a:avLst/>
            <a:gdLst/>
            <a:ahLst/>
            <a:cxnLst/>
            <a:rect l="l" t="t" r="r" b="b"/>
            <a:pathLst>
              <a:path w="1849120" h="538479">
                <a:moveTo>
                  <a:pt x="0" y="0"/>
                </a:moveTo>
                <a:lnTo>
                  <a:pt x="1848612" y="0"/>
                </a:lnTo>
                <a:lnTo>
                  <a:pt x="1848612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28919" y="3034728"/>
            <a:ext cx="963100" cy="2064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544" y="3534155"/>
            <a:ext cx="1943100" cy="6309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9787" y="3558540"/>
            <a:ext cx="1849120" cy="536575"/>
          </a:xfrm>
          <a:custGeom>
            <a:avLst/>
            <a:gdLst/>
            <a:ahLst/>
            <a:cxnLst/>
            <a:rect l="l" t="t" r="r" b="b"/>
            <a:pathLst>
              <a:path w="1849120" h="536575">
                <a:moveTo>
                  <a:pt x="0" y="0"/>
                </a:moveTo>
                <a:lnTo>
                  <a:pt x="1848612" y="0"/>
                </a:lnTo>
                <a:lnTo>
                  <a:pt x="1848612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26922" y="3730561"/>
            <a:ext cx="1176845" cy="2550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2544" y="4223003"/>
            <a:ext cx="1943100" cy="630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9787" y="4247388"/>
            <a:ext cx="1849120" cy="536575"/>
          </a:xfrm>
          <a:custGeom>
            <a:avLst/>
            <a:gdLst/>
            <a:ahLst/>
            <a:cxnLst/>
            <a:rect l="l" t="t" r="r" b="b"/>
            <a:pathLst>
              <a:path w="1849120" h="536575">
                <a:moveTo>
                  <a:pt x="0" y="0"/>
                </a:moveTo>
                <a:lnTo>
                  <a:pt x="1848612" y="0"/>
                </a:lnTo>
                <a:lnTo>
                  <a:pt x="1848612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9787" y="4247388"/>
            <a:ext cx="1849120" cy="536575"/>
          </a:xfrm>
          <a:custGeom>
            <a:avLst/>
            <a:gdLst/>
            <a:ahLst/>
            <a:cxnLst/>
            <a:rect l="l" t="t" r="r" b="b"/>
            <a:pathLst>
              <a:path w="1849120" h="536575">
                <a:moveTo>
                  <a:pt x="0" y="0"/>
                </a:moveTo>
                <a:lnTo>
                  <a:pt x="1848612" y="0"/>
                </a:lnTo>
                <a:lnTo>
                  <a:pt x="1848612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C2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22393" y="4419676"/>
            <a:ext cx="1001033" cy="2028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2544" y="4908803"/>
            <a:ext cx="1943100" cy="6309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9787" y="4933188"/>
            <a:ext cx="1849120" cy="536575"/>
          </a:xfrm>
          <a:custGeom>
            <a:avLst/>
            <a:gdLst/>
            <a:ahLst/>
            <a:cxnLst/>
            <a:rect l="l" t="t" r="r" b="b"/>
            <a:pathLst>
              <a:path w="1849120" h="536575">
                <a:moveTo>
                  <a:pt x="0" y="0"/>
                </a:moveTo>
                <a:lnTo>
                  <a:pt x="1848612" y="0"/>
                </a:lnTo>
                <a:lnTo>
                  <a:pt x="1848612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83018" y="5105476"/>
            <a:ext cx="1080002" cy="2028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2544" y="5591555"/>
            <a:ext cx="1943100" cy="6309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9787" y="5615940"/>
            <a:ext cx="1849120" cy="536575"/>
          </a:xfrm>
          <a:custGeom>
            <a:avLst/>
            <a:gdLst/>
            <a:ahLst/>
            <a:cxnLst/>
            <a:rect l="l" t="t" r="r" b="b"/>
            <a:pathLst>
              <a:path w="1849120" h="536575">
                <a:moveTo>
                  <a:pt x="0" y="0"/>
                </a:moveTo>
                <a:lnTo>
                  <a:pt x="1848612" y="0"/>
                </a:lnTo>
                <a:lnTo>
                  <a:pt x="1848612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15022" y="5787962"/>
            <a:ext cx="999236" cy="2583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15920" y="1594738"/>
            <a:ext cx="4020832" cy="31761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15920" y="2216911"/>
            <a:ext cx="4543285" cy="32180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15920" y="2844800"/>
            <a:ext cx="4831321" cy="3218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15920" y="3476878"/>
            <a:ext cx="4573981" cy="31761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13405" y="3888359"/>
            <a:ext cx="1147546" cy="3136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15920" y="4486147"/>
            <a:ext cx="5200675" cy="32180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15920" y="5115699"/>
            <a:ext cx="5334508" cy="31861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15920" y="5743587"/>
            <a:ext cx="3449326" cy="31861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445756" y="194792"/>
            <a:ext cx="534035" cy="919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0">
                <a:solidFill>
                  <a:srgbClr val="2D86E7"/>
                </a:solidFill>
                <a:latin typeface="Arial"/>
                <a:cs typeface="Arial"/>
              </a:rPr>
              <a:t>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288" y="6583680"/>
            <a:ext cx="2176272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7016" y="6507480"/>
            <a:ext cx="1371600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100" y="231140"/>
            <a:ext cx="355981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Layering </a:t>
            </a:r>
            <a:r>
              <a:rPr dirty="0" spc="-65"/>
              <a:t>How</a:t>
            </a:r>
            <a:r>
              <a:rPr dirty="0" spc="-415"/>
              <a:t> </a:t>
            </a:r>
            <a:r>
              <a:rPr dirty="0" spc="-409"/>
              <a:t>To’s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0583" y="1236815"/>
            <a:ext cx="8274684" cy="464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marR="354330" indent="-274320">
              <a:lnSpc>
                <a:spcPts val="3030"/>
              </a:lnSpc>
              <a:buClr>
                <a:srgbClr val="5191CD"/>
              </a:buClr>
              <a:buFont typeface="Wingdings 2"/>
              <a:buChar char=""/>
              <a:tabLst>
                <a:tab pos="287020" algn="l"/>
              </a:tabLst>
            </a:pPr>
            <a:r>
              <a:rPr dirty="0" sz="2800" spc="-5">
                <a:solidFill>
                  <a:srgbClr val="595958"/>
                </a:solidFill>
                <a:latin typeface="Segoe UI"/>
                <a:cs typeface="Segoe UI"/>
              </a:rPr>
              <a:t>Decompose application </a:t>
            </a:r>
            <a:r>
              <a:rPr dirty="0" sz="2800" spc="-10">
                <a:solidFill>
                  <a:srgbClr val="595958"/>
                </a:solidFill>
                <a:latin typeface="Segoe UI"/>
                <a:cs typeface="Segoe UI"/>
              </a:rPr>
              <a:t>into </a:t>
            </a:r>
            <a:r>
              <a:rPr dirty="0" sz="2800" spc="-5">
                <a:solidFill>
                  <a:srgbClr val="595958"/>
                </a:solidFill>
                <a:latin typeface="Segoe UI"/>
                <a:cs typeface="Segoe UI"/>
              </a:rPr>
              <a:t>logical </a:t>
            </a:r>
            <a:r>
              <a:rPr dirty="0" sz="2800" spc="-10">
                <a:solidFill>
                  <a:srgbClr val="595958"/>
                </a:solidFill>
                <a:latin typeface="Segoe UI"/>
                <a:cs typeface="Segoe UI"/>
              </a:rPr>
              <a:t>groupings </a:t>
            </a:r>
            <a:r>
              <a:rPr dirty="0" sz="2800" spc="-25">
                <a:solidFill>
                  <a:srgbClr val="595958"/>
                </a:solidFill>
                <a:latin typeface="Segoe UI"/>
                <a:cs typeface="Segoe UI"/>
              </a:rPr>
              <a:t>of  </a:t>
            </a:r>
            <a:r>
              <a:rPr dirty="0" sz="2800" spc="-10">
                <a:solidFill>
                  <a:srgbClr val="595958"/>
                </a:solidFill>
                <a:latin typeface="Segoe UI"/>
                <a:cs typeface="Segoe UI"/>
              </a:rPr>
              <a:t>software </a:t>
            </a:r>
            <a:r>
              <a:rPr dirty="0" sz="2800" spc="-5">
                <a:solidFill>
                  <a:srgbClr val="595958"/>
                </a:solidFill>
                <a:latin typeface="Segoe UI"/>
                <a:cs typeface="Segoe UI"/>
              </a:rPr>
              <a:t>components – called</a:t>
            </a:r>
            <a:r>
              <a:rPr dirty="0" sz="2800" spc="-20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595958"/>
                </a:solidFill>
                <a:latin typeface="Segoe UI"/>
                <a:cs typeface="Segoe UI"/>
              </a:rPr>
              <a:t>layers</a:t>
            </a:r>
            <a:endParaRPr sz="2800">
              <a:latin typeface="Segoe UI"/>
              <a:cs typeface="Segoe UI"/>
            </a:endParaRPr>
          </a:p>
          <a:p>
            <a:pPr lvl="1" marL="561340" indent="-274320">
              <a:lnSpc>
                <a:spcPct val="100000"/>
              </a:lnSpc>
              <a:spcBef>
                <a:spcPts val="1480"/>
              </a:spcBef>
              <a:buClr>
                <a:srgbClr val="5191CD"/>
              </a:buClr>
              <a:buFont typeface="Wingdings 2"/>
              <a:buChar char=""/>
              <a:tabLst>
                <a:tab pos="561340" algn="l"/>
              </a:tabLst>
            </a:pPr>
            <a:r>
              <a:rPr dirty="0" sz="2400" spc="-10">
                <a:solidFill>
                  <a:srgbClr val="595958"/>
                </a:solidFill>
                <a:latin typeface="Segoe UI"/>
                <a:cs typeface="Segoe UI"/>
              </a:rPr>
              <a:t>Differentiate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components </a:t>
            </a:r>
            <a:r>
              <a:rPr dirty="0" sz="2400">
                <a:solidFill>
                  <a:srgbClr val="595958"/>
                </a:solidFill>
                <a:latin typeface="Segoe UI"/>
                <a:cs typeface="Segoe UI"/>
              </a:rPr>
              <a:t>by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tasks</a:t>
            </a:r>
            <a:r>
              <a:rPr dirty="0" sz="2400" spc="45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400" spc="5">
                <a:solidFill>
                  <a:srgbClr val="595958"/>
                </a:solidFill>
                <a:latin typeface="Segoe UI"/>
                <a:cs typeface="Segoe UI"/>
              </a:rPr>
              <a:t>performed</a:t>
            </a:r>
            <a:endParaRPr sz="2400">
              <a:latin typeface="Segoe UI"/>
              <a:cs typeface="Segoe UI"/>
            </a:endParaRPr>
          </a:p>
          <a:p>
            <a:pPr marL="287020" indent="-274320">
              <a:lnSpc>
                <a:spcPct val="100000"/>
              </a:lnSpc>
              <a:spcBef>
                <a:spcPts val="1290"/>
              </a:spcBef>
              <a:buClr>
                <a:srgbClr val="5191CD"/>
              </a:buClr>
              <a:buFont typeface="Wingdings 2"/>
              <a:buChar char=""/>
              <a:tabLst>
                <a:tab pos="287020" algn="l"/>
              </a:tabLst>
            </a:pPr>
            <a:r>
              <a:rPr dirty="0" sz="2800" spc="-65">
                <a:solidFill>
                  <a:srgbClr val="595958"/>
                </a:solidFill>
                <a:latin typeface="Segoe UI"/>
                <a:cs typeface="Segoe UI"/>
              </a:rPr>
              <a:t>Two </a:t>
            </a:r>
            <a:r>
              <a:rPr dirty="0" sz="2800" spc="-5">
                <a:solidFill>
                  <a:srgbClr val="595958"/>
                </a:solidFill>
                <a:latin typeface="Segoe UI"/>
                <a:cs typeface="Segoe UI"/>
              </a:rPr>
              <a:t>main </a:t>
            </a:r>
            <a:r>
              <a:rPr dirty="0" sz="2800" spc="-10">
                <a:solidFill>
                  <a:srgbClr val="595958"/>
                </a:solidFill>
                <a:latin typeface="Segoe UI"/>
                <a:cs typeface="Segoe UI"/>
              </a:rPr>
              <a:t>approaches </a:t>
            </a:r>
            <a:r>
              <a:rPr dirty="0" sz="2800" spc="-15">
                <a:solidFill>
                  <a:srgbClr val="595958"/>
                </a:solidFill>
                <a:latin typeface="Segoe UI"/>
                <a:cs typeface="Segoe UI"/>
              </a:rPr>
              <a:t>to</a:t>
            </a:r>
            <a:r>
              <a:rPr dirty="0" sz="2800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70C0"/>
                </a:solidFill>
                <a:latin typeface="Segoe Print"/>
                <a:cs typeface="Segoe Print"/>
              </a:rPr>
              <a:t>separation</a:t>
            </a:r>
            <a:r>
              <a:rPr dirty="0" sz="2800" spc="-5">
                <a:solidFill>
                  <a:srgbClr val="595958"/>
                </a:solidFill>
                <a:latin typeface="Segoe UI"/>
                <a:cs typeface="Segoe UI"/>
              </a:rPr>
              <a:t>:</a:t>
            </a:r>
            <a:endParaRPr sz="2800">
              <a:latin typeface="Segoe UI"/>
              <a:cs typeface="Segoe UI"/>
            </a:endParaRPr>
          </a:p>
          <a:p>
            <a:pPr lvl="1" marL="561340" marR="5080" indent="-274320">
              <a:lnSpc>
                <a:spcPts val="2720"/>
              </a:lnSpc>
              <a:spcBef>
                <a:spcPts val="1175"/>
              </a:spcBef>
              <a:buClr>
                <a:srgbClr val="5191CD"/>
              </a:buClr>
              <a:buFont typeface="Wingdings 2"/>
              <a:buChar char=""/>
              <a:tabLst>
                <a:tab pos="561340" algn="l"/>
              </a:tabLst>
            </a:pPr>
            <a:r>
              <a:rPr dirty="0" sz="2400" u="heavy">
                <a:solidFill>
                  <a:srgbClr val="595958"/>
                </a:solidFill>
                <a:latin typeface="Segoe UI"/>
                <a:cs typeface="Segoe UI"/>
              </a:rPr>
              <a:t>Layers </a:t>
            </a:r>
            <a:r>
              <a:rPr dirty="0" sz="2400">
                <a:solidFill>
                  <a:srgbClr val="595958"/>
                </a:solidFill>
                <a:latin typeface="Segoe UI"/>
                <a:cs typeface="Segoe UI"/>
              </a:rPr>
              <a:t>–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logical separation </a:t>
            </a:r>
            <a:r>
              <a:rPr dirty="0" sz="2400" spc="-10">
                <a:solidFill>
                  <a:srgbClr val="595958"/>
                </a:solidFill>
                <a:latin typeface="Segoe UI"/>
                <a:cs typeface="Segoe UI"/>
              </a:rPr>
              <a:t>where </a:t>
            </a:r>
            <a:r>
              <a:rPr dirty="0" sz="2400">
                <a:solidFill>
                  <a:srgbClr val="595958"/>
                </a:solidFill>
                <a:latin typeface="Segoe UI"/>
                <a:cs typeface="Segoe UI"/>
              </a:rPr>
              <a:t>layers </a:t>
            </a:r>
            <a:r>
              <a:rPr dirty="0" sz="2400" spc="-10">
                <a:solidFill>
                  <a:srgbClr val="595958"/>
                </a:solidFill>
                <a:latin typeface="Segoe UI"/>
                <a:cs typeface="Segoe UI"/>
              </a:rPr>
              <a:t>reside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on</a:t>
            </a:r>
            <a:r>
              <a:rPr dirty="0" sz="2400" spc="-235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same  tier or</a:t>
            </a:r>
            <a:r>
              <a:rPr dirty="0" sz="2400" spc="-35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400" spc="15">
                <a:solidFill>
                  <a:srgbClr val="595958"/>
                </a:solidFill>
                <a:latin typeface="Segoe UI"/>
                <a:cs typeface="Segoe UI"/>
              </a:rPr>
              <a:t>server</a:t>
            </a:r>
            <a:endParaRPr sz="2400">
              <a:latin typeface="Segoe UI"/>
              <a:cs typeface="Segoe UI"/>
            </a:endParaRPr>
          </a:p>
          <a:p>
            <a:pPr lvl="2" marL="835660" indent="-274320">
              <a:lnSpc>
                <a:spcPts val="2510"/>
              </a:lnSpc>
              <a:spcBef>
                <a:spcPts val="880"/>
              </a:spcBef>
              <a:buClr>
                <a:srgbClr val="5191CD"/>
              </a:buClr>
              <a:buFont typeface="Wingdings 2"/>
              <a:buChar char=""/>
              <a:tabLst>
                <a:tab pos="835660" algn="l"/>
              </a:tabLst>
            </a:pPr>
            <a:r>
              <a:rPr dirty="0" sz="2200">
                <a:solidFill>
                  <a:srgbClr val="595958"/>
                </a:solidFill>
                <a:latin typeface="Segoe UI"/>
                <a:cs typeface="Segoe UI"/>
              </a:rPr>
              <a:t>Often </a:t>
            </a:r>
            <a:r>
              <a:rPr dirty="0" sz="2200" spc="-5">
                <a:solidFill>
                  <a:srgbClr val="595958"/>
                </a:solidFill>
                <a:latin typeface="Segoe UI"/>
                <a:cs typeface="Segoe UI"/>
              </a:rPr>
              <a:t>these </a:t>
            </a:r>
            <a:r>
              <a:rPr dirty="0" sz="2200" spc="-10">
                <a:solidFill>
                  <a:srgbClr val="595958"/>
                </a:solidFill>
                <a:latin typeface="Segoe UI"/>
                <a:cs typeface="Segoe UI"/>
              </a:rPr>
              <a:t>CAN </a:t>
            </a:r>
            <a:r>
              <a:rPr dirty="0" sz="2200" spc="-5">
                <a:solidFill>
                  <a:srgbClr val="595958"/>
                </a:solidFill>
                <a:latin typeface="Segoe UI"/>
                <a:cs typeface="Segoe UI"/>
              </a:rPr>
              <a:t>be </a:t>
            </a:r>
            <a:r>
              <a:rPr dirty="0" sz="2200" spc="-10">
                <a:solidFill>
                  <a:srgbClr val="595958"/>
                </a:solidFill>
                <a:latin typeface="Segoe UI"/>
                <a:cs typeface="Segoe UI"/>
              </a:rPr>
              <a:t>separated </a:t>
            </a:r>
            <a:r>
              <a:rPr dirty="0" sz="2200" spc="-5">
                <a:solidFill>
                  <a:srgbClr val="595958"/>
                </a:solidFill>
                <a:latin typeface="Segoe UI"/>
                <a:cs typeface="Segoe UI"/>
              </a:rPr>
              <a:t>on </a:t>
            </a:r>
            <a:r>
              <a:rPr dirty="0" sz="2200" spc="-10">
                <a:solidFill>
                  <a:srgbClr val="595958"/>
                </a:solidFill>
                <a:latin typeface="Segoe UI"/>
                <a:cs typeface="Segoe UI"/>
              </a:rPr>
              <a:t>more </a:t>
            </a:r>
            <a:r>
              <a:rPr dirty="0" sz="2200" spc="10">
                <a:solidFill>
                  <a:srgbClr val="595958"/>
                </a:solidFill>
                <a:latin typeface="Segoe UI"/>
                <a:cs typeface="Segoe UI"/>
              </a:rPr>
              <a:t>servers </a:t>
            </a:r>
            <a:r>
              <a:rPr dirty="0" sz="2200" spc="-5">
                <a:solidFill>
                  <a:srgbClr val="595958"/>
                </a:solidFill>
                <a:latin typeface="Segoe UI"/>
                <a:cs typeface="Segoe UI"/>
              </a:rPr>
              <a:t>if</a:t>
            </a:r>
            <a:r>
              <a:rPr dirty="0" sz="2200" spc="50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200" spc="-5">
                <a:solidFill>
                  <a:srgbClr val="595958"/>
                </a:solidFill>
                <a:latin typeface="Segoe UI"/>
                <a:cs typeface="Segoe UI"/>
              </a:rPr>
              <a:t>needed,</a:t>
            </a:r>
            <a:endParaRPr sz="2200">
              <a:latin typeface="Segoe UI"/>
              <a:cs typeface="Segoe UI"/>
            </a:endParaRPr>
          </a:p>
          <a:p>
            <a:pPr marL="835660">
              <a:lnSpc>
                <a:spcPts val="2510"/>
              </a:lnSpc>
            </a:pPr>
            <a:r>
              <a:rPr dirty="0" sz="2200">
                <a:solidFill>
                  <a:srgbClr val="595958"/>
                </a:solidFill>
                <a:latin typeface="Segoe UI"/>
                <a:cs typeface="Segoe UI"/>
              </a:rPr>
              <a:t>i.e. </a:t>
            </a:r>
            <a:r>
              <a:rPr dirty="0" sz="2200" spc="-10">
                <a:solidFill>
                  <a:srgbClr val="595958"/>
                </a:solidFill>
                <a:latin typeface="Segoe UI"/>
                <a:cs typeface="Segoe UI"/>
              </a:rPr>
              <a:t>provides </a:t>
            </a:r>
            <a:r>
              <a:rPr dirty="0" sz="2200" spc="-5">
                <a:solidFill>
                  <a:srgbClr val="595958"/>
                </a:solidFill>
                <a:latin typeface="Segoe UI"/>
                <a:cs typeface="Segoe UI"/>
              </a:rPr>
              <a:t>Horizontal</a:t>
            </a:r>
            <a:r>
              <a:rPr dirty="0" sz="2200" spc="30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200" spc="-20">
                <a:solidFill>
                  <a:srgbClr val="595958"/>
                </a:solidFill>
                <a:latin typeface="Segoe UI"/>
                <a:cs typeface="Segoe UI"/>
              </a:rPr>
              <a:t>Scalability.</a:t>
            </a:r>
            <a:endParaRPr sz="2200">
              <a:latin typeface="Segoe UI"/>
              <a:cs typeface="Segoe UI"/>
            </a:endParaRPr>
          </a:p>
          <a:p>
            <a:pPr marL="561340" marR="315595" indent="-274320">
              <a:lnSpc>
                <a:spcPct val="92300"/>
              </a:lnSpc>
              <a:spcBef>
                <a:spcPts val="990"/>
              </a:spcBef>
              <a:buClr>
                <a:srgbClr val="5191CD"/>
              </a:buClr>
              <a:buFont typeface="Wingdings 2"/>
              <a:buChar char=""/>
              <a:tabLst>
                <a:tab pos="561340" algn="l"/>
              </a:tabLst>
            </a:pPr>
            <a:r>
              <a:rPr dirty="0" sz="2400" spc="-5" u="heavy">
                <a:solidFill>
                  <a:srgbClr val="595958"/>
                </a:solidFill>
                <a:latin typeface="Segoe UI"/>
                <a:cs typeface="Segoe UI"/>
              </a:rPr>
              <a:t>Tier </a:t>
            </a:r>
            <a:r>
              <a:rPr dirty="0" sz="2400">
                <a:solidFill>
                  <a:srgbClr val="595958"/>
                </a:solidFill>
                <a:latin typeface="Segoe UI"/>
                <a:cs typeface="Segoe UI"/>
              </a:rPr>
              <a:t>- </a:t>
            </a:r>
            <a:r>
              <a:rPr dirty="0" sz="2400" spc="-5">
                <a:solidFill>
                  <a:srgbClr val="C00000"/>
                </a:solidFill>
                <a:latin typeface="Segoe Print"/>
                <a:cs typeface="Segoe Print"/>
              </a:rPr>
              <a:t>physical distribution </a:t>
            </a:r>
            <a:r>
              <a:rPr dirty="0" sz="2400" spc="-30">
                <a:solidFill>
                  <a:srgbClr val="595958"/>
                </a:solidFill>
                <a:latin typeface="Segoe UI"/>
                <a:cs typeface="Segoe UI"/>
              </a:rPr>
              <a:t>of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the functionality and  components on </a:t>
            </a:r>
            <a:r>
              <a:rPr dirty="0" sz="2400" spc="-10">
                <a:solidFill>
                  <a:srgbClr val="595958"/>
                </a:solidFill>
                <a:latin typeface="Segoe UI"/>
                <a:cs typeface="Segoe UI"/>
              </a:rPr>
              <a:t>separate </a:t>
            </a:r>
            <a:r>
              <a:rPr dirty="0" sz="2400" spc="10">
                <a:solidFill>
                  <a:srgbClr val="595958"/>
                </a:solidFill>
                <a:latin typeface="Segoe UI"/>
                <a:cs typeface="Segoe UI"/>
              </a:rPr>
              <a:t>servers,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computers, networks,  or </a:t>
            </a:r>
            <a:r>
              <a:rPr dirty="0" sz="2400" spc="-15">
                <a:solidFill>
                  <a:srgbClr val="595958"/>
                </a:solidFill>
                <a:latin typeface="Segoe UI"/>
                <a:cs typeface="Segoe UI"/>
              </a:rPr>
              <a:t>remote</a:t>
            </a:r>
            <a:r>
              <a:rPr dirty="0" sz="2400" spc="-50">
                <a:solidFill>
                  <a:srgbClr val="595958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595958"/>
                </a:solidFill>
                <a:latin typeface="Segoe UI"/>
                <a:cs typeface="Segoe UI"/>
              </a:rPr>
              <a:t>locations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ransition spd="fast">
    <p:fade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343" y="6612234"/>
            <a:ext cx="1613242" cy="72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80457" y="6654573"/>
            <a:ext cx="54228" cy="6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97945" y="6612234"/>
            <a:ext cx="936066" cy="72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Simple </a:t>
            </a:r>
            <a:r>
              <a:rPr dirty="0" spc="-100"/>
              <a:t>Layered </a:t>
            </a:r>
            <a:r>
              <a:rPr dirty="0" spc="-95"/>
              <a:t>(Multitier)</a:t>
            </a:r>
            <a:r>
              <a:rPr dirty="0" spc="-415"/>
              <a:t> </a:t>
            </a:r>
            <a:r>
              <a:rPr dirty="0" spc="-105"/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313943" y="2028444"/>
            <a:ext cx="4986655" cy="784860"/>
          </a:xfrm>
          <a:custGeom>
            <a:avLst/>
            <a:gdLst/>
            <a:ahLst/>
            <a:cxnLst/>
            <a:rect l="l" t="t" r="r" b="b"/>
            <a:pathLst>
              <a:path w="4986655" h="784860">
                <a:moveTo>
                  <a:pt x="0" y="0"/>
                </a:moveTo>
                <a:lnTo>
                  <a:pt x="4986528" y="0"/>
                </a:lnTo>
                <a:lnTo>
                  <a:pt x="4986528" y="784860"/>
                </a:lnTo>
                <a:lnTo>
                  <a:pt x="0" y="784860"/>
                </a:lnTo>
                <a:lnTo>
                  <a:pt x="0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6112" y="2243543"/>
            <a:ext cx="1397736" cy="136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42062" y="2467571"/>
            <a:ext cx="1937965" cy="1736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943" y="3092195"/>
            <a:ext cx="4986655" cy="784860"/>
          </a:xfrm>
          <a:custGeom>
            <a:avLst/>
            <a:gdLst/>
            <a:ahLst/>
            <a:cxnLst/>
            <a:rect l="l" t="t" r="r" b="b"/>
            <a:pathLst>
              <a:path w="4986655" h="784860">
                <a:moveTo>
                  <a:pt x="0" y="0"/>
                </a:moveTo>
                <a:lnTo>
                  <a:pt x="4986528" y="0"/>
                </a:lnTo>
                <a:lnTo>
                  <a:pt x="4986528" y="784860"/>
                </a:lnTo>
                <a:lnTo>
                  <a:pt x="0" y="78486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6124" y="3305759"/>
            <a:ext cx="2084553" cy="173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6938" y="3529787"/>
            <a:ext cx="2863375" cy="175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611" y="4152900"/>
            <a:ext cx="4986655" cy="783590"/>
          </a:xfrm>
          <a:custGeom>
            <a:avLst/>
            <a:gdLst/>
            <a:ahLst/>
            <a:cxnLst/>
            <a:rect l="l" t="t" r="r" b="b"/>
            <a:pathLst>
              <a:path w="4986655" h="783589">
                <a:moveTo>
                  <a:pt x="0" y="0"/>
                </a:moveTo>
                <a:lnTo>
                  <a:pt x="4986528" y="0"/>
                </a:lnTo>
                <a:lnTo>
                  <a:pt x="4986528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53194" y="4367466"/>
            <a:ext cx="745464" cy="1363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18627" y="4591494"/>
            <a:ext cx="2206458" cy="171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00471" y="2420111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 h="0">
                <a:moveTo>
                  <a:pt x="0" y="0"/>
                </a:moveTo>
                <a:lnTo>
                  <a:pt x="1051928" y="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76200" y="237566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64223" y="2028444"/>
            <a:ext cx="2185670" cy="784860"/>
          </a:xfrm>
          <a:custGeom>
            <a:avLst/>
            <a:gdLst/>
            <a:ahLst/>
            <a:cxnLst/>
            <a:rect l="l" t="t" r="r" b="b"/>
            <a:pathLst>
              <a:path w="2185670" h="784860">
                <a:moveTo>
                  <a:pt x="2054606" y="0"/>
                </a:moveTo>
                <a:lnTo>
                  <a:pt x="130810" y="0"/>
                </a:lnTo>
                <a:lnTo>
                  <a:pt x="79895" y="10278"/>
                </a:lnTo>
                <a:lnTo>
                  <a:pt x="38315" y="38311"/>
                </a:lnTo>
                <a:lnTo>
                  <a:pt x="10280" y="79890"/>
                </a:lnTo>
                <a:lnTo>
                  <a:pt x="0" y="130810"/>
                </a:lnTo>
                <a:lnTo>
                  <a:pt x="0" y="654050"/>
                </a:lnTo>
                <a:lnTo>
                  <a:pt x="10280" y="704964"/>
                </a:lnTo>
                <a:lnTo>
                  <a:pt x="38315" y="746544"/>
                </a:lnTo>
                <a:lnTo>
                  <a:pt x="79895" y="774579"/>
                </a:lnTo>
                <a:lnTo>
                  <a:pt x="130810" y="784860"/>
                </a:lnTo>
                <a:lnTo>
                  <a:pt x="2054606" y="784860"/>
                </a:lnTo>
                <a:lnTo>
                  <a:pt x="2105520" y="774579"/>
                </a:lnTo>
                <a:lnTo>
                  <a:pt x="2147100" y="746544"/>
                </a:lnTo>
                <a:lnTo>
                  <a:pt x="2175135" y="704964"/>
                </a:lnTo>
                <a:lnTo>
                  <a:pt x="2185416" y="654050"/>
                </a:lnTo>
                <a:lnTo>
                  <a:pt x="2185416" y="130810"/>
                </a:lnTo>
                <a:lnTo>
                  <a:pt x="2175135" y="79890"/>
                </a:lnTo>
                <a:lnTo>
                  <a:pt x="2147100" y="38311"/>
                </a:lnTo>
                <a:lnTo>
                  <a:pt x="2105520" y="10278"/>
                </a:lnTo>
                <a:lnTo>
                  <a:pt x="2054606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80745" y="2353335"/>
            <a:ext cx="554151" cy="1387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00471" y="3485388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 h="0">
                <a:moveTo>
                  <a:pt x="0" y="0"/>
                </a:moveTo>
                <a:lnTo>
                  <a:pt x="1051928" y="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76200" y="3440938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64223" y="3092195"/>
            <a:ext cx="2185670" cy="784860"/>
          </a:xfrm>
          <a:custGeom>
            <a:avLst/>
            <a:gdLst/>
            <a:ahLst/>
            <a:cxnLst/>
            <a:rect l="l" t="t" r="r" b="b"/>
            <a:pathLst>
              <a:path w="2185670" h="784860">
                <a:moveTo>
                  <a:pt x="2054606" y="0"/>
                </a:moveTo>
                <a:lnTo>
                  <a:pt x="130810" y="0"/>
                </a:lnTo>
                <a:lnTo>
                  <a:pt x="79895" y="10278"/>
                </a:lnTo>
                <a:lnTo>
                  <a:pt x="38315" y="38311"/>
                </a:lnTo>
                <a:lnTo>
                  <a:pt x="10280" y="79890"/>
                </a:lnTo>
                <a:lnTo>
                  <a:pt x="0" y="130810"/>
                </a:lnTo>
                <a:lnTo>
                  <a:pt x="0" y="654050"/>
                </a:lnTo>
                <a:lnTo>
                  <a:pt x="10280" y="704964"/>
                </a:lnTo>
                <a:lnTo>
                  <a:pt x="38315" y="746544"/>
                </a:lnTo>
                <a:lnTo>
                  <a:pt x="79895" y="774579"/>
                </a:lnTo>
                <a:lnTo>
                  <a:pt x="130810" y="784860"/>
                </a:lnTo>
                <a:lnTo>
                  <a:pt x="2054606" y="784860"/>
                </a:lnTo>
                <a:lnTo>
                  <a:pt x="2105520" y="774579"/>
                </a:lnTo>
                <a:lnTo>
                  <a:pt x="2147100" y="746544"/>
                </a:lnTo>
                <a:lnTo>
                  <a:pt x="2175135" y="704964"/>
                </a:lnTo>
                <a:lnTo>
                  <a:pt x="2185416" y="654050"/>
                </a:lnTo>
                <a:lnTo>
                  <a:pt x="2185416" y="130810"/>
                </a:lnTo>
                <a:lnTo>
                  <a:pt x="2175135" y="79890"/>
                </a:lnTo>
                <a:lnTo>
                  <a:pt x="2147100" y="38311"/>
                </a:lnTo>
                <a:lnTo>
                  <a:pt x="2105520" y="10278"/>
                </a:lnTo>
                <a:lnTo>
                  <a:pt x="2054606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06374" y="3308045"/>
            <a:ext cx="1306118" cy="1736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75881" y="3532073"/>
            <a:ext cx="1160767" cy="136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52364" y="2180945"/>
            <a:ext cx="656564" cy="155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68989" y="3223056"/>
            <a:ext cx="410602" cy="1241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01996" y="4535423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 h="0">
                <a:moveTo>
                  <a:pt x="0" y="0"/>
                </a:moveTo>
                <a:lnTo>
                  <a:pt x="1051928" y="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77724" y="4490973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48984" y="4120896"/>
            <a:ext cx="2185670" cy="784860"/>
          </a:xfrm>
          <a:custGeom>
            <a:avLst/>
            <a:gdLst/>
            <a:ahLst/>
            <a:cxnLst/>
            <a:rect l="l" t="t" r="r" b="b"/>
            <a:pathLst>
              <a:path w="2185670" h="784860">
                <a:moveTo>
                  <a:pt x="2054606" y="0"/>
                </a:moveTo>
                <a:lnTo>
                  <a:pt x="130810" y="0"/>
                </a:lnTo>
                <a:lnTo>
                  <a:pt x="79895" y="10278"/>
                </a:lnTo>
                <a:lnTo>
                  <a:pt x="38315" y="38311"/>
                </a:lnTo>
                <a:lnTo>
                  <a:pt x="10280" y="79890"/>
                </a:lnTo>
                <a:lnTo>
                  <a:pt x="0" y="130809"/>
                </a:lnTo>
                <a:lnTo>
                  <a:pt x="0" y="654049"/>
                </a:lnTo>
                <a:lnTo>
                  <a:pt x="10280" y="704964"/>
                </a:lnTo>
                <a:lnTo>
                  <a:pt x="38315" y="746544"/>
                </a:lnTo>
                <a:lnTo>
                  <a:pt x="79895" y="774579"/>
                </a:lnTo>
                <a:lnTo>
                  <a:pt x="130810" y="784859"/>
                </a:lnTo>
                <a:lnTo>
                  <a:pt x="2054606" y="784859"/>
                </a:lnTo>
                <a:lnTo>
                  <a:pt x="2105520" y="774579"/>
                </a:lnTo>
                <a:lnTo>
                  <a:pt x="2147100" y="746544"/>
                </a:lnTo>
                <a:lnTo>
                  <a:pt x="2175135" y="704964"/>
                </a:lnTo>
                <a:lnTo>
                  <a:pt x="2185416" y="654049"/>
                </a:lnTo>
                <a:lnTo>
                  <a:pt x="2185416" y="130809"/>
                </a:lnTo>
                <a:lnTo>
                  <a:pt x="2175135" y="79890"/>
                </a:lnTo>
                <a:lnTo>
                  <a:pt x="2147100" y="38311"/>
                </a:lnTo>
                <a:lnTo>
                  <a:pt x="2105520" y="10278"/>
                </a:lnTo>
                <a:lnTo>
                  <a:pt x="2054606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88340" y="4445812"/>
            <a:ext cx="1111338" cy="1387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7245" y="4259008"/>
            <a:ext cx="668426" cy="1552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3247" y="2813304"/>
            <a:ext cx="391795" cy="280670"/>
          </a:xfrm>
          <a:custGeom>
            <a:avLst/>
            <a:gdLst/>
            <a:ahLst/>
            <a:cxnLst/>
            <a:rect l="l" t="t" r="r" b="b"/>
            <a:pathLst>
              <a:path w="391794" h="280669">
                <a:moveTo>
                  <a:pt x="391668" y="140208"/>
                </a:moveTo>
                <a:lnTo>
                  <a:pt x="0" y="140208"/>
                </a:lnTo>
                <a:lnTo>
                  <a:pt x="195834" y="280416"/>
                </a:lnTo>
                <a:lnTo>
                  <a:pt x="391668" y="140208"/>
                </a:lnTo>
                <a:close/>
              </a:path>
              <a:path w="391794" h="280669">
                <a:moveTo>
                  <a:pt x="293751" y="0"/>
                </a:moveTo>
                <a:lnTo>
                  <a:pt x="97917" y="0"/>
                </a:lnTo>
                <a:lnTo>
                  <a:pt x="97917" y="140208"/>
                </a:lnTo>
                <a:lnTo>
                  <a:pt x="293751" y="140208"/>
                </a:lnTo>
                <a:lnTo>
                  <a:pt x="293751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03247" y="3877055"/>
            <a:ext cx="391795" cy="281940"/>
          </a:xfrm>
          <a:custGeom>
            <a:avLst/>
            <a:gdLst/>
            <a:ahLst/>
            <a:cxnLst/>
            <a:rect l="l" t="t" r="r" b="b"/>
            <a:pathLst>
              <a:path w="391794" h="281939">
                <a:moveTo>
                  <a:pt x="391668" y="140970"/>
                </a:moveTo>
                <a:lnTo>
                  <a:pt x="0" y="140970"/>
                </a:lnTo>
                <a:lnTo>
                  <a:pt x="195834" y="281940"/>
                </a:lnTo>
                <a:lnTo>
                  <a:pt x="391668" y="140970"/>
                </a:lnTo>
                <a:close/>
              </a:path>
              <a:path w="391794" h="281939">
                <a:moveTo>
                  <a:pt x="293751" y="0"/>
                </a:moveTo>
                <a:lnTo>
                  <a:pt x="97917" y="0"/>
                </a:lnTo>
                <a:lnTo>
                  <a:pt x="97917" y="140970"/>
                </a:lnTo>
                <a:lnTo>
                  <a:pt x="293751" y="140970"/>
                </a:lnTo>
                <a:lnTo>
                  <a:pt x="293751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82696" y="2793492"/>
            <a:ext cx="356870" cy="311150"/>
          </a:xfrm>
          <a:custGeom>
            <a:avLst/>
            <a:gdLst/>
            <a:ahLst/>
            <a:cxnLst/>
            <a:rect l="l" t="t" r="r" b="b"/>
            <a:pathLst>
              <a:path w="356870" h="311150">
                <a:moveTo>
                  <a:pt x="267462" y="155448"/>
                </a:moveTo>
                <a:lnTo>
                  <a:pt x="89154" y="155448"/>
                </a:lnTo>
                <a:lnTo>
                  <a:pt x="89154" y="310896"/>
                </a:lnTo>
                <a:lnTo>
                  <a:pt x="267462" y="310896"/>
                </a:lnTo>
                <a:lnTo>
                  <a:pt x="267462" y="155448"/>
                </a:lnTo>
                <a:close/>
              </a:path>
              <a:path w="356870" h="311150">
                <a:moveTo>
                  <a:pt x="178308" y="0"/>
                </a:moveTo>
                <a:lnTo>
                  <a:pt x="0" y="155448"/>
                </a:lnTo>
                <a:lnTo>
                  <a:pt x="356616" y="155448"/>
                </a:lnTo>
                <a:lnTo>
                  <a:pt x="17830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82696" y="3866388"/>
            <a:ext cx="356870" cy="312420"/>
          </a:xfrm>
          <a:custGeom>
            <a:avLst/>
            <a:gdLst/>
            <a:ahLst/>
            <a:cxnLst/>
            <a:rect l="l" t="t" r="r" b="b"/>
            <a:pathLst>
              <a:path w="356870" h="312420">
                <a:moveTo>
                  <a:pt x="267462" y="156210"/>
                </a:moveTo>
                <a:lnTo>
                  <a:pt x="89154" y="156210"/>
                </a:lnTo>
                <a:lnTo>
                  <a:pt x="89154" y="312420"/>
                </a:lnTo>
                <a:lnTo>
                  <a:pt x="267462" y="312420"/>
                </a:lnTo>
                <a:lnTo>
                  <a:pt x="267462" y="156210"/>
                </a:lnTo>
                <a:close/>
              </a:path>
              <a:path w="356870" h="312420">
                <a:moveTo>
                  <a:pt x="178308" y="0"/>
                </a:moveTo>
                <a:lnTo>
                  <a:pt x="0" y="156210"/>
                </a:lnTo>
                <a:lnTo>
                  <a:pt x="356616" y="156210"/>
                </a:lnTo>
                <a:lnTo>
                  <a:pt x="178308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fade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343" y="6612234"/>
            <a:ext cx="1613242" cy="72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80457" y="6654573"/>
            <a:ext cx="54228" cy="6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97945" y="6612234"/>
            <a:ext cx="936066" cy="72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0"/>
              <a:t>More </a:t>
            </a:r>
            <a:r>
              <a:rPr dirty="0" spc="-90"/>
              <a:t>Complex </a:t>
            </a:r>
            <a:r>
              <a:rPr dirty="0" spc="-100"/>
              <a:t>Layered </a:t>
            </a:r>
            <a:r>
              <a:rPr dirty="0" spc="-95"/>
              <a:t>(Multitier)</a:t>
            </a:r>
            <a:r>
              <a:rPr dirty="0" spc="-475"/>
              <a:t> </a:t>
            </a:r>
            <a:r>
              <a:rPr dirty="0" spc="-105"/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313943" y="2028444"/>
            <a:ext cx="4986655" cy="672465"/>
          </a:xfrm>
          <a:custGeom>
            <a:avLst/>
            <a:gdLst/>
            <a:ahLst/>
            <a:cxnLst/>
            <a:rect l="l" t="t" r="r" b="b"/>
            <a:pathLst>
              <a:path w="4986655" h="672464">
                <a:moveTo>
                  <a:pt x="0" y="0"/>
                </a:moveTo>
                <a:lnTo>
                  <a:pt x="4986528" y="0"/>
                </a:lnTo>
                <a:lnTo>
                  <a:pt x="4986528" y="672084"/>
                </a:lnTo>
                <a:lnTo>
                  <a:pt x="0" y="672084"/>
                </a:lnTo>
                <a:lnTo>
                  <a:pt x="0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6112" y="2187524"/>
            <a:ext cx="1397736" cy="136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42062" y="2411552"/>
            <a:ext cx="1937965" cy="1736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611" y="3125723"/>
            <a:ext cx="4985385" cy="402590"/>
          </a:xfrm>
          <a:custGeom>
            <a:avLst/>
            <a:gdLst/>
            <a:ahLst/>
            <a:cxnLst/>
            <a:rect l="l" t="t" r="r" b="b"/>
            <a:pathLst>
              <a:path w="4985385" h="402589">
                <a:moveTo>
                  <a:pt x="0" y="0"/>
                </a:moveTo>
                <a:lnTo>
                  <a:pt x="4985004" y="0"/>
                </a:lnTo>
                <a:lnTo>
                  <a:pt x="4985004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57252" y="3259353"/>
            <a:ext cx="1130985" cy="175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3275" y="4986528"/>
            <a:ext cx="4985385" cy="561340"/>
          </a:xfrm>
          <a:custGeom>
            <a:avLst/>
            <a:gdLst/>
            <a:ahLst/>
            <a:cxnLst/>
            <a:rect l="l" t="t" r="r" b="b"/>
            <a:pathLst>
              <a:path w="4985385" h="561339">
                <a:moveTo>
                  <a:pt x="0" y="0"/>
                </a:moveTo>
                <a:lnTo>
                  <a:pt x="4985004" y="0"/>
                </a:lnTo>
                <a:lnTo>
                  <a:pt x="4985004" y="560832"/>
                </a:lnTo>
                <a:lnTo>
                  <a:pt x="0" y="560832"/>
                </a:lnTo>
                <a:lnTo>
                  <a:pt x="0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0881" y="5089702"/>
            <a:ext cx="745451" cy="136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96308" y="5313730"/>
            <a:ext cx="2206463" cy="171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00471" y="2365248"/>
            <a:ext cx="1066165" cy="0"/>
          </a:xfrm>
          <a:custGeom>
            <a:avLst/>
            <a:gdLst/>
            <a:ahLst/>
            <a:cxnLst/>
            <a:rect l="l" t="t" r="r" b="b"/>
            <a:pathLst>
              <a:path w="1066164" h="0">
                <a:moveTo>
                  <a:pt x="0" y="0"/>
                </a:moveTo>
                <a:lnTo>
                  <a:pt x="1065936" y="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90208" y="2320798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64223" y="1915667"/>
            <a:ext cx="2185670" cy="784860"/>
          </a:xfrm>
          <a:custGeom>
            <a:avLst/>
            <a:gdLst/>
            <a:ahLst/>
            <a:cxnLst/>
            <a:rect l="l" t="t" r="r" b="b"/>
            <a:pathLst>
              <a:path w="2185670" h="784860">
                <a:moveTo>
                  <a:pt x="2054606" y="0"/>
                </a:moveTo>
                <a:lnTo>
                  <a:pt x="130810" y="0"/>
                </a:lnTo>
                <a:lnTo>
                  <a:pt x="79895" y="10278"/>
                </a:lnTo>
                <a:lnTo>
                  <a:pt x="38315" y="38311"/>
                </a:lnTo>
                <a:lnTo>
                  <a:pt x="10280" y="79890"/>
                </a:lnTo>
                <a:lnTo>
                  <a:pt x="0" y="130810"/>
                </a:lnTo>
                <a:lnTo>
                  <a:pt x="0" y="654050"/>
                </a:lnTo>
                <a:lnTo>
                  <a:pt x="10280" y="704964"/>
                </a:lnTo>
                <a:lnTo>
                  <a:pt x="38315" y="746544"/>
                </a:lnTo>
                <a:lnTo>
                  <a:pt x="79895" y="774579"/>
                </a:lnTo>
                <a:lnTo>
                  <a:pt x="130810" y="784860"/>
                </a:lnTo>
                <a:lnTo>
                  <a:pt x="2054606" y="784860"/>
                </a:lnTo>
                <a:lnTo>
                  <a:pt x="2105520" y="774579"/>
                </a:lnTo>
                <a:lnTo>
                  <a:pt x="2147100" y="746544"/>
                </a:lnTo>
                <a:lnTo>
                  <a:pt x="2175135" y="704964"/>
                </a:lnTo>
                <a:lnTo>
                  <a:pt x="2185416" y="654050"/>
                </a:lnTo>
                <a:lnTo>
                  <a:pt x="2185416" y="130810"/>
                </a:lnTo>
                <a:lnTo>
                  <a:pt x="2175135" y="79890"/>
                </a:lnTo>
                <a:lnTo>
                  <a:pt x="2147100" y="38311"/>
                </a:lnTo>
                <a:lnTo>
                  <a:pt x="2105520" y="10278"/>
                </a:lnTo>
                <a:lnTo>
                  <a:pt x="2054606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0745" y="2241283"/>
            <a:ext cx="554151" cy="1387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26964" y="3796284"/>
            <a:ext cx="926465" cy="0"/>
          </a:xfrm>
          <a:custGeom>
            <a:avLst/>
            <a:gdLst/>
            <a:ahLst/>
            <a:cxnLst/>
            <a:rect l="l" t="t" r="r" b="b"/>
            <a:pathLst>
              <a:path w="926464" h="0">
                <a:moveTo>
                  <a:pt x="0" y="0"/>
                </a:moveTo>
                <a:lnTo>
                  <a:pt x="925868" y="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76631" y="3751834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87084" y="3419855"/>
            <a:ext cx="2184400" cy="784860"/>
          </a:xfrm>
          <a:custGeom>
            <a:avLst/>
            <a:gdLst/>
            <a:ahLst/>
            <a:cxnLst/>
            <a:rect l="l" t="t" r="r" b="b"/>
            <a:pathLst>
              <a:path w="2184400" h="784860">
                <a:moveTo>
                  <a:pt x="2053082" y="0"/>
                </a:moveTo>
                <a:lnTo>
                  <a:pt x="130810" y="0"/>
                </a:lnTo>
                <a:lnTo>
                  <a:pt x="79895" y="10278"/>
                </a:lnTo>
                <a:lnTo>
                  <a:pt x="38315" y="38311"/>
                </a:lnTo>
                <a:lnTo>
                  <a:pt x="10280" y="79890"/>
                </a:lnTo>
                <a:lnTo>
                  <a:pt x="0" y="130810"/>
                </a:lnTo>
                <a:lnTo>
                  <a:pt x="0" y="654050"/>
                </a:lnTo>
                <a:lnTo>
                  <a:pt x="10280" y="704964"/>
                </a:lnTo>
                <a:lnTo>
                  <a:pt x="38315" y="746544"/>
                </a:lnTo>
                <a:lnTo>
                  <a:pt x="79895" y="774579"/>
                </a:lnTo>
                <a:lnTo>
                  <a:pt x="130810" y="784860"/>
                </a:lnTo>
                <a:lnTo>
                  <a:pt x="2053082" y="784860"/>
                </a:lnTo>
                <a:lnTo>
                  <a:pt x="2103996" y="774579"/>
                </a:lnTo>
                <a:lnTo>
                  <a:pt x="2145576" y="746544"/>
                </a:lnTo>
                <a:lnTo>
                  <a:pt x="2173611" y="704964"/>
                </a:lnTo>
                <a:lnTo>
                  <a:pt x="2183892" y="654050"/>
                </a:lnTo>
                <a:lnTo>
                  <a:pt x="2183892" y="130810"/>
                </a:lnTo>
                <a:lnTo>
                  <a:pt x="2173611" y="79890"/>
                </a:lnTo>
                <a:lnTo>
                  <a:pt x="2145576" y="38311"/>
                </a:lnTo>
                <a:lnTo>
                  <a:pt x="2103996" y="10278"/>
                </a:lnTo>
                <a:lnTo>
                  <a:pt x="2053082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27849" y="3634994"/>
            <a:ext cx="1306093" cy="173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97357" y="3859021"/>
            <a:ext cx="1160754" cy="1363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59844" y="2120747"/>
            <a:ext cx="656564" cy="155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10454" y="3524377"/>
            <a:ext cx="410602" cy="124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01996" y="5289803"/>
            <a:ext cx="1052195" cy="0"/>
          </a:xfrm>
          <a:custGeom>
            <a:avLst/>
            <a:gdLst/>
            <a:ahLst/>
            <a:cxnLst/>
            <a:rect l="l" t="t" r="r" b="b"/>
            <a:pathLst>
              <a:path w="1052195" h="0">
                <a:moveTo>
                  <a:pt x="0" y="0"/>
                </a:moveTo>
                <a:lnTo>
                  <a:pt x="1051928" y="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77724" y="5245353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48984" y="4873752"/>
            <a:ext cx="2185670" cy="784860"/>
          </a:xfrm>
          <a:custGeom>
            <a:avLst/>
            <a:gdLst/>
            <a:ahLst/>
            <a:cxnLst/>
            <a:rect l="l" t="t" r="r" b="b"/>
            <a:pathLst>
              <a:path w="2185670" h="784860">
                <a:moveTo>
                  <a:pt x="2054606" y="0"/>
                </a:moveTo>
                <a:lnTo>
                  <a:pt x="130810" y="0"/>
                </a:lnTo>
                <a:lnTo>
                  <a:pt x="79895" y="10278"/>
                </a:lnTo>
                <a:lnTo>
                  <a:pt x="38315" y="38311"/>
                </a:lnTo>
                <a:lnTo>
                  <a:pt x="10280" y="79890"/>
                </a:lnTo>
                <a:lnTo>
                  <a:pt x="0" y="130810"/>
                </a:lnTo>
                <a:lnTo>
                  <a:pt x="0" y="654050"/>
                </a:lnTo>
                <a:lnTo>
                  <a:pt x="10280" y="704964"/>
                </a:lnTo>
                <a:lnTo>
                  <a:pt x="38315" y="746544"/>
                </a:lnTo>
                <a:lnTo>
                  <a:pt x="79895" y="774579"/>
                </a:lnTo>
                <a:lnTo>
                  <a:pt x="130810" y="784860"/>
                </a:lnTo>
                <a:lnTo>
                  <a:pt x="2054606" y="784860"/>
                </a:lnTo>
                <a:lnTo>
                  <a:pt x="2105520" y="774579"/>
                </a:lnTo>
                <a:lnTo>
                  <a:pt x="2147100" y="746544"/>
                </a:lnTo>
                <a:lnTo>
                  <a:pt x="2175135" y="704964"/>
                </a:lnTo>
                <a:lnTo>
                  <a:pt x="2185416" y="654050"/>
                </a:lnTo>
                <a:lnTo>
                  <a:pt x="2185416" y="130810"/>
                </a:lnTo>
                <a:lnTo>
                  <a:pt x="2175135" y="79890"/>
                </a:lnTo>
                <a:lnTo>
                  <a:pt x="2147100" y="38311"/>
                </a:lnTo>
                <a:lnTo>
                  <a:pt x="2105520" y="10278"/>
                </a:lnTo>
                <a:lnTo>
                  <a:pt x="2054606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88340" y="5199494"/>
            <a:ext cx="1111338" cy="1387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47245" y="5012690"/>
            <a:ext cx="668426" cy="1552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03247" y="2700527"/>
            <a:ext cx="391795" cy="281940"/>
          </a:xfrm>
          <a:custGeom>
            <a:avLst/>
            <a:gdLst/>
            <a:ahLst/>
            <a:cxnLst/>
            <a:rect l="l" t="t" r="r" b="b"/>
            <a:pathLst>
              <a:path w="391794" h="281939">
                <a:moveTo>
                  <a:pt x="391668" y="140970"/>
                </a:moveTo>
                <a:lnTo>
                  <a:pt x="0" y="140970"/>
                </a:lnTo>
                <a:lnTo>
                  <a:pt x="195834" y="281940"/>
                </a:lnTo>
                <a:lnTo>
                  <a:pt x="391668" y="140970"/>
                </a:lnTo>
                <a:close/>
              </a:path>
              <a:path w="391794" h="281939">
                <a:moveTo>
                  <a:pt x="293751" y="0"/>
                </a:moveTo>
                <a:lnTo>
                  <a:pt x="97917" y="0"/>
                </a:lnTo>
                <a:lnTo>
                  <a:pt x="97917" y="140970"/>
                </a:lnTo>
                <a:lnTo>
                  <a:pt x="293751" y="140970"/>
                </a:lnTo>
                <a:lnTo>
                  <a:pt x="293751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3247" y="4698491"/>
            <a:ext cx="391795" cy="281940"/>
          </a:xfrm>
          <a:custGeom>
            <a:avLst/>
            <a:gdLst/>
            <a:ahLst/>
            <a:cxnLst/>
            <a:rect l="l" t="t" r="r" b="b"/>
            <a:pathLst>
              <a:path w="391794" h="281939">
                <a:moveTo>
                  <a:pt x="391668" y="140969"/>
                </a:moveTo>
                <a:lnTo>
                  <a:pt x="0" y="140969"/>
                </a:lnTo>
                <a:lnTo>
                  <a:pt x="195834" y="281939"/>
                </a:lnTo>
                <a:lnTo>
                  <a:pt x="391668" y="140969"/>
                </a:lnTo>
                <a:close/>
              </a:path>
              <a:path w="391794" h="281939">
                <a:moveTo>
                  <a:pt x="293751" y="0"/>
                </a:moveTo>
                <a:lnTo>
                  <a:pt x="97917" y="0"/>
                </a:lnTo>
                <a:lnTo>
                  <a:pt x="97917" y="140969"/>
                </a:lnTo>
                <a:lnTo>
                  <a:pt x="293751" y="140969"/>
                </a:lnTo>
                <a:lnTo>
                  <a:pt x="293751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82696" y="2700527"/>
            <a:ext cx="356870" cy="253365"/>
          </a:xfrm>
          <a:custGeom>
            <a:avLst/>
            <a:gdLst/>
            <a:ahLst/>
            <a:cxnLst/>
            <a:rect l="l" t="t" r="r" b="b"/>
            <a:pathLst>
              <a:path w="356870" h="253364">
                <a:moveTo>
                  <a:pt x="267462" y="126491"/>
                </a:moveTo>
                <a:lnTo>
                  <a:pt x="89154" y="126491"/>
                </a:lnTo>
                <a:lnTo>
                  <a:pt x="89154" y="252983"/>
                </a:lnTo>
                <a:lnTo>
                  <a:pt x="267462" y="252983"/>
                </a:lnTo>
                <a:lnTo>
                  <a:pt x="267462" y="126491"/>
                </a:lnTo>
                <a:close/>
              </a:path>
              <a:path w="356870" h="253364">
                <a:moveTo>
                  <a:pt x="178308" y="0"/>
                </a:moveTo>
                <a:lnTo>
                  <a:pt x="0" y="126491"/>
                </a:lnTo>
                <a:lnTo>
                  <a:pt x="356616" y="126491"/>
                </a:lnTo>
                <a:lnTo>
                  <a:pt x="17830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87267" y="4701540"/>
            <a:ext cx="356870" cy="312420"/>
          </a:xfrm>
          <a:custGeom>
            <a:avLst/>
            <a:gdLst/>
            <a:ahLst/>
            <a:cxnLst/>
            <a:rect l="l" t="t" r="r" b="b"/>
            <a:pathLst>
              <a:path w="356870" h="312420">
                <a:moveTo>
                  <a:pt x="267462" y="156210"/>
                </a:moveTo>
                <a:lnTo>
                  <a:pt x="89154" y="156210"/>
                </a:lnTo>
                <a:lnTo>
                  <a:pt x="89154" y="312420"/>
                </a:lnTo>
                <a:lnTo>
                  <a:pt x="267462" y="312420"/>
                </a:lnTo>
                <a:lnTo>
                  <a:pt x="267462" y="156210"/>
                </a:lnTo>
                <a:close/>
              </a:path>
              <a:path w="356870" h="312420">
                <a:moveTo>
                  <a:pt x="178308" y="0"/>
                </a:moveTo>
                <a:lnTo>
                  <a:pt x="0" y="156210"/>
                </a:lnTo>
                <a:lnTo>
                  <a:pt x="356616" y="156210"/>
                </a:lnTo>
                <a:lnTo>
                  <a:pt x="178308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4611" y="3637788"/>
            <a:ext cx="2080260" cy="388620"/>
          </a:xfrm>
          <a:custGeom>
            <a:avLst/>
            <a:gdLst/>
            <a:ahLst/>
            <a:cxnLst/>
            <a:rect l="l" t="t" r="r" b="b"/>
            <a:pathLst>
              <a:path w="2080260" h="388620">
                <a:moveTo>
                  <a:pt x="0" y="0"/>
                </a:moveTo>
                <a:lnTo>
                  <a:pt x="2080260" y="0"/>
                </a:lnTo>
                <a:lnTo>
                  <a:pt x="2080260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0273" y="3654552"/>
            <a:ext cx="1704182" cy="1607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79304" y="3878579"/>
            <a:ext cx="374515" cy="136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99360" y="3640835"/>
            <a:ext cx="1338580" cy="388620"/>
          </a:xfrm>
          <a:custGeom>
            <a:avLst/>
            <a:gdLst/>
            <a:ahLst/>
            <a:cxnLst/>
            <a:rect l="l" t="t" r="r" b="b"/>
            <a:pathLst>
              <a:path w="1338579" h="388620">
                <a:moveTo>
                  <a:pt x="0" y="0"/>
                </a:moveTo>
                <a:lnTo>
                  <a:pt x="1338072" y="0"/>
                </a:lnTo>
                <a:lnTo>
                  <a:pt x="1338072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A4D7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39072" y="3658209"/>
            <a:ext cx="1264528" cy="1363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92209" y="3882237"/>
            <a:ext cx="558660" cy="17362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2231" y="4157471"/>
            <a:ext cx="4985385" cy="402590"/>
          </a:xfrm>
          <a:custGeom>
            <a:avLst/>
            <a:gdLst/>
            <a:ahLst/>
            <a:cxnLst/>
            <a:rect l="l" t="t" r="r" b="b"/>
            <a:pathLst>
              <a:path w="4985385" h="402589">
                <a:moveTo>
                  <a:pt x="0" y="0"/>
                </a:moveTo>
                <a:lnTo>
                  <a:pt x="4985004" y="0"/>
                </a:lnTo>
                <a:lnTo>
                  <a:pt x="4985004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C944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65469" y="4291088"/>
            <a:ext cx="2526026" cy="17600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1929" y="2954273"/>
            <a:ext cx="5226050" cy="1755775"/>
          </a:xfrm>
          <a:custGeom>
            <a:avLst/>
            <a:gdLst/>
            <a:ahLst/>
            <a:cxnLst/>
            <a:rect l="l" t="t" r="r" b="b"/>
            <a:pathLst>
              <a:path w="5226050" h="1755775">
                <a:moveTo>
                  <a:pt x="0" y="0"/>
                </a:moveTo>
                <a:lnTo>
                  <a:pt x="5225796" y="0"/>
                </a:lnTo>
                <a:lnTo>
                  <a:pt x="5225796" y="1755648"/>
                </a:lnTo>
                <a:lnTo>
                  <a:pt x="0" y="175564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59595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9009" y="2764434"/>
            <a:ext cx="738754" cy="1363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9674" y="2965602"/>
            <a:ext cx="313575" cy="1363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66971" y="3643884"/>
            <a:ext cx="1350645" cy="388620"/>
          </a:xfrm>
          <a:custGeom>
            <a:avLst/>
            <a:gdLst/>
            <a:ahLst/>
            <a:cxnLst/>
            <a:rect l="l" t="t" r="r" b="b"/>
            <a:pathLst>
              <a:path w="1350645" h="388620">
                <a:moveTo>
                  <a:pt x="0" y="0"/>
                </a:moveTo>
                <a:lnTo>
                  <a:pt x="1350264" y="0"/>
                </a:lnTo>
                <a:lnTo>
                  <a:pt x="1350264" y="388620"/>
                </a:lnTo>
                <a:lnTo>
                  <a:pt x="0" y="388620"/>
                </a:lnTo>
                <a:lnTo>
                  <a:pt x="0" y="0"/>
                </a:lnTo>
                <a:close/>
              </a:path>
            </a:pathLst>
          </a:custGeom>
          <a:solidFill>
            <a:srgbClr val="81B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61789" y="3770566"/>
            <a:ext cx="764070" cy="13865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fade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2343" y="6612234"/>
            <a:ext cx="1613242" cy="72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80457" y="6654573"/>
            <a:ext cx="54228" cy="6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97945" y="6612234"/>
            <a:ext cx="936066" cy="72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Complex </a:t>
            </a:r>
            <a:r>
              <a:rPr dirty="0" spc="-100"/>
              <a:t>Layered </a:t>
            </a:r>
            <a:r>
              <a:rPr dirty="0" spc="-95"/>
              <a:t>Multitier</a:t>
            </a:r>
            <a:r>
              <a:rPr dirty="0" spc="-385"/>
              <a:t> </a:t>
            </a:r>
            <a:r>
              <a:rPr dirty="0" spc="-105"/>
              <a:t>Model</a:t>
            </a:r>
          </a:p>
        </p:txBody>
      </p:sp>
      <p:sp>
        <p:nvSpPr>
          <p:cNvPr id="6" name="object 6"/>
          <p:cNvSpPr/>
          <p:nvPr/>
        </p:nvSpPr>
        <p:spPr>
          <a:xfrm>
            <a:off x="313943" y="2028444"/>
            <a:ext cx="4482465" cy="672465"/>
          </a:xfrm>
          <a:custGeom>
            <a:avLst/>
            <a:gdLst/>
            <a:ahLst/>
            <a:cxnLst/>
            <a:rect l="l" t="t" r="r" b="b"/>
            <a:pathLst>
              <a:path w="4482465" h="672464">
                <a:moveTo>
                  <a:pt x="0" y="0"/>
                </a:moveTo>
                <a:lnTo>
                  <a:pt x="4482083" y="0"/>
                </a:lnTo>
                <a:lnTo>
                  <a:pt x="4482083" y="672084"/>
                </a:lnTo>
                <a:lnTo>
                  <a:pt x="0" y="672084"/>
                </a:lnTo>
                <a:lnTo>
                  <a:pt x="0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7859" y="2297302"/>
            <a:ext cx="2998292" cy="163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96028" y="2365248"/>
            <a:ext cx="1570355" cy="0"/>
          </a:xfrm>
          <a:custGeom>
            <a:avLst/>
            <a:gdLst/>
            <a:ahLst/>
            <a:cxnLst/>
            <a:rect l="l" t="t" r="r" b="b"/>
            <a:pathLst>
              <a:path w="1570354" h="0">
                <a:moveTo>
                  <a:pt x="0" y="0"/>
                </a:moveTo>
                <a:lnTo>
                  <a:pt x="1570177" y="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90005" y="2320798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4223" y="1915667"/>
            <a:ext cx="2185670" cy="784860"/>
          </a:xfrm>
          <a:custGeom>
            <a:avLst/>
            <a:gdLst/>
            <a:ahLst/>
            <a:cxnLst/>
            <a:rect l="l" t="t" r="r" b="b"/>
            <a:pathLst>
              <a:path w="2185670" h="784860">
                <a:moveTo>
                  <a:pt x="2054606" y="0"/>
                </a:moveTo>
                <a:lnTo>
                  <a:pt x="130810" y="0"/>
                </a:lnTo>
                <a:lnTo>
                  <a:pt x="79895" y="10278"/>
                </a:lnTo>
                <a:lnTo>
                  <a:pt x="38315" y="38311"/>
                </a:lnTo>
                <a:lnTo>
                  <a:pt x="10280" y="79890"/>
                </a:lnTo>
                <a:lnTo>
                  <a:pt x="0" y="130810"/>
                </a:lnTo>
                <a:lnTo>
                  <a:pt x="0" y="654050"/>
                </a:lnTo>
                <a:lnTo>
                  <a:pt x="10280" y="704964"/>
                </a:lnTo>
                <a:lnTo>
                  <a:pt x="38315" y="746544"/>
                </a:lnTo>
                <a:lnTo>
                  <a:pt x="79895" y="774579"/>
                </a:lnTo>
                <a:lnTo>
                  <a:pt x="130810" y="784860"/>
                </a:lnTo>
                <a:lnTo>
                  <a:pt x="2054606" y="784860"/>
                </a:lnTo>
                <a:lnTo>
                  <a:pt x="2105520" y="774579"/>
                </a:lnTo>
                <a:lnTo>
                  <a:pt x="2147100" y="746544"/>
                </a:lnTo>
                <a:lnTo>
                  <a:pt x="2175135" y="704964"/>
                </a:lnTo>
                <a:lnTo>
                  <a:pt x="2185416" y="654050"/>
                </a:lnTo>
                <a:lnTo>
                  <a:pt x="2185416" y="130810"/>
                </a:lnTo>
                <a:lnTo>
                  <a:pt x="2175135" y="79890"/>
                </a:lnTo>
                <a:lnTo>
                  <a:pt x="2147100" y="38311"/>
                </a:lnTo>
                <a:lnTo>
                  <a:pt x="2105520" y="10278"/>
                </a:lnTo>
                <a:lnTo>
                  <a:pt x="2054606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80745" y="2241283"/>
            <a:ext cx="554151" cy="138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11852" y="383133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582" y="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21234" y="378688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48984" y="3497579"/>
            <a:ext cx="2185670" cy="783590"/>
          </a:xfrm>
          <a:custGeom>
            <a:avLst/>
            <a:gdLst/>
            <a:ahLst/>
            <a:cxnLst/>
            <a:rect l="l" t="t" r="r" b="b"/>
            <a:pathLst>
              <a:path w="2185670" h="783589">
                <a:moveTo>
                  <a:pt x="2054860" y="0"/>
                </a:moveTo>
                <a:lnTo>
                  <a:pt x="130555" y="0"/>
                </a:lnTo>
                <a:lnTo>
                  <a:pt x="79740" y="10258"/>
                </a:lnTo>
                <a:lnTo>
                  <a:pt x="38241" y="38236"/>
                </a:lnTo>
                <a:lnTo>
                  <a:pt x="10260" y="79734"/>
                </a:lnTo>
                <a:lnTo>
                  <a:pt x="0" y="130555"/>
                </a:lnTo>
                <a:lnTo>
                  <a:pt x="0" y="652779"/>
                </a:lnTo>
                <a:lnTo>
                  <a:pt x="10260" y="703595"/>
                </a:lnTo>
                <a:lnTo>
                  <a:pt x="38241" y="745094"/>
                </a:lnTo>
                <a:lnTo>
                  <a:pt x="79740" y="773075"/>
                </a:lnTo>
                <a:lnTo>
                  <a:pt x="130555" y="783335"/>
                </a:lnTo>
                <a:lnTo>
                  <a:pt x="2054860" y="783335"/>
                </a:lnTo>
                <a:lnTo>
                  <a:pt x="2105675" y="773075"/>
                </a:lnTo>
                <a:lnTo>
                  <a:pt x="2147174" y="745094"/>
                </a:lnTo>
                <a:lnTo>
                  <a:pt x="2175155" y="703595"/>
                </a:lnTo>
                <a:lnTo>
                  <a:pt x="2185416" y="652779"/>
                </a:lnTo>
                <a:lnTo>
                  <a:pt x="2185416" y="130555"/>
                </a:lnTo>
                <a:lnTo>
                  <a:pt x="2175155" y="79734"/>
                </a:lnTo>
                <a:lnTo>
                  <a:pt x="2147174" y="38236"/>
                </a:lnTo>
                <a:lnTo>
                  <a:pt x="2105675" y="10258"/>
                </a:lnTo>
                <a:lnTo>
                  <a:pt x="2054860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90766" y="3712083"/>
            <a:ext cx="1306093" cy="173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60285" y="3936110"/>
            <a:ext cx="1160729" cy="136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54346" y="2108212"/>
            <a:ext cx="656564" cy="155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85106" y="3617226"/>
            <a:ext cx="410615" cy="1241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11852" y="5291328"/>
            <a:ext cx="1424940" cy="7620"/>
          </a:xfrm>
          <a:custGeom>
            <a:avLst/>
            <a:gdLst/>
            <a:ahLst/>
            <a:cxnLst/>
            <a:rect l="l" t="t" r="r" b="b"/>
            <a:pathLst>
              <a:path w="1424939" h="7620">
                <a:moveTo>
                  <a:pt x="0" y="0"/>
                </a:moveTo>
                <a:lnTo>
                  <a:pt x="1424343" y="7302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59766" y="5253786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457" y="0"/>
                </a:moveTo>
                <a:lnTo>
                  <a:pt x="76428" y="44843"/>
                </a:lnTo>
                <a:lnTo>
                  <a:pt x="0" y="88900"/>
                </a:lnTo>
              </a:path>
            </a:pathLst>
          </a:custGeom>
          <a:ln w="12700">
            <a:solidFill>
              <a:srgbClr val="5959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48984" y="4873752"/>
            <a:ext cx="2185670" cy="784860"/>
          </a:xfrm>
          <a:custGeom>
            <a:avLst/>
            <a:gdLst/>
            <a:ahLst/>
            <a:cxnLst/>
            <a:rect l="l" t="t" r="r" b="b"/>
            <a:pathLst>
              <a:path w="2185670" h="784860">
                <a:moveTo>
                  <a:pt x="2054606" y="0"/>
                </a:moveTo>
                <a:lnTo>
                  <a:pt x="130810" y="0"/>
                </a:lnTo>
                <a:lnTo>
                  <a:pt x="79895" y="10278"/>
                </a:lnTo>
                <a:lnTo>
                  <a:pt x="38315" y="38311"/>
                </a:lnTo>
                <a:lnTo>
                  <a:pt x="10280" y="79890"/>
                </a:lnTo>
                <a:lnTo>
                  <a:pt x="0" y="130810"/>
                </a:lnTo>
                <a:lnTo>
                  <a:pt x="0" y="654050"/>
                </a:lnTo>
                <a:lnTo>
                  <a:pt x="10280" y="704964"/>
                </a:lnTo>
                <a:lnTo>
                  <a:pt x="38315" y="746544"/>
                </a:lnTo>
                <a:lnTo>
                  <a:pt x="79895" y="774579"/>
                </a:lnTo>
                <a:lnTo>
                  <a:pt x="130810" y="784860"/>
                </a:lnTo>
                <a:lnTo>
                  <a:pt x="2054606" y="784860"/>
                </a:lnTo>
                <a:lnTo>
                  <a:pt x="2105520" y="774579"/>
                </a:lnTo>
                <a:lnTo>
                  <a:pt x="2147100" y="746544"/>
                </a:lnTo>
                <a:lnTo>
                  <a:pt x="2175135" y="704964"/>
                </a:lnTo>
                <a:lnTo>
                  <a:pt x="2185416" y="654050"/>
                </a:lnTo>
                <a:lnTo>
                  <a:pt x="2185416" y="130810"/>
                </a:lnTo>
                <a:lnTo>
                  <a:pt x="2175135" y="79890"/>
                </a:lnTo>
                <a:lnTo>
                  <a:pt x="2147100" y="38311"/>
                </a:lnTo>
                <a:lnTo>
                  <a:pt x="2105520" y="10278"/>
                </a:lnTo>
                <a:lnTo>
                  <a:pt x="2054606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88340" y="5199494"/>
            <a:ext cx="1111338" cy="1387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55069" y="5082362"/>
            <a:ext cx="668401" cy="1552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03247" y="2700527"/>
            <a:ext cx="391795" cy="281940"/>
          </a:xfrm>
          <a:custGeom>
            <a:avLst/>
            <a:gdLst/>
            <a:ahLst/>
            <a:cxnLst/>
            <a:rect l="l" t="t" r="r" b="b"/>
            <a:pathLst>
              <a:path w="391794" h="281939">
                <a:moveTo>
                  <a:pt x="391668" y="140970"/>
                </a:moveTo>
                <a:lnTo>
                  <a:pt x="0" y="140970"/>
                </a:lnTo>
                <a:lnTo>
                  <a:pt x="195834" y="281940"/>
                </a:lnTo>
                <a:lnTo>
                  <a:pt x="391668" y="140970"/>
                </a:lnTo>
                <a:close/>
              </a:path>
              <a:path w="391794" h="281939">
                <a:moveTo>
                  <a:pt x="293751" y="0"/>
                </a:moveTo>
                <a:lnTo>
                  <a:pt x="97917" y="0"/>
                </a:lnTo>
                <a:lnTo>
                  <a:pt x="97917" y="140970"/>
                </a:lnTo>
                <a:lnTo>
                  <a:pt x="293751" y="140970"/>
                </a:lnTo>
                <a:lnTo>
                  <a:pt x="293751" y="0"/>
                </a:lnTo>
                <a:close/>
              </a:path>
            </a:pathLst>
          </a:custGeom>
          <a:solidFill>
            <a:srgbClr val="519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3247" y="4698491"/>
            <a:ext cx="391795" cy="281940"/>
          </a:xfrm>
          <a:custGeom>
            <a:avLst/>
            <a:gdLst/>
            <a:ahLst/>
            <a:cxnLst/>
            <a:rect l="l" t="t" r="r" b="b"/>
            <a:pathLst>
              <a:path w="391794" h="281939">
                <a:moveTo>
                  <a:pt x="391668" y="140969"/>
                </a:moveTo>
                <a:lnTo>
                  <a:pt x="0" y="140969"/>
                </a:lnTo>
                <a:lnTo>
                  <a:pt x="195834" y="281939"/>
                </a:lnTo>
                <a:lnTo>
                  <a:pt x="391668" y="140969"/>
                </a:lnTo>
                <a:close/>
              </a:path>
              <a:path w="391794" h="281939">
                <a:moveTo>
                  <a:pt x="293751" y="0"/>
                </a:moveTo>
                <a:lnTo>
                  <a:pt x="97917" y="0"/>
                </a:lnTo>
                <a:lnTo>
                  <a:pt x="97917" y="140969"/>
                </a:lnTo>
                <a:lnTo>
                  <a:pt x="293751" y="140969"/>
                </a:lnTo>
                <a:lnTo>
                  <a:pt x="293751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82696" y="2700527"/>
            <a:ext cx="356870" cy="253365"/>
          </a:xfrm>
          <a:custGeom>
            <a:avLst/>
            <a:gdLst/>
            <a:ahLst/>
            <a:cxnLst/>
            <a:rect l="l" t="t" r="r" b="b"/>
            <a:pathLst>
              <a:path w="356870" h="253364">
                <a:moveTo>
                  <a:pt x="267462" y="126491"/>
                </a:moveTo>
                <a:lnTo>
                  <a:pt x="89154" y="126491"/>
                </a:lnTo>
                <a:lnTo>
                  <a:pt x="89154" y="252983"/>
                </a:lnTo>
                <a:lnTo>
                  <a:pt x="267462" y="252983"/>
                </a:lnTo>
                <a:lnTo>
                  <a:pt x="267462" y="126491"/>
                </a:lnTo>
                <a:close/>
              </a:path>
              <a:path w="356870" h="253364">
                <a:moveTo>
                  <a:pt x="178308" y="0"/>
                </a:moveTo>
                <a:lnTo>
                  <a:pt x="0" y="126491"/>
                </a:lnTo>
                <a:lnTo>
                  <a:pt x="356616" y="126491"/>
                </a:lnTo>
                <a:lnTo>
                  <a:pt x="17830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87267" y="4701540"/>
            <a:ext cx="356870" cy="250190"/>
          </a:xfrm>
          <a:custGeom>
            <a:avLst/>
            <a:gdLst/>
            <a:ahLst/>
            <a:cxnLst/>
            <a:rect l="l" t="t" r="r" b="b"/>
            <a:pathLst>
              <a:path w="356870" h="250189">
                <a:moveTo>
                  <a:pt x="267462" y="124968"/>
                </a:moveTo>
                <a:lnTo>
                  <a:pt x="89154" y="124968"/>
                </a:lnTo>
                <a:lnTo>
                  <a:pt x="89154" y="249936"/>
                </a:lnTo>
                <a:lnTo>
                  <a:pt x="267462" y="249936"/>
                </a:lnTo>
                <a:lnTo>
                  <a:pt x="267462" y="124968"/>
                </a:lnTo>
                <a:close/>
              </a:path>
              <a:path w="356870" h="250189">
                <a:moveTo>
                  <a:pt x="178308" y="0"/>
                </a:moveTo>
                <a:lnTo>
                  <a:pt x="0" y="124968"/>
                </a:lnTo>
                <a:lnTo>
                  <a:pt x="356616" y="124968"/>
                </a:lnTo>
                <a:lnTo>
                  <a:pt x="178308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1929" y="2954273"/>
            <a:ext cx="4707890" cy="1755775"/>
          </a:xfrm>
          <a:custGeom>
            <a:avLst/>
            <a:gdLst/>
            <a:ahLst/>
            <a:cxnLst/>
            <a:rect l="l" t="t" r="r" b="b"/>
            <a:pathLst>
              <a:path w="4707890" h="1755775">
                <a:moveTo>
                  <a:pt x="0" y="0"/>
                </a:moveTo>
                <a:lnTo>
                  <a:pt x="4707636" y="0"/>
                </a:lnTo>
                <a:lnTo>
                  <a:pt x="4707636" y="1755648"/>
                </a:lnTo>
                <a:lnTo>
                  <a:pt x="0" y="1755648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929" y="2954273"/>
            <a:ext cx="4707890" cy="1755775"/>
          </a:xfrm>
          <a:custGeom>
            <a:avLst/>
            <a:gdLst/>
            <a:ahLst/>
            <a:cxnLst/>
            <a:rect l="l" t="t" r="r" b="b"/>
            <a:pathLst>
              <a:path w="4707890" h="1755775">
                <a:moveTo>
                  <a:pt x="0" y="0"/>
                </a:moveTo>
                <a:lnTo>
                  <a:pt x="4707636" y="0"/>
                </a:lnTo>
                <a:lnTo>
                  <a:pt x="4707636" y="1755648"/>
                </a:lnTo>
                <a:lnTo>
                  <a:pt x="0" y="175564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59595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9009" y="2764434"/>
            <a:ext cx="738754" cy="136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9674" y="2965602"/>
            <a:ext cx="313575" cy="1363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94147" y="3867911"/>
            <a:ext cx="1176655" cy="408940"/>
          </a:xfrm>
          <a:custGeom>
            <a:avLst/>
            <a:gdLst/>
            <a:ahLst/>
            <a:cxnLst/>
            <a:rect l="l" t="t" r="r" b="b"/>
            <a:pathLst>
              <a:path w="1176654" h="408939">
                <a:moveTo>
                  <a:pt x="0" y="0"/>
                </a:moveTo>
                <a:lnTo>
                  <a:pt x="1176527" y="0"/>
                </a:lnTo>
                <a:lnTo>
                  <a:pt x="1176527" y="408431"/>
                </a:lnTo>
                <a:lnTo>
                  <a:pt x="0" y="40843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09045" y="4004945"/>
            <a:ext cx="1151889" cy="138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6502" y="4952238"/>
            <a:ext cx="4706620" cy="678180"/>
          </a:xfrm>
          <a:custGeom>
            <a:avLst/>
            <a:gdLst/>
            <a:ahLst/>
            <a:cxnLst/>
            <a:rect l="l" t="t" r="r" b="b"/>
            <a:pathLst>
              <a:path w="4706620" h="678179">
                <a:moveTo>
                  <a:pt x="0" y="0"/>
                </a:moveTo>
                <a:lnTo>
                  <a:pt x="4706112" y="0"/>
                </a:lnTo>
                <a:lnTo>
                  <a:pt x="4706112" y="678180"/>
                </a:lnTo>
                <a:lnTo>
                  <a:pt x="0" y="678180"/>
                </a:lnTo>
                <a:lnTo>
                  <a:pt x="0" y="0"/>
                </a:lnTo>
                <a:close/>
              </a:path>
            </a:pathLst>
          </a:custGeom>
          <a:solidFill>
            <a:srgbClr val="2D86E7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6502" y="4952238"/>
            <a:ext cx="4706620" cy="678180"/>
          </a:xfrm>
          <a:custGeom>
            <a:avLst/>
            <a:gdLst/>
            <a:ahLst/>
            <a:cxnLst/>
            <a:rect l="l" t="t" r="r" b="b"/>
            <a:pathLst>
              <a:path w="4706620" h="678179">
                <a:moveTo>
                  <a:pt x="0" y="0"/>
                </a:moveTo>
                <a:lnTo>
                  <a:pt x="4706112" y="0"/>
                </a:lnTo>
                <a:lnTo>
                  <a:pt x="4706112" y="678180"/>
                </a:lnTo>
                <a:lnTo>
                  <a:pt x="0" y="6781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59595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2518" y="4791976"/>
            <a:ext cx="745464" cy="1363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13276" y="2752344"/>
            <a:ext cx="1626235" cy="373380"/>
          </a:xfrm>
          <a:custGeom>
            <a:avLst/>
            <a:gdLst/>
            <a:ahLst/>
            <a:cxnLst/>
            <a:rect l="l" t="t" r="r" b="b"/>
            <a:pathLst>
              <a:path w="1626235" h="373380">
                <a:moveTo>
                  <a:pt x="0" y="0"/>
                </a:moveTo>
                <a:lnTo>
                  <a:pt x="1626107" y="0"/>
                </a:lnTo>
                <a:lnTo>
                  <a:pt x="1626107" y="373379"/>
                </a:lnTo>
                <a:lnTo>
                  <a:pt x="0" y="373379"/>
                </a:lnTo>
                <a:lnTo>
                  <a:pt x="0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11674" y="2874111"/>
            <a:ext cx="426529" cy="1363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94147" y="5343144"/>
            <a:ext cx="1176655" cy="407034"/>
          </a:xfrm>
          <a:custGeom>
            <a:avLst/>
            <a:gdLst/>
            <a:ahLst/>
            <a:cxnLst/>
            <a:rect l="l" t="t" r="r" b="b"/>
            <a:pathLst>
              <a:path w="1176654" h="407035">
                <a:moveTo>
                  <a:pt x="0" y="0"/>
                </a:moveTo>
                <a:lnTo>
                  <a:pt x="1176527" y="0"/>
                </a:lnTo>
                <a:lnTo>
                  <a:pt x="1176527" y="406907"/>
                </a:lnTo>
                <a:lnTo>
                  <a:pt x="0" y="40690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09045" y="5479618"/>
            <a:ext cx="1151889" cy="1387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30623" y="1729739"/>
            <a:ext cx="1624965" cy="373380"/>
          </a:xfrm>
          <a:custGeom>
            <a:avLst/>
            <a:gdLst/>
            <a:ahLst/>
            <a:cxnLst/>
            <a:rect l="l" t="t" r="r" b="b"/>
            <a:pathLst>
              <a:path w="1624964" h="373380">
                <a:moveTo>
                  <a:pt x="0" y="0"/>
                </a:moveTo>
                <a:lnTo>
                  <a:pt x="1624584" y="0"/>
                </a:lnTo>
                <a:lnTo>
                  <a:pt x="1624584" y="373379"/>
                </a:lnTo>
                <a:lnTo>
                  <a:pt x="0" y="373379"/>
                </a:lnTo>
                <a:lnTo>
                  <a:pt x="0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27778" y="1851380"/>
            <a:ext cx="426529" cy="1363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17264" y="4722876"/>
            <a:ext cx="1624965" cy="373380"/>
          </a:xfrm>
          <a:custGeom>
            <a:avLst/>
            <a:gdLst/>
            <a:ahLst/>
            <a:cxnLst/>
            <a:rect l="l" t="t" r="r" b="b"/>
            <a:pathLst>
              <a:path w="1624964" h="373379">
                <a:moveTo>
                  <a:pt x="0" y="0"/>
                </a:moveTo>
                <a:lnTo>
                  <a:pt x="1624584" y="0"/>
                </a:lnTo>
                <a:lnTo>
                  <a:pt x="1624584" y="373380"/>
                </a:lnTo>
                <a:lnTo>
                  <a:pt x="0" y="373380"/>
                </a:lnTo>
                <a:lnTo>
                  <a:pt x="0" y="0"/>
                </a:lnTo>
                <a:close/>
              </a:path>
            </a:pathLst>
          </a:custGeom>
          <a:solidFill>
            <a:srgbClr val="2D8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14455" y="4844135"/>
            <a:ext cx="426516" cy="1363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4611" y="4101084"/>
            <a:ext cx="4360545" cy="402590"/>
          </a:xfrm>
          <a:custGeom>
            <a:avLst/>
            <a:gdLst/>
            <a:ahLst/>
            <a:cxnLst/>
            <a:rect l="l" t="t" r="r" b="b"/>
            <a:pathLst>
              <a:path w="4360545" h="402589">
                <a:moveTo>
                  <a:pt x="0" y="0"/>
                </a:moveTo>
                <a:lnTo>
                  <a:pt x="4360164" y="0"/>
                </a:lnTo>
                <a:lnTo>
                  <a:pt x="4360164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C944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44384" y="4235069"/>
            <a:ext cx="2526022" cy="1759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4611" y="3125723"/>
            <a:ext cx="4360545" cy="402590"/>
          </a:xfrm>
          <a:custGeom>
            <a:avLst/>
            <a:gdLst/>
            <a:ahLst/>
            <a:cxnLst/>
            <a:rect l="l" t="t" r="r" b="b"/>
            <a:pathLst>
              <a:path w="4360545" h="402589">
                <a:moveTo>
                  <a:pt x="0" y="0"/>
                </a:moveTo>
                <a:lnTo>
                  <a:pt x="4360164" y="0"/>
                </a:lnTo>
                <a:lnTo>
                  <a:pt x="4360164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43722" y="3259353"/>
            <a:ext cx="1130973" cy="1759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4611" y="5096255"/>
            <a:ext cx="2062480" cy="451484"/>
          </a:xfrm>
          <a:custGeom>
            <a:avLst/>
            <a:gdLst/>
            <a:ahLst/>
            <a:cxnLst/>
            <a:rect l="l" t="t" r="r" b="b"/>
            <a:pathLst>
              <a:path w="2062480" h="451485">
                <a:moveTo>
                  <a:pt x="0" y="0"/>
                </a:moveTo>
                <a:lnTo>
                  <a:pt x="2061972" y="0"/>
                </a:lnTo>
                <a:lnTo>
                  <a:pt x="2061972" y="451104"/>
                </a:lnTo>
                <a:lnTo>
                  <a:pt x="0" y="451104"/>
                </a:lnTo>
                <a:lnTo>
                  <a:pt x="0" y="0"/>
                </a:lnTo>
                <a:close/>
              </a:path>
            </a:pathLst>
          </a:custGeom>
          <a:solidFill>
            <a:srgbClr val="7AA2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8830" y="5253901"/>
            <a:ext cx="1218069" cy="17600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03932" y="5111496"/>
            <a:ext cx="2181225" cy="436245"/>
          </a:xfrm>
          <a:custGeom>
            <a:avLst/>
            <a:gdLst/>
            <a:ahLst/>
            <a:cxnLst/>
            <a:rect l="l" t="t" r="r" b="b"/>
            <a:pathLst>
              <a:path w="2181225" h="436245">
                <a:moveTo>
                  <a:pt x="0" y="0"/>
                </a:moveTo>
                <a:lnTo>
                  <a:pt x="2180844" y="0"/>
                </a:lnTo>
                <a:lnTo>
                  <a:pt x="2180844" y="435863"/>
                </a:lnTo>
                <a:lnTo>
                  <a:pt x="0" y="435863"/>
                </a:lnTo>
                <a:lnTo>
                  <a:pt x="0" y="0"/>
                </a:lnTo>
                <a:close/>
              </a:path>
            </a:pathLst>
          </a:custGeom>
          <a:solidFill>
            <a:srgbClr val="A4D7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34513" y="5264251"/>
            <a:ext cx="1524038" cy="17362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4611" y="3637788"/>
            <a:ext cx="1838325" cy="388620"/>
          </a:xfrm>
          <a:custGeom>
            <a:avLst/>
            <a:gdLst/>
            <a:ahLst/>
            <a:cxnLst/>
            <a:rect l="l" t="t" r="r" b="b"/>
            <a:pathLst>
              <a:path w="1838325" h="388620">
                <a:moveTo>
                  <a:pt x="0" y="0"/>
                </a:moveTo>
                <a:lnTo>
                  <a:pt x="1837944" y="0"/>
                </a:lnTo>
                <a:lnTo>
                  <a:pt x="1837944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FFC2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9826" y="3654552"/>
            <a:ext cx="1704174" cy="1607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58852" y="3878579"/>
            <a:ext cx="374516" cy="1363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73807" y="3640835"/>
            <a:ext cx="1187450" cy="388620"/>
          </a:xfrm>
          <a:custGeom>
            <a:avLst/>
            <a:gdLst/>
            <a:ahLst/>
            <a:cxnLst/>
            <a:rect l="l" t="t" r="r" b="b"/>
            <a:pathLst>
              <a:path w="1187450" h="388620">
                <a:moveTo>
                  <a:pt x="0" y="0"/>
                </a:moveTo>
                <a:lnTo>
                  <a:pt x="1187195" y="0"/>
                </a:lnTo>
                <a:lnTo>
                  <a:pt x="1187195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A4D7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00502" y="3658209"/>
            <a:ext cx="738746" cy="1363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27770" y="3882237"/>
            <a:ext cx="1087577" cy="17362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43300" y="3640835"/>
            <a:ext cx="1122045" cy="388620"/>
          </a:xfrm>
          <a:custGeom>
            <a:avLst/>
            <a:gdLst/>
            <a:ahLst/>
            <a:cxnLst/>
            <a:rect l="l" t="t" r="r" b="b"/>
            <a:pathLst>
              <a:path w="1122045" h="388620">
                <a:moveTo>
                  <a:pt x="0" y="0"/>
                </a:moveTo>
                <a:lnTo>
                  <a:pt x="1121664" y="0"/>
                </a:lnTo>
                <a:lnTo>
                  <a:pt x="1121664" y="388619"/>
                </a:lnTo>
                <a:lnTo>
                  <a:pt x="0" y="388619"/>
                </a:lnTo>
                <a:lnTo>
                  <a:pt x="0" y="0"/>
                </a:lnTo>
                <a:close/>
              </a:path>
            </a:pathLst>
          </a:custGeom>
          <a:solidFill>
            <a:srgbClr val="81B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22357" y="3767988"/>
            <a:ext cx="764082" cy="1386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fade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Vettor</dc:creator>
  <dc:title>Customer Presentation (Light_4x3)</dc:title>
  <dcterms:created xsi:type="dcterms:W3CDTF">2017-09-17T04:04:54Z</dcterms:created>
  <dcterms:modified xsi:type="dcterms:W3CDTF">2017-09-17T04:04:54Z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2014-09-04T00:00:00Z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2017-09-17T00:00:00Z</vt:filetime>
  </property>
</Properties>
</file>