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8585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FF00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8585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C8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8585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276088"/>
            <a:ext cx="9144000" cy="120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4098035"/>
            <a:ext cx="9144000" cy="1187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12990"/>
            <a:ext cx="9144000" cy="4450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736847" y="3390900"/>
            <a:ext cx="1670303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834" y="301625"/>
            <a:ext cx="8390331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8585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583" y="2327783"/>
            <a:ext cx="8142833" cy="1383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FF00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robvet@microsoft.com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jp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jpg"/><Relationship Id="rId22" Type="http://schemas.openxmlformats.org/officeDocument/2006/relationships/image" Target="../media/image29.png"/><Relationship Id="rId23" Type="http://schemas.openxmlformats.org/officeDocument/2006/relationships/image" Target="../media/image3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jp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jpg"/><Relationship Id="rId14" Type="http://schemas.openxmlformats.org/officeDocument/2006/relationships/image" Target="../media/image5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3223"/>
            <a:ext cx="9140952" cy="240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8827" y="737616"/>
            <a:ext cx="2286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260"/>
              </a:lnSpc>
            </a:pPr>
            <a:r>
              <a:rPr dirty="0" spc="30"/>
              <a:t>Repository</a:t>
            </a:r>
            <a:r>
              <a:rPr dirty="0" spc="-55"/>
              <a:t> </a:t>
            </a:r>
            <a:r>
              <a:rPr dirty="0" spc="-40"/>
              <a:t>Pattern</a:t>
            </a:r>
          </a:p>
          <a:p>
            <a:pPr marL="40005">
              <a:lnSpc>
                <a:spcPts val="4580"/>
              </a:lnSpc>
            </a:pPr>
            <a:r>
              <a:rPr dirty="0" sz="4000" spc="-155"/>
              <a:t>Tech</a:t>
            </a:r>
            <a:r>
              <a:rPr dirty="0" sz="4000" spc="-105"/>
              <a:t> </a:t>
            </a:r>
            <a:r>
              <a:rPr dirty="0" sz="4000" spc="-15"/>
              <a:t>Intro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28015" y="4822697"/>
            <a:ext cx="4299585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0">
                <a:solidFill>
                  <a:srgbClr val="585858"/>
                </a:solidFill>
                <a:latin typeface="Segoe UI Light"/>
                <a:cs typeface="Segoe UI Light"/>
              </a:rPr>
              <a:t>Rob </a:t>
            </a:r>
            <a:r>
              <a:rPr dirty="0" sz="2000" spc="-60" b="0">
                <a:solidFill>
                  <a:srgbClr val="585858"/>
                </a:solidFill>
                <a:latin typeface="Segoe UI Light"/>
                <a:cs typeface="Segoe UI Light"/>
              </a:rPr>
              <a:t>Vettor, </a:t>
            </a:r>
            <a:r>
              <a:rPr dirty="0" sz="2000" spc="-5" b="0">
                <a:solidFill>
                  <a:srgbClr val="585858"/>
                </a:solidFill>
                <a:latin typeface="Segoe UI Light"/>
                <a:cs typeface="Segoe UI Light"/>
              </a:rPr>
              <a:t>Senior </a:t>
            </a:r>
            <a:r>
              <a:rPr dirty="0" sz="2000" b="0">
                <a:solidFill>
                  <a:srgbClr val="585858"/>
                </a:solidFill>
                <a:latin typeface="Segoe UI Light"/>
                <a:cs typeface="Segoe UI Light"/>
              </a:rPr>
              <a:t>Developer</a:t>
            </a:r>
            <a:r>
              <a:rPr dirty="0" sz="2000" spc="45" b="0">
                <a:solidFill>
                  <a:srgbClr val="585858"/>
                </a:solidFill>
                <a:latin typeface="Segoe UI Light"/>
                <a:cs typeface="Segoe UI Light"/>
              </a:rPr>
              <a:t> </a:t>
            </a:r>
            <a:r>
              <a:rPr dirty="0" sz="2000" spc="-5" b="0">
                <a:solidFill>
                  <a:srgbClr val="585858"/>
                </a:solidFill>
                <a:latin typeface="Segoe UI Light"/>
                <a:cs typeface="Segoe UI Light"/>
              </a:rPr>
              <a:t>Consultant</a:t>
            </a:r>
            <a:endParaRPr sz="2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 b="0">
                <a:solidFill>
                  <a:srgbClr val="585858"/>
                </a:solidFill>
                <a:latin typeface="Segoe UI Light"/>
                <a:cs typeface="Segoe UI Light"/>
              </a:rPr>
              <a:t>Microsoft </a:t>
            </a:r>
            <a:r>
              <a:rPr dirty="0" sz="2000" spc="-10" b="0">
                <a:solidFill>
                  <a:srgbClr val="585858"/>
                </a:solidFill>
                <a:latin typeface="Segoe UI Light"/>
                <a:cs typeface="Segoe UI Light"/>
              </a:rPr>
              <a:t>Premier </a:t>
            </a:r>
            <a:r>
              <a:rPr dirty="0" sz="2000" spc="10" b="0">
                <a:solidFill>
                  <a:srgbClr val="585858"/>
                </a:solidFill>
                <a:latin typeface="Segoe UI Light"/>
                <a:cs typeface="Segoe UI Light"/>
              </a:rPr>
              <a:t>Support</a:t>
            </a:r>
            <a:r>
              <a:rPr dirty="0" sz="2000" spc="-35" b="0">
                <a:solidFill>
                  <a:srgbClr val="585858"/>
                </a:solidFill>
                <a:latin typeface="Segoe UI Light"/>
                <a:cs typeface="Segoe UI Light"/>
              </a:rPr>
              <a:t> </a:t>
            </a:r>
            <a:r>
              <a:rPr dirty="0" sz="2000" spc="10" b="0">
                <a:solidFill>
                  <a:srgbClr val="585858"/>
                </a:solidFill>
                <a:latin typeface="Segoe UI Light"/>
                <a:cs typeface="Segoe UI Light"/>
              </a:rPr>
              <a:t>Services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465" y="6561835"/>
            <a:ext cx="16256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10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88" y="6583681"/>
            <a:ext cx="2176272" cy="7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761" y="176148"/>
            <a:ext cx="114109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Segoe UI"/>
                <a:cs typeface="Segoe UI"/>
              </a:rPr>
              <a:t>Microsoft</a:t>
            </a:r>
            <a:r>
              <a:rPr dirty="0" sz="9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Concrete </a:t>
            </a:r>
            <a:r>
              <a:rPr dirty="0" spc="-70"/>
              <a:t>Repository</a:t>
            </a:r>
            <a:r>
              <a:rPr dirty="0" spc="-409"/>
              <a:t> </a:t>
            </a:r>
            <a:r>
              <a:rPr dirty="0" spc="-85"/>
              <a:t>Classes</a:t>
            </a:r>
          </a:p>
        </p:txBody>
      </p:sp>
      <p:sp>
        <p:nvSpPr>
          <p:cNvPr id="7" name="object 7"/>
          <p:cNvSpPr/>
          <p:nvPr/>
        </p:nvSpPr>
        <p:spPr>
          <a:xfrm>
            <a:off x="395541" y="1024889"/>
            <a:ext cx="240792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541" y="1954529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541" y="2457450"/>
            <a:ext cx="240792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5541" y="3417570"/>
            <a:ext cx="240792" cy="248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5541" y="4347209"/>
            <a:ext cx="240792" cy="248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7250" y="941070"/>
            <a:ext cx="7635240" cy="417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1825">
              <a:lnSpc>
                <a:spcPct val="100000"/>
              </a:lnSpc>
            </a:pP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Create </a:t>
            </a:r>
            <a:r>
              <a:rPr dirty="0" sz="2800" spc="-5">
                <a:solidFill>
                  <a:srgbClr val="C00000"/>
                </a:solidFill>
                <a:latin typeface="Segoe Print"/>
                <a:cs typeface="Segoe Print"/>
              </a:rPr>
              <a:t>interface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and </a:t>
            </a:r>
            <a:r>
              <a:rPr dirty="0" sz="2800" spc="-5">
                <a:solidFill>
                  <a:srgbClr val="C00000"/>
                </a:solidFill>
                <a:latin typeface="Segoe Print"/>
                <a:cs typeface="Segoe Print"/>
              </a:rPr>
              <a:t>concrete repository  class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for each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root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entity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 set</a:t>
            </a:r>
            <a:endParaRPr sz="2800">
              <a:latin typeface="Segoe UI"/>
              <a:cs typeface="Segoe UI"/>
            </a:endParaRPr>
          </a:p>
          <a:p>
            <a:pPr marL="12700" marR="64769">
              <a:lnSpc>
                <a:spcPct val="112500"/>
              </a:lnSpc>
              <a:spcBef>
                <a:spcPts val="180"/>
              </a:spcBef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Expose </a:t>
            </a:r>
            <a:r>
              <a:rPr dirty="0" sz="2800" spc="-10">
                <a:solidFill>
                  <a:srgbClr val="C00000"/>
                </a:solidFill>
                <a:latin typeface="Segoe Print"/>
                <a:cs typeface="Segoe Print"/>
              </a:rPr>
              <a:t>entity-specific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data operations 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Inherits </a:t>
            </a:r>
            <a:r>
              <a:rPr dirty="0" sz="2800" spc="-10">
                <a:solidFill>
                  <a:srgbClr val="C00000"/>
                </a:solidFill>
                <a:latin typeface="Segoe Print"/>
                <a:cs typeface="Segoe Print"/>
              </a:rPr>
              <a:t>general </a:t>
            </a:r>
            <a:r>
              <a:rPr dirty="0" sz="2800" spc="-5">
                <a:solidFill>
                  <a:srgbClr val="C00000"/>
                </a:solidFill>
                <a:latin typeface="Segoe Print"/>
                <a:cs typeface="Segoe Print"/>
              </a:rPr>
              <a:t>purpose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data operations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from 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base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Implement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interface (IEntity) that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requires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Id</a:t>
            </a:r>
            <a:r>
              <a:rPr dirty="0" sz="2800" spc="12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and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EntityState</a:t>
            </a:r>
            <a:r>
              <a:rPr dirty="0" sz="2800" spc="-4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585858"/>
                </a:solidFill>
                <a:latin typeface="Segoe UI"/>
                <a:cs typeface="Segoe UI"/>
              </a:rPr>
              <a:t>property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Leverages </a:t>
            </a:r>
            <a:r>
              <a:rPr dirty="0" sz="2800" spc="5">
                <a:solidFill>
                  <a:srgbClr val="585858"/>
                </a:solidFill>
                <a:latin typeface="Segoe UI"/>
                <a:cs typeface="Segoe UI"/>
              </a:rPr>
              <a:t>IQueryable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types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from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base,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but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exposes only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IEnumerable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types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to</a:t>
            </a:r>
            <a:r>
              <a:rPr dirty="0" sz="2800" spc="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585858"/>
                </a:solidFill>
                <a:latin typeface="Segoe UI"/>
                <a:cs typeface="Segoe UI"/>
              </a:rPr>
              <a:t>consumers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C8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151" y="2016252"/>
            <a:ext cx="2465070" cy="10972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200" b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7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0466" y="3294126"/>
            <a:ext cx="5803900" cy="853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30">
                <a:solidFill>
                  <a:srgbClr val="FFC000"/>
                </a:solidFill>
                <a:latin typeface="Arial"/>
                <a:cs typeface="Arial"/>
              </a:rPr>
              <a:t>Walk </a:t>
            </a:r>
            <a:r>
              <a:rPr dirty="0" sz="2800" spc="-5">
                <a:solidFill>
                  <a:srgbClr val="FFC000"/>
                </a:solidFill>
                <a:latin typeface="Arial"/>
                <a:cs typeface="Arial"/>
              </a:rPr>
              <a:t>Through </a:t>
            </a:r>
            <a:r>
              <a:rPr dirty="0" sz="2800">
                <a:solidFill>
                  <a:srgbClr val="FFC000"/>
                </a:solidFill>
                <a:latin typeface="Arial"/>
                <a:cs typeface="Arial"/>
              </a:rPr>
              <a:t>Context, </a:t>
            </a:r>
            <a:r>
              <a:rPr dirty="0" sz="2800" spc="-5">
                <a:solidFill>
                  <a:srgbClr val="FFC000"/>
                </a:solidFill>
                <a:latin typeface="Arial"/>
                <a:cs typeface="Arial"/>
              </a:rPr>
              <a:t>Mapping</a:t>
            </a:r>
            <a:r>
              <a:rPr dirty="0" sz="280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C000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C000"/>
                </a:solidFill>
                <a:latin typeface="Arial"/>
                <a:cs typeface="Arial"/>
              </a:rPr>
              <a:t>Initializer</a:t>
            </a:r>
            <a:r>
              <a:rPr dirty="0" sz="2800" spc="-9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C000"/>
                </a:solidFill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51" y="2016252"/>
            <a:ext cx="5876925" cy="171386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200" b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7200">
              <a:latin typeface="Arial"/>
              <a:cs typeface="Arial"/>
            </a:endParaRPr>
          </a:p>
          <a:p>
            <a:pPr marL="1254760">
              <a:lnSpc>
                <a:spcPct val="100000"/>
              </a:lnSpc>
              <a:spcBef>
                <a:spcPts val="1420"/>
              </a:spcBef>
            </a:pPr>
            <a:r>
              <a:rPr dirty="0" sz="2800" spc="-5" b="0">
                <a:solidFill>
                  <a:srgbClr val="FFC000"/>
                </a:solidFill>
                <a:latin typeface="Arial"/>
                <a:cs typeface="Arial"/>
              </a:rPr>
              <a:t>Concrete Repository</a:t>
            </a:r>
            <a:r>
              <a:rPr dirty="0" sz="2800" spc="30" b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800" spc="-5" b="0">
                <a:solidFill>
                  <a:srgbClr val="FFC000"/>
                </a:solidFill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465" y="6561835"/>
            <a:ext cx="16256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13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88" y="6583681"/>
            <a:ext cx="2176272" cy="7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761" y="176148"/>
            <a:ext cx="114109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Segoe UI"/>
                <a:cs typeface="Segoe UI"/>
              </a:rPr>
              <a:t>Microsoft</a:t>
            </a:r>
            <a:r>
              <a:rPr dirty="0" sz="9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IQueryable</a:t>
            </a:r>
            <a:r>
              <a:rPr dirty="0" spc="-254"/>
              <a:t> </a:t>
            </a:r>
            <a:r>
              <a:rPr dirty="0"/>
              <a:t>–</a:t>
            </a:r>
            <a:r>
              <a:rPr dirty="0" spc="-204"/>
              <a:t> </a:t>
            </a:r>
            <a:r>
              <a:rPr dirty="0" spc="-85"/>
              <a:t>Building</a:t>
            </a:r>
            <a:r>
              <a:rPr dirty="0" spc="-245"/>
              <a:t> </a:t>
            </a:r>
            <a:r>
              <a:rPr dirty="0" spc="-85"/>
              <a:t>Dynamic</a:t>
            </a:r>
            <a:r>
              <a:rPr dirty="0" spc="-229"/>
              <a:t> </a:t>
            </a:r>
            <a:r>
              <a:rPr dirty="0" spc="-85"/>
              <a:t>Queries</a:t>
            </a:r>
          </a:p>
        </p:txBody>
      </p:sp>
      <p:sp>
        <p:nvSpPr>
          <p:cNvPr id="7" name="object 7"/>
          <p:cNvSpPr/>
          <p:nvPr/>
        </p:nvSpPr>
        <p:spPr>
          <a:xfrm>
            <a:off x="395541" y="1018794"/>
            <a:ext cx="202692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541" y="1852422"/>
            <a:ext cx="202692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541" y="3803141"/>
            <a:ext cx="202692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5541" y="5906299"/>
            <a:ext cx="202692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9516" y="2295144"/>
            <a:ext cx="7743444" cy="12679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9516" y="4536947"/>
            <a:ext cx="7743444" cy="1237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7250" y="921704"/>
            <a:ext cx="7944484" cy="528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03200">
              <a:lnSpc>
                <a:spcPct val="107100"/>
              </a:lnSpc>
            </a:pP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Repositories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leverage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IQuerayble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types </a:t>
            </a:r>
            <a:r>
              <a:rPr dirty="0" sz="2400" spc="-15">
                <a:solidFill>
                  <a:srgbClr val="585858"/>
                </a:solidFill>
                <a:latin typeface="Segoe UI"/>
                <a:cs typeface="Segoe UI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build</a:t>
            </a:r>
            <a:r>
              <a:rPr dirty="0" sz="2400" spc="-22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dynamic 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queries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Consider simple Get() method </a:t>
            </a: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from base</a:t>
            </a:r>
            <a:r>
              <a:rPr dirty="0" sz="2400" spc="2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repository:</a:t>
            </a:r>
            <a:endParaRPr sz="2400">
              <a:latin typeface="Segoe UI"/>
              <a:cs typeface="Segoe UI"/>
            </a:endParaRPr>
          </a:p>
          <a:p>
            <a:pPr marL="199390">
              <a:lnSpc>
                <a:spcPct val="100000"/>
              </a:lnSpc>
              <a:spcBef>
                <a:spcPts val="1975"/>
              </a:spcBef>
            </a:pPr>
            <a:r>
              <a:rPr dirty="0" sz="1600" spc="-5">
                <a:latin typeface="Arial"/>
                <a:cs typeface="Arial"/>
              </a:rPr>
              <a:t>public IQueryable&lt;T&gt;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Get()</a:t>
            </a:r>
            <a:endParaRPr sz="1600">
              <a:latin typeface="Arial"/>
              <a:cs typeface="Arial"/>
            </a:endParaRPr>
          </a:p>
          <a:p>
            <a:pPr marL="199390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algn="ctr" marR="338391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return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_ctx.Set&lt;T&gt;().AsQueryable();</a:t>
            </a:r>
            <a:endParaRPr sz="1600">
              <a:latin typeface="Arial"/>
              <a:cs typeface="Arial"/>
            </a:endParaRPr>
          </a:p>
          <a:p>
            <a:pPr marL="19939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3937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Can compose additional expressions </a:t>
            </a:r>
            <a:r>
              <a:rPr dirty="0" sz="2400" spc="-15">
                <a:solidFill>
                  <a:srgbClr val="585858"/>
                </a:solidFill>
                <a:latin typeface="Segoe UI"/>
                <a:cs typeface="Segoe UI"/>
              </a:rPr>
              <a:t>to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method before  executing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against</a:t>
            </a:r>
            <a:r>
              <a:rPr dirty="0" sz="24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database</a:t>
            </a:r>
            <a:endParaRPr sz="2400">
              <a:latin typeface="Segoe UI"/>
              <a:cs typeface="Segoe UI"/>
            </a:endParaRPr>
          </a:p>
          <a:p>
            <a:pPr marL="197485">
              <a:lnSpc>
                <a:spcPct val="100000"/>
              </a:lnSpc>
              <a:spcBef>
                <a:spcPts val="1930"/>
              </a:spcBef>
            </a:pPr>
            <a:r>
              <a:rPr dirty="0" sz="1600" spc="-5">
                <a:latin typeface="Arial"/>
                <a:cs typeface="Arial"/>
              </a:rPr>
              <a:t>var customers =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Repository.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Get&lt;customers&gt;()</a:t>
            </a:r>
            <a:endParaRPr sz="1600">
              <a:latin typeface="Arial"/>
              <a:cs typeface="Arial"/>
            </a:endParaRPr>
          </a:p>
          <a:p>
            <a:pPr marL="1111885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.where(x =&gt; </a:t>
            </a:r>
            <a:r>
              <a:rPr dirty="0" sz="1600" spc="-10">
                <a:solidFill>
                  <a:srgbClr val="0F08AA"/>
                </a:solidFill>
                <a:latin typeface="Arial"/>
                <a:cs typeface="Arial"/>
              </a:rPr>
              <a:t>x. </a:t>
            </a: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company ==</a:t>
            </a:r>
            <a:r>
              <a:rPr dirty="0" sz="1600" spc="80">
                <a:solidFill>
                  <a:srgbClr val="0F08AA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“Microsoft”)</a:t>
            </a:r>
            <a:endParaRPr sz="1600">
              <a:latin typeface="Arial"/>
              <a:cs typeface="Arial"/>
            </a:endParaRPr>
          </a:p>
          <a:p>
            <a:pPr marL="1111885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.orderBy(x =&gt;</a:t>
            </a:r>
            <a:r>
              <a:rPr dirty="0" sz="1600" spc="10">
                <a:solidFill>
                  <a:srgbClr val="0F08AA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x.LastName);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Provides significant flexibility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with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minimal amount </a:t>
            </a:r>
            <a:r>
              <a:rPr dirty="0" sz="2400" spc="-30">
                <a:solidFill>
                  <a:srgbClr val="585858"/>
                </a:solidFill>
                <a:latin typeface="Segoe UI"/>
                <a:cs typeface="Segoe UI"/>
              </a:rPr>
              <a:t>of</a:t>
            </a:r>
            <a:r>
              <a:rPr dirty="0" sz="2400" spc="19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code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51" y="2016252"/>
            <a:ext cx="4136390" cy="171386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200" b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7200">
              <a:latin typeface="Arial"/>
              <a:cs typeface="Arial"/>
            </a:endParaRPr>
          </a:p>
          <a:p>
            <a:pPr marL="1254760">
              <a:lnSpc>
                <a:spcPct val="100000"/>
              </a:lnSpc>
              <a:spcBef>
                <a:spcPts val="1420"/>
              </a:spcBef>
            </a:pPr>
            <a:r>
              <a:rPr dirty="0" sz="2800" spc="-5" b="0">
                <a:solidFill>
                  <a:srgbClr val="FFC000"/>
                </a:solidFill>
                <a:latin typeface="Arial"/>
                <a:cs typeface="Arial"/>
              </a:rPr>
              <a:t>IQueryable</a:t>
            </a:r>
            <a:r>
              <a:rPr dirty="0" sz="2800" spc="-20" b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800" spc="-5" b="0">
                <a:solidFill>
                  <a:srgbClr val="FFC000"/>
                </a:solidFill>
                <a:latin typeface="Arial"/>
                <a:cs typeface="Arial"/>
              </a:rPr>
              <a:t>Usage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891" y="4179061"/>
            <a:ext cx="3531870" cy="918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0" b="0">
                <a:solidFill>
                  <a:srgbClr val="FFFFFF"/>
                </a:solidFill>
                <a:latin typeface="Segoe UI Light"/>
                <a:cs typeface="Segoe UI Light"/>
              </a:rPr>
              <a:t>Questions?</a:t>
            </a:r>
            <a:endParaRPr sz="60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7920" y="5564977"/>
            <a:ext cx="5452110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</a:pPr>
            <a:r>
              <a:rPr dirty="0" sz="1800">
                <a:solidFill>
                  <a:srgbClr val="585858"/>
                </a:solidFill>
                <a:latin typeface="Segoe Print"/>
                <a:cs typeface="Segoe Print"/>
              </a:rPr>
              <a:t>Rob </a:t>
            </a:r>
            <a:r>
              <a:rPr dirty="0" sz="1800" spc="-5">
                <a:solidFill>
                  <a:srgbClr val="585858"/>
                </a:solidFill>
                <a:latin typeface="Segoe Print"/>
                <a:cs typeface="Segoe Print"/>
              </a:rPr>
              <a:t>Vettor, Application Development Manager  </a:t>
            </a:r>
            <a:r>
              <a:rPr dirty="0" sz="1800" spc="-5">
                <a:solidFill>
                  <a:srgbClr val="585858"/>
                </a:solidFill>
                <a:latin typeface="Segoe Print"/>
                <a:cs typeface="Segoe Print"/>
                <a:hlinkClick r:id="rId2"/>
              </a:rPr>
              <a:t>robvet@microsoft.com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151" y="2016252"/>
            <a:ext cx="4905375" cy="1101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200" b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dirty="0" sz="7200" spc="-9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b="0">
                <a:solidFill>
                  <a:srgbClr val="FFFFFF"/>
                </a:solidFill>
                <a:latin typeface="Arial"/>
                <a:cs typeface="Arial"/>
              </a:rPr>
              <a:t>Slides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517" y="6561835"/>
            <a:ext cx="9398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2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88" y="6583681"/>
            <a:ext cx="2176272" cy="7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761" y="176148"/>
            <a:ext cx="114109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Segoe UI"/>
                <a:cs typeface="Segoe UI"/>
              </a:rPr>
              <a:t>Microsoft</a:t>
            </a:r>
            <a:r>
              <a:rPr dirty="0" sz="9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93052" y="1228344"/>
            <a:ext cx="1953768" cy="1411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398526"/>
            <a:ext cx="2880360" cy="49593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Why </a:t>
            </a:r>
            <a:r>
              <a:rPr dirty="0" spc="-50"/>
              <a:t>we </a:t>
            </a:r>
            <a:r>
              <a:rPr dirty="0" spc="-85"/>
              <a:t>are</a:t>
            </a:r>
            <a:r>
              <a:rPr dirty="0" spc="-610"/>
              <a:t> </a:t>
            </a:r>
            <a:r>
              <a:rPr dirty="0" spc="-90"/>
              <a:t>here?</a:t>
            </a:r>
          </a:p>
        </p:txBody>
      </p:sp>
      <p:sp>
        <p:nvSpPr>
          <p:cNvPr id="8" name="object 8"/>
          <p:cNvSpPr/>
          <p:nvPr/>
        </p:nvSpPr>
        <p:spPr>
          <a:xfrm>
            <a:off x="6918959" y="2720339"/>
            <a:ext cx="1952625" cy="1411605"/>
          </a:xfrm>
          <a:custGeom>
            <a:avLst/>
            <a:gdLst/>
            <a:ahLst/>
            <a:cxnLst/>
            <a:rect l="l" t="t" r="r" b="b"/>
            <a:pathLst>
              <a:path w="1952625" h="1411604">
                <a:moveTo>
                  <a:pt x="0" y="1411224"/>
                </a:moveTo>
                <a:lnTo>
                  <a:pt x="1952244" y="1411224"/>
                </a:lnTo>
                <a:lnTo>
                  <a:pt x="1952244" y="0"/>
                </a:lnTo>
                <a:lnTo>
                  <a:pt x="0" y="0"/>
                </a:lnTo>
                <a:lnTo>
                  <a:pt x="0" y="1411224"/>
                </a:lnTo>
                <a:close/>
              </a:path>
            </a:pathLst>
          </a:custGeom>
          <a:solidFill>
            <a:srgbClr val="2C8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96683" y="3844416"/>
            <a:ext cx="855980" cy="179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7467" y="1228344"/>
            <a:ext cx="1953895" cy="1411605"/>
          </a:xfrm>
          <a:custGeom>
            <a:avLst/>
            <a:gdLst/>
            <a:ahLst/>
            <a:cxnLst/>
            <a:rect l="l" t="t" r="r" b="b"/>
            <a:pathLst>
              <a:path w="1953895" h="1411605">
                <a:moveTo>
                  <a:pt x="0" y="1411224"/>
                </a:moveTo>
                <a:lnTo>
                  <a:pt x="1953767" y="1411224"/>
                </a:lnTo>
                <a:lnTo>
                  <a:pt x="1953767" y="0"/>
                </a:lnTo>
                <a:lnTo>
                  <a:pt x="0" y="0"/>
                </a:lnTo>
                <a:lnTo>
                  <a:pt x="0" y="1411224"/>
                </a:lnTo>
                <a:close/>
              </a:path>
            </a:pathLst>
          </a:custGeom>
          <a:solidFill>
            <a:srgbClr val="2C8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74209" y="2355088"/>
            <a:ext cx="831088" cy="1662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3840" y="1520825"/>
            <a:ext cx="240791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159" y="2046604"/>
            <a:ext cx="240792" cy="248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159" y="2549525"/>
            <a:ext cx="240792" cy="248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8159" y="3052445"/>
            <a:ext cx="240792" cy="248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4519" y="1310894"/>
            <a:ext cx="3809365" cy="2572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585858"/>
                </a:solidFill>
                <a:latin typeface="Arial"/>
                <a:cs typeface="Arial"/>
              </a:rPr>
              <a:t>Repository</a:t>
            </a:r>
            <a:r>
              <a:rPr dirty="0" sz="3600" spc="-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585858"/>
                </a:solidFill>
                <a:latin typeface="Arial"/>
                <a:cs typeface="Arial"/>
              </a:rPr>
              <a:t>Pattern</a:t>
            </a:r>
            <a:endParaRPr sz="3600">
              <a:latin typeface="Arial"/>
              <a:cs typeface="Arial"/>
            </a:endParaRPr>
          </a:p>
          <a:p>
            <a:pPr marL="187325" marR="1179830">
              <a:lnSpc>
                <a:spcPct val="117900"/>
              </a:lnSpc>
              <a:spcBef>
                <a:spcPts val="15"/>
              </a:spcBef>
            </a:pP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Definition  </a:t>
            </a:r>
            <a:r>
              <a:rPr dirty="0" sz="2800">
                <a:solidFill>
                  <a:srgbClr val="585858"/>
                </a:solidFill>
                <a:latin typeface="Arial"/>
                <a:cs typeface="Arial"/>
              </a:rPr>
              <a:t>Architecture  Benefits  </a:t>
            </a: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Im</a:t>
            </a:r>
            <a:r>
              <a:rPr dirty="0" sz="280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dirty="0" sz="280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dirty="0" sz="280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dirty="0" sz="280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2800" spc="-5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8159" y="3555365"/>
            <a:ext cx="240792" cy="248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87467" y="2720339"/>
            <a:ext cx="1953767" cy="14112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28488" y="3785615"/>
            <a:ext cx="1412747" cy="339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17896" y="3566414"/>
            <a:ext cx="812673" cy="1663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11672" y="3840734"/>
            <a:ext cx="1086230" cy="2117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90004" y="2438400"/>
            <a:ext cx="1981200" cy="2331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60869" y="2383917"/>
            <a:ext cx="1147699" cy="1691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93052" y="1229867"/>
            <a:ext cx="1965960" cy="1442085"/>
          </a:xfrm>
          <a:custGeom>
            <a:avLst/>
            <a:gdLst/>
            <a:ahLst/>
            <a:cxnLst/>
            <a:rect l="l" t="t" r="r" b="b"/>
            <a:pathLst>
              <a:path w="1965959" h="1442085">
                <a:moveTo>
                  <a:pt x="0" y="1441703"/>
                </a:moveTo>
                <a:lnTo>
                  <a:pt x="1965959" y="1441703"/>
                </a:lnTo>
                <a:lnTo>
                  <a:pt x="1965959" y="0"/>
                </a:lnTo>
                <a:lnTo>
                  <a:pt x="0" y="0"/>
                </a:lnTo>
                <a:lnTo>
                  <a:pt x="0" y="1441703"/>
                </a:lnTo>
                <a:close/>
              </a:path>
            </a:pathLst>
          </a:custGeom>
          <a:solidFill>
            <a:srgbClr val="8BC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01764" y="2431160"/>
            <a:ext cx="677671" cy="166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87467" y="2717292"/>
            <a:ext cx="1967864" cy="1411605"/>
          </a:xfrm>
          <a:custGeom>
            <a:avLst/>
            <a:gdLst/>
            <a:ahLst/>
            <a:cxnLst/>
            <a:rect l="l" t="t" r="r" b="b"/>
            <a:pathLst>
              <a:path w="1967865" h="1411604">
                <a:moveTo>
                  <a:pt x="0" y="1411223"/>
                </a:moveTo>
                <a:lnTo>
                  <a:pt x="1967484" y="1411223"/>
                </a:lnTo>
                <a:lnTo>
                  <a:pt x="1967484" y="0"/>
                </a:lnTo>
                <a:lnTo>
                  <a:pt x="0" y="0"/>
                </a:lnTo>
                <a:lnTo>
                  <a:pt x="0" y="1411223"/>
                </a:lnTo>
                <a:close/>
              </a:path>
            </a:pathLst>
          </a:custGeom>
          <a:solidFill>
            <a:srgbClr val="8BC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97450" y="3827398"/>
            <a:ext cx="1103122" cy="16636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57800" y="1269491"/>
            <a:ext cx="1124712" cy="11231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75931" y="1336547"/>
            <a:ext cx="1586483" cy="10622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84490" y="2850395"/>
            <a:ext cx="1084726" cy="9305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46609" y="2850275"/>
            <a:ext cx="1494046" cy="8567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7690" y="4700778"/>
            <a:ext cx="452755" cy="645160"/>
          </a:xfrm>
          <a:custGeom>
            <a:avLst/>
            <a:gdLst/>
            <a:ahLst/>
            <a:cxnLst/>
            <a:rect l="l" t="t" r="r" b="b"/>
            <a:pathLst>
              <a:path w="452755" h="645160">
                <a:moveTo>
                  <a:pt x="0" y="0"/>
                </a:moveTo>
                <a:lnTo>
                  <a:pt x="0" y="418338"/>
                </a:lnTo>
                <a:lnTo>
                  <a:pt x="226314" y="644652"/>
                </a:lnTo>
                <a:lnTo>
                  <a:pt x="452628" y="418338"/>
                </a:lnTo>
                <a:lnTo>
                  <a:pt x="452628" y="226314"/>
                </a:lnTo>
                <a:lnTo>
                  <a:pt x="226314" y="226314"/>
                </a:lnTo>
                <a:lnTo>
                  <a:pt x="0" y="0"/>
                </a:lnTo>
                <a:close/>
              </a:path>
              <a:path w="452755" h="645160">
                <a:moveTo>
                  <a:pt x="452628" y="0"/>
                </a:moveTo>
                <a:lnTo>
                  <a:pt x="226314" y="226314"/>
                </a:lnTo>
                <a:lnTo>
                  <a:pt x="452628" y="226314"/>
                </a:lnTo>
                <a:lnTo>
                  <a:pt x="4526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7690" y="4700778"/>
            <a:ext cx="452755" cy="645160"/>
          </a:xfrm>
          <a:custGeom>
            <a:avLst/>
            <a:gdLst/>
            <a:ahLst/>
            <a:cxnLst/>
            <a:rect l="l" t="t" r="r" b="b"/>
            <a:pathLst>
              <a:path w="452755" h="645160">
                <a:moveTo>
                  <a:pt x="452628" y="0"/>
                </a:moveTo>
                <a:lnTo>
                  <a:pt x="452628" y="418338"/>
                </a:lnTo>
                <a:lnTo>
                  <a:pt x="226314" y="644652"/>
                </a:lnTo>
                <a:lnTo>
                  <a:pt x="0" y="418338"/>
                </a:lnTo>
                <a:lnTo>
                  <a:pt x="0" y="0"/>
                </a:lnTo>
                <a:lnTo>
                  <a:pt x="226314" y="226314"/>
                </a:lnTo>
                <a:lnTo>
                  <a:pt x="452628" y="0"/>
                </a:lnTo>
                <a:close/>
              </a:path>
            </a:pathLst>
          </a:custGeom>
          <a:ln w="25908">
            <a:solidFill>
              <a:srgbClr val="5191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23696" y="4882388"/>
            <a:ext cx="13843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20317" y="4700778"/>
            <a:ext cx="7827645" cy="419100"/>
          </a:xfrm>
          <a:custGeom>
            <a:avLst/>
            <a:gdLst/>
            <a:ahLst/>
            <a:cxnLst/>
            <a:rect l="l" t="t" r="r" b="b"/>
            <a:pathLst>
              <a:path w="7827645" h="419100">
                <a:moveTo>
                  <a:pt x="7757413" y="0"/>
                </a:moveTo>
                <a:lnTo>
                  <a:pt x="0" y="0"/>
                </a:lnTo>
                <a:lnTo>
                  <a:pt x="0" y="419100"/>
                </a:lnTo>
                <a:lnTo>
                  <a:pt x="7757413" y="419100"/>
                </a:lnTo>
                <a:lnTo>
                  <a:pt x="7784615" y="413615"/>
                </a:lnTo>
                <a:lnTo>
                  <a:pt x="7806816" y="398652"/>
                </a:lnTo>
                <a:lnTo>
                  <a:pt x="7821779" y="376451"/>
                </a:lnTo>
                <a:lnTo>
                  <a:pt x="7827263" y="349250"/>
                </a:lnTo>
                <a:lnTo>
                  <a:pt x="7827263" y="69850"/>
                </a:lnTo>
                <a:lnTo>
                  <a:pt x="7821779" y="42648"/>
                </a:lnTo>
                <a:lnTo>
                  <a:pt x="7806816" y="20446"/>
                </a:lnTo>
                <a:lnTo>
                  <a:pt x="7784615" y="5484"/>
                </a:lnTo>
                <a:lnTo>
                  <a:pt x="7757413" y="0"/>
                </a:lnTo>
                <a:close/>
              </a:path>
            </a:pathLst>
          </a:custGeom>
          <a:solidFill>
            <a:srgbClr val="2C85E7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20317" y="4700778"/>
            <a:ext cx="7827645" cy="419100"/>
          </a:xfrm>
          <a:custGeom>
            <a:avLst/>
            <a:gdLst/>
            <a:ahLst/>
            <a:cxnLst/>
            <a:rect l="l" t="t" r="r" b="b"/>
            <a:pathLst>
              <a:path w="7827645" h="419100">
                <a:moveTo>
                  <a:pt x="7827263" y="69850"/>
                </a:moveTo>
                <a:lnTo>
                  <a:pt x="7827263" y="349250"/>
                </a:lnTo>
                <a:lnTo>
                  <a:pt x="7821779" y="376451"/>
                </a:lnTo>
                <a:lnTo>
                  <a:pt x="7806816" y="398652"/>
                </a:lnTo>
                <a:lnTo>
                  <a:pt x="7784615" y="413615"/>
                </a:lnTo>
                <a:lnTo>
                  <a:pt x="7757413" y="419100"/>
                </a:lnTo>
                <a:lnTo>
                  <a:pt x="0" y="419100"/>
                </a:lnTo>
                <a:lnTo>
                  <a:pt x="0" y="0"/>
                </a:lnTo>
                <a:lnTo>
                  <a:pt x="7757413" y="0"/>
                </a:lnTo>
                <a:lnTo>
                  <a:pt x="7784615" y="5484"/>
                </a:lnTo>
                <a:lnTo>
                  <a:pt x="7806816" y="20446"/>
                </a:lnTo>
                <a:lnTo>
                  <a:pt x="7821779" y="42648"/>
                </a:lnTo>
                <a:lnTo>
                  <a:pt x="7827263" y="69850"/>
                </a:lnTo>
                <a:close/>
              </a:path>
            </a:pathLst>
          </a:custGeom>
          <a:ln w="25908">
            <a:solidFill>
              <a:srgbClr val="5191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7690" y="5112258"/>
            <a:ext cx="452755" cy="645160"/>
          </a:xfrm>
          <a:custGeom>
            <a:avLst/>
            <a:gdLst/>
            <a:ahLst/>
            <a:cxnLst/>
            <a:rect l="l" t="t" r="r" b="b"/>
            <a:pathLst>
              <a:path w="452755" h="645160">
                <a:moveTo>
                  <a:pt x="0" y="0"/>
                </a:moveTo>
                <a:lnTo>
                  <a:pt x="0" y="418338"/>
                </a:lnTo>
                <a:lnTo>
                  <a:pt x="226314" y="644652"/>
                </a:lnTo>
                <a:lnTo>
                  <a:pt x="452628" y="418338"/>
                </a:lnTo>
                <a:lnTo>
                  <a:pt x="452628" y="226314"/>
                </a:lnTo>
                <a:lnTo>
                  <a:pt x="226314" y="226314"/>
                </a:lnTo>
                <a:lnTo>
                  <a:pt x="0" y="0"/>
                </a:lnTo>
                <a:close/>
              </a:path>
              <a:path w="452755" h="645160">
                <a:moveTo>
                  <a:pt x="452628" y="0"/>
                </a:moveTo>
                <a:lnTo>
                  <a:pt x="226314" y="226314"/>
                </a:lnTo>
                <a:lnTo>
                  <a:pt x="452628" y="226314"/>
                </a:lnTo>
                <a:lnTo>
                  <a:pt x="4526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7690" y="5112258"/>
            <a:ext cx="452755" cy="645160"/>
          </a:xfrm>
          <a:custGeom>
            <a:avLst/>
            <a:gdLst/>
            <a:ahLst/>
            <a:cxnLst/>
            <a:rect l="l" t="t" r="r" b="b"/>
            <a:pathLst>
              <a:path w="452755" h="645160">
                <a:moveTo>
                  <a:pt x="452628" y="0"/>
                </a:moveTo>
                <a:lnTo>
                  <a:pt x="452628" y="418338"/>
                </a:lnTo>
                <a:lnTo>
                  <a:pt x="226314" y="644652"/>
                </a:lnTo>
                <a:lnTo>
                  <a:pt x="0" y="418338"/>
                </a:lnTo>
                <a:lnTo>
                  <a:pt x="0" y="0"/>
                </a:lnTo>
                <a:lnTo>
                  <a:pt x="226314" y="226314"/>
                </a:lnTo>
                <a:lnTo>
                  <a:pt x="452628" y="0"/>
                </a:lnTo>
                <a:close/>
              </a:path>
            </a:pathLst>
          </a:custGeom>
          <a:ln w="25908">
            <a:solidFill>
              <a:srgbClr val="5191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23696" y="5294121"/>
            <a:ext cx="13843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20317" y="5112258"/>
            <a:ext cx="7827645" cy="419100"/>
          </a:xfrm>
          <a:custGeom>
            <a:avLst/>
            <a:gdLst/>
            <a:ahLst/>
            <a:cxnLst/>
            <a:rect l="l" t="t" r="r" b="b"/>
            <a:pathLst>
              <a:path w="7827645" h="419100">
                <a:moveTo>
                  <a:pt x="7757413" y="0"/>
                </a:moveTo>
                <a:lnTo>
                  <a:pt x="0" y="0"/>
                </a:lnTo>
                <a:lnTo>
                  <a:pt x="0" y="419100"/>
                </a:lnTo>
                <a:lnTo>
                  <a:pt x="7757413" y="419100"/>
                </a:lnTo>
                <a:lnTo>
                  <a:pt x="7784615" y="413615"/>
                </a:lnTo>
                <a:lnTo>
                  <a:pt x="7806816" y="398653"/>
                </a:lnTo>
                <a:lnTo>
                  <a:pt x="7821779" y="376451"/>
                </a:lnTo>
                <a:lnTo>
                  <a:pt x="7827263" y="349250"/>
                </a:lnTo>
                <a:lnTo>
                  <a:pt x="7827263" y="69850"/>
                </a:lnTo>
                <a:lnTo>
                  <a:pt x="7821779" y="42648"/>
                </a:lnTo>
                <a:lnTo>
                  <a:pt x="7806816" y="20447"/>
                </a:lnTo>
                <a:lnTo>
                  <a:pt x="7784615" y="5484"/>
                </a:lnTo>
                <a:lnTo>
                  <a:pt x="7757413" y="0"/>
                </a:lnTo>
                <a:close/>
              </a:path>
            </a:pathLst>
          </a:custGeom>
          <a:solidFill>
            <a:srgbClr val="2C85E7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20317" y="5112258"/>
            <a:ext cx="7827645" cy="419100"/>
          </a:xfrm>
          <a:custGeom>
            <a:avLst/>
            <a:gdLst/>
            <a:ahLst/>
            <a:cxnLst/>
            <a:rect l="l" t="t" r="r" b="b"/>
            <a:pathLst>
              <a:path w="7827645" h="419100">
                <a:moveTo>
                  <a:pt x="7827263" y="69850"/>
                </a:moveTo>
                <a:lnTo>
                  <a:pt x="7827263" y="349250"/>
                </a:lnTo>
                <a:lnTo>
                  <a:pt x="7821779" y="376451"/>
                </a:lnTo>
                <a:lnTo>
                  <a:pt x="7806816" y="398653"/>
                </a:lnTo>
                <a:lnTo>
                  <a:pt x="7784615" y="413615"/>
                </a:lnTo>
                <a:lnTo>
                  <a:pt x="7757413" y="419100"/>
                </a:lnTo>
                <a:lnTo>
                  <a:pt x="0" y="419100"/>
                </a:lnTo>
                <a:lnTo>
                  <a:pt x="0" y="0"/>
                </a:lnTo>
                <a:lnTo>
                  <a:pt x="7757413" y="0"/>
                </a:lnTo>
                <a:lnTo>
                  <a:pt x="7784615" y="5484"/>
                </a:lnTo>
                <a:lnTo>
                  <a:pt x="7806816" y="20447"/>
                </a:lnTo>
                <a:lnTo>
                  <a:pt x="7821779" y="42648"/>
                </a:lnTo>
                <a:lnTo>
                  <a:pt x="7827263" y="69850"/>
                </a:lnTo>
                <a:close/>
              </a:path>
            </a:pathLst>
          </a:custGeom>
          <a:ln w="25908">
            <a:solidFill>
              <a:srgbClr val="5191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7690" y="5537453"/>
            <a:ext cx="452755" cy="645160"/>
          </a:xfrm>
          <a:custGeom>
            <a:avLst/>
            <a:gdLst/>
            <a:ahLst/>
            <a:cxnLst/>
            <a:rect l="l" t="t" r="r" b="b"/>
            <a:pathLst>
              <a:path w="452755" h="645160">
                <a:moveTo>
                  <a:pt x="0" y="0"/>
                </a:moveTo>
                <a:lnTo>
                  <a:pt x="0" y="418338"/>
                </a:lnTo>
                <a:lnTo>
                  <a:pt x="226314" y="644652"/>
                </a:lnTo>
                <a:lnTo>
                  <a:pt x="452628" y="418338"/>
                </a:lnTo>
                <a:lnTo>
                  <a:pt x="452628" y="226314"/>
                </a:lnTo>
                <a:lnTo>
                  <a:pt x="226314" y="226314"/>
                </a:lnTo>
                <a:lnTo>
                  <a:pt x="0" y="0"/>
                </a:lnTo>
                <a:close/>
              </a:path>
              <a:path w="452755" h="645160">
                <a:moveTo>
                  <a:pt x="452628" y="0"/>
                </a:moveTo>
                <a:lnTo>
                  <a:pt x="226314" y="226314"/>
                </a:lnTo>
                <a:lnTo>
                  <a:pt x="452628" y="226314"/>
                </a:lnTo>
                <a:lnTo>
                  <a:pt x="4526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7690" y="5537453"/>
            <a:ext cx="452755" cy="645160"/>
          </a:xfrm>
          <a:custGeom>
            <a:avLst/>
            <a:gdLst/>
            <a:ahLst/>
            <a:cxnLst/>
            <a:rect l="l" t="t" r="r" b="b"/>
            <a:pathLst>
              <a:path w="452755" h="645160">
                <a:moveTo>
                  <a:pt x="452628" y="0"/>
                </a:moveTo>
                <a:lnTo>
                  <a:pt x="452628" y="418338"/>
                </a:lnTo>
                <a:lnTo>
                  <a:pt x="226314" y="644652"/>
                </a:lnTo>
                <a:lnTo>
                  <a:pt x="0" y="418338"/>
                </a:lnTo>
                <a:lnTo>
                  <a:pt x="0" y="0"/>
                </a:lnTo>
                <a:lnTo>
                  <a:pt x="226314" y="226314"/>
                </a:lnTo>
                <a:lnTo>
                  <a:pt x="452628" y="0"/>
                </a:lnTo>
                <a:close/>
              </a:path>
            </a:pathLst>
          </a:custGeom>
          <a:ln w="25908">
            <a:solidFill>
              <a:srgbClr val="5191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23696" y="5719673"/>
            <a:ext cx="13843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20317" y="5523738"/>
            <a:ext cx="7827645" cy="447040"/>
          </a:xfrm>
          <a:custGeom>
            <a:avLst/>
            <a:gdLst/>
            <a:ahLst/>
            <a:cxnLst/>
            <a:rect l="l" t="t" r="r" b="b"/>
            <a:pathLst>
              <a:path w="7827645" h="447039">
                <a:moveTo>
                  <a:pt x="7752841" y="0"/>
                </a:moveTo>
                <a:lnTo>
                  <a:pt x="0" y="0"/>
                </a:lnTo>
                <a:lnTo>
                  <a:pt x="0" y="446531"/>
                </a:lnTo>
                <a:lnTo>
                  <a:pt x="7752841" y="446531"/>
                </a:lnTo>
                <a:lnTo>
                  <a:pt x="7781829" y="440682"/>
                </a:lnTo>
                <a:lnTo>
                  <a:pt x="7805483" y="424732"/>
                </a:lnTo>
                <a:lnTo>
                  <a:pt x="7821421" y="401076"/>
                </a:lnTo>
                <a:lnTo>
                  <a:pt x="7827263" y="372109"/>
                </a:lnTo>
                <a:lnTo>
                  <a:pt x="7827263" y="74422"/>
                </a:lnTo>
                <a:lnTo>
                  <a:pt x="7821421" y="45434"/>
                </a:lnTo>
                <a:lnTo>
                  <a:pt x="7805483" y="21780"/>
                </a:lnTo>
                <a:lnTo>
                  <a:pt x="7781829" y="5841"/>
                </a:lnTo>
                <a:lnTo>
                  <a:pt x="7752841" y="0"/>
                </a:lnTo>
                <a:close/>
              </a:path>
            </a:pathLst>
          </a:custGeom>
          <a:solidFill>
            <a:srgbClr val="2C85E7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20317" y="5523738"/>
            <a:ext cx="7827645" cy="447040"/>
          </a:xfrm>
          <a:custGeom>
            <a:avLst/>
            <a:gdLst/>
            <a:ahLst/>
            <a:cxnLst/>
            <a:rect l="l" t="t" r="r" b="b"/>
            <a:pathLst>
              <a:path w="7827645" h="447039">
                <a:moveTo>
                  <a:pt x="7827263" y="74422"/>
                </a:moveTo>
                <a:lnTo>
                  <a:pt x="7827263" y="372109"/>
                </a:lnTo>
                <a:lnTo>
                  <a:pt x="7821421" y="401076"/>
                </a:lnTo>
                <a:lnTo>
                  <a:pt x="7805483" y="424732"/>
                </a:lnTo>
                <a:lnTo>
                  <a:pt x="7781829" y="440682"/>
                </a:lnTo>
                <a:lnTo>
                  <a:pt x="7752841" y="446531"/>
                </a:lnTo>
                <a:lnTo>
                  <a:pt x="0" y="446531"/>
                </a:lnTo>
                <a:lnTo>
                  <a:pt x="0" y="0"/>
                </a:lnTo>
                <a:lnTo>
                  <a:pt x="7752841" y="0"/>
                </a:lnTo>
                <a:lnTo>
                  <a:pt x="7781829" y="5841"/>
                </a:lnTo>
                <a:lnTo>
                  <a:pt x="7805483" y="21780"/>
                </a:lnTo>
                <a:lnTo>
                  <a:pt x="7821421" y="45434"/>
                </a:lnTo>
                <a:lnTo>
                  <a:pt x="7827263" y="74422"/>
                </a:lnTo>
                <a:close/>
              </a:path>
            </a:pathLst>
          </a:custGeom>
          <a:ln w="25908">
            <a:solidFill>
              <a:srgbClr val="5191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120241" y="5606897"/>
            <a:ext cx="480250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Encapsulate Data Source and Retrieval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20241" y="4255896"/>
            <a:ext cx="4584065" cy="1179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28215">
              <a:lnSpc>
                <a:spcPct val="100000"/>
              </a:lnSpc>
            </a:pP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Key</a:t>
            </a:r>
            <a:r>
              <a:rPr dirty="0" sz="2400" spc="-95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Takeaways</a:t>
            </a:r>
            <a:endParaRPr sz="2400">
              <a:latin typeface="Segoe Print"/>
              <a:cs typeface="Segoe Print"/>
            </a:endParaRPr>
          </a:p>
          <a:p>
            <a:pPr marL="184785" indent="-172085">
              <a:lnSpc>
                <a:spcPct val="100000"/>
              </a:lnSpc>
              <a:spcBef>
                <a:spcPts val="1165"/>
              </a:spcBef>
              <a:buChar char="•"/>
              <a:tabLst>
                <a:tab pos="185420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Streamline Data</a:t>
            </a:r>
            <a:r>
              <a:rPr dirty="0" sz="1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320"/>
              </a:spcBef>
              <a:buChar char="•"/>
              <a:tabLst>
                <a:tab pos="185420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Eliminate Redundant Data Access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517" y="6561835"/>
            <a:ext cx="9398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88" y="6583681"/>
            <a:ext cx="2176272" cy="7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761" y="176148"/>
            <a:ext cx="114109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Segoe UI"/>
                <a:cs typeface="Segoe UI"/>
              </a:rPr>
              <a:t>Microsoft</a:t>
            </a:r>
            <a:r>
              <a:rPr dirty="0" sz="9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86754" y="3451097"/>
            <a:ext cx="120650" cy="408305"/>
          </a:xfrm>
          <a:custGeom>
            <a:avLst/>
            <a:gdLst/>
            <a:ahLst/>
            <a:cxnLst/>
            <a:rect l="l" t="t" r="r" b="b"/>
            <a:pathLst>
              <a:path w="120650" h="408304">
                <a:moveTo>
                  <a:pt x="73025" y="0"/>
                </a:moveTo>
                <a:lnTo>
                  <a:pt x="47117" y="0"/>
                </a:lnTo>
                <a:lnTo>
                  <a:pt x="47117" y="103631"/>
                </a:lnTo>
                <a:lnTo>
                  <a:pt x="73025" y="103631"/>
                </a:lnTo>
                <a:lnTo>
                  <a:pt x="73025" y="0"/>
                </a:lnTo>
                <a:close/>
              </a:path>
              <a:path w="120650" h="408304">
                <a:moveTo>
                  <a:pt x="73025" y="181356"/>
                </a:moveTo>
                <a:lnTo>
                  <a:pt x="47117" y="181356"/>
                </a:lnTo>
                <a:lnTo>
                  <a:pt x="47117" y="284988"/>
                </a:lnTo>
                <a:lnTo>
                  <a:pt x="73025" y="284988"/>
                </a:lnTo>
                <a:lnTo>
                  <a:pt x="73025" y="181356"/>
                </a:lnTo>
                <a:close/>
              </a:path>
              <a:path w="120650" h="408304">
                <a:moveTo>
                  <a:pt x="14350" y="289559"/>
                </a:moveTo>
                <a:lnTo>
                  <a:pt x="2032" y="296799"/>
                </a:lnTo>
                <a:lnTo>
                  <a:pt x="0" y="304672"/>
                </a:lnTo>
                <a:lnTo>
                  <a:pt x="3556" y="310895"/>
                </a:lnTo>
                <a:lnTo>
                  <a:pt x="60071" y="407796"/>
                </a:lnTo>
                <a:lnTo>
                  <a:pt x="75107" y="382015"/>
                </a:lnTo>
                <a:lnTo>
                  <a:pt x="47117" y="382015"/>
                </a:lnTo>
                <a:lnTo>
                  <a:pt x="47117" y="362712"/>
                </a:lnTo>
                <a:lnTo>
                  <a:pt x="56377" y="362712"/>
                </a:lnTo>
                <a:lnTo>
                  <a:pt x="60071" y="356380"/>
                </a:lnTo>
                <a:lnTo>
                  <a:pt x="25908" y="297814"/>
                </a:lnTo>
                <a:lnTo>
                  <a:pt x="22352" y="291591"/>
                </a:lnTo>
                <a:lnTo>
                  <a:pt x="14350" y="289559"/>
                </a:lnTo>
                <a:close/>
              </a:path>
              <a:path w="120650" h="408304">
                <a:moveTo>
                  <a:pt x="56377" y="362712"/>
                </a:moveTo>
                <a:lnTo>
                  <a:pt x="47117" y="362712"/>
                </a:lnTo>
                <a:lnTo>
                  <a:pt x="47117" y="382015"/>
                </a:lnTo>
                <a:lnTo>
                  <a:pt x="73025" y="382015"/>
                </a:lnTo>
                <a:lnTo>
                  <a:pt x="73025" y="375538"/>
                </a:lnTo>
                <a:lnTo>
                  <a:pt x="48895" y="375538"/>
                </a:lnTo>
                <a:lnTo>
                  <a:pt x="56377" y="362712"/>
                </a:lnTo>
                <a:close/>
              </a:path>
              <a:path w="120650" h="408304">
                <a:moveTo>
                  <a:pt x="86365" y="362712"/>
                </a:moveTo>
                <a:lnTo>
                  <a:pt x="73025" y="362712"/>
                </a:lnTo>
                <a:lnTo>
                  <a:pt x="73025" y="382015"/>
                </a:lnTo>
                <a:lnTo>
                  <a:pt x="75107" y="382015"/>
                </a:lnTo>
                <a:lnTo>
                  <a:pt x="86365" y="362712"/>
                </a:lnTo>
                <a:close/>
              </a:path>
              <a:path w="120650" h="408304">
                <a:moveTo>
                  <a:pt x="60071" y="356380"/>
                </a:moveTo>
                <a:lnTo>
                  <a:pt x="48895" y="375538"/>
                </a:lnTo>
                <a:lnTo>
                  <a:pt x="71247" y="375538"/>
                </a:lnTo>
                <a:lnTo>
                  <a:pt x="60071" y="356380"/>
                </a:lnTo>
                <a:close/>
              </a:path>
              <a:path w="120650" h="408304">
                <a:moveTo>
                  <a:pt x="105791" y="289559"/>
                </a:moveTo>
                <a:lnTo>
                  <a:pt x="97790" y="291591"/>
                </a:lnTo>
                <a:lnTo>
                  <a:pt x="94234" y="297814"/>
                </a:lnTo>
                <a:lnTo>
                  <a:pt x="60071" y="356380"/>
                </a:lnTo>
                <a:lnTo>
                  <a:pt x="71247" y="375538"/>
                </a:lnTo>
                <a:lnTo>
                  <a:pt x="73025" y="375538"/>
                </a:lnTo>
                <a:lnTo>
                  <a:pt x="73025" y="362712"/>
                </a:lnTo>
                <a:lnTo>
                  <a:pt x="86365" y="362712"/>
                </a:lnTo>
                <a:lnTo>
                  <a:pt x="116586" y="310895"/>
                </a:lnTo>
                <a:lnTo>
                  <a:pt x="120142" y="304672"/>
                </a:lnTo>
                <a:lnTo>
                  <a:pt x="118110" y="296799"/>
                </a:lnTo>
                <a:lnTo>
                  <a:pt x="105791" y="28955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What</a:t>
            </a:r>
            <a:r>
              <a:rPr dirty="0" spc="-229"/>
              <a:t> </a:t>
            </a:r>
            <a:r>
              <a:rPr dirty="0" spc="-50"/>
              <a:t>is</a:t>
            </a:r>
            <a:r>
              <a:rPr dirty="0" spc="-225"/>
              <a:t> </a:t>
            </a:r>
            <a:r>
              <a:rPr dirty="0" spc="-65"/>
              <a:t>the</a:t>
            </a:r>
            <a:r>
              <a:rPr dirty="0" spc="-225"/>
              <a:t> </a:t>
            </a:r>
            <a:r>
              <a:rPr dirty="0" spc="-70"/>
              <a:t>Repository</a:t>
            </a:r>
            <a:r>
              <a:rPr dirty="0" spc="-240"/>
              <a:t> </a:t>
            </a:r>
            <a:r>
              <a:rPr dirty="0" spc="-110"/>
              <a:t>Pattern?</a:t>
            </a:r>
          </a:p>
        </p:txBody>
      </p:sp>
      <p:sp>
        <p:nvSpPr>
          <p:cNvPr id="8" name="object 8"/>
          <p:cNvSpPr/>
          <p:nvPr/>
        </p:nvSpPr>
        <p:spPr>
          <a:xfrm>
            <a:off x="7892795" y="502919"/>
            <a:ext cx="1014983" cy="101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959" y="1127760"/>
            <a:ext cx="240791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5668" y="1043685"/>
            <a:ext cx="7412355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Design pattern </a:t>
            </a:r>
            <a:r>
              <a:rPr dirty="0" sz="2800">
                <a:solidFill>
                  <a:srgbClr val="585858"/>
                </a:solidFill>
                <a:latin typeface="Segoe UI"/>
                <a:cs typeface="Segoe UI"/>
              </a:rPr>
              <a:t>for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data</a:t>
            </a:r>
            <a:r>
              <a:rPr dirty="0" sz="28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persistence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Abstracts storage concerns,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isolating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data</a:t>
            </a:r>
            <a:r>
              <a:rPr dirty="0" sz="2800" spc="2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store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959" y="1630679"/>
            <a:ext cx="240791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3959" y="2529839"/>
            <a:ext cx="240791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8279" y="3892296"/>
            <a:ext cx="202692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8279" y="4334255"/>
            <a:ext cx="202692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8279" y="4776215"/>
            <a:ext cx="202692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5668" y="1950664"/>
            <a:ext cx="3619500" cy="314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5400"/>
              </a:lnSpc>
            </a:pP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from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business tier 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Implemented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as </a:t>
            </a:r>
            <a:r>
              <a:rPr dirty="0" sz="2800" spc="-5">
                <a:solidFill>
                  <a:srgbClr val="FF0000"/>
                </a:solidFill>
                <a:latin typeface="Segoe Print"/>
                <a:cs typeface="Segoe Print"/>
              </a:rPr>
              <a:t>set </a:t>
            </a:r>
            <a:r>
              <a:rPr dirty="0" sz="2800" spc="-10">
                <a:solidFill>
                  <a:srgbClr val="FF0000"/>
                </a:solidFill>
                <a:latin typeface="Segoe Print"/>
                <a:cs typeface="Segoe Print"/>
              </a:rPr>
              <a:t>of  </a:t>
            </a:r>
            <a:r>
              <a:rPr dirty="0" sz="2800" spc="-5">
                <a:solidFill>
                  <a:srgbClr val="FF0000"/>
                </a:solidFill>
                <a:latin typeface="Segoe Print"/>
                <a:cs typeface="Segoe Print"/>
              </a:rPr>
              <a:t>classes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,</a:t>
            </a:r>
            <a:r>
              <a:rPr dirty="0" sz="2800" spc="-6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through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which</a:t>
            </a:r>
            <a:r>
              <a:rPr dirty="0" sz="2800" spc="-6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application:</a:t>
            </a:r>
            <a:endParaRPr sz="2800">
              <a:latin typeface="Segoe UI"/>
              <a:cs typeface="Segoe UI"/>
            </a:endParaRPr>
          </a:p>
          <a:p>
            <a:pPr marL="286385">
              <a:lnSpc>
                <a:spcPct val="100000"/>
              </a:lnSpc>
              <a:spcBef>
                <a:spcPts val="409"/>
              </a:spcBef>
            </a:pPr>
            <a:r>
              <a:rPr dirty="0" sz="2400" spc="-5">
                <a:solidFill>
                  <a:srgbClr val="0000FF"/>
                </a:solidFill>
                <a:latin typeface="Segoe Print"/>
                <a:cs typeface="Segoe Print"/>
              </a:rPr>
              <a:t>Retrieves</a:t>
            </a:r>
            <a:r>
              <a:rPr dirty="0" sz="2400" spc="-370">
                <a:solidFill>
                  <a:srgbClr val="0000FF"/>
                </a:solidFill>
                <a:latin typeface="Segoe Print"/>
                <a:cs typeface="Segoe Print"/>
              </a:rPr>
              <a:t>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data</a:t>
            </a:r>
            <a:endParaRPr sz="2400">
              <a:latin typeface="Segoe UI"/>
              <a:cs typeface="Segoe UI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00FF"/>
                </a:solidFill>
                <a:latin typeface="Segoe Print"/>
                <a:cs typeface="Segoe Print"/>
              </a:rPr>
              <a:t>Removes</a:t>
            </a:r>
            <a:r>
              <a:rPr dirty="0" sz="2400" spc="-370">
                <a:solidFill>
                  <a:srgbClr val="0000FF"/>
                </a:solidFill>
                <a:latin typeface="Segoe Print"/>
                <a:cs typeface="Segoe Print"/>
              </a:rPr>
              <a:t>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data</a:t>
            </a:r>
            <a:endParaRPr sz="2400">
              <a:latin typeface="Segoe UI"/>
              <a:cs typeface="Segoe UI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0000FF"/>
                </a:solidFill>
                <a:latin typeface="Segoe Print"/>
                <a:cs typeface="Segoe Print"/>
              </a:rPr>
              <a:t>Updates</a:t>
            </a:r>
            <a:r>
              <a:rPr dirty="0" sz="2400" spc="-365">
                <a:solidFill>
                  <a:srgbClr val="0000FF"/>
                </a:solidFill>
                <a:latin typeface="Segoe Print"/>
                <a:cs typeface="Segoe Print"/>
              </a:rPr>
              <a:t>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data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8279" y="5218176"/>
            <a:ext cx="202692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9988" y="5135626"/>
            <a:ext cx="1471930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Segoe Print"/>
                <a:cs typeface="Segoe Print"/>
              </a:rPr>
              <a:t>Adds</a:t>
            </a:r>
            <a:r>
              <a:rPr dirty="0" sz="2400" spc="-400">
                <a:solidFill>
                  <a:srgbClr val="0000FF"/>
                </a:solidFill>
                <a:latin typeface="Segoe Print"/>
                <a:cs typeface="Segoe Print"/>
              </a:rPr>
              <a:t>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data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38344" y="2231135"/>
            <a:ext cx="1607820" cy="536575"/>
          </a:xfrm>
          <a:custGeom>
            <a:avLst/>
            <a:gdLst/>
            <a:ahLst/>
            <a:cxnLst/>
            <a:rect l="l" t="t" r="r" b="b"/>
            <a:pathLst>
              <a:path w="1607820" h="536575">
                <a:moveTo>
                  <a:pt x="0" y="536448"/>
                </a:moveTo>
                <a:lnTo>
                  <a:pt x="1607820" y="536448"/>
                </a:lnTo>
                <a:lnTo>
                  <a:pt x="1607820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38344" y="2231135"/>
            <a:ext cx="1607820" cy="536575"/>
          </a:xfrm>
          <a:prstGeom prst="rect">
            <a:avLst/>
          </a:prstGeom>
          <a:ln w="12192">
            <a:solidFill>
              <a:srgbClr val="585858"/>
            </a:solidFill>
          </a:ln>
        </p:spPr>
        <p:txBody>
          <a:bodyPr wrap="square" lIns="0" tIns="13589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070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Tier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71871" y="3066288"/>
            <a:ext cx="1562100" cy="535305"/>
          </a:xfrm>
          <a:custGeom>
            <a:avLst/>
            <a:gdLst/>
            <a:ahLst/>
            <a:cxnLst/>
            <a:rect l="l" t="t" r="r" b="b"/>
            <a:pathLst>
              <a:path w="1562100" h="535304">
                <a:moveTo>
                  <a:pt x="0" y="534924"/>
                </a:moveTo>
                <a:lnTo>
                  <a:pt x="1562100" y="534924"/>
                </a:lnTo>
                <a:lnTo>
                  <a:pt x="156210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71871" y="3066288"/>
            <a:ext cx="1562100" cy="535305"/>
          </a:xfrm>
          <a:custGeom>
            <a:avLst/>
            <a:gdLst/>
            <a:ahLst/>
            <a:cxnLst/>
            <a:rect l="l" t="t" r="r" b="b"/>
            <a:pathLst>
              <a:path w="1562100" h="535304">
                <a:moveTo>
                  <a:pt x="0" y="534924"/>
                </a:moveTo>
                <a:lnTo>
                  <a:pt x="1562100" y="534924"/>
                </a:lnTo>
                <a:lnTo>
                  <a:pt x="156210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ln w="12191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071871" y="3208146"/>
            <a:ext cx="156210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0">
              <a:lnSpc>
                <a:spcPct val="100000"/>
              </a:lnSpc>
            </a:pPr>
            <a:r>
              <a:rPr dirty="0" sz="1600" spc="-5" b="1">
                <a:solidFill>
                  <a:srgbClr val="585858"/>
                </a:solidFill>
                <a:latin typeface="Arial"/>
                <a:cs typeface="Arial"/>
              </a:rPr>
              <a:t>Repository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94097" y="4376546"/>
            <a:ext cx="1217295" cy="576580"/>
          </a:xfrm>
          <a:custGeom>
            <a:avLst/>
            <a:gdLst/>
            <a:ahLst/>
            <a:cxnLst/>
            <a:rect l="l" t="t" r="r" b="b"/>
            <a:pathLst>
              <a:path w="1217295" h="576579">
                <a:moveTo>
                  <a:pt x="1206373" y="0"/>
                </a:moveTo>
                <a:lnTo>
                  <a:pt x="1112012" y="43052"/>
                </a:lnTo>
                <a:lnTo>
                  <a:pt x="1122806" y="66547"/>
                </a:lnTo>
                <a:lnTo>
                  <a:pt x="1217167" y="23621"/>
                </a:lnTo>
                <a:lnTo>
                  <a:pt x="1206373" y="0"/>
                </a:lnTo>
                <a:close/>
              </a:path>
              <a:path w="1217295" h="576579">
                <a:moveTo>
                  <a:pt x="1041400" y="75310"/>
                </a:moveTo>
                <a:lnTo>
                  <a:pt x="947038" y="118236"/>
                </a:lnTo>
                <a:lnTo>
                  <a:pt x="957834" y="141858"/>
                </a:lnTo>
                <a:lnTo>
                  <a:pt x="1052067" y="98805"/>
                </a:lnTo>
                <a:lnTo>
                  <a:pt x="1041400" y="75310"/>
                </a:lnTo>
                <a:close/>
              </a:path>
              <a:path w="1217295" h="576579">
                <a:moveTo>
                  <a:pt x="876300" y="150494"/>
                </a:moveTo>
                <a:lnTo>
                  <a:pt x="782065" y="193547"/>
                </a:lnTo>
                <a:lnTo>
                  <a:pt x="792861" y="217169"/>
                </a:lnTo>
                <a:lnTo>
                  <a:pt x="887094" y="174116"/>
                </a:lnTo>
                <a:lnTo>
                  <a:pt x="876300" y="150494"/>
                </a:lnTo>
                <a:close/>
              </a:path>
              <a:path w="1217295" h="576579">
                <a:moveTo>
                  <a:pt x="711326" y="225805"/>
                </a:moveTo>
                <a:lnTo>
                  <a:pt x="617092" y="268858"/>
                </a:lnTo>
                <a:lnTo>
                  <a:pt x="627761" y="292353"/>
                </a:lnTo>
                <a:lnTo>
                  <a:pt x="722122" y="249427"/>
                </a:lnTo>
                <a:lnTo>
                  <a:pt x="711326" y="225805"/>
                </a:lnTo>
                <a:close/>
              </a:path>
              <a:path w="1217295" h="576579">
                <a:moveTo>
                  <a:pt x="546353" y="301116"/>
                </a:moveTo>
                <a:lnTo>
                  <a:pt x="452119" y="344042"/>
                </a:lnTo>
                <a:lnTo>
                  <a:pt x="462788" y="367664"/>
                </a:lnTo>
                <a:lnTo>
                  <a:pt x="557149" y="324611"/>
                </a:lnTo>
                <a:lnTo>
                  <a:pt x="546353" y="301116"/>
                </a:lnTo>
                <a:close/>
              </a:path>
              <a:path w="1217295" h="576579">
                <a:moveTo>
                  <a:pt x="381380" y="376300"/>
                </a:moveTo>
                <a:lnTo>
                  <a:pt x="287019" y="419353"/>
                </a:lnTo>
                <a:lnTo>
                  <a:pt x="297814" y="442848"/>
                </a:lnTo>
                <a:lnTo>
                  <a:pt x="392049" y="399922"/>
                </a:lnTo>
                <a:lnTo>
                  <a:pt x="381380" y="376300"/>
                </a:lnTo>
                <a:close/>
              </a:path>
              <a:path w="1217295" h="576579">
                <a:moveTo>
                  <a:pt x="76835" y="465581"/>
                </a:moveTo>
                <a:lnTo>
                  <a:pt x="68834" y="466978"/>
                </a:lnTo>
                <a:lnTo>
                  <a:pt x="64642" y="472820"/>
                </a:lnTo>
                <a:lnTo>
                  <a:pt x="0" y="564514"/>
                </a:lnTo>
                <a:lnTo>
                  <a:pt x="118744" y="576452"/>
                </a:lnTo>
                <a:lnTo>
                  <a:pt x="125094" y="571245"/>
                </a:lnTo>
                <a:lnTo>
                  <a:pt x="125593" y="565657"/>
                </a:lnTo>
                <a:lnTo>
                  <a:pt x="28701" y="565657"/>
                </a:lnTo>
                <a:lnTo>
                  <a:pt x="17906" y="542035"/>
                </a:lnTo>
                <a:lnTo>
                  <a:pt x="51307" y="526795"/>
                </a:lnTo>
                <a:lnTo>
                  <a:pt x="58310" y="526795"/>
                </a:lnTo>
                <a:lnTo>
                  <a:pt x="85851" y="487806"/>
                </a:lnTo>
                <a:lnTo>
                  <a:pt x="89915" y="481964"/>
                </a:lnTo>
                <a:lnTo>
                  <a:pt x="88518" y="473836"/>
                </a:lnTo>
                <a:lnTo>
                  <a:pt x="82676" y="469772"/>
                </a:lnTo>
                <a:lnTo>
                  <a:pt x="76835" y="465581"/>
                </a:lnTo>
                <a:close/>
              </a:path>
              <a:path w="1217295" h="576579">
                <a:moveTo>
                  <a:pt x="51307" y="526795"/>
                </a:moveTo>
                <a:lnTo>
                  <a:pt x="17906" y="542035"/>
                </a:lnTo>
                <a:lnTo>
                  <a:pt x="28701" y="565657"/>
                </a:lnTo>
                <a:lnTo>
                  <a:pt x="38165" y="561339"/>
                </a:lnTo>
                <a:lnTo>
                  <a:pt x="33909" y="561339"/>
                </a:lnTo>
                <a:lnTo>
                  <a:pt x="24637" y="541019"/>
                </a:lnTo>
                <a:lnTo>
                  <a:pt x="48262" y="541019"/>
                </a:lnTo>
                <a:lnTo>
                  <a:pt x="54058" y="532815"/>
                </a:lnTo>
                <a:lnTo>
                  <a:pt x="51307" y="526795"/>
                </a:lnTo>
                <a:close/>
              </a:path>
              <a:path w="1217295" h="576579">
                <a:moveTo>
                  <a:pt x="59384" y="544470"/>
                </a:moveTo>
                <a:lnTo>
                  <a:pt x="62102" y="550417"/>
                </a:lnTo>
                <a:lnTo>
                  <a:pt x="28701" y="565657"/>
                </a:lnTo>
                <a:lnTo>
                  <a:pt x="125593" y="565657"/>
                </a:lnTo>
                <a:lnTo>
                  <a:pt x="125729" y="564133"/>
                </a:lnTo>
                <a:lnTo>
                  <a:pt x="126491" y="557021"/>
                </a:lnTo>
                <a:lnTo>
                  <a:pt x="121285" y="550671"/>
                </a:lnTo>
                <a:lnTo>
                  <a:pt x="59384" y="544470"/>
                </a:lnTo>
                <a:close/>
              </a:path>
              <a:path w="1217295" h="576579">
                <a:moveTo>
                  <a:pt x="24637" y="541019"/>
                </a:moveTo>
                <a:lnTo>
                  <a:pt x="33909" y="561339"/>
                </a:lnTo>
                <a:lnTo>
                  <a:pt x="46714" y="543211"/>
                </a:lnTo>
                <a:lnTo>
                  <a:pt x="24637" y="541019"/>
                </a:lnTo>
                <a:close/>
              </a:path>
              <a:path w="1217295" h="576579">
                <a:moveTo>
                  <a:pt x="46714" y="543211"/>
                </a:moveTo>
                <a:lnTo>
                  <a:pt x="33909" y="561339"/>
                </a:lnTo>
                <a:lnTo>
                  <a:pt x="38165" y="561339"/>
                </a:lnTo>
                <a:lnTo>
                  <a:pt x="62102" y="550417"/>
                </a:lnTo>
                <a:lnTo>
                  <a:pt x="59384" y="544470"/>
                </a:lnTo>
                <a:lnTo>
                  <a:pt x="46714" y="543211"/>
                </a:lnTo>
                <a:close/>
              </a:path>
              <a:path w="1217295" h="576579">
                <a:moveTo>
                  <a:pt x="54058" y="532815"/>
                </a:moveTo>
                <a:lnTo>
                  <a:pt x="46714" y="543211"/>
                </a:lnTo>
                <a:lnTo>
                  <a:pt x="59384" y="544470"/>
                </a:lnTo>
                <a:lnTo>
                  <a:pt x="54058" y="532815"/>
                </a:lnTo>
                <a:close/>
              </a:path>
              <a:path w="1217295" h="576579">
                <a:moveTo>
                  <a:pt x="48262" y="541019"/>
                </a:moveTo>
                <a:lnTo>
                  <a:pt x="24637" y="541019"/>
                </a:lnTo>
                <a:lnTo>
                  <a:pt x="46714" y="543211"/>
                </a:lnTo>
                <a:lnTo>
                  <a:pt x="48262" y="541019"/>
                </a:lnTo>
                <a:close/>
              </a:path>
              <a:path w="1217295" h="576579">
                <a:moveTo>
                  <a:pt x="58310" y="526795"/>
                </a:moveTo>
                <a:lnTo>
                  <a:pt x="51307" y="526795"/>
                </a:lnTo>
                <a:lnTo>
                  <a:pt x="54058" y="532815"/>
                </a:lnTo>
                <a:lnTo>
                  <a:pt x="58310" y="526795"/>
                </a:lnTo>
                <a:close/>
              </a:path>
              <a:path w="1217295" h="576579">
                <a:moveTo>
                  <a:pt x="216280" y="451611"/>
                </a:moveTo>
                <a:lnTo>
                  <a:pt x="122047" y="494538"/>
                </a:lnTo>
                <a:lnTo>
                  <a:pt x="132841" y="518159"/>
                </a:lnTo>
                <a:lnTo>
                  <a:pt x="227075" y="475106"/>
                </a:lnTo>
                <a:lnTo>
                  <a:pt x="216280" y="45161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48171" y="4353686"/>
            <a:ext cx="1449705" cy="672465"/>
          </a:xfrm>
          <a:custGeom>
            <a:avLst/>
            <a:gdLst/>
            <a:ahLst/>
            <a:cxnLst/>
            <a:rect l="l" t="t" r="r" b="b"/>
            <a:pathLst>
              <a:path w="1449704" h="672464">
                <a:moveTo>
                  <a:pt x="10667" y="0"/>
                </a:moveTo>
                <a:lnTo>
                  <a:pt x="0" y="23621"/>
                </a:lnTo>
                <a:lnTo>
                  <a:pt x="94614" y="66039"/>
                </a:lnTo>
                <a:lnTo>
                  <a:pt x="105155" y="42418"/>
                </a:lnTo>
                <a:lnTo>
                  <a:pt x="10667" y="0"/>
                </a:lnTo>
                <a:close/>
              </a:path>
              <a:path w="1449704" h="672464">
                <a:moveTo>
                  <a:pt x="176149" y="74168"/>
                </a:moveTo>
                <a:lnTo>
                  <a:pt x="165480" y="97789"/>
                </a:lnTo>
                <a:lnTo>
                  <a:pt x="260095" y="140207"/>
                </a:lnTo>
                <a:lnTo>
                  <a:pt x="270637" y="116586"/>
                </a:lnTo>
                <a:lnTo>
                  <a:pt x="176149" y="74168"/>
                </a:lnTo>
                <a:close/>
              </a:path>
              <a:path w="1449704" h="672464">
                <a:moveTo>
                  <a:pt x="341629" y="148336"/>
                </a:moveTo>
                <a:lnTo>
                  <a:pt x="330962" y="171957"/>
                </a:lnTo>
                <a:lnTo>
                  <a:pt x="425576" y="214375"/>
                </a:lnTo>
                <a:lnTo>
                  <a:pt x="436117" y="190754"/>
                </a:lnTo>
                <a:lnTo>
                  <a:pt x="341629" y="148336"/>
                </a:lnTo>
                <a:close/>
              </a:path>
              <a:path w="1449704" h="672464">
                <a:moveTo>
                  <a:pt x="507111" y="222504"/>
                </a:moveTo>
                <a:lnTo>
                  <a:pt x="496569" y="246125"/>
                </a:lnTo>
                <a:lnTo>
                  <a:pt x="591057" y="288544"/>
                </a:lnTo>
                <a:lnTo>
                  <a:pt x="601726" y="264921"/>
                </a:lnTo>
                <a:lnTo>
                  <a:pt x="507111" y="222504"/>
                </a:lnTo>
                <a:close/>
              </a:path>
              <a:path w="1449704" h="672464">
                <a:moveTo>
                  <a:pt x="672592" y="296671"/>
                </a:moveTo>
                <a:lnTo>
                  <a:pt x="662051" y="320294"/>
                </a:lnTo>
                <a:lnTo>
                  <a:pt x="756538" y="362712"/>
                </a:lnTo>
                <a:lnTo>
                  <a:pt x="767206" y="339089"/>
                </a:lnTo>
                <a:lnTo>
                  <a:pt x="672592" y="296671"/>
                </a:lnTo>
                <a:close/>
              </a:path>
              <a:path w="1449704" h="672464">
                <a:moveTo>
                  <a:pt x="838073" y="370839"/>
                </a:moveTo>
                <a:lnTo>
                  <a:pt x="827531" y="394462"/>
                </a:lnTo>
                <a:lnTo>
                  <a:pt x="922020" y="436880"/>
                </a:lnTo>
                <a:lnTo>
                  <a:pt x="932687" y="413257"/>
                </a:lnTo>
                <a:lnTo>
                  <a:pt x="838073" y="370839"/>
                </a:lnTo>
                <a:close/>
              </a:path>
              <a:path w="1449704" h="672464">
                <a:moveTo>
                  <a:pt x="1003553" y="445007"/>
                </a:moveTo>
                <a:lnTo>
                  <a:pt x="993012" y="468756"/>
                </a:lnTo>
                <a:lnTo>
                  <a:pt x="1087501" y="511048"/>
                </a:lnTo>
                <a:lnTo>
                  <a:pt x="1098169" y="487425"/>
                </a:lnTo>
                <a:lnTo>
                  <a:pt x="1003553" y="445007"/>
                </a:lnTo>
                <a:close/>
              </a:path>
              <a:path w="1449704" h="672464">
                <a:moveTo>
                  <a:pt x="1169034" y="519175"/>
                </a:moveTo>
                <a:lnTo>
                  <a:pt x="1158494" y="542925"/>
                </a:lnTo>
                <a:lnTo>
                  <a:pt x="1252981" y="585215"/>
                </a:lnTo>
                <a:lnTo>
                  <a:pt x="1263650" y="561594"/>
                </a:lnTo>
                <a:lnTo>
                  <a:pt x="1169034" y="519175"/>
                </a:lnTo>
                <a:close/>
              </a:path>
              <a:path w="1449704" h="672464">
                <a:moveTo>
                  <a:pt x="1377357" y="640953"/>
                </a:moveTo>
                <a:lnTo>
                  <a:pt x="1328293" y="646176"/>
                </a:lnTo>
                <a:lnTo>
                  <a:pt x="1323212" y="652526"/>
                </a:lnTo>
                <a:lnTo>
                  <a:pt x="1324736" y="666750"/>
                </a:lnTo>
                <a:lnTo>
                  <a:pt x="1331086" y="671957"/>
                </a:lnTo>
                <a:lnTo>
                  <a:pt x="1448518" y="659383"/>
                </a:lnTo>
                <a:lnTo>
                  <a:pt x="1418589" y="659383"/>
                </a:lnTo>
                <a:lnTo>
                  <a:pt x="1377357" y="640953"/>
                </a:lnTo>
                <a:close/>
              </a:path>
              <a:path w="1449704" h="672464">
                <a:moveTo>
                  <a:pt x="1402907" y="638234"/>
                </a:moveTo>
                <a:lnTo>
                  <a:pt x="1377357" y="640953"/>
                </a:lnTo>
                <a:lnTo>
                  <a:pt x="1418589" y="659383"/>
                </a:lnTo>
                <a:lnTo>
                  <a:pt x="1420006" y="656208"/>
                </a:lnTo>
                <a:lnTo>
                  <a:pt x="1415796" y="656208"/>
                </a:lnTo>
                <a:lnTo>
                  <a:pt x="1402907" y="638234"/>
                </a:lnTo>
                <a:close/>
              </a:path>
              <a:path w="1449704" h="672464">
                <a:moveTo>
                  <a:pt x="1372107" y="560832"/>
                </a:moveTo>
                <a:lnTo>
                  <a:pt x="1366393" y="565023"/>
                </a:lnTo>
                <a:lnTo>
                  <a:pt x="1360551" y="569213"/>
                </a:lnTo>
                <a:lnTo>
                  <a:pt x="1359153" y="577214"/>
                </a:lnTo>
                <a:lnTo>
                  <a:pt x="1387929" y="617345"/>
                </a:lnTo>
                <a:lnTo>
                  <a:pt x="1429130" y="635762"/>
                </a:lnTo>
                <a:lnTo>
                  <a:pt x="1418589" y="659383"/>
                </a:lnTo>
                <a:lnTo>
                  <a:pt x="1448518" y="659383"/>
                </a:lnTo>
                <a:lnTo>
                  <a:pt x="1449704" y="659257"/>
                </a:lnTo>
                <a:lnTo>
                  <a:pt x="1380235" y="562229"/>
                </a:lnTo>
                <a:lnTo>
                  <a:pt x="1372107" y="560832"/>
                </a:lnTo>
                <a:close/>
              </a:path>
              <a:path w="1449704" h="672464">
                <a:moveTo>
                  <a:pt x="1424939" y="635888"/>
                </a:moveTo>
                <a:lnTo>
                  <a:pt x="1402907" y="638234"/>
                </a:lnTo>
                <a:lnTo>
                  <a:pt x="1415796" y="656208"/>
                </a:lnTo>
                <a:lnTo>
                  <a:pt x="1424939" y="635888"/>
                </a:lnTo>
                <a:close/>
              </a:path>
              <a:path w="1449704" h="672464">
                <a:moveTo>
                  <a:pt x="1429074" y="635888"/>
                </a:moveTo>
                <a:lnTo>
                  <a:pt x="1424939" y="635888"/>
                </a:lnTo>
                <a:lnTo>
                  <a:pt x="1415796" y="656208"/>
                </a:lnTo>
                <a:lnTo>
                  <a:pt x="1420006" y="656208"/>
                </a:lnTo>
                <a:lnTo>
                  <a:pt x="1429074" y="635888"/>
                </a:lnTo>
                <a:close/>
              </a:path>
              <a:path w="1449704" h="672464">
                <a:moveTo>
                  <a:pt x="1334516" y="593470"/>
                </a:moveTo>
                <a:lnTo>
                  <a:pt x="1323975" y="617093"/>
                </a:lnTo>
                <a:lnTo>
                  <a:pt x="1377357" y="640953"/>
                </a:lnTo>
                <a:lnTo>
                  <a:pt x="1402907" y="638234"/>
                </a:lnTo>
                <a:lnTo>
                  <a:pt x="1387929" y="617345"/>
                </a:lnTo>
                <a:lnTo>
                  <a:pt x="1334516" y="593470"/>
                </a:lnTo>
                <a:close/>
              </a:path>
              <a:path w="1449704" h="672464">
                <a:moveTo>
                  <a:pt x="1387929" y="617345"/>
                </a:moveTo>
                <a:lnTo>
                  <a:pt x="1402907" y="638234"/>
                </a:lnTo>
                <a:lnTo>
                  <a:pt x="1424939" y="635888"/>
                </a:lnTo>
                <a:lnTo>
                  <a:pt x="1429074" y="635888"/>
                </a:lnTo>
                <a:lnTo>
                  <a:pt x="1387929" y="6173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94375" y="2655570"/>
            <a:ext cx="120650" cy="408305"/>
          </a:xfrm>
          <a:custGeom>
            <a:avLst/>
            <a:gdLst/>
            <a:ahLst/>
            <a:cxnLst/>
            <a:rect l="l" t="t" r="r" b="b"/>
            <a:pathLst>
              <a:path w="120650" h="408305">
                <a:moveTo>
                  <a:pt x="73025" y="0"/>
                </a:moveTo>
                <a:lnTo>
                  <a:pt x="47116" y="0"/>
                </a:lnTo>
                <a:lnTo>
                  <a:pt x="47116" y="103631"/>
                </a:lnTo>
                <a:lnTo>
                  <a:pt x="73025" y="103631"/>
                </a:lnTo>
                <a:lnTo>
                  <a:pt x="73025" y="0"/>
                </a:lnTo>
                <a:close/>
              </a:path>
              <a:path w="120650" h="408305">
                <a:moveTo>
                  <a:pt x="73025" y="181355"/>
                </a:moveTo>
                <a:lnTo>
                  <a:pt x="47116" y="181355"/>
                </a:lnTo>
                <a:lnTo>
                  <a:pt x="47116" y="284988"/>
                </a:lnTo>
                <a:lnTo>
                  <a:pt x="73025" y="284988"/>
                </a:lnTo>
                <a:lnTo>
                  <a:pt x="73025" y="181355"/>
                </a:lnTo>
                <a:close/>
              </a:path>
              <a:path w="120650" h="408305">
                <a:moveTo>
                  <a:pt x="14350" y="289559"/>
                </a:moveTo>
                <a:lnTo>
                  <a:pt x="2032" y="296799"/>
                </a:lnTo>
                <a:lnTo>
                  <a:pt x="0" y="304672"/>
                </a:lnTo>
                <a:lnTo>
                  <a:pt x="3555" y="310895"/>
                </a:lnTo>
                <a:lnTo>
                  <a:pt x="60071" y="407796"/>
                </a:lnTo>
                <a:lnTo>
                  <a:pt x="75107" y="382015"/>
                </a:lnTo>
                <a:lnTo>
                  <a:pt x="47116" y="382015"/>
                </a:lnTo>
                <a:lnTo>
                  <a:pt x="47116" y="362712"/>
                </a:lnTo>
                <a:lnTo>
                  <a:pt x="56377" y="362712"/>
                </a:lnTo>
                <a:lnTo>
                  <a:pt x="60071" y="356380"/>
                </a:lnTo>
                <a:lnTo>
                  <a:pt x="25908" y="297814"/>
                </a:lnTo>
                <a:lnTo>
                  <a:pt x="22351" y="291591"/>
                </a:lnTo>
                <a:lnTo>
                  <a:pt x="14350" y="289559"/>
                </a:lnTo>
                <a:close/>
              </a:path>
              <a:path w="120650" h="408305">
                <a:moveTo>
                  <a:pt x="56377" y="362712"/>
                </a:moveTo>
                <a:lnTo>
                  <a:pt x="47116" y="362712"/>
                </a:lnTo>
                <a:lnTo>
                  <a:pt x="47116" y="382015"/>
                </a:lnTo>
                <a:lnTo>
                  <a:pt x="73025" y="382015"/>
                </a:lnTo>
                <a:lnTo>
                  <a:pt x="73025" y="375538"/>
                </a:lnTo>
                <a:lnTo>
                  <a:pt x="48895" y="375538"/>
                </a:lnTo>
                <a:lnTo>
                  <a:pt x="56377" y="362712"/>
                </a:lnTo>
                <a:close/>
              </a:path>
              <a:path w="120650" h="408305">
                <a:moveTo>
                  <a:pt x="86365" y="362712"/>
                </a:moveTo>
                <a:lnTo>
                  <a:pt x="73025" y="362712"/>
                </a:lnTo>
                <a:lnTo>
                  <a:pt x="73025" y="382015"/>
                </a:lnTo>
                <a:lnTo>
                  <a:pt x="75107" y="382015"/>
                </a:lnTo>
                <a:lnTo>
                  <a:pt x="86365" y="362712"/>
                </a:lnTo>
                <a:close/>
              </a:path>
              <a:path w="120650" h="408305">
                <a:moveTo>
                  <a:pt x="60071" y="356380"/>
                </a:moveTo>
                <a:lnTo>
                  <a:pt x="48895" y="375538"/>
                </a:lnTo>
                <a:lnTo>
                  <a:pt x="71247" y="375538"/>
                </a:lnTo>
                <a:lnTo>
                  <a:pt x="60071" y="356380"/>
                </a:lnTo>
                <a:close/>
              </a:path>
              <a:path w="120650" h="408305">
                <a:moveTo>
                  <a:pt x="105790" y="289559"/>
                </a:moveTo>
                <a:lnTo>
                  <a:pt x="97789" y="291591"/>
                </a:lnTo>
                <a:lnTo>
                  <a:pt x="94234" y="297814"/>
                </a:lnTo>
                <a:lnTo>
                  <a:pt x="60071" y="356380"/>
                </a:lnTo>
                <a:lnTo>
                  <a:pt x="71247" y="375538"/>
                </a:lnTo>
                <a:lnTo>
                  <a:pt x="73025" y="375538"/>
                </a:lnTo>
                <a:lnTo>
                  <a:pt x="73025" y="362712"/>
                </a:lnTo>
                <a:lnTo>
                  <a:pt x="86365" y="362712"/>
                </a:lnTo>
                <a:lnTo>
                  <a:pt x="116586" y="310895"/>
                </a:lnTo>
                <a:lnTo>
                  <a:pt x="120141" y="304672"/>
                </a:lnTo>
                <a:lnTo>
                  <a:pt x="118110" y="296799"/>
                </a:lnTo>
                <a:lnTo>
                  <a:pt x="105790" y="28955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73552" y="4843271"/>
            <a:ext cx="1333500" cy="721360"/>
          </a:xfrm>
          <a:custGeom>
            <a:avLst/>
            <a:gdLst/>
            <a:ahLst/>
            <a:cxnLst/>
            <a:rect l="l" t="t" r="r" b="b"/>
            <a:pathLst>
              <a:path w="1333500" h="721360">
                <a:moveTo>
                  <a:pt x="666750" y="0"/>
                </a:moveTo>
                <a:lnTo>
                  <a:pt x="594111" y="705"/>
                </a:lnTo>
                <a:lnTo>
                  <a:pt x="523735" y="2773"/>
                </a:lnTo>
                <a:lnTo>
                  <a:pt x="456029" y="6130"/>
                </a:lnTo>
                <a:lnTo>
                  <a:pt x="391400" y="10702"/>
                </a:lnTo>
                <a:lnTo>
                  <a:pt x="330256" y="16415"/>
                </a:lnTo>
                <a:lnTo>
                  <a:pt x="273003" y="23197"/>
                </a:lnTo>
                <a:lnTo>
                  <a:pt x="220048" y="30973"/>
                </a:lnTo>
                <a:lnTo>
                  <a:pt x="171799" y="39669"/>
                </a:lnTo>
                <a:lnTo>
                  <a:pt x="128662" y="49213"/>
                </a:lnTo>
                <a:lnTo>
                  <a:pt x="91044" y="59530"/>
                </a:lnTo>
                <a:lnTo>
                  <a:pt x="33997" y="82190"/>
                </a:lnTo>
                <a:lnTo>
                  <a:pt x="3913" y="107061"/>
                </a:lnTo>
                <a:lnTo>
                  <a:pt x="0" y="120141"/>
                </a:lnTo>
                <a:lnTo>
                  <a:pt x="0" y="600709"/>
                </a:lnTo>
                <a:lnTo>
                  <a:pt x="33997" y="638661"/>
                </a:lnTo>
                <a:lnTo>
                  <a:pt x="91044" y="661321"/>
                </a:lnTo>
                <a:lnTo>
                  <a:pt x="128662" y="671638"/>
                </a:lnTo>
                <a:lnTo>
                  <a:pt x="171799" y="681182"/>
                </a:lnTo>
                <a:lnTo>
                  <a:pt x="220048" y="689878"/>
                </a:lnTo>
                <a:lnTo>
                  <a:pt x="273003" y="697654"/>
                </a:lnTo>
                <a:lnTo>
                  <a:pt x="330256" y="704436"/>
                </a:lnTo>
                <a:lnTo>
                  <a:pt x="391400" y="710149"/>
                </a:lnTo>
                <a:lnTo>
                  <a:pt x="456029" y="714721"/>
                </a:lnTo>
                <a:lnTo>
                  <a:pt x="523735" y="718078"/>
                </a:lnTo>
                <a:lnTo>
                  <a:pt x="594111" y="720146"/>
                </a:lnTo>
                <a:lnTo>
                  <a:pt x="666750" y="720851"/>
                </a:lnTo>
                <a:lnTo>
                  <a:pt x="739388" y="720146"/>
                </a:lnTo>
                <a:lnTo>
                  <a:pt x="809764" y="718078"/>
                </a:lnTo>
                <a:lnTo>
                  <a:pt x="877470" y="714721"/>
                </a:lnTo>
                <a:lnTo>
                  <a:pt x="942099" y="710149"/>
                </a:lnTo>
                <a:lnTo>
                  <a:pt x="1003243" y="704436"/>
                </a:lnTo>
                <a:lnTo>
                  <a:pt x="1060496" y="697654"/>
                </a:lnTo>
                <a:lnTo>
                  <a:pt x="1113451" y="689878"/>
                </a:lnTo>
                <a:lnTo>
                  <a:pt x="1161700" y="681182"/>
                </a:lnTo>
                <a:lnTo>
                  <a:pt x="1204837" y="671638"/>
                </a:lnTo>
                <a:lnTo>
                  <a:pt x="1242455" y="661321"/>
                </a:lnTo>
                <a:lnTo>
                  <a:pt x="1299502" y="638661"/>
                </a:lnTo>
                <a:lnTo>
                  <a:pt x="1329586" y="613790"/>
                </a:lnTo>
                <a:lnTo>
                  <a:pt x="1333500" y="600709"/>
                </a:lnTo>
                <a:lnTo>
                  <a:pt x="1333500" y="120141"/>
                </a:lnTo>
                <a:lnTo>
                  <a:pt x="1299502" y="82190"/>
                </a:lnTo>
                <a:lnTo>
                  <a:pt x="1242455" y="59530"/>
                </a:lnTo>
                <a:lnTo>
                  <a:pt x="1204837" y="49213"/>
                </a:lnTo>
                <a:lnTo>
                  <a:pt x="1161700" y="39669"/>
                </a:lnTo>
                <a:lnTo>
                  <a:pt x="1113451" y="30973"/>
                </a:lnTo>
                <a:lnTo>
                  <a:pt x="1060496" y="23197"/>
                </a:lnTo>
                <a:lnTo>
                  <a:pt x="1003243" y="16415"/>
                </a:lnTo>
                <a:lnTo>
                  <a:pt x="942099" y="10702"/>
                </a:lnTo>
                <a:lnTo>
                  <a:pt x="877470" y="6130"/>
                </a:lnTo>
                <a:lnTo>
                  <a:pt x="809764" y="2773"/>
                </a:lnTo>
                <a:lnTo>
                  <a:pt x="739388" y="705"/>
                </a:lnTo>
                <a:lnTo>
                  <a:pt x="6667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73552" y="4963414"/>
            <a:ext cx="1333500" cy="120650"/>
          </a:xfrm>
          <a:custGeom>
            <a:avLst/>
            <a:gdLst/>
            <a:ahLst/>
            <a:cxnLst/>
            <a:rect l="l" t="t" r="r" b="b"/>
            <a:pathLst>
              <a:path w="1333500" h="120650">
                <a:moveTo>
                  <a:pt x="1333500" y="0"/>
                </a:moveTo>
                <a:lnTo>
                  <a:pt x="1299502" y="37951"/>
                </a:lnTo>
                <a:lnTo>
                  <a:pt x="1242455" y="60611"/>
                </a:lnTo>
                <a:lnTo>
                  <a:pt x="1204837" y="70928"/>
                </a:lnTo>
                <a:lnTo>
                  <a:pt x="1161700" y="80472"/>
                </a:lnTo>
                <a:lnTo>
                  <a:pt x="1113451" y="89168"/>
                </a:lnTo>
                <a:lnTo>
                  <a:pt x="1060496" y="96944"/>
                </a:lnTo>
                <a:lnTo>
                  <a:pt x="1003243" y="103726"/>
                </a:lnTo>
                <a:lnTo>
                  <a:pt x="942099" y="109439"/>
                </a:lnTo>
                <a:lnTo>
                  <a:pt x="877470" y="114011"/>
                </a:lnTo>
                <a:lnTo>
                  <a:pt x="809764" y="117368"/>
                </a:lnTo>
                <a:lnTo>
                  <a:pt x="739388" y="119436"/>
                </a:lnTo>
                <a:lnTo>
                  <a:pt x="666750" y="120142"/>
                </a:lnTo>
                <a:lnTo>
                  <a:pt x="594111" y="119436"/>
                </a:lnTo>
                <a:lnTo>
                  <a:pt x="523735" y="117368"/>
                </a:lnTo>
                <a:lnTo>
                  <a:pt x="456029" y="114011"/>
                </a:lnTo>
                <a:lnTo>
                  <a:pt x="391400" y="109439"/>
                </a:lnTo>
                <a:lnTo>
                  <a:pt x="330256" y="103726"/>
                </a:lnTo>
                <a:lnTo>
                  <a:pt x="273003" y="96944"/>
                </a:lnTo>
                <a:lnTo>
                  <a:pt x="220048" y="89168"/>
                </a:lnTo>
                <a:lnTo>
                  <a:pt x="171799" y="80472"/>
                </a:lnTo>
                <a:lnTo>
                  <a:pt x="128662" y="70928"/>
                </a:lnTo>
                <a:lnTo>
                  <a:pt x="91044" y="60611"/>
                </a:lnTo>
                <a:lnTo>
                  <a:pt x="33997" y="37951"/>
                </a:lnTo>
                <a:lnTo>
                  <a:pt x="3913" y="13080"/>
                </a:lnTo>
                <a:lnTo>
                  <a:pt x="0" y="0"/>
                </a:lnTo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73552" y="4843271"/>
            <a:ext cx="1333500" cy="721360"/>
          </a:xfrm>
          <a:custGeom>
            <a:avLst/>
            <a:gdLst/>
            <a:ahLst/>
            <a:cxnLst/>
            <a:rect l="l" t="t" r="r" b="b"/>
            <a:pathLst>
              <a:path w="1333500" h="721360">
                <a:moveTo>
                  <a:pt x="0" y="120141"/>
                </a:moveTo>
                <a:lnTo>
                  <a:pt x="33997" y="82190"/>
                </a:lnTo>
                <a:lnTo>
                  <a:pt x="91044" y="59530"/>
                </a:lnTo>
                <a:lnTo>
                  <a:pt x="128662" y="49213"/>
                </a:lnTo>
                <a:lnTo>
                  <a:pt x="171799" y="39669"/>
                </a:lnTo>
                <a:lnTo>
                  <a:pt x="220048" y="30973"/>
                </a:lnTo>
                <a:lnTo>
                  <a:pt x="273003" y="23197"/>
                </a:lnTo>
                <a:lnTo>
                  <a:pt x="330256" y="16415"/>
                </a:lnTo>
                <a:lnTo>
                  <a:pt x="391400" y="10702"/>
                </a:lnTo>
                <a:lnTo>
                  <a:pt x="456029" y="6130"/>
                </a:lnTo>
                <a:lnTo>
                  <a:pt x="523735" y="2773"/>
                </a:lnTo>
                <a:lnTo>
                  <a:pt x="594111" y="705"/>
                </a:lnTo>
                <a:lnTo>
                  <a:pt x="666750" y="0"/>
                </a:lnTo>
                <a:lnTo>
                  <a:pt x="739388" y="705"/>
                </a:lnTo>
                <a:lnTo>
                  <a:pt x="809764" y="2773"/>
                </a:lnTo>
                <a:lnTo>
                  <a:pt x="877470" y="6130"/>
                </a:lnTo>
                <a:lnTo>
                  <a:pt x="942099" y="10702"/>
                </a:lnTo>
                <a:lnTo>
                  <a:pt x="1003243" y="16415"/>
                </a:lnTo>
                <a:lnTo>
                  <a:pt x="1060496" y="23197"/>
                </a:lnTo>
                <a:lnTo>
                  <a:pt x="1113451" y="30973"/>
                </a:lnTo>
                <a:lnTo>
                  <a:pt x="1161700" y="39669"/>
                </a:lnTo>
                <a:lnTo>
                  <a:pt x="1204837" y="49213"/>
                </a:lnTo>
                <a:lnTo>
                  <a:pt x="1242455" y="59530"/>
                </a:lnTo>
                <a:lnTo>
                  <a:pt x="1299502" y="82190"/>
                </a:lnTo>
                <a:lnTo>
                  <a:pt x="1329586" y="107061"/>
                </a:lnTo>
                <a:lnTo>
                  <a:pt x="1333500" y="120141"/>
                </a:lnTo>
                <a:lnTo>
                  <a:pt x="1333500" y="600709"/>
                </a:lnTo>
                <a:lnTo>
                  <a:pt x="1299502" y="638661"/>
                </a:lnTo>
                <a:lnTo>
                  <a:pt x="1242455" y="661321"/>
                </a:lnTo>
                <a:lnTo>
                  <a:pt x="1204837" y="671638"/>
                </a:lnTo>
                <a:lnTo>
                  <a:pt x="1161700" y="681182"/>
                </a:lnTo>
                <a:lnTo>
                  <a:pt x="1113451" y="689878"/>
                </a:lnTo>
                <a:lnTo>
                  <a:pt x="1060496" y="697654"/>
                </a:lnTo>
                <a:lnTo>
                  <a:pt x="1003243" y="704436"/>
                </a:lnTo>
                <a:lnTo>
                  <a:pt x="942099" y="710149"/>
                </a:lnTo>
                <a:lnTo>
                  <a:pt x="877470" y="714721"/>
                </a:lnTo>
                <a:lnTo>
                  <a:pt x="809764" y="718078"/>
                </a:lnTo>
                <a:lnTo>
                  <a:pt x="739388" y="720146"/>
                </a:lnTo>
                <a:lnTo>
                  <a:pt x="666750" y="720851"/>
                </a:lnTo>
                <a:lnTo>
                  <a:pt x="594111" y="720146"/>
                </a:lnTo>
                <a:lnTo>
                  <a:pt x="523735" y="718078"/>
                </a:lnTo>
                <a:lnTo>
                  <a:pt x="456029" y="714721"/>
                </a:lnTo>
                <a:lnTo>
                  <a:pt x="391400" y="710149"/>
                </a:lnTo>
                <a:lnTo>
                  <a:pt x="330256" y="704436"/>
                </a:lnTo>
                <a:lnTo>
                  <a:pt x="273003" y="697654"/>
                </a:lnTo>
                <a:lnTo>
                  <a:pt x="220048" y="689878"/>
                </a:lnTo>
                <a:lnTo>
                  <a:pt x="171799" y="681182"/>
                </a:lnTo>
                <a:lnTo>
                  <a:pt x="128662" y="671638"/>
                </a:lnTo>
                <a:lnTo>
                  <a:pt x="91044" y="661321"/>
                </a:lnTo>
                <a:lnTo>
                  <a:pt x="33997" y="638661"/>
                </a:lnTo>
                <a:lnTo>
                  <a:pt x="3913" y="613790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19983" y="5121528"/>
            <a:ext cx="103949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</a:rPr>
              <a:t>taba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09688" y="4776215"/>
            <a:ext cx="996696" cy="862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53709" y="4365497"/>
            <a:ext cx="324485" cy="589280"/>
          </a:xfrm>
          <a:custGeom>
            <a:avLst/>
            <a:gdLst/>
            <a:ahLst/>
            <a:cxnLst/>
            <a:rect l="l" t="t" r="r" b="b"/>
            <a:pathLst>
              <a:path w="324485" h="589279">
                <a:moveTo>
                  <a:pt x="301116" y="0"/>
                </a:moveTo>
                <a:lnTo>
                  <a:pt x="252729" y="91693"/>
                </a:lnTo>
                <a:lnTo>
                  <a:pt x="275589" y="103758"/>
                </a:lnTo>
                <a:lnTo>
                  <a:pt x="323976" y="12191"/>
                </a:lnTo>
                <a:lnTo>
                  <a:pt x="301116" y="0"/>
                </a:lnTo>
                <a:close/>
              </a:path>
              <a:path w="324485" h="589279">
                <a:moveTo>
                  <a:pt x="216407" y="160400"/>
                </a:moveTo>
                <a:lnTo>
                  <a:pt x="168148" y="252094"/>
                </a:lnTo>
                <a:lnTo>
                  <a:pt x="191007" y="264159"/>
                </a:lnTo>
                <a:lnTo>
                  <a:pt x="239394" y="172593"/>
                </a:lnTo>
                <a:lnTo>
                  <a:pt x="216407" y="160400"/>
                </a:lnTo>
                <a:close/>
              </a:path>
              <a:path w="324485" h="589279">
                <a:moveTo>
                  <a:pt x="131825" y="320801"/>
                </a:moveTo>
                <a:lnTo>
                  <a:pt x="83438" y="412495"/>
                </a:lnTo>
                <a:lnTo>
                  <a:pt x="106425" y="424560"/>
                </a:lnTo>
                <a:lnTo>
                  <a:pt x="154686" y="332994"/>
                </a:lnTo>
                <a:lnTo>
                  <a:pt x="131825" y="320801"/>
                </a:lnTo>
                <a:close/>
              </a:path>
              <a:path w="324485" h="589279">
                <a:moveTo>
                  <a:pt x="19812" y="463041"/>
                </a:moveTo>
                <a:lnTo>
                  <a:pt x="12700" y="463295"/>
                </a:lnTo>
                <a:lnTo>
                  <a:pt x="5461" y="463676"/>
                </a:lnTo>
                <a:lnTo>
                  <a:pt x="0" y="469645"/>
                </a:lnTo>
                <a:lnTo>
                  <a:pt x="253" y="476884"/>
                </a:lnTo>
                <a:lnTo>
                  <a:pt x="5079" y="588899"/>
                </a:lnTo>
                <a:lnTo>
                  <a:pt x="31759" y="572262"/>
                </a:lnTo>
                <a:lnTo>
                  <a:pt x="28448" y="572262"/>
                </a:lnTo>
                <a:lnTo>
                  <a:pt x="5587" y="560069"/>
                </a:lnTo>
                <a:lnTo>
                  <a:pt x="27941" y="517747"/>
                </a:lnTo>
                <a:lnTo>
                  <a:pt x="26162" y="475741"/>
                </a:lnTo>
                <a:lnTo>
                  <a:pt x="25907" y="468629"/>
                </a:lnTo>
                <a:lnTo>
                  <a:pt x="19812" y="463041"/>
                </a:lnTo>
                <a:close/>
              </a:path>
              <a:path w="324485" h="589279">
                <a:moveTo>
                  <a:pt x="27941" y="517747"/>
                </a:moveTo>
                <a:lnTo>
                  <a:pt x="5587" y="560069"/>
                </a:lnTo>
                <a:lnTo>
                  <a:pt x="28448" y="572262"/>
                </a:lnTo>
                <a:lnTo>
                  <a:pt x="31936" y="565657"/>
                </a:lnTo>
                <a:lnTo>
                  <a:pt x="29972" y="565657"/>
                </a:lnTo>
                <a:lnTo>
                  <a:pt x="10160" y="555116"/>
                </a:lnTo>
                <a:lnTo>
                  <a:pt x="29028" y="543394"/>
                </a:lnTo>
                <a:lnTo>
                  <a:pt x="27941" y="517747"/>
                </a:lnTo>
                <a:close/>
              </a:path>
              <a:path w="324485" h="589279">
                <a:moveTo>
                  <a:pt x="92582" y="503808"/>
                </a:moveTo>
                <a:lnTo>
                  <a:pt x="86613" y="507619"/>
                </a:lnTo>
                <a:lnTo>
                  <a:pt x="50858" y="529832"/>
                </a:lnTo>
                <a:lnTo>
                  <a:pt x="28448" y="572262"/>
                </a:lnTo>
                <a:lnTo>
                  <a:pt x="31759" y="572262"/>
                </a:lnTo>
                <a:lnTo>
                  <a:pt x="106299" y="525779"/>
                </a:lnTo>
                <a:lnTo>
                  <a:pt x="108203" y="517778"/>
                </a:lnTo>
                <a:lnTo>
                  <a:pt x="104393" y="511682"/>
                </a:lnTo>
                <a:lnTo>
                  <a:pt x="100584" y="505713"/>
                </a:lnTo>
                <a:lnTo>
                  <a:pt x="92582" y="503808"/>
                </a:lnTo>
                <a:close/>
              </a:path>
              <a:path w="324485" h="589279">
                <a:moveTo>
                  <a:pt x="29028" y="543394"/>
                </a:moveTo>
                <a:lnTo>
                  <a:pt x="10160" y="555116"/>
                </a:lnTo>
                <a:lnTo>
                  <a:pt x="29972" y="565657"/>
                </a:lnTo>
                <a:lnTo>
                  <a:pt x="29028" y="543394"/>
                </a:lnTo>
                <a:close/>
              </a:path>
              <a:path w="324485" h="589279">
                <a:moveTo>
                  <a:pt x="50858" y="529832"/>
                </a:moveTo>
                <a:lnTo>
                  <a:pt x="29028" y="543394"/>
                </a:lnTo>
                <a:lnTo>
                  <a:pt x="29972" y="565657"/>
                </a:lnTo>
                <a:lnTo>
                  <a:pt x="31936" y="565657"/>
                </a:lnTo>
                <a:lnTo>
                  <a:pt x="50858" y="529832"/>
                </a:lnTo>
                <a:close/>
              </a:path>
              <a:path w="324485" h="589279">
                <a:moveTo>
                  <a:pt x="47243" y="481202"/>
                </a:moveTo>
                <a:lnTo>
                  <a:pt x="27941" y="517747"/>
                </a:lnTo>
                <a:lnTo>
                  <a:pt x="29028" y="543394"/>
                </a:lnTo>
                <a:lnTo>
                  <a:pt x="50858" y="529832"/>
                </a:lnTo>
                <a:lnTo>
                  <a:pt x="70103" y="493394"/>
                </a:lnTo>
                <a:lnTo>
                  <a:pt x="47243" y="48120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64478" y="4356989"/>
            <a:ext cx="579755" cy="655955"/>
          </a:xfrm>
          <a:custGeom>
            <a:avLst/>
            <a:gdLst/>
            <a:ahLst/>
            <a:cxnLst/>
            <a:rect l="l" t="t" r="r" b="b"/>
            <a:pathLst>
              <a:path w="579754" h="655954">
                <a:moveTo>
                  <a:pt x="19558" y="0"/>
                </a:moveTo>
                <a:lnTo>
                  <a:pt x="0" y="17018"/>
                </a:lnTo>
                <a:lnTo>
                  <a:pt x="68580" y="94868"/>
                </a:lnTo>
                <a:lnTo>
                  <a:pt x="88011" y="77724"/>
                </a:lnTo>
                <a:lnTo>
                  <a:pt x="19558" y="0"/>
                </a:lnTo>
                <a:close/>
              </a:path>
              <a:path w="579754" h="655954">
                <a:moveTo>
                  <a:pt x="139319" y="136144"/>
                </a:moveTo>
                <a:lnTo>
                  <a:pt x="119887" y="153162"/>
                </a:lnTo>
                <a:lnTo>
                  <a:pt x="188341" y="231012"/>
                </a:lnTo>
                <a:lnTo>
                  <a:pt x="207772" y="213868"/>
                </a:lnTo>
                <a:lnTo>
                  <a:pt x="139319" y="136144"/>
                </a:lnTo>
                <a:close/>
              </a:path>
              <a:path w="579754" h="655954">
                <a:moveTo>
                  <a:pt x="259080" y="272288"/>
                </a:moveTo>
                <a:lnTo>
                  <a:pt x="239649" y="289306"/>
                </a:lnTo>
                <a:lnTo>
                  <a:pt x="308101" y="367156"/>
                </a:lnTo>
                <a:lnTo>
                  <a:pt x="327660" y="350012"/>
                </a:lnTo>
                <a:lnTo>
                  <a:pt x="259080" y="272288"/>
                </a:lnTo>
                <a:close/>
              </a:path>
              <a:path w="579754" h="655954">
                <a:moveTo>
                  <a:pt x="378968" y="408431"/>
                </a:moveTo>
                <a:lnTo>
                  <a:pt x="359537" y="425450"/>
                </a:lnTo>
                <a:lnTo>
                  <a:pt x="427990" y="503300"/>
                </a:lnTo>
                <a:lnTo>
                  <a:pt x="447421" y="486156"/>
                </a:lnTo>
                <a:lnTo>
                  <a:pt x="378968" y="408431"/>
                </a:lnTo>
                <a:close/>
              </a:path>
              <a:path w="579754" h="655954">
                <a:moveTo>
                  <a:pt x="474472" y="593725"/>
                </a:moveTo>
                <a:lnTo>
                  <a:pt x="467233" y="597408"/>
                </a:lnTo>
                <a:lnTo>
                  <a:pt x="464947" y="604138"/>
                </a:lnTo>
                <a:lnTo>
                  <a:pt x="462661" y="610997"/>
                </a:lnTo>
                <a:lnTo>
                  <a:pt x="466344" y="618236"/>
                </a:lnTo>
                <a:lnTo>
                  <a:pt x="579628" y="655955"/>
                </a:lnTo>
                <a:lnTo>
                  <a:pt x="576390" y="639444"/>
                </a:lnTo>
                <a:lnTo>
                  <a:pt x="547751" y="639444"/>
                </a:lnTo>
                <a:lnTo>
                  <a:pt x="521184" y="609231"/>
                </a:lnTo>
                <a:lnTo>
                  <a:pt x="474472" y="593725"/>
                </a:lnTo>
                <a:close/>
              </a:path>
              <a:path w="579754" h="655954">
                <a:moveTo>
                  <a:pt x="521184" y="609231"/>
                </a:moveTo>
                <a:lnTo>
                  <a:pt x="547751" y="639444"/>
                </a:lnTo>
                <a:lnTo>
                  <a:pt x="549634" y="637782"/>
                </a:lnTo>
                <a:lnTo>
                  <a:pt x="545642" y="617350"/>
                </a:lnTo>
                <a:lnTo>
                  <a:pt x="521184" y="609231"/>
                </a:lnTo>
                <a:close/>
              </a:path>
              <a:path w="579754" h="655954">
                <a:moveTo>
                  <a:pt x="549634" y="637782"/>
                </a:moveTo>
                <a:lnTo>
                  <a:pt x="547751" y="639444"/>
                </a:lnTo>
                <a:lnTo>
                  <a:pt x="576390" y="639444"/>
                </a:lnTo>
                <a:lnTo>
                  <a:pt x="576340" y="639191"/>
                </a:lnTo>
                <a:lnTo>
                  <a:pt x="549910" y="639191"/>
                </a:lnTo>
                <a:lnTo>
                  <a:pt x="549634" y="637782"/>
                </a:lnTo>
                <a:close/>
              </a:path>
              <a:path w="579754" h="655954">
                <a:moveTo>
                  <a:pt x="565369" y="623899"/>
                </a:moveTo>
                <a:lnTo>
                  <a:pt x="549634" y="637782"/>
                </a:lnTo>
                <a:lnTo>
                  <a:pt x="549910" y="639191"/>
                </a:lnTo>
                <a:lnTo>
                  <a:pt x="566674" y="624332"/>
                </a:lnTo>
                <a:lnTo>
                  <a:pt x="565369" y="623899"/>
                </a:lnTo>
                <a:close/>
              </a:path>
              <a:path w="579754" h="655954">
                <a:moveTo>
                  <a:pt x="549783" y="534288"/>
                </a:moveTo>
                <a:lnTo>
                  <a:pt x="542798" y="535686"/>
                </a:lnTo>
                <a:lnTo>
                  <a:pt x="535813" y="536956"/>
                </a:lnTo>
                <a:lnTo>
                  <a:pt x="531241" y="543813"/>
                </a:lnTo>
                <a:lnTo>
                  <a:pt x="532638" y="550799"/>
                </a:lnTo>
                <a:lnTo>
                  <a:pt x="540731" y="592217"/>
                </a:lnTo>
                <a:lnTo>
                  <a:pt x="567182" y="622300"/>
                </a:lnTo>
                <a:lnTo>
                  <a:pt x="565369" y="623899"/>
                </a:lnTo>
                <a:lnTo>
                  <a:pt x="566674" y="624332"/>
                </a:lnTo>
                <a:lnTo>
                  <a:pt x="549910" y="639191"/>
                </a:lnTo>
                <a:lnTo>
                  <a:pt x="576340" y="639191"/>
                </a:lnTo>
                <a:lnTo>
                  <a:pt x="557631" y="543813"/>
                </a:lnTo>
                <a:lnTo>
                  <a:pt x="556641" y="538861"/>
                </a:lnTo>
                <a:lnTo>
                  <a:pt x="549783" y="534288"/>
                </a:lnTo>
                <a:close/>
              </a:path>
              <a:path w="579754" h="655954">
                <a:moveTo>
                  <a:pt x="545642" y="617350"/>
                </a:moveTo>
                <a:lnTo>
                  <a:pt x="549634" y="637782"/>
                </a:lnTo>
                <a:lnTo>
                  <a:pt x="565369" y="623899"/>
                </a:lnTo>
                <a:lnTo>
                  <a:pt x="545642" y="617350"/>
                </a:lnTo>
                <a:close/>
              </a:path>
              <a:path w="579754" h="655954">
                <a:moveTo>
                  <a:pt x="540731" y="592217"/>
                </a:moveTo>
                <a:lnTo>
                  <a:pt x="545642" y="617350"/>
                </a:lnTo>
                <a:lnTo>
                  <a:pt x="565369" y="623899"/>
                </a:lnTo>
                <a:lnTo>
                  <a:pt x="567182" y="622300"/>
                </a:lnTo>
                <a:lnTo>
                  <a:pt x="540731" y="592217"/>
                </a:lnTo>
                <a:close/>
              </a:path>
              <a:path w="579754" h="655954">
                <a:moveTo>
                  <a:pt x="498729" y="544449"/>
                </a:moveTo>
                <a:lnTo>
                  <a:pt x="479298" y="561594"/>
                </a:lnTo>
                <a:lnTo>
                  <a:pt x="521184" y="609231"/>
                </a:lnTo>
                <a:lnTo>
                  <a:pt x="545642" y="617350"/>
                </a:lnTo>
                <a:lnTo>
                  <a:pt x="540731" y="592217"/>
                </a:lnTo>
                <a:lnTo>
                  <a:pt x="498729" y="544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73140" y="5068823"/>
            <a:ext cx="1097280" cy="7391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03035" y="4998720"/>
            <a:ext cx="1085215" cy="727075"/>
          </a:xfrm>
          <a:custGeom>
            <a:avLst/>
            <a:gdLst/>
            <a:ahLst/>
            <a:cxnLst/>
            <a:rect l="l" t="t" r="r" b="b"/>
            <a:pathLst>
              <a:path w="1085215" h="727075">
                <a:moveTo>
                  <a:pt x="694673" y="657821"/>
                </a:moveTo>
                <a:lnTo>
                  <a:pt x="413638" y="657821"/>
                </a:lnTo>
                <a:lnTo>
                  <a:pt x="413385" y="657948"/>
                </a:lnTo>
                <a:lnTo>
                  <a:pt x="440733" y="686877"/>
                </a:lnTo>
                <a:lnTo>
                  <a:pt x="474440" y="708542"/>
                </a:lnTo>
                <a:lnTo>
                  <a:pt x="512861" y="722135"/>
                </a:lnTo>
                <a:lnTo>
                  <a:pt x="554355" y="726846"/>
                </a:lnTo>
                <a:lnTo>
                  <a:pt x="608236" y="718815"/>
                </a:lnTo>
                <a:lnTo>
                  <a:pt x="655462" y="696280"/>
                </a:lnTo>
                <a:lnTo>
                  <a:pt x="692711" y="661491"/>
                </a:lnTo>
                <a:lnTo>
                  <a:pt x="694673" y="657821"/>
                </a:lnTo>
                <a:close/>
              </a:path>
              <a:path w="1085215" h="727075">
                <a:moveTo>
                  <a:pt x="900360" y="593305"/>
                </a:moveTo>
                <a:lnTo>
                  <a:pt x="146176" y="593305"/>
                </a:lnTo>
                <a:lnTo>
                  <a:pt x="145541" y="593978"/>
                </a:lnTo>
                <a:lnTo>
                  <a:pt x="176639" y="631188"/>
                </a:lnTo>
                <a:lnTo>
                  <a:pt x="216582" y="659271"/>
                </a:lnTo>
                <a:lnTo>
                  <a:pt x="263074" y="677012"/>
                </a:lnTo>
                <a:lnTo>
                  <a:pt x="313816" y="683196"/>
                </a:lnTo>
                <a:lnTo>
                  <a:pt x="340022" y="681548"/>
                </a:lnTo>
                <a:lnTo>
                  <a:pt x="365633" y="676714"/>
                </a:lnTo>
                <a:lnTo>
                  <a:pt x="390290" y="668778"/>
                </a:lnTo>
                <a:lnTo>
                  <a:pt x="413638" y="657821"/>
                </a:lnTo>
                <a:lnTo>
                  <a:pt x="694673" y="657821"/>
                </a:lnTo>
                <a:lnTo>
                  <a:pt x="716661" y="616699"/>
                </a:lnTo>
                <a:lnTo>
                  <a:pt x="870004" y="616699"/>
                </a:lnTo>
                <a:lnTo>
                  <a:pt x="879290" y="612348"/>
                </a:lnTo>
                <a:lnTo>
                  <a:pt x="900360" y="593305"/>
                </a:lnTo>
                <a:close/>
              </a:path>
              <a:path w="1085215" h="727075">
                <a:moveTo>
                  <a:pt x="870004" y="616699"/>
                </a:moveTo>
                <a:lnTo>
                  <a:pt x="716661" y="616699"/>
                </a:lnTo>
                <a:lnTo>
                  <a:pt x="716914" y="617562"/>
                </a:lnTo>
                <a:lnTo>
                  <a:pt x="734851" y="626244"/>
                </a:lnTo>
                <a:lnTo>
                  <a:pt x="753824" y="632539"/>
                </a:lnTo>
                <a:lnTo>
                  <a:pt x="773582" y="636372"/>
                </a:lnTo>
                <a:lnTo>
                  <a:pt x="793877" y="637666"/>
                </a:lnTo>
                <a:lnTo>
                  <a:pt x="839552" y="630969"/>
                </a:lnTo>
                <a:lnTo>
                  <a:pt x="870004" y="616699"/>
                </a:lnTo>
                <a:close/>
              </a:path>
              <a:path w="1085215" h="727075">
                <a:moveTo>
                  <a:pt x="52975" y="426770"/>
                </a:moveTo>
                <a:lnTo>
                  <a:pt x="40753" y="441243"/>
                </a:lnTo>
                <a:lnTo>
                  <a:pt x="31511" y="457850"/>
                </a:lnTo>
                <a:lnTo>
                  <a:pt x="25818" y="475720"/>
                </a:lnTo>
                <a:lnTo>
                  <a:pt x="23875" y="494410"/>
                </a:lnTo>
                <a:lnTo>
                  <a:pt x="32480" y="533171"/>
                </a:lnTo>
                <a:lnTo>
                  <a:pt x="55943" y="564829"/>
                </a:lnTo>
                <a:lnTo>
                  <a:pt x="90741" y="586176"/>
                </a:lnTo>
                <a:lnTo>
                  <a:pt x="133350" y="594004"/>
                </a:lnTo>
                <a:lnTo>
                  <a:pt x="137540" y="594004"/>
                </a:lnTo>
                <a:lnTo>
                  <a:pt x="141859" y="593775"/>
                </a:lnTo>
                <a:lnTo>
                  <a:pt x="146176" y="593305"/>
                </a:lnTo>
                <a:lnTo>
                  <a:pt x="900360" y="593305"/>
                </a:lnTo>
                <a:lnTo>
                  <a:pt x="910719" y="583944"/>
                </a:lnTo>
                <a:lnTo>
                  <a:pt x="931467" y="547897"/>
                </a:lnTo>
                <a:lnTo>
                  <a:pt x="939164" y="506348"/>
                </a:lnTo>
                <a:lnTo>
                  <a:pt x="938911" y="505967"/>
                </a:lnTo>
                <a:lnTo>
                  <a:pt x="986238" y="493218"/>
                </a:lnTo>
                <a:lnTo>
                  <a:pt x="1026475" y="469440"/>
                </a:lnTo>
                <a:lnTo>
                  <a:pt x="1057654" y="436683"/>
                </a:lnTo>
                <a:lnTo>
                  <a:pt x="1062327" y="427481"/>
                </a:lnTo>
                <a:lnTo>
                  <a:pt x="53975" y="427481"/>
                </a:lnTo>
                <a:lnTo>
                  <a:pt x="52975" y="426770"/>
                </a:lnTo>
                <a:close/>
              </a:path>
              <a:path w="1085215" h="727075">
                <a:moveTo>
                  <a:pt x="1062907" y="426338"/>
                </a:moveTo>
                <a:lnTo>
                  <a:pt x="53339" y="426338"/>
                </a:lnTo>
                <a:lnTo>
                  <a:pt x="53975" y="427481"/>
                </a:lnTo>
                <a:lnTo>
                  <a:pt x="1062327" y="427481"/>
                </a:lnTo>
                <a:lnTo>
                  <a:pt x="1062907" y="426338"/>
                </a:lnTo>
                <a:close/>
              </a:path>
              <a:path w="1085215" h="727075">
                <a:moveTo>
                  <a:pt x="1055356" y="241680"/>
                </a:moveTo>
                <a:lnTo>
                  <a:pt x="97916" y="241680"/>
                </a:lnTo>
                <a:lnTo>
                  <a:pt x="97536" y="241807"/>
                </a:lnTo>
                <a:lnTo>
                  <a:pt x="59150" y="252200"/>
                </a:lnTo>
                <a:lnTo>
                  <a:pt x="28098" y="274113"/>
                </a:lnTo>
                <a:lnTo>
                  <a:pt x="7477" y="304671"/>
                </a:lnTo>
                <a:lnTo>
                  <a:pt x="0" y="341121"/>
                </a:lnTo>
                <a:lnTo>
                  <a:pt x="3736" y="367099"/>
                </a:lnTo>
                <a:lnTo>
                  <a:pt x="14462" y="390921"/>
                </a:lnTo>
                <a:lnTo>
                  <a:pt x="31450" y="411434"/>
                </a:lnTo>
                <a:lnTo>
                  <a:pt x="52975" y="426770"/>
                </a:lnTo>
                <a:lnTo>
                  <a:pt x="53339" y="426338"/>
                </a:lnTo>
                <a:lnTo>
                  <a:pt x="1062907" y="426338"/>
                </a:lnTo>
                <a:lnTo>
                  <a:pt x="1077806" y="396995"/>
                </a:lnTo>
                <a:lnTo>
                  <a:pt x="1084961" y="352424"/>
                </a:lnTo>
                <a:lnTo>
                  <a:pt x="1082661" y="327052"/>
                </a:lnTo>
                <a:lnTo>
                  <a:pt x="1075896" y="302513"/>
                </a:lnTo>
                <a:lnTo>
                  <a:pt x="1064869" y="279308"/>
                </a:lnTo>
                <a:lnTo>
                  <a:pt x="1049782" y="257936"/>
                </a:lnTo>
                <a:lnTo>
                  <a:pt x="1049400" y="257809"/>
                </a:lnTo>
                <a:lnTo>
                  <a:pt x="1054088" y="246179"/>
                </a:lnTo>
                <a:lnTo>
                  <a:pt x="1055356" y="241680"/>
                </a:lnTo>
                <a:close/>
              </a:path>
              <a:path w="1085215" h="727075">
                <a:moveTo>
                  <a:pt x="97532" y="241785"/>
                </a:moveTo>
                <a:close/>
              </a:path>
              <a:path w="1085215" h="727075">
                <a:moveTo>
                  <a:pt x="265684" y="66420"/>
                </a:moveTo>
                <a:lnTo>
                  <a:pt x="220571" y="71943"/>
                </a:lnTo>
                <a:lnTo>
                  <a:pt x="180038" y="87526"/>
                </a:lnTo>
                <a:lnTo>
                  <a:pt x="145700" y="111696"/>
                </a:lnTo>
                <a:lnTo>
                  <a:pt x="119173" y="142978"/>
                </a:lnTo>
                <a:lnTo>
                  <a:pt x="102071" y="179897"/>
                </a:lnTo>
                <a:lnTo>
                  <a:pt x="96012" y="220979"/>
                </a:lnTo>
                <a:lnTo>
                  <a:pt x="96012" y="227964"/>
                </a:lnTo>
                <a:lnTo>
                  <a:pt x="96519" y="234949"/>
                </a:lnTo>
                <a:lnTo>
                  <a:pt x="97532" y="241785"/>
                </a:lnTo>
                <a:lnTo>
                  <a:pt x="97916" y="241680"/>
                </a:lnTo>
                <a:lnTo>
                  <a:pt x="1055356" y="241680"/>
                </a:lnTo>
                <a:lnTo>
                  <a:pt x="1057465" y="234203"/>
                </a:lnTo>
                <a:lnTo>
                  <a:pt x="1059509" y="221966"/>
                </a:lnTo>
                <a:lnTo>
                  <a:pt x="1060195" y="209549"/>
                </a:lnTo>
                <a:lnTo>
                  <a:pt x="1052957" y="169898"/>
                </a:lnTo>
                <a:lnTo>
                  <a:pt x="1032668" y="135318"/>
                </a:lnTo>
                <a:lnTo>
                  <a:pt x="1001474" y="108358"/>
                </a:lnTo>
                <a:lnTo>
                  <a:pt x="961516" y="91566"/>
                </a:lnTo>
                <a:lnTo>
                  <a:pt x="961897" y="91312"/>
                </a:lnTo>
                <a:lnTo>
                  <a:pt x="960400" y="87629"/>
                </a:lnTo>
                <a:lnTo>
                  <a:pt x="351409" y="87629"/>
                </a:lnTo>
                <a:lnTo>
                  <a:pt x="331263" y="78422"/>
                </a:lnTo>
                <a:lnTo>
                  <a:pt x="310070" y="71786"/>
                </a:lnTo>
                <a:lnTo>
                  <a:pt x="288115" y="67770"/>
                </a:lnTo>
                <a:lnTo>
                  <a:pt x="265684" y="66420"/>
                </a:lnTo>
                <a:close/>
              </a:path>
              <a:path w="1085215" h="727075">
                <a:moveTo>
                  <a:pt x="470153" y="21843"/>
                </a:moveTo>
                <a:lnTo>
                  <a:pt x="401113" y="39338"/>
                </a:lnTo>
                <a:lnTo>
                  <a:pt x="351789" y="86740"/>
                </a:lnTo>
                <a:lnTo>
                  <a:pt x="351409" y="87629"/>
                </a:lnTo>
                <a:lnTo>
                  <a:pt x="960400" y="87629"/>
                </a:lnTo>
                <a:lnTo>
                  <a:pt x="947960" y="57022"/>
                </a:lnTo>
                <a:lnTo>
                  <a:pt x="564134" y="57022"/>
                </a:lnTo>
                <a:lnTo>
                  <a:pt x="543770" y="41989"/>
                </a:lnTo>
                <a:lnTo>
                  <a:pt x="520858" y="30956"/>
                </a:lnTo>
                <a:lnTo>
                  <a:pt x="496089" y="24161"/>
                </a:lnTo>
                <a:lnTo>
                  <a:pt x="470153" y="21843"/>
                </a:lnTo>
                <a:close/>
              </a:path>
              <a:path w="1085215" h="727075">
                <a:moveTo>
                  <a:pt x="661796" y="0"/>
                </a:moveTo>
                <a:lnTo>
                  <a:pt x="631547" y="3883"/>
                </a:lnTo>
                <a:lnTo>
                  <a:pt x="604107" y="14970"/>
                </a:lnTo>
                <a:lnTo>
                  <a:pt x="581001" y="32414"/>
                </a:lnTo>
                <a:lnTo>
                  <a:pt x="563753" y="55371"/>
                </a:lnTo>
                <a:lnTo>
                  <a:pt x="564134" y="57022"/>
                </a:lnTo>
                <a:lnTo>
                  <a:pt x="947960" y="57022"/>
                </a:lnTo>
                <a:lnTo>
                  <a:pt x="947038" y="54756"/>
                </a:lnTo>
                <a:lnTo>
                  <a:pt x="932693" y="39369"/>
                </a:lnTo>
                <a:lnTo>
                  <a:pt x="748918" y="39369"/>
                </a:lnTo>
                <a:lnTo>
                  <a:pt x="731377" y="22717"/>
                </a:lnTo>
                <a:lnTo>
                  <a:pt x="710406" y="10350"/>
                </a:lnTo>
                <a:lnTo>
                  <a:pt x="686911" y="2651"/>
                </a:lnTo>
                <a:lnTo>
                  <a:pt x="661796" y="0"/>
                </a:lnTo>
                <a:close/>
              </a:path>
              <a:path w="1085215" h="727075">
                <a:moveTo>
                  <a:pt x="841883" y="0"/>
                </a:moveTo>
                <a:lnTo>
                  <a:pt x="815425" y="2631"/>
                </a:lnTo>
                <a:lnTo>
                  <a:pt x="790527" y="10286"/>
                </a:lnTo>
                <a:lnTo>
                  <a:pt x="768034" y="22609"/>
                </a:lnTo>
                <a:lnTo>
                  <a:pt x="748791" y="39242"/>
                </a:lnTo>
                <a:lnTo>
                  <a:pt x="932693" y="39369"/>
                </a:lnTo>
                <a:lnTo>
                  <a:pt x="920083" y="25844"/>
                </a:lnTo>
                <a:lnTo>
                  <a:pt x="884031" y="6838"/>
                </a:lnTo>
                <a:lnTo>
                  <a:pt x="841883" y="0"/>
                </a:lnTo>
                <a:close/>
              </a:path>
            </a:pathLst>
          </a:custGeom>
          <a:solidFill>
            <a:srgbClr val="FFBD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03035" y="4998720"/>
            <a:ext cx="1085215" cy="727075"/>
          </a:xfrm>
          <a:custGeom>
            <a:avLst/>
            <a:gdLst/>
            <a:ahLst/>
            <a:cxnLst/>
            <a:rect l="l" t="t" r="r" b="b"/>
            <a:pathLst>
              <a:path w="1085215" h="727075">
                <a:moveTo>
                  <a:pt x="97916" y="241680"/>
                </a:moveTo>
                <a:lnTo>
                  <a:pt x="59150" y="252200"/>
                </a:lnTo>
                <a:lnTo>
                  <a:pt x="28098" y="274113"/>
                </a:lnTo>
                <a:lnTo>
                  <a:pt x="7477" y="304671"/>
                </a:lnTo>
                <a:lnTo>
                  <a:pt x="0" y="341121"/>
                </a:lnTo>
                <a:lnTo>
                  <a:pt x="3736" y="367099"/>
                </a:lnTo>
                <a:lnTo>
                  <a:pt x="31450" y="411434"/>
                </a:lnTo>
                <a:lnTo>
                  <a:pt x="31511" y="457850"/>
                </a:lnTo>
                <a:lnTo>
                  <a:pt x="32480" y="533171"/>
                </a:lnTo>
                <a:lnTo>
                  <a:pt x="55943" y="564829"/>
                </a:lnTo>
                <a:lnTo>
                  <a:pt x="90741" y="586176"/>
                </a:lnTo>
                <a:lnTo>
                  <a:pt x="133350" y="594004"/>
                </a:lnTo>
                <a:lnTo>
                  <a:pt x="137540" y="594004"/>
                </a:lnTo>
                <a:lnTo>
                  <a:pt x="141859" y="593775"/>
                </a:lnTo>
                <a:lnTo>
                  <a:pt x="146176" y="593305"/>
                </a:lnTo>
                <a:lnTo>
                  <a:pt x="145541" y="593978"/>
                </a:lnTo>
                <a:lnTo>
                  <a:pt x="176639" y="631188"/>
                </a:lnTo>
                <a:lnTo>
                  <a:pt x="216582" y="659271"/>
                </a:lnTo>
                <a:lnTo>
                  <a:pt x="263074" y="677012"/>
                </a:lnTo>
                <a:lnTo>
                  <a:pt x="313816" y="683196"/>
                </a:lnTo>
                <a:lnTo>
                  <a:pt x="340022" y="681548"/>
                </a:lnTo>
                <a:lnTo>
                  <a:pt x="365633" y="676714"/>
                </a:lnTo>
                <a:lnTo>
                  <a:pt x="390290" y="668778"/>
                </a:lnTo>
                <a:lnTo>
                  <a:pt x="413638" y="657821"/>
                </a:lnTo>
                <a:lnTo>
                  <a:pt x="413385" y="657948"/>
                </a:lnTo>
                <a:lnTo>
                  <a:pt x="440733" y="686877"/>
                </a:lnTo>
                <a:lnTo>
                  <a:pt x="474440" y="708542"/>
                </a:lnTo>
                <a:lnTo>
                  <a:pt x="512861" y="722135"/>
                </a:lnTo>
                <a:lnTo>
                  <a:pt x="554355" y="726846"/>
                </a:lnTo>
                <a:lnTo>
                  <a:pt x="608236" y="718815"/>
                </a:lnTo>
                <a:lnTo>
                  <a:pt x="655462" y="696280"/>
                </a:lnTo>
                <a:lnTo>
                  <a:pt x="692711" y="661491"/>
                </a:lnTo>
                <a:lnTo>
                  <a:pt x="716661" y="616699"/>
                </a:lnTo>
                <a:lnTo>
                  <a:pt x="716914" y="617562"/>
                </a:lnTo>
                <a:lnTo>
                  <a:pt x="734851" y="626244"/>
                </a:lnTo>
                <a:lnTo>
                  <a:pt x="753824" y="632539"/>
                </a:lnTo>
                <a:lnTo>
                  <a:pt x="773582" y="636372"/>
                </a:lnTo>
                <a:lnTo>
                  <a:pt x="793877" y="637666"/>
                </a:lnTo>
                <a:lnTo>
                  <a:pt x="839552" y="630969"/>
                </a:lnTo>
                <a:lnTo>
                  <a:pt x="879290" y="612348"/>
                </a:lnTo>
                <a:lnTo>
                  <a:pt x="910719" y="583944"/>
                </a:lnTo>
                <a:lnTo>
                  <a:pt x="931467" y="547897"/>
                </a:lnTo>
                <a:lnTo>
                  <a:pt x="939164" y="506348"/>
                </a:lnTo>
                <a:lnTo>
                  <a:pt x="938911" y="505967"/>
                </a:lnTo>
                <a:lnTo>
                  <a:pt x="986238" y="493218"/>
                </a:lnTo>
                <a:lnTo>
                  <a:pt x="1026475" y="469440"/>
                </a:lnTo>
                <a:lnTo>
                  <a:pt x="1057654" y="436683"/>
                </a:lnTo>
                <a:lnTo>
                  <a:pt x="1077806" y="396995"/>
                </a:lnTo>
                <a:lnTo>
                  <a:pt x="1084961" y="352424"/>
                </a:lnTo>
                <a:lnTo>
                  <a:pt x="1082661" y="327052"/>
                </a:lnTo>
                <a:lnTo>
                  <a:pt x="1075896" y="302513"/>
                </a:lnTo>
                <a:lnTo>
                  <a:pt x="1064869" y="279308"/>
                </a:lnTo>
                <a:lnTo>
                  <a:pt x="1049782" y="257936"/>
                </a:lnTo>
                <a:lnTo>
                  <a:pt x="1049400" y="257809"/>
                </a:lnTo>
                <a:lnTo>
                  <a:pt x="1054088" y="246179"/>
                </a:lnTo>
                <a:lnTo>
                  <a:pt x="1057465" y="234203"/>
                </a:lnTo>
                <a:lnTo>
                  <a:pt x="1059509" y="221966"/>
                </a:lnTo>
                <a:lnTo>
                  <a:pt x="1060195" y="209549"/>
                </a:lnTo>
                <a:lnTo>
                  <a:pt x="1052957" y="169898"/>
                </a:lnTo>
                <a:lnTo>
                  <a:pt x="1032668" y="135318"/>
                </a:lnTo>
                <a:lnTo>
                  <a:pt x="1001474" y="108358"/>
                </a:lnTo>
                <a:lnTo>
                  <a:pt x="961516" y="91566"/>
                </a:lnTo>
                <a:lnTo>
                  <a:pt x="961897" y="91312"/>
                </a:lnTo>
                <a:lnTo>
                  <a:pt x="947038" y="54756"/>
                </a:lnTo>
                <a:lnTo>
                  <a:pt x="920083" y="25844"/>
                </a:lnTo>
                <a:lnTo>
                  <a:pt x="884031" y="6838"/>
                </a:lnTo>
                <a:lnTo>
                  <a:pt x="841883" y="0"/>
                </a:lnTo>
                <a:lnTo>
                  <a:pt x="815425" y="2631"/>
                </a:lnTo>
                <a:lnTo>
                  <a:pt x="790527" y="10286"/>
                </a:lnTo>
                <a:lnTo>
                  <a:pt x="768034" y="22609"/>
                </a:lnTo>
                <a:lnTo>
                  <a:pt x="748791" y="39242"/>
                </a:lnTo>
                <a:lnTo>
                  <a:pt x="731377" y="22717"/>
                </a:lnTo>
                <a:lnTo>
                  <a:pt x="710406" y="10350"/>
                </a:lnTo>
                <a:lnTo>
                  <a:pt x="686911" y="2651"/>
                </a:lnTo>
                <a:lnTo>
                  <a:pt x="661796" y="0"/>
                </a:lnTo>
                <a:lnTo>
                  <a:pt x="631547" y="3883"/>
                </a:lnTo>
                <a:lnTo>
                  <a:pt x="604107" y="14970"/>
                </a:lnTo>
                <a:lnTo>
                  <a:pt x="581001" y="32414"/>
                </a:lnTo>
                <a:lnTo>
                  <a:pt x="563753" y="55371"/>
                </a:lnTo>
                <a:lnTo>
                  <a:pt x="564134" y="57022"/>
                </a:lnTo>
                <a:lnTo>
                  <a:pt x="543770" y="41989"/>
                </a:lnTo>
                <a:lnTo>
                  <a:pt x="520858" y="30956"/>
                </a:lnTo>
                <a:lnTo>
                  <a:pt x="496089" y="24161"/>
                </a:lnTo>
                <a:lnTo>
                  <a:pt x="470153" y="21843"/>
                </a:lnTo>
                <a:lnTo>
                  <a:pt x="434032" y="26376"/>
                </a:lnTo>
                <a:lnTo>
                  <a:pt x="401113" y="39338"/>
                </a:lnTo>
                <a:lnTo>
                  <a:pt x="373124" y="59777"/>
                </a:lnTo>
                <a:lnTo>
                  <a:pt x="351789" y="86740"/>
                </a:lnTo>
                <a:lnTo>
                  <a:pt x="351409" y="87629"/>
                </a:lnTo>
                <a:lnTo>
                  <a:pt x="331263" y="78422"/>
                </a:lnTo>
                <a:lnTo>
                  <a:pt x="310070" y="71786"/>
                </a:lnTo>
                <a:lnTo>
                  <a:pt x="288115" y="67770"/>
                </a:lnTo>
                <a:lnTo>
                  <a:pt x="265684" y="66420"/>
                </a:lnTo>
                <a:lnTo>
                  <a:pt x="220571" y="71943"/>
                </a:lnTo>
                <a:lnTo>
                  <a:pt x="180038" y="87526"/>
                </a:lnTo>
                <a:lnTo>
                  <a:pt x="145700" y="111696"/>
                </a:lnTo>
                <a:lnTo>
                  <a:pt x="119173" y="142978"/>
                </a:lnTo>
                <a:lnTo>
                  <a:pt x="102071" y="179897"/>
                </a:lnTo>
                <a:lnTo>
                  <a:pt x="96012" y="220979"/>
                </a:lnTo>
                <a:lnTo>
                  <a:pt x="96012" y="227964"/>
                </a:lnTo>
                <a:lnTo>
                  <a:pt x="96519" y="234949"/>
                </a:lnTo>
                <a:lnTo>
                  <a:pt x="97536" y="241807"/>
                </a:lnTo>
                <a:lnTo>
                  <a:pt x="97916" y="2416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57010" y="5426202"/>
            <a:ext cx="64135" cy="13970"/>
          </a:xfrm>
          <a:custGeom>
            <a:avLst/>
            <a:gdLst/>
            <a:ahLst/>
            <a:cxnLst/>
            <a:rect l="l" t="t" r="r" b="b"/>
            <a:pathLst>
              <a:path w="64135" h="13970">
                <a:moveTo>
                  <a:pt x="0" y="0"/>
                </a:moveTo>
                <a:lnTo>
                  <a:pt x="12952" y="5947"/>
                </a:lnTo>
                <a:lnTo>
                  <a:pt x="26558" y="10239"/>
                </a:lnTo>
                <a:lnTo>
                  <a:pt x="40665" y="12840"/>
                </a:lnTo>
                <a:lnTo>
                  <a:pt x="55117" y="13716"/>
                </a:lnTo>
                <a:lnTo>
                  <a:pt x="57912" y="13716"/>
                </a:lnTo>
                <a:lnTo>
                  <a:pt x="60833" y="13589"/>
                </a:lnTo>
                <a:lnTo>
                  <a:pt x="63626" y="1346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49213" y="5585586"/>
            <a:ext cx="27940" cy="6985"/>
          </a:xfrm>
          <a:custGeom>
            <a:avLst/>
            <a:gdLst/>
            <a:ahLst/>
            <a:cxnLst/>
            <a:rect l="l" t="t" r="r" b="b"/>
            <a:pathLst>
              <a:path w="27939" h="6985">
                <a:moveTo>
                  <a:pt x="0" y="6438"/>
                </a:moveTo>
                <a:lnTo>
                  <a:pt x="7096" y="5464"/>
                </a:lnTo>
                <a:lnTo>
                  <a:pt x="14096" y="4067"/>
                </a:lnTo>
                <a:lnTo>
                  <a:pt x="21002" y="2245"/>
                </a:lnTo>
                <a:lnTo>
                  <a:pt x="278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99657" y="5627395"/>
            <a:ext cx="17145" cy="29845"/>
          </a:xfrm>
          <a:custGeom>
            <a:avLst/>
            <a:gdLst/>
            <a:ahLst/>
            <a:cxnLst/>
            <a:rect l="l" t="t" r="r" b="b"/>
            <a:pathLst>
              <a:path w="17145" h="29845">
                <a:moveTo>
                  <a:pt x="0" y="0"/>
                </a:moveTo>
                <a:lnTo>
                  <a:pt x="3548" y="7611"/>
                </a:lnTo>
                <a:lnTo>
                  <a:pt x="7524" y="15041"/>
                </a:lnTo>
                <a:lnTo>
                  <a:pt x="11930" y="22268"/>
                </a:lnTo>
                <a:lnTo>
                  <a:pt x="16763" y="2927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19696" y="5583301"/>
            <a:ext cx="6985" cy="32384"/>
          </a:xfrm>
          <a:custGeom>
            <a:avLst/>
            <a:gdLst/>
            <a:ahLst/>
            <a:cxnLst/>
            <a:rect l="l" t="t" r="r" b="b"/>
            <a:pathLst>
              <a:path w="6984" h="32385">
                <a:moveTo>
                  <a:pt x="0" y="32118"/>
                </a:moveTo>
                <a:lnTo>
                  <a:pt x="2409" y="24208"/>
                </a:lnTo>
                <a:lnTo>
                  <a:pt x="4317" y="16206"/>
                </a:lnTo>
                <a:lnTo>
                  <a:pt x="5750" y="8131"/>
                </a:lnTo>
                <a:lnTo>
                  <a:pt x="673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60540" y="5384927"/>
            <a:ext cx="81915" cy="120650"/>
          </a:xfrm>
          <a:custGeom>
            <a:avLst/>
            <a:gdLst/>
            <a:ahLst/>
            <a:cxnLst/>
            <a:rect l="l" t="t" r="r" b="b"/>
            <a:pathLst>
              <a:path w="81915" h="120650">
                <a:moveTo>
                  <a:pt x="81660" y="120142"/>
                </a:moveTo>
                <a:lnTo>
                  <a:pt x="81660" y="119761"/>
                </a:lnTo>
                <a:lnTo>
                  <a:pt x="81660" y="119380"/>
                </a:lnTo>
                <a:lnTo>
                  <a:pt x="81660" y="118999"/>
                </a:lnTo>
                <a:lnTo>
                  <a:pt x="75920" y="82206"/>
                </a:lnTo>
                <a:lnTo>
                  <a:pt x="59547" y="48879"/>
                </a:lnTo>
                <a:lnTo>
                  <a:pt x="33815" y="2086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15988" y="5256529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29" h="45085">
                <a:moveTo>
                  <a:pt x="0" y="45085"/>
                </a:moveTo>
                <a:lnTo>
                  <a:pt x="11231" y="35290"/>
                </a:lnTo>
                <a:lnTo>
                  <a:pt x="21081" y="24447"/>
                </a:lnTo>
                <a:lnTo>
                  <a:pt x="29503" y="12652"/>
                </a:lnTo>
                <a:lnTo>
                  <a:pt x="364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64933" y="5090033"/>
            <a:ext cx="2540" cy="21590"/>
          </a:xfrm>
          <a:custGeom>
            <a:avLst/>
            <a:gdLst/>
            <a:ahLst/>
            <a:cxnLst/>
            <a:rect l="l" t="t" r="r" b="b"/>
            <a:pathLst>
              <a:path w="2540" h="21589">
                <a:moveTo>
                  <a:pt x="1905" y="21209"/>
                </a:moveTo>
                <a:lnTo>
                  <a:pt x="1905" y="20701"/>
                </a:lnTo>
                <a:lnTo>
                  <a:pt x="2032" y="20193"/>
                </a:lnTo>
                <a:lnTo>
                  <a:pt x="2032" y="19685"/>
                </a:lnTo>
                <a:lnTo>
                  <a:pt x="2032" y="13081"/>
                </a:lnTo>
                <a:lnTo>
                  <a:pt x="1270" y="6477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33158" y="5037963"/>
            <a:ext cx="19050" cy="27305"/>
          </a:xfrm>
          <a:custGeom>
            <a:avLst/>
            <a:gdLst/>
            <a:ahLst/>
            <a:cxnLst/>
            <a:rect l="l" t="t" r="r" b="b"/>
            <a:pathLst>
              <a:path w="19050" h="27304">
                <a:moveTo>
                  <a:pt x="18669" y="0"/>
                </a:moveTo>
                <a:lnTo>
                  <a:pt x="13215" y="6280"/>
                </a:lnTo>
                <a:lnTo>
                  <a:pt x="8286" y="12906"/>
                </a:lnTo>
                <a:lnTo>
                  <a:pt x="3881" y="19841"/>
                </a:lnTo>
                <a:lnTo>
                  <a:pt x="0" y="270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57644" y="5054091"/>
            <a:ext cx="9525" cy="23495"/>
          </a:xfrm>
          <a:custGeom>
            <a:avLst/>
            <a:gdLst/>
            <a:ahLst/>
            <a:cxnLst/>
            <a:rect l="l" t="t" r="r" b="b"/>
            <a:pathLst>
              <a:path w="9525" h="23495">
                <a:moveTo>
                  <a:pt x="9144" y="0"/>
                </a:moveTo>
                <a:lnTo>
                  <a:pt x="4952" y="7365"/>
                </a:lnTo>
                <a:lnTo>
                  <a:pt x="2031" y="15239"/>
                </a:lnTo>
                <a:lnTo>
                  <a:pt x="0" y="233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54445" y="5086350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60">
                <a:moveTo>
                  <a:pt x="32638" y="22606"/>
                </a:moveTo>
                <a:lnTo>
                  <a:pt x="25020" y="16252"/>
                </a:lnTo>
                <a:lnTo>
                  <a:pt x="17033" y="10350"/>
                </a:lnTo>
                <a:lnTo>
                  <a:pt x="8689" y="492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00571" y="5240528"/>
            <a:ext cx="5715" cy="24130"/>
          </a:xfrm>
          <a:custGeom>
            <a:avLst/>
            <a:gdLst/>
            <a:ahLst/>
            <a:cxnLst/>
            <a:rect l="l" t="t" r="r" b="b"/>
            <a:pathLst>
              <a:path w="5714" h="24129">
                <a:moveTo>
                  <a:pt x="0" y="0"/>
                </a:moveTo>
                <a:lnTo>
                  <a:pt x="1269" y="8128"/>
                </a:lnTo>
                <a:lnTo>
                  <a:pt x="3175" y="16129"/>
                </a:lnTo>
                <a:lnTo>
                  <a:pt x="5714" y="238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09588" y="3829811"/>
            <a:ext cx="2522220" cy="14523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18478" y="2484501"/>
            <a:ext cx="2504440" cy="1394460"/>
          </a:xfrm>
          <a:custGeom>
            <a:avLst/>
            <a:gdLst/>
            <a:ahLst/>
            <a:cxnLst/>
            <a:rect l="l" t="t" r="r" b="b"/>
            <a:pathLst>
              <a:path w="2504440" h="1394460">
                <a:moveTo>
                  <a:pt x="2339340" y="405002"/>
                </a:moveTo>
                <a:lnTo>
                  <a:pt x="451612" y="405002"/>
                </a:lnTo>
                <a:lnTo>
                  <a:pt x="407783" y="410890"/>
                </a:lnTo>
                <a:lnTo>
                  <a:pt x="368403" y="427505"/>
                </a:lnTo>
                <a:lnTo>
                  <a:pt x="335041" y="453278"/>
                </a:lnTo>
                <a:lnTo>
                  <a:pt x="309268" y="486640"/>
                </a:lnTo>
                <a:lnTo>
                  <a:pt x="292653" y="526020"/>
                </a:lnTo>
                <a:lnTo>
                  <a:pt x="286766" y="569849"/>
                </a:lnTo>
                <a:lnTo>
                  <a:pt x="286766" y="1229233"/>
                </a:lnTo>
                <a:lnTo>
                  <a:pt x="292653" y="1273061"/>
                </a:lnTo>
                <a:lnTo>
                  <a:pt x="309268" y="1312441"/>
                </a:lnTo>
                <a:lnTo>
                  <a:pt x="335041" y="1345803"/>
                </a:lnTo>
                <a:lnTo>
                  <a:pt x="368403" y="1371576"/>
                </a:lnTo>
                <a:lnTo>
                  <a:pt x="407783" y="1388191"/>
                </a:lnTo>
                <a:lnTo>
                  <a:pt x="451612" y="1394079"/>
                </a:lnTo>
                <a:lnTo>
                  <a:pt x="2339340" y="1394079"/>
                </a:lnTo>
                <a:lnTo>
                  <a:pt x="2383168" y="1388191"/>
                </a:lnTo>
                <a:lnTo>
                  <a:pt x="2422548" y="1371576"/>
                </a:lnTo>
                <a:lnTo>
                  <a:pt x="2455910" y="1345803"/>
                </a:lnTo>
                <a:lnTo>
                  <a:pt x="2481683" y="1312441"/>
                </a:lnTo>
                <a:lnTo>
                  <a:pt x="2498298" y="1273061"/>
                </a:lnTo>
                <a:lnTo>
                  <a:pt x="2504186" y="1229233"/>
                </a:lnTo>
                <a:lnTo>
                  <a:pt x="2504186" y="569849"/>
                </a:lnTo>
                <a:lnTo>
                  <a:pt x="2498298" y="526020"/>
                </a:lnTo>
                <a:lnTo>
                  <a:pt x="2481683" y="486640"/>
                </a:lnTo>
                <a:lnTo>
                  <a:pt x="2455910" y="453278"/>
                </a:lnTo>
                <a:lnTo>
                  <a:pt x="2422548" y="427505"/>
                </a:lnTo>
                <a:lnTo>
                  <a:pt x="2383168" y="410890"/>
                </a:lnTo>
                <a:lnTo>
                  <a:pt x="2339340" y="405002"/>
                </a:lnTo>
                <a:close/>
              </a:path>
              <a:path w="2504440" h="1394460">
                <a:moveTo>
                  <a:pt x="0" y="0"/>
                </a:moveTo>
                <a:lnTo>
                  <a:pt x="656336" y="405002"/>
                </a:lnTo>
                <a:lnTo>
                  <a:pt x="1210691" y="405002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060183" y="2952496"/>
            <a:ext cx="1909445" cy="864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1400" spc="-5" b="1" i="1">
                <a:solidFill>
                  <a:srgbClr val="FFFF00"/>
                </a:solidFill>
                <a:latin typeface="Arial"/>
                <a:cs typeface="Arial"/>
              </a:rPr>
              <a:t>Business </a:t>
            </a:r>
            <a:r>
              <a:rPr dirty="0" sz="1400" b="1" i="1">
                <a:solidFill>
                  <a:srgbClr val="FFFF00"/>
                </a:solidFill>
                <a:latin typeface="Arial"/>
                <a:cs typeface="Arial"/>
              </a:rPr>
              <a:t>tier</a:t>
            </a:r>
            <a:r>
              <a:rPr dirty="0" sz="1400" spc="-95" b="1" i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400" spc="-5" b="1" i="1">
                <a:solidFill>
                  <a:srgbClr val="FFFF00"/>
                </a:solidFill>
                <a:latin typeface="Arial"/>
                <a:cs typeface="Arial"/>
              </a:rPr>
              <a:t>unaware  </a:t>
            </a:r>
            <a:r>
              <a:rPr dirty="0" sz="1400" spc="-5" b="1" i="1">
                <a:solidFill>
                  <a:srgbClr val="FFFF00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</a:pPr>
            <a:r>
              <a:rPr dirty="0" sz="1400" spc="-5" b="1" i="1">
                <a:solidFill>
                  <a:srgbClr val="FFFF00"/>
                </a:solidFill>
                <a:latin typeface="Arial"/>
                <a:cs typeface="Arial"/>
              </a:rPr>
              <a:t>data</a:t>
            </a:r>
            <a:r>
              <a:rPr dirty="0" sz="1400" spc="-90" b="1" i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1400" b="1" i="1">
                <a:solidFill>
                  <a:srgbClr val="FFFF00"/>
                </a:solidFill>
                <a:latin typeface="Arial"/>
                <a:cs typeface="Arial"/>
              </a:rPr>
              <a:t>access</a:t>
            </a:r>
            <a:endParaRPr sz="14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</a:pPr>
            <a:r>
              <a:rPr dirty="0" sz="1400" spc="-5" b="1" i="1">
                <a:solidFill>
                  <a:srgbClr val="FFFF00"/>
                </a:solidFill>
                <a:latin typeface="Arial"/>
                <a:cs typeface="Arial"/>
              </a:rPr>
              <a:t>implementation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23459" y="4960620"/>
            <a:ext cx="1117091" cy="10195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073396" y="3826764"/>
            <a:ext cx="1562100" cy="513715"/>
          </a:xfrm>
          <a:prstGeom prst="rect">
            <a:avLst/>
          </a:prstGeom>
          <a:solidFill>
            <a:srgbClr val="FF0000"/>
          </a:solidFill>
          <a:ln w="12192">
            <a:solidFill>
              <a:srgbClr val="585858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980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Tier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517" y="6561835"/>
            <a:ext cx="9398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4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88" y="6583681"/>
            <a:ext cx="2176272" cy="7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761" y="176148"/>
            <a:ext cx="114109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Segoe UI"/>
                <a:cs typeface="Segoe UI"/>
              </a:rPr>
              <a:t>Microsoft</a:t>
            </a:r>
            <a:r>
              <a:rPr dirty="0" sz="9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In-Memory</a:t>
            </a:r>
            <a:r>
              <a:rPr dirty="0" spc="-245"/>
              <a:t> </a:t>
            </a:r>
            <a:r>
              <a:rPr dirty="0" spc="-90"/>
              <a:t>Collection</a:t>
            </a:r>
          </a:p>
        </p:txBody>
      </p:sp>
      <p:sp>
        <p:nvSpPr>
          <p:cNvPr id="7" name="object 7"/>
          <p:cNvSpPr/>
          <p:nvPr/>
        </p:nvSpPr>
        <p:spPr>
          <a:xfrm>
            <a:off x="395541" y="1055369"/>
            <a:ext cx="240792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541" y="1985010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9861" y="2477261"/>
            <a:ext cx="202692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9861" y="2919222"/>
            <a:ext cx="202692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9861" y="3361182"/>
            <a:ext cx="202692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7250" y="971550"/>
            <a:ext cx="5396865" cy="3126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00"/>
              </a:lnSpc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Repository </a:t>
            </a:r>
            <a:r>
              <a:rPr dirty="0" sz="2800">
                <a:solidFill>
                  <a:srgbClr val="585858"/>
                </a:solidFill>
                <a:latin typeface="Segoe UI"/>
                <a:cs typeface="Segoe UI"/>
              </a:rPr>
              <a:t>appears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as</a:t>
            </a:r>
            <a:r>
              <a:rPr dirty="0" sz="28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giant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ts val="3200"/>
              </a:lnSpc>
            </a:pPr>
            <a:r>
              <a:rPr dirty="0" sz="2800" spc="-10">
                <a:solidFill>
                  <a:srgbClr val="C00000"/>
                </a:solidFill>
                <a:latin typeface="Segoe Print"/>
                <a:cs typeface="Segoe Print"/>
              </a:rPr>
              <a:t>memory data</a:t>
            </a:r>
            <a:r>
              <a:rPr dirty="0" sz="2800" spc="-15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Segoe Print"/>
                <a:cs typeface="Segoe Print"/>
              </a:rPr>
              <a:t>collection</a:t>
            </a:r>
            <a:endParaRPr sz="2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Exposes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collection-like</a:t>
            </a:r>
            <a:r>
              <a:rPr dirty="0" sz="2800" spc="1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operations:</a:t>
            </a:r>
            <a:endParaRPr sz="2800">
              <a:latin typeface="Segoe UI"/>
              <a:cs typeface="Segoe UI"/>
            </a:endParaRPr>
          </a:p>
          <a:p>
            <a:pPr marL="287020" marR="4023360">
              <a:lnSpc>
                <a:spcPct val="120900"/>
              </a:lnSpc>
              <a:spcBef>
                <a:spcPts val="15"/>
              </a:spcBef>
            </a:pP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Add 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Update  </a:t>
            </a:r>
            <a:r>
              <a:rPr dirty="0" sz="2400" spc="-70">
                <a:solidFill>
                  <a:srgbClr val="585858"/>
                </a:solidFill>
                <a:latin typeface="Segoe UI"/>
                <a:cs typeface="Segoe UI"/>
              </a:rPr>
              <a:t>R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emo</a:t>
            </a:r>
            <a:r>
              <a:rPr dirty="0" sz="2400" spc="-15">
                <a:solidFill>
                  <a:srgbClr val="585858"/>
                </a:solidFill>
                <a:latin typeface="Segoe UI"/>
                <a:cs typeface="Segoe UI"/>
              </a:rPr>
              <a:t>v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e  Get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9861" y="3803141"/>
            <a:ext cx="202692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861" y="4245102"/>
            <a:ext cx="202692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861" y="4687061"/>
            <a:ext cx="202692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5541" y="5215890"/>
            <a:ext cx="240792" cy="2484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57250" y="4098411"/>
            <a:ext cx="5081270" cy="1896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3703954">
              <a:lnSpc>
                <a:spcPct val="120800"/>
              </a:lnSpc>
            </a:pPr>
            <a:r>
              <a:rPr dirty="0" sz="2400" spc="-70">
                <a:solidFill>
                  <a:srgbClr val="585858"/>
                </a:solidFill>
                <a:latin typeface="Segoe UI"/>
                <a:cs typeface="Segoe UI"/>
              </a:rPr>
              <a:t>R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e</a:t>
            </a:r>
            <a:r>
              <a:rPr dirty="0" sz="2400" spc="5">
                <a:solidFill>
                  <a:srgbClr val="585858"/>
                </a:solidFill>
                <a:latin typeface="Segoe UI"/>
                <a:cs typeface="Segoe UI"/>
              </a:rPr>
              <a:t>t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rieve 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Find</a:t>
            </a:r>
            <a:endParaRPr sz="24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185"/>
              </a:spcBef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Encapsulated Repository code  </a:t>
            </a:r>
            <a:r>
              <a:rPr dirty="0" sz="2800" spc="15">
                <a:solidFill>
                  <a:srgbClr val="585858"/>
                </a:solidFill>
                <a:latin typeface="Segoe UI"/>
                <a:cs typeface="Segoe UI"/>
              </a:rPr>
              <a:t>carry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out data access</a:t>
            </a:r>
            <a:r>
              <a:rPr dirty="0" sz="2800" spc="-5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operations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01411" y="2476500"/>
            <a:ext cx="3552443" cy="19857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25540" y="1132332"/>
            <a:ext cx="1656714" cy="675640"/>
          </a:xfrm>
          <a:prstGeom prst="rect">
            <a:avLst/>
          </a:prstGeom>
          <a:solidFill>
            <a:srgbClr val="0000FF"/>
          </a:solidFill>
          <a:ln w="12192">
            <a:solidFill>
              <a:srgbClr val="585858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553085" marR="363855" indent="-181610">
              <a:lnSpc>
                <a:spcPct val="100000"/>
              </a:lnSpc>
              <a:spcBef>
                <a:spcPts val="65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Busi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ess  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66204" y="1808226"/>
            <a:ext cx="120650" cy="635000"/>
          </a:xfrm>
          <a:custGeom>
            <a:avLst/>
            <a:gdLst/>
            <a:ahLst/>
            <a:cxnLst/>
            <a:rect l="l" t="t" r="r" b="b"/>
            <a:pathLst>
              <a:path w="120650" h="635000">
                <a:moveTo>
                  <a:pt x="73151" y="0"/>
                </a:moveTo>
                <a:lnTo>
                  <a:pt x="47244" y="0"/>
                </a:lnTo>
                <a:lnTo>
                  <a:pt x="47244" y="103632"/>
                </a:lnTo>
                <a:lnTo>
                  <a:pt x="73151" y="103632"/>
                </a:lnTo>
                <a:lnTo>
                  <a:pt x="73151" y="0"/>
                </a:lnTo>
                <a:close/>
              </a:path>
              <a:path w="120650" h="635000">
                <a:moveTo>
                  <a:pt x="73151" y="181356"/>
                </a:moveTo>
                <a:lnTo>
                  <a:pt x="47244" y="181356"/>
                </a:lnTo>
                <a:lnTo>
                  <a:pt x="47244" y="284988"/>
                </a:lnTo>
                <a:lnTo>
                  <a:pt x="73151" y="284988"/>
                </a:lnTo>
                <a:lnTo>
                  <a:pt x="73151" y="181356"/>
                </a:lnTo>
                <a:close/>
              </a:path>
              <a:path w="120650" h="635000">
                <a:moveTo>
                  <a:pt x="73151" y="362712"/>
                </a:moveTo>
                <a:lnTo>
                  <a:pt x="47244" y="362712"/>
                </a:lnTo>
                <a:lnTo>
                  <a:pt x="47244" y="466344"/>
                </a:lnTo>
                <a:lnTo>
                  <a:pt x="73151" y="466344"/>
                </a:lnTo>
                <a:lnTo>
                  <a:pt x="73151" y="362712"/>
                </a:lnTo>
                <a:close/>
              </a:path>
              <a:path w="120650" h="635000">
                <a:moveTo>
                  <a:pt x="14477" y="516636"/>
                </a:moveTo>
                <a:lnTo>
                  <a:pt x="2159" y="523875"/>
                </a:lnTo>
                <a:lnTo>
                  <a:pt x="0" y="531749"/>
                </a:lnTo>
                <a:lnTo>
                  <a:pt x="3682" y="537972"/>
                </a:lnTo>
                <a:lnTo>
                  <a:pt x="60198" y="634873"/>
                </a:lnTo>
                <a:lnTo>
                  <a:pt x="75234" y="609091"/>
                </a:lnTo>
                <a:lnTo>
                  <a:pt x="47244" y="609091"/>
                </a:lnTo>
                <a:lnTo>
                  <a:pt x="47244" y="561249"/>
                </a:lnTo>
                <a:lnTo>
                  <a:pt x="26035" y="524890"/>
                </a:lnTo>
                <a:lnTo>
                  <a:pt x="22478" y="518668"/>
                </a:lnTo>
                <a:lnTo>
                  <a:pt x="14477" y="516636"/>
                </a:lnTo>
                <a:close/>
              </a:path>
              <a:path w="120650" h="635000">
                <a:moveTo>
                  <a:pt x="47244" y="561249"/>
                </a:moveTo>
                <a:lnTo>
                  <a:pt x="47244" y="609091"/>
                </a:lnTo>
                <a:lnTo>
                  <a:pt x="73151" y="609091"/>
                </a:lnTo>
                <a:lnTo>
                  <a:pt x="73151" y="602614"/>
                </a:lnTo>
                <a:lnTo>
                  <a:pt x="49022" y="602614"/>
                </a:lnTo>
                <a:lnTo>
                  <a:pt x="60198" y="583456"/>
                </a:lnTo>
                <a:lnTo>
                  <a:pt x="47244" y="561249"/>
                </a:lnTo>
                <a:close/>
              </a:path>
              <a:path w="120650" h="635000">
                <a:moveTo>
                  <a:pt x="105918" y="516636"/>
                </a:moveTo>
                <a:lnTo>
                  <a:pt x="97917" y="518668"/>
                </a:lnTo>
                <a:lnTo>
                  <a:pt x="94361" y="524890"/>
                </a:lnTo>
                <a:lnTo>
                  <a:pt x="73151" y="561249"/>
                </a:lnTo>
                <a:lnTo>
                  <a:pt x="73151" y="609091"/>
                </a:lnTo>
                <a:lnTo>
                  <a:pt x="75234" y="609091"/>
                </a:lnTo>
                <a:lnTo>
                  <a:pt x="116713" y="537972"/>
                </a:lnTo>
                <a:lnTo>
                  <a:pt x="120269" y="531749"/>
                </a:lnTo>
                <a:lnTo>
                  <a:pt x="118237" y="523875"/>
                </a:lnTo>
                <a:lnTo>
                  <a:pt x="105918" y="516636"/>
                </a:lnTo>
                <a:close/>
              </a:path>
              <a:path w="120650" h="635000">
                <a:moveTo>
                  <a:pt x="60198" y="583456"/>
                </a:moveTo>
                <a:lnTo>
                  <a:pt x="49022" y="602614"/>
                </a:lnTo>
                <a:lnTo>
                  <a:pt x="71374" y="602614"/>
                </a:lnTo>
                <a:lnTo>
                  <a:pt x="60198" y="583456"/>
                </a:lnTo>
                <a:close/>
              </a:path>
              <a:path w="120650" h="635000">
                <a:moveTo>
                  <a:pt x="73151" y="561249"/>
                </a:moveTo>
                <a:lnTo>
                  <a:pt x="60198" y="583456"/>
                </a:lnTo>
                <a:lnTo>
                  <a:pt x="71374" y="602614"/>
                </a:lnTo>
                <a:lnTo>
                  <a:pt x="73151" y="602614"/>
                </a:lnTo>
                <a:lnTo>
                  <a:pt x="73151" y="561249"/>
                </a:lnTo>
                <a:close/>
              </a:path>
              <a:path w="120650" h="635000">
                <a:moveTo>
                  <a:pt x="73151" y="544068"/>
                </a:moveTo>
                <a:lnTo>
                  <a:pt x="47244" y="544068"/>
                </a:lnTo>
                <a:lnTo>
                  <a:pt x="47244" y="561249"/>
                </a:lnTo>
                <a:lnTo>
                  <a:pt x="60198" y="583456"/>
                </a:lnTo>
                <a:lnTo>
                  <a:pt x="73151" y="561249"/>
                </a:lnTo>
                <a:lnTo>
                  <a:pt x="73151" y="5440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66204" y="4784597"/>
            <a:ext cx="120650" cy="541020"/>
          </a:xfrm>
          <a:custGeom>
            <a:avLst/>
            <a:gdLst/>
            <a:ahLst/>
            <a:cxnLst/>
            <a:rect l="l" t="t" r="r" b="b"/>
            <a:pathLst>
              <a:path w="120650" h="541020">
                <a:moveTo>
                  <a:pt x="73151" y="0"/>
                </a:moveTo>
                <a:lnTo>
                  <a:pt x="47244" y="0"/>
                </a:lnTo>
                <a:lnTo>
                  <a:pt x="47244" y="103631"/>
                </a:lnTo>
                <a:lnTo>
                  <a:pt x="73151" y="103631"/>
                </a:lnTo>
                <a:lnTo>
                  <a:pt x="73151" y="0"/>
                </a:lnTo>
                <a:close/>
              </a:path>
              <a:path w="120650" h="541020">
                <a:moveTo>
                  <a:pt x="73151" y="181356"/>
                </a:moveTo>
                <a:lnTo>
                  <a:pt x="47244" y="181356"/>
                </a:lnTo>
                <a:lnTo>
                  <a:pt x="47244" y="284988"/>
                </a:lnTo>
                <a:lnTo>
                  <a:pt x="73151" y="284988"/>
                </a:lnTo>
                <a:lnTo>
                  <a:pt x="73151" y="181356"/>
                </a:lnTo>
                <a:close/>
              </a:path>
              <a:path w="120650" h="541020">
                <a:moveTo>
                  <a:pt x="14477" y="422782"/>
                </a:moveTo>
                <a:lnTo>
                  <a:pt x="8381" y="426338"/>
                </a:lnTo>
                <a:lnTo>
                  <a:pt x="2159" y="429894"/>
                </a:lnTo>
                <a:lnTo>
                  <a:pt x="0" y="437895"/>
                </a:lnTo>
                <a:lnTo>
                  <a:pt x="3682" y="444119"/>
                </a:lnTo>
                <a:lnTo>
                  <a:pt x="60198" y="541019"/>
                </a:lnTo>
                <a:lnTo>
                  <a:pt x="79011" y="508761"/>
                </a:lnTo>
                <a:lnTo>
                  <a:pt x="49022" y="508761"/>
                </a:lnTo>
                <a:lnTo>
                  <a:pt x="60198" y="489603"/>
                </a:lnTo>
                <a:lnTo>
                  <a:pt x="26035" y="431038"/>
                </a:lnTo>
                <a:lnTo>
                  <a:pt x="22478" y="424814"/>
                </a:lnTo>
                <a:lnTo>
                  <a:pt x="14477" y="422782"/>
                </a:lnTo>
                <a:close/>
              </a:path>
              <a:path w="120650" h="541020">
                <a:moveTo>
                  <a:pt x="60198" y="489603"/>
                </a:moveTo>
                <a:lnTo>
                  <a:pt x="49022" y="508761"/>
                </a:lnTo>
                <a:lnTo>
                  <a:pt x="71374" y="508761"/>
                </a:lnTo>
                <a:lnTo>
                  <a:pt x="60198" y="489603"/>
                </a:lnTo>
                <a:close/>
              </a:path>
              <a:path w="120650" h="541020">
                <a:moveTo>
                  <a:pt x="105918" y="422782"/>
                </a:moveTo>
                <a:lnTo>
                  <a:pt x="97917" y="424814"/>
                </a:lnTo>
                <a:lnTo>
                  <a:pt x="94361" y="431038"/>
                </a:lnTo>
                <a:lnTo>
                  <a:pt x="60198" y="489603"/>
                </a:lnTo>
                <a:lnTo>
                  <a:pt x="71374" y="508761"/>
                </a:lnTo>
                <a:lnTo>
                  <a:pt x="79011" y="508761"/>
                </a:lnTo>
                <a:lnTo>
                  <a:pt x="116713" y="444119"/>
                </a:lnTo>
                <a:lnTo>
                  <a:pt x="120269" y="437895"/>
                </a:lnTo>
                <a:lnTo>
                  <a:pt x="118237" y="429894"/>
                </a:lnTo>
                <a:lnTo>
                  <a:pt x="112014" y="426338"/>
                </a:lnTo>
                <a:lnTo>
                  <a:pt x="105918" y="422782"/>
                </a:lnTo>
                <a:close/>
              </a:path>
              <a:path w="120650" h="541020">
                <a:moveTo>
                  <a:pt x="73151" y="362712"/>
                </a:moveTo>
                <a:lnTo>
                  <a:pt x="47244" y="362712"/>
                </a:lnTo>
                <a:lnTo>
                  <a:pt x="47244" y="466343"/>
                </a:lnTo>
                <a:lnTo>
                  <a:pt x="73151" y="466343"/>
                </a:lnTo>
                <a:lnTo>
                  <a:pt x="73151" y="3627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32728" y="4442841"/>
            <a:ext cx="223456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C00000"/>
                </a:solidFill>
                <a:latin typeface="Arial"/>
                <a:cs typeface="Arial"/>
              </a:rPr>
              <a:t>Collection-Like</a:t>
            </a:r>
            <a:r>
              <a:rPr dirty="0" sz="16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0000"/>
                </a:solidFill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5540" y="5324855"/>
            <a:ext cx="1656714" cy="673735"/>
          </a:xfrm>
          <a:prstGeom prst="rect">
            <a:avLst/>
          </a:prstGeom>
          <a:solidFill>
            <a:srgbClr val="FF0000"/>
          </a:solidFill>
          <a:ln w="12191">
            <a:solidFill>
              <a:srgbClr val="585858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64179" y="2618232"/>
            <a:ext cx="1354836" cy="17007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517" y="6561835"/>
            <a:ext cx="9398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88" y="6583681"/>
            <a:ext cx="2176272" cy="7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761" y="176148"/>
            <a:ext cx="114109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Segoe UI"/>
                <a:cs typeface="Segoe UI"/>
              </a:rPr>
              <a:t>Microsoft</a:t>
            </a:r>
            <a:r>
              <a:rPr dirty="0" sz="9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0"/>
              <a:t>B</a:t>
            </a:r>
            <a:r>
              <a:rPr dirty="0" spc="-95"/>
              <a:t>enef</a:t>
            </a:r>
            <a:r>
              <a:rPr dirty="0" spc="-110"/>
              <a:t>i</a:t>
            </a:r>
            <a:r>
              <a:rPr dirty="0" spc="-100"/>
              <a:t>t</a:t>
            </a:r>
            <a:r>
              <a:rPr dirty="0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395541" y="1055369"/>
            <a:ext cx="240792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541" y="1530858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541" y="2061210"/>
            <a:ext cx="240792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9861" y="2553461"/>
            <a:ext cx="202692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9861" y="2995422"/>
            <a:ext cx="202692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9861" y="3437382"/>
            <a:ext cx="202692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5541" y="3890009"/>
            <a:ext cx="240792" cy="248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861" y="4382261"/>
            <a:ext cx="202692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861" y="4824221"/>
            <a:ext cx="202692" cy="213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5541" y="5276850"/>
            <a:ext cx="240792" cy="248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57250" y="971550"/>
            <a:ext cx="8016875" cy="5076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Simplifies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data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access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800" spc="-10">
                <a:solidFill>
                  <a:srgbClr val="C00000"/>
                </a:solidFill>
                <a:latin typeface="Segoe Print"/>
                <a:cs typeface="Segoe Print"/>
              </a:rPr>
              <a:t>Eliminates redundant data </a:t>
            </a:r>
            <a:r>
              <a:rPr dirty="0" sz="2800" spc="-5">
                <a:solidFill>
                  <a:srgbClr val="C00000"/>
                </a:solidFill>
                <a:latin typeface="Segoe Print"/>
                <a:cs typeface="Segoe Print"/>
              </a:rPr>
              <a:t>access</a:t>
            </a:r>
            <a:r>
              <a:rPr dirty="0" sz="2800" spc="11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Segoe Print"/>
                <a:cs typeface="Segoe Print"/>
              </a:rPr>
              <a:t>code</a:t>
            </a:r>
            <a:endParaRPr sz="2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Encapsulates data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source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and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retrieval</a:t>
            </a:r>
            <a:r>
              <a:rPr dirty="0" sz="2800" spc="2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mechanisms</a:t>
            </a:r>
            <a:endParaRPr sz="2800">
              <a:latin typeface="Segoe UI"/>
              <a:cs typeface="Segoe UI"/>
            </a:endParaRPr>
          </a:p>
          <a:p>
            <a:pPr marL="287020" marR="1163320">
              <a:lnSpc>
                <a:spcPct val="120800"/>
              </a:lnSpc>
              <a:spcBef>
                <a:spcPts val="15"/>
              </a:spcBef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Consumer unaware </a:t>
            </a:r>
            <a:r>
              <a:rPr dirty="0" sz="2400" spc="-30">
                <a:solidFill>
                  <a:srgbClr val="585858"/>
                </a:solidFill>
                <a:latin typeface="Segoe UI"/>
                <a:cs typeface="Segoe UI"/>
              </a:rPr>
              <a:t>of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data </a:t>
            </a: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source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and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plumbing 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Hides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details </a:t>
            </a:r>
            <a:r>
              <a:rPr dirty="0" sz="2400" spc="-25">
                <a:solidFill>
                  <a:srgbClr val="585858"/>
                </a:solidFill>
                <a:latin typeface="Segoe UI"/>
                <a:cs typeface="Segoe UI"/>
              </a:rPr>
              <a:t>of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accessing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 data</a:t>
            </a:r>
            <a:endParaRPr sz="2400">
              <a:latin typeface="Segoe UI"/>
              <a:cs typeface="Segoe UI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Insulates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consumer </a:t>
            </a: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from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data </a:t>
            </a:r>
            <a:r>
              <a:rPr dirty="0" sz="2400" spc="-15">
                <a:solidFill>
                  <a:srgbClr val="585858"/>
                </a:solidFill>
                <a:latin typeface="Segoe UI"/>
                <a:cs typeface="Segoe UI"/>
              </a:rPr>
              <a:t>store</a:t>
            </a:r>
            <a:r>
              <a:rPr dirty="0" sz="2400" spc="6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changes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Increases</a:t>
            </a:r>
            <a:r>
              <a:rPr dirty="0" sz="2800" spc="4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testability/Interchangeability</a:t>
            </a:r>
            <a:endParaRPr sz="2800">
              <a:latin typeface="Segoe UI"/>
              <a:cs typeface="Segoe UI"/>
            </a:endParaRPr>
          </a:p>
          <a:p>
            <a:pPr marL="287020">
              <a:lnSpc>
                <a:spcPct val="100000"/>
              </a:lnSpc>
              <a:spcBef>
                <a:spcPts val="615"/>
              </a:spcBef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Interface-based nature allows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for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different</a:t>
            </a:r>
            <a:r>
              <a:rPr dirty="0" sz="2400" spc="5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providers</a:t>
            </a:r>
            <a:endParaRPr sz="2400">
              <a:latin typeface="Segoe UI"/>
              <a:cs typeface="Segoe UI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Can </a:t>
            </a: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create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mock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repository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objects against which </a:t>
            </a:r>
            <a:r>
              <a:rPr dirty="0" sz="2400" spc="-15">
                <a:solidFill>
                  <a:srgbClr val="585858"/>
                </a:solidFill>
                <a:latin typeface="Segoe UI"/>
                <a:cs typeface="Segoe UI"/>
              </a:rPr>
              <a:t>to</a:t>
            </a:r>
            <a:r>
              <a:rPr dirty="0" sz="2400" spc="17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test</a:t>
            </a:r>
            <a:endParaRPr sz="2400">
              <a:latin typeface="Segoe UI"/>
              <a:cs typeface="Segoe UI"/>
            </a:endParaRPr>
          </a:p>
          <a:p>
            <a:pPr marL="12700" marR="577215">
              <a:lnSpc>
                <a:spcPct val="100000"/>
              </a:lnSpc>
              <a:spcBef>
                <a:spcPts val="585"/>
              </a:spcBef>
            </a:pP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Can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encapsulate any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kind </a:t>
            </a:r>
            <a:r>
              <a:rPr dirty="0" sz="2800" spc="-25">
                <a:solidFill>
                  <a:srgbClr val="585858"/>
                </a:solidFill>
                <a:latin typeface="Segoe UI"/>
                <a:cs typeface="Segoe UI"/>
              </a:rPr>
              <a:t>of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data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store,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not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just  database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7183" y="0"/>
            <a:ext cx="1714500" cy="16459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517" y="6561835"/>
            <a:ext cx="9398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6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88" y="6583681"/>
            <a:ext cx="2176272" cy="7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761" y="176148"/>
            <a:ext cx="114109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Segoe UI"/>
                <a:cs typeface="Segoe UI"/>
              </a:rPr>
              <a:t>Microsoft</a:t>
            </a:r>
            <a:r>
              <a:rPr dirty="0" sz="9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Implementation</a:t>
            </a:r>
          </a:p>
        </p:txBody>
      </p:sp>
      <p:sp>
        <p:nvSpPr>
          <p:cNvPr id="7" name="object 7"/>
          <p:cNvSpPr/>
          <p:nvPr/>
        </p:nvSpPr>
        <p:spPr>
          <a:xfrm>
            <a:off x="395541" y="1055369"/>
            <a:ext cx="240792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7250" y="971550"/>
            <a:ext cx="5892800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Many ways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to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implement</a:t>
            </a:r>
            <a:r>
              <a:rPr dirty="0" sz="2800" spc="1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repository…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4919" y="359679"/>
            <a:ext cx="7608228" cy="6015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81301" y="2277363"/>
            <a:ext cx="2623820" cy="3161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1088390" indent="1270">
              <a:lnSpc>
                <a:spcPts val="3310"/>
              </a:lnSpc>
            </a:pP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One  </a:t>
            </a:r>
            <a:r>
              <a:rPr dirty="0" sz="3200" spc="-5">
                <a:solidFill>
                  <a:srgbClr val="585858"/>
                </a:solidFill>
                <a:latin typeface="Arial"/>
                <a:cs typeface="Arial"/>
              </a:rPr>
              <a:t>repo</a:t>
            </a:r>
            <a:r>
              <a:rPr dirty="0" sz="3200" spc="-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per 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type?</a:t>
            </a:r>
            <a:endParaRPr sz="3200">
              <a:latin typeface="Arial"/>
              <a:cs typeface="Arial"/>
            </a:endParaRPr>
          </a:p>
          <a:p>
            <a:pPr algn="ctr" marL="1367790" marR="5080" indent="635">
              <a:lnSpc>
                <a:spcPts val="3310"/>
              </a:lnSpc>
              <a:spcBef>
                <a:spcPts val="365"/>
              </a:spcBef>
            </a:pP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Read  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re</a:t>
            </a:r>
            <a:r>
              <a:rPr dirty="0" sz="3200" spc="-1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os?</a:t>
            </a:r>
            <a:endParaRPr sz="3200">
              <a:latin typeface="Arial"/>
              <a:cs typeface="Arial"/>
            </a:endParaRPr>
          </a:p>
          <a:p>
            <a:pPr algn="ctr" marL="1355725">
              <a:lnSpc>
                <a:spcPts val="3579"/>
              </a:lnSpc>
              <a:spcBef>
                <a:spcPts val="745"/>
              </a:spcBef>
            </a:pPr>
            <a:r>
              <a:rPr dirty="0" sz="3200" spc="-10">
                <a:solidFill>
                  <a:srgbClr val="585858"/>
                </a:solidFill>
                <a:latin typeface="Arial"/>
                <a:cs typeface="Arial"/>
              </a:rPr>
              <a:t>Write</a:t>
            </a:r>
            <a:endParaRPr sz="3200">
              <a:latin typeface="Arial"/>
              <a:cs typeface="Arial"/>
            </a:endParaRPr>
          </a:p>
          <a:p>
            <a:pPr algn="ctr" marL="1355090">
              <a:lnSpc>
                <a:spcPts val="3579"/>
              </a:lnSpc>
            </a:pP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re</a:t>
            </a:r>
            <a:r>
              <a:rPr dirty="0" sz="3200" spc="-1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os?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2336" y="1987560"/>
            <a:ext cx="1539875" cy="16916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1270">
              <a:lnSpc>
                <a:spcPct val="86300"/>
              </a:lnSpc>
            </a:pP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One  </a:t>
            </a:r>
            <a:r>
              <a:rPr dirty="0" sz="3200" spc="-5">
                <a:solidFill>
                  <a:srgbClr val="585858"/>
                </a:solidFill>
                <a:latin typeface="Arial"/>
                <a:cs typeface="Arial"/>
              </a:rPr>
              <a:t>repo</a:t>
            </a:r>
            <a:r>
              <a:rPr dirty="0" sz="3200" spc="-8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per 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85858"/>
                </a:solidFill>
                <a:latin typeface="Arial"/>
                <a:cs typeface="Arial"/>
              </a:rPr>
              <a:t>object  graph?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6966" y="4163186"/>
            <a:ext cx="1719580" cy="185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ts val="3310"/>
              </a:lnSpc>
            </a:pP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One</a:t>
            </a:r>
            <a:r>
              <a:rPr dirty="0" sz="3200" spc="-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85858"/>
                </a:solidFill>
                <a:latin typeface="Arial"/>
                <a:cs typeface="Arial"/>
              </a:rPr>
              <a:t>repo 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585858"/>
                </a:solidFill>
                <a:latin typeface="Arial"/>
                <a:cs typeface="Arial"/>
              </a:rPr>
              <a:t>per</a:t>
            </a:r>
            <a:endParaRPr sz="3200">
              <a:latin typeface="Arial"/>
              <a:cs typeface="Arial"/>
            </a:endParaRPr>
          </a:p>
          <a:p>
            <a:pPr algn="ctr" marL="47625" marR="37465">
              <a:lnSpc>
                <a:spcPts val="3310"/>
              </a:lnSpc>
              <a:spcBef>
                <a:spcPts val="1295"/>
              </a:spcBef>
            </a:pP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Bo</a:t>
            </a:r>
            <a:r>
              <a:rPr dirty="0" sz="3200" spc="-15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dirty="0" sz="3200" spc="-1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dirty="0" sz="3200">
                <a:solidFill>
                  <a:srgbClr val="585858"/>
                </a:solidFill>
                <a:latin typeface="Arial"/>
                <a:cs typeface="Arial"/>
              </a:rPr>
              <a:t>ed  </a:t>
            </a:r>
            <a:r>
              <a:rPr dirty="0" sz="3200" spc="-5">
                <a:solidFill>
                  <a:srgbClr val="585858"/>
                </a:solidFill>
                <a:latin typeface="Arial"/>
                <a:cs typeface="Arial"/>
              </a:rPr>
              <a:t>context?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517" y="6561835"/>
            <a:ext cx="9398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7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88" y="6583681"/>
            <a:ext cx="2176272" cy="7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761" y="176148"/>
            <a:ext cx="114109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Segoe UI"/>
                <a:cs typeface="Segoe UI"/>
              </a:rPr>
              <a:t>Microsoft</a:t>
            </a:r>
            <a:r>
              <a:rPr dirty="0" sz="9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Implementation</a:t>
            </a:r>
          </a:p>
        </p:txBody>
      </p:sp>
      <p:sp>
        <p:nvSpPr>
          <p:cNvPr id="7" name="object 7"/>
          <p:cNvSpPr/>
          <p:nvPr/>
        </p:nvSpPr>
        <p:spPr>
          <a:xfrm>
            <a:off x="395541" y="1044702"/>
            <a:ext cx="202692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541" y="2218182"/>
            <a:ext cx="202692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7250" y="973582"/>
            <a:ext cx="7747000" cy="153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Common </a:t>
            </a: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approach: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Implement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repository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class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for each  </a:t>
            </a:r>
            <a:r>
              <a:rPr dirty="0" sz="2400" spc="-5">
                <a:solidFill>
                  <a:srgbClr val="FF0000"/>
                </a:solidFill>
                <a:latin typeface="Segoe Print"/>
                <a:cs typeface="Segoe Print"/>
              </a:rPr>
              <a:t>root entity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(aggregate </a:t>
            </a: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root)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containing aggregations </a:t>
            </a:r>
            <a:r>
              <a:rPr dirty="0" sz="2400" spc="-30">
                <a:solidFill>
                  <a:srgbClr val="585858"/>
                </a:solidFill>
                <a:latin typeface="Segoe UI"/>
                <a:cs typeface="Segoe UI"/>
              </a:rPr>
              <a:t>of 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business entities (object</a:t>
            </a:r>
            <a:r>
              <a:rPr dirty="0" sz="2400" spc="-9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graphs)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Interface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driven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– consumers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program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against interface,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541" y="3025901"/>
            <a:ext cx="202692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5541" y="3833621"/>
            <a:ext cx="202692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7250" y="2513076"/>
            <a:ext cx="4017645" cy="1990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enabling loose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coupling</a:t>
            </a:r>
            <a:endParaRPr sz="24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Base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repository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class contains  </a:t>
            </a:r>
            <a:r>
              <a:rPr dirty="0" sz="2400" spc="-15">
                <a:solidFill>
                  <a:srgbClr val="585858"/>
                </a:solidFill>
                <a:latin typeface="Segoe UI"/>
                <a:cs typeface="Segoe UI"/>
              </a:rPr>
              <a:t>core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processing</a:t>
            </a:r>
            <a:r>
              <a:rPr dirty="0" sz="24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algorithms</a:t>
            </a:r>
            <a:endParaRPr sz="2400">
              <a:latin typeface="Segoe UI"/>
              <a:cs typeface="Segoe UI"/>
            </a:endParaRPr>
          </a:p>
          <a:p>
            <a:pPr marL="12700" marR="766445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Base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repository</a:t>
            </a:r>
            <a:r>
              <a:rPr dirty="0" sz="24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exposes  </a:t>
            </a:r>
            <a:r>
              <a:rPr dirty="0" sz="2400" spc="5">
                <a:solidFill>
                  <a:srgbClr val="585858"/>
                </a:solidFill>
                <a:latin typeface="Segoe UI"/>
                <a:cs typeface="Segoe UI"/>
              </a:rPr>
              <a:t>IQueryables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541" y="4641341"/>
            <a:ext cx="202692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7250" y="4570729"/>
            <a:ext cx="2484755" cy="110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Base </a:t>
            </a:r>
            <a:r>
              <a:rPr dirty="0" sz="2400">
                <a:solidFill>
                  <a:srgbClr val="585858"/>
                </a:solidFill>
                <a:latin typeface="Segoe UI"/>
                <a:cs typeface="Segoe UI"/>
              </a:rPr>
              <a:t>repository  operations</a:t>
            </a:r>
            <a:r>
              <a:rPr dirty="0" sz="2400" spc="-6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hidden  </a:t>
            </a:r>
            <a:r>
              <a:rPr dirty="0" sz="2400" spc="-10">
                <a:solidFill>
                  <a:srgbClr val="585858"/>
                </a:solidFill>
                <a:latin typeface="Segoe UI"/>
                <a:cs typeface="Segoe UI"/>
              </a:rPr>
              <a:t>from</a:t>
            </a:r>
            <a:r>
              <a:rPr dirty="0" sz="2400" spc="-7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Segoe UI"/>
                <a:cs typeface="Segoe UI"/>
              </a:rPr>
              <a:t>consumer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6822" y="5267705"/>
            <a:ext cx="120650" cy="384175"/>
          </a:xfrm>
          <a:custGeom>
            <a:avLst/>
            <a:gdLst/>
            <a:ahLst/>
            <a:cxnLst/>
            <a:rect l="l" t="t" r="r" b="b"/>
            <a:pathLst>
              <a:path w="120650" h="384175">
                <a:moveTo>
                  <a:pt x="73025" y="0"/>
                </a:moveTo>
                <a:lnTo>
                  <a:pt x="47116" y="0"/>
                </a:lnTo>
                <a:lnTo>
                  <a:pt x="47116" y="103632"/>
                </a:lnTo>
                <a:lnTo>
                  <a:pt x="73025" y="103632"/>
                </a:lnTo>
                <a:lnTo>
                  <a:pt x="73025" y="0"/>
                </a:lnTo>
                <a:close/>
              </a:path>
              <a:path w="120650" h="384175">
                <a:moveTo>
                  <a:pt x="14350" y="265430"/>
                </a:moveTo>
                <a:lnTo>
                  <a:pt x="8254" y="268986"/>
                </a:lnTo>
                <a:lnTo>
                  <a:pt x="2031" y="272542"/>
                </a:lnTo>
                <a:lnTo>
                  <a:pt x="0" y="280543"/>
                </a:lnTo>
                <a:lnTo>
                  <a:pt x="60071" y="383603"/>
                </a:lnTo>
                <a:lnTo>
                  <a:pt x="78857" y="351370"/>
                </a:lnTo>
                <a:lnTo>
                  <a:pt x="48894" y="351370"/>
                </a:lnTo>
                <a:lnTo>
                  <a:pt x="60071" y="332221"/>
                </a:lnTo>
                <a:lnTo>
                  <a:pt x="25907" y="273685"/>
                </a:lnTo>
                <a:lnTo>
                  <a:pt x="22351" y="267462"/>
                </a:lnTo>
                <a:lnTo>
                  <a:pt x="14350" y="265430"/>
                </a:lnTo>
                <a:close/>
              </a:path>
              <a:path w="120650" h="384175">
                <a:moveTo>
                  <a:pt x="60071" y="332221"/>
                </a:moveTo>
                <a:lnTo>
                  <a:pt x="48894" y="351370"/>
                </a:lnTo>
                <a:lnTo>
                  <a:pt x="71247" y="351370"/>
                </a:lnTo>
                <a:lnTo>
                  <a:pt x="60071" y="332221"/>
                </a:lnTo>
                <a:close/>
              </a:path>
              <a:path w="120650" h="384175">
                <a:moveTo>
                  <a:pt x="105790" y="265430"/>
                </a:moveTo>
                <a:lnTo>
                  <a:pt x="97789" y="267462"/>
                </a:lnTo>
                <a:lnTo>
                  <a:pt x="94234" y="273685"/>
                </a:lnTo>
                <a:lnTo>
                  <a:pt x="60071" y="332221"/>
                </a:lnTo>
                <a:lnTo>
                  <a:pt x="71247" y="351370"/>
                </a:lnTo>
                <a:lnTo>
                  <a:pt x="78857" y="351370"/>
                </a:lnTo>
                <a:lnTo>
                  <a:pt x="120141" y="280543"/>
                </a:lnTo>
                <a:lnTo>
                  <a:pt x="118110" y="272542"/>
                </a:lnTo>
                <a:lnTo>
                  <a:pt x="111887" y="268986"/>
                </a:lnTo>
                <a:lnTo>
                  <a:pt x="105790" y="265430"/>
                </a:lnTo>
                <a:close/>
              </a:path>
              <a:path w="120650" h="384175">
                <a:moveTo>
                  <a:pt x="73025" y="181356"/>
                </a:moveTo>
                <a:lnTo>
                  <a:pt x="47116" y="181356"/>
                </a:lnTo>
                <a:lnTo>
                  <a:pt x="47116" y="284988"/>
                </a:lnTo>
                <a:lnTo>
                  <a:pt x="73025" y="284988"/>
                </a:lnTo>
                <a:lnTo>
                  <a:pt x="73025" y="1813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07020" y="2810891"/>
            <a:ext cx="505459" cy="1800225"/>
          </a:xfrm>
          <a:custGeom>
            <a:avLst/>
            <a:gdLst/>
            <a:ahLst/>
            <a:cxnLst/>
            <a:rect l="l" t="t" r="r" b="b"/>
            <a:pathLst>
              <a:path w="505459" h="1800225">
                <a:moveTo>
                  <a:pt x="25146" y="0"/>
                </a:moveTo>
                <a:lnTo>
                  <a:pt x="0" y="6350"/>
                </a:lnTo>
                <a:lnTo>
                  <a:pt x="25780" y="106807"/>
                </a:lnTo>
                <a:lnTo>
                  <a:pt x="50800" y="100330"/>
                </a:lnTo>
                <a:lnTo>
                  <a:pt x="25146" y="0"/>
                </a:lnTo>
                <a:close/>
              </a:path>
              <a:path w="505459" h="1800225">
                <a:moveTo>
                  <a:pt x="70103" y="175641"/>
                </a:moveTo>
                <a:lnTo>
                  <a:pt x="44957" y="182118"/>
                </a:lnTo>
                <a:lnTo>
                  <a:pt x="70738" y="282448"/>
                </a:lnTo>
                <a:lnTo>
                  <a:pt x="95757" y="276098"/>
                </a:lnTo>
                <a:lnTo>
                  <a:pt x="70103" y="175641"/>
                </a:lnTo>
                <a:close/>
              </a:path>
              <a:path w="505459" h="1800225">
                <a:moveTo>
                  <a:pt x="115061" y="351282"/>
                </a:moveTo>
                <a:lnTo>
                  <a:pt x="89915" y="357759"/>
                </a:lnTo>
                <a:lnTo>
                  <a:pt x="115697" y="458216"/>
                </a:lnTo>
                <a:lnTo>
                  <a:pt x="140715" y="451738"/>
                </a:lnTo>
                <a:lnTo>
                  <a:pt x="115061" y="351282"/>
                </a:lnTo>
                <a:close/>
              </a:path>
              <a:path w="505459" h="1800225">
                <a:moveTo>
                  <a:pt x="160020" y="527050"/>
                </a:moveTo>
                <a:lnTo>
                  <a:pt x="134874" y="533400"/>
                </a:lnTo>
                <a:lnTo>
                  <a:pt x="160654" y="633857"/>
                </a:lnTo>
                <a:lnTo>
                  <a:pt x="185674" y="627380"/>
                </a:lnTo>
                <a:lnTo>
                  <a:pt x="160020" y="527050"/>
                </a:lnTo>
                <a:close/>
              </a:path>
              <a:path w="505459" h="1800225">
                <a:moveTo>
                  <a:pt x="204977" y="702691"/>
                </a:moveTo>
                <a:lnTo>
                  <a:pt x="179958" y="709168"/>
                </a:lnTo>
                <a:lnTo>
                  <a:pt x="205612" y="809498"/>
                </a:lnTo>
                <a:lnTo>
                  <a:pt x="230758" y="803148"/>
                </a:lnTo>
                <a:lnTo>
                  <a:pt x="204977" y="702691"/>
                </a:lnTo>
                <a:close/>
              </a:path>
              <a:path w="505459" h="1800225">
                <a:moveTo>
                  <a:pt x="249935" y="878459"/>
                </a:moveTo>
                <a:lnTo>
                  <a:pt x="224917" y="884809"/>
                </a:lnTo>
                <a:lnTo>
                  <a:pt x="250571" y="985266"/>
                </a:lnTo>
                <a:lnTo>
                  <a:pt x="275717" y="978789"/>
                </a:lnTo>
                <a:lnTo>
                  <a:pt x="249935" y="878459"/>
                </a:lnTo>
                <a:close/>
              </a:path>
              <a:path w="505459" h="1800225">
                <a:moveTo>
                  <a:pt x="294894" y="1054100"/>
                </a:moveTo>
                <a:lnTo>
                  <a:pt x="269875" y="1060577"/>
                </a:lnTo>
                <a:lnTo>
                  <a:pt x="295528" y="1160907"/>
                </a:lnTo>
                <a:lnTo>
                  <a:pt x="320675" y="1154557"/>
                </a:lnTo>
                <a:lnTo>
                  <a:pt x="294894" y="1054100"/>
                </a:lnTo>
                <a:close/>
              </a:path>
              <a:path w="505459" h="1800225">
                <a:moveTo>
                  <a:pt x="339851" y="1229868"/>
                </a:moveTo>
                <a:lnTo>
                  <a:pt x="314832" y="1236218"/>
                </a:lnTo>
                <a:lnTo>
                  <a:pt x="340486" y="1336675"/>
                </a:lnTo>
                <a:lnTo>
                  <a:pt x="365632" y="1330198"/>
                </a:lnTo>
                <a:lnTo>
                  <a:pt x="339851" y="1229868"/>
                </a:lnTo>
                <a:close/>
              </a:path>
              <a:path w="505459" h="1800225">
                <a:moveTo>
                  <a:pt x="384936" y="1405509"/>
                </a:moveTo>
                <a:lnTo>
                  <a:pt x="359790" y="1411859"/>
                </a:lnTo>
                <a:lnTo>
                  <a:pt x="385445" y="1512316"/>
                </a:lnTo>
                <a:lnTo>
                  <a:pt x="410590" y="1505839"/>
                </a:lnTo>
                <a:lnTo>
                  <a:pt x="384936" y="1405509"/>
                </a:lnTo>
                <a:close/>
              </a:path>
              <a:path w="505459" h="1800225">
                <a:moveTo>
                  <a:pt x="407034" y="1696720"/>
                </a:moveTo>
                <a:lnTo>
                  <a:pt x="398906" y="1696720"/>
                </a:lnTo>
                <a:lnTo>
                  <a:pt x="393700" y="1701800"/>
                </a:lnTo>
                <a:lnTo>
                  <a:pt x="388747" y="1706753"/>
                </a:lnTo>
                <a:lnTo>
                  <a:pt x="388620" y="1714881"/>
                </a:lnTo>
                <a:lnTo>
                  <a:pt x="393700" y="1720088"/>
                </a:lnTo>
                <a:lnTo>
                  <a:pt x="472439" y="1799844"/>
                </a:lnTo>
                <a:lnTo>
                  <a:pt x="478594" y="1778254"/>
                </a:lnTo>
                <a:lnTo>
                  <a:pt x="453517" y="1778254"/>
                </a:lnTo>
                <a:lnTo>
                  <a:pt x="449706" y="1763268"/>
                </a:lnTo>
                <a:lnTo>
                  <a:pt x="456444" y="1761566"/>
                </a:lnTo>
                <a:lnTo>
                  <a:pt x="459718" y="1750072"/>
                </a:lnTo>
                <a:lnTo>
                  <a:pt x="411987" y="1701673"/>
                </a:lnTo>
                <a:lnTo>
                  <a:pt x="407034" y="1696720"/>
                </a:lnTo>
                <a:close/>
              </a:path>
              <a:path w="505459" h="1800225">
                <a:moveTo>
                  <a:pt x="456444" y="1761566"/>
                </a:moveTo>
                <a:lnTo>
                  <a:pt x="449706" y="1763268"/>
                </a:lnTo>
                <a:lnTo>
                  <a:pt x="453517" y="1778254"/>
                </a:lnTo>
                <a:lnTo>
                  <a:pt x="478662" y="1771777"/>
                </a:lnTo>
                <a:lnTo>
                  <a:pt x="478565" y="1771396"/>
                </a:lnTo>
                <a:lnTo>
                  <a:pt x="453644" y="1771396"/>
                </a:lnTo>
                <a:lnTo>
                  <a:pt x="456444" y="1761566"/>
                </a:lnTo>
                <a:close/>
              </a:path>
              <a:path w="505459" h="1800225">
                <a:moveTo>
                  <a:pt x="484675" y="1756918"/>
                </a:moveTo>
                <a:lnTo>
                  <a:pt x="474852" y="1756918"/>
                </a:lnTo>
                <a:lnTo>
                  <a:pt x="478662" y="1771777"/>
                </a:lnTo>
                <a:lnTo>
                  <a:pt x="453517" y="1778254"/>
                </a:lnTo>
                <a:lnTo>
                  <a:pt x="478594" y="1778254"/>
                </a:lnTo>
                <a:lnTo>
                  <a:pt x="484675" y="1756918"/>
                </a:lnTo>
                <a:close/>
              </a:path>
              <a:path w="505459" h="1800225">
                <a:moveTo>
                  <a:pt x="468140" y="1758613"/>
                </a:moveTo>
                <a:lnTo>
                  <a:pt x="456444" y="1761566"/>
                </a:lnTo>
                <a:lnTo>
                  <a:pt x="453644" y="1771396"/>
                </a:lnTo>
                <a:lnTo>
                  <a:pt x="475360" y="1765935"/>
                </a:lnTo>
                <a:lnTo>
                  <a:pt x="468140" y="1758613"/>
                </a:lnTo>
                <a:close/>
              </a:path>
              <a:path w="505459" h="1800225">
                <a:moveTo>
                  <a:pt x="474852" y="1756918"/>
                </a:moveTo>
                <a:lnTo>
                  <a:pt x="468140" y="1758613"/>
                </a:lnTo>
                <a:lnTo>
                  <a:pt x="475360" y="1765935"/>
                </a:lnTo>
                <a:lnTo>
                  <a:pt x="453644" y="1771396"/>
                </a:lnTo>
                <a:lnTo>
                  <a:pt x="478565" y="1771396"/>
                </a:lnTo>
                <a:lnTo>
                  <a:pt x="474852" y="1756918"/>
                </a:lnTo>
                <a:close/>
              </a:path>
              <a:path w="505459" h="1800225">
                <a:moveTo>
                  <a:pt x="459718" y="1750072"/>
                </a:moveTo>
                <a:lnTo>
                  <a:pt x="456444" y="1761566"/>
                </a:lnTo>
                <a:lnTo>
                  <a:pt x="468140" y="1758613"/>
                </a:lnTo>
                <a:lnTo>
                  <a:pt x="459718" y="1750072"/>
                </a:lnTo>
                <a:close/>
              </a:path>
              <a:path w="505459" h="1800225">
                <a:moveTo>
                  <a:pt x="487425" y="1673987"/>
                </a:moveTo>
                <a:lnTo>
                  <a:pt x="480186" y="1678051"/>
                </a:lnTo>
                <a:lnTo>
                  <a:pt x="478209" y="1685163"/>
                </a:lnTo>
                <a:lnTo>
                  <a:pt x="459718" y="1750072"/>
                </a:lnTo>
                <a:lnTo>
                  <a:pt x="468140" y="1758613"/>
                </a:lnTo>
                <a:lnTo>
                  <a:pt x="474852" y="1756918"/>
                </a:lnTo>
                <a:lnTo>
                  <a:pt x="484675" y="1756918"/>
                </a:lnTo>
                <a:lnTo>
                  <a:pt x="503174" y="1692021"/>
                </a:lnTo>
                <a:lnTo>
                  <a:pt x="505205" y="1685163"/>
                </a:lnTo>
                <a:lnTo>
                  <a:pt x="501142" y="1677924"/>
                </a:lnTo>
                <a:lnTo>
                  <a:pt x="494283" y="1676019"/>
                </a:lnTo>
                <a:lnTo>
                  <a:pt x="487425" y="1673987"/>
                </a:lnTo>
                <a:close/>
              </a:path>
              <a:path w="505459" h="1800225">
                <a:moveTo>
                  <a:pt x="429895" y="1581150"/>
                </a:moveTo>
                <a:lnTo>
                  <a:pt x="404749" y="1587627"/>
                </a:lnTo>
                <a:lnTo>
                  <a:pt x="430402" y="1687957"/>
                </a:lnTo>
                <a:lnTo>
                  <a:pt x="455549" y="1681607"/>
                </a:lnTo>
                <a:lnTo>
                  <a:pt x="429895" y="15811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98692" y="4266946"/>
            <a:ext cx="662305" cy="1353820"/>
          </a:xfrm>
          <a:custGeom>
            <a:avLst/>
            <a:gdLst/>
            <a:ahLst/>
            <a:cxnLst/>
            <a:rect l="l" t="t" r="r" b="b"/>
            <a:pathLst>
              <a:path w="662304" h="1353820">
                <a:moveTo>
                  <a:pt x="638937" y="0"/>
                </a:moveTo>
                <a:lnTo>
                  <a:pt x="594360" y="93598"/>
                </a:lnTo>
                <a:lnTo>
                  <a:pt x="617855" y="104774"/>
                </a:lnTo>
                <a:lnTo>
                  <a:pt x="662305" y="11175"/>
                </a:lnTo>
                <a:lnTo>
                  <a:pt x="638937" y="0"/>
                </a:lnTo>
                <a:close/>
              </a:path>
              <a:path w="662304" h="1353820">
                <a:moveTo>
                  <a:pt x="561086" y="163829"/>
                </a:moveTo>
                <a:lnTo>
                  <a:pt x="516636" y="257428"/>
                </a:lnTo>
                <a:lnTo>
                  <a:pt x="540004" y="268604"/>
                </a:lnTo>
                <a:lnTo>
                  <a:pt x="584454" y="175005"/>
                </a:lnTo>
                <a:lnTo>
                  <a:pt x="561086" y="163829"/>
                </a:lnTo>
                <a:close/>
              </a:path>
              <a:path w="662304" h="1353820">
                <a:moveTo>
                  <a:pt x="483235" y="327659"/>
                </a:moveTo>
                <a:lnTo>
                  <a:pt x="438785" y="421258"/>
                </a:lnTo>
                <a:lnTo>
                  <a:pt x="462153" y="432307"/>
                </a:lnTo>
                <a:lnTo>
                  <a:pt x="506603" y="338708"/>
                </a:lnTo>
                <a:lnTo>
                  <a:pt x="483235" y="327659"/>
                </a:lnTo>
                <a:close/>
              </a:path>
              <a:path w="662304" h="1353820">
                <a:moveTo>
                  <a:pt x="405384" y="491489"/>
                </a:moveTo>
                <a:lnTo>
                  <a:pt x="360934" y="585088"/>
                </a:lnTo>
                <a:lnTo>
                  <a:pt x="384302" y="596137"/>
                </a:lnTo>
                <a:lnTo>
                  <a:pt x="428752" y="502538"/>
                </a:lnTo>
                <a:lnTo>
                  <a:pt x="405384" y="491489"/>
                </a:lnTo>
                <a:close/>
              </a:path>
              <a:path w="662304" h="1353820">
                <a:moveTo>
                  <a:pt x="327533" y="655192"/>
                </a:moveTo>
                <a:lnTo>
                  <a:pt x="283083" y="748791"/>
                </a:lnTo>
                <a:lnTo>
                  <a:pt x="306451" y="759967"/>
                </a:lnTo>
                <a:lnTo>
                  <a:pt x="350901" y="666368"/>
                </a:lnTo>
                <a:lnTo>
                  <a:pt x="327533" y="655192"/>
                </a:lnTo>
                <a:close/>
              </a:path>
              <a:path w="662304" h="1353820">
                <a:moveTo>
                  <a:pt x="249682" y="819022"/>
                </a:moveTo>
                <a:lnTo>
                  <a:pt x="205232" y="912621"/>
                </a:lnTo>
                <a:lnTo>
                  <a:pt x="228600" y="923797"/>
                </a:lnTo>
                <a:lnTo>
                  <a:pt x="273050" y="830198"/>
                </a:lnTo>
                <a:lnTo>
                  <a:pt x="249682" y="819022"/>
                </a:lnTo>
                <a:close/>
              </a:path>
              <a:path w="662304" h="1353820">
                <a:moveTo>
                  <a:pt x="171831" y="982852"/>
                </a:moveTo>
                <a:lnTo>
                  <a:pt x="127381" y="1076451"/>
                </a:lnTo>
                <a:lnTo>
                  <a:pt x="150749" y="1087627"/>
                </a:lnTo>
                <a:lnTo>
                  <a:pt x="195326" y="993901"/>
                </a:lnTo>
                <a:lnTo>
                  <a:pt x="171831" y="982852"/>
                </a:lnTo>
                <a:close/>
              </a:path>
              <a:path w="662304" h="1353820">
                <a:moveTo>
                  <a:pt x="19431" y="1227200"/>
                </a:moveTo>
                <a:lnTo>
                  <a:pt x="5207" y="1228470"/>
                </a:lnTo>
                <a:lnTo>
                  <a:pt x="0" y="1234693"/>
                </a:lnTo>
                <a:lnTo>
                  <a:pt x="508" y="1241805"/>
                </a:lnTo>
                <a:lnTo>
                  <a:pt x="10033" y="1353654"/>
                </a:lnTo>
                <a:lnTo>
                  <a:pt x="35894" y="1336001"/>
                </a:lnTo>
                <a:lnTo>
                  <a:pt x="32766" y="1336001"/>
                </a:lnTo>
                <a:lnTo>
                  <a:pt x="9398" y="1324876"/>
                </a:lnTo>
                <a:lnTo>
                  <a:pt x="16256" y="1310385"/>
                </a:lnTo>
                <a:lnTo>
                  <a:pt x="27460" y="1310385"/>
                </a:lnTo>
                <a:lnTo>
                  <a:pt x="32062" y="1307239"/>
                </a:lnTo>
                <a:lnTo>
                  <a:pt x="26416" y="1239646"/>
                </a:lnTo>
                <a:lnTo>
                  <a:pt x="25781" y="1232534"/>
                </a:lnTo>
                <a:lnTo>
                  <a:pt x="19431" y="1227200"/>
                </a:lnTo>
                <a:close/>
              </a:path>
              <a:path w="662304" h="1353820">
                <a:moveTo>
                  <a:pt x="16256" y="1310385"/>
                </a:moveTo>
                <a:lnTo>
                  <a:pt x="9398" y="1324876"/>
                </a:lnTo>
                <a:lnTo>
                  <a:pt x="32766" y="1336001"/>
                </a:lnTo>
                <a:lnTo>
                  <a:pt x="35929" y="1329347"/>
                </a:lnTo>
                <a:lnTo>
                  <a:pt x="33909" y="1329347"/>
                </a:lnTo>
                <a:lnTo>
                  <a:pt x="13716" y="1319783"/>
                </a:lnTo>
                <a:lnTo>
                  <a:pt x="22845" y="1313541"/>
                </a:lnTo>
                <a:lnTo>
                  <a:pt x="16256" y="1310385"/>
                </a:lnTo>
                <a:close/>
              </a:path>
              <a:path w="662304" h="1353820">
                <a:moveTo>
                  <a:pt x="93980" y="1264919"/>
                </a:moveTo>
                <a:lnTo>
                  <a:pt x="32062" y="1307239"/>
                </a:lnTo>
                <a:lnTo>
                  <a:pt x="32994" y="1318400"/>
                </a:lnTo>
                <a:lnTo>
                  <a:pt x="39624" y="1321574"/>
                </a:lnTo>
                <a:lnTo>
                  <a:pt x="32766" y="1336001"/>
                </a:lnTo>
                <a:lnTo>
                  <a:pt x="35894" y="1336001"/>
                </a:lnTo>
                <a:lnTo>
                  <a:pt x="108585" y="1286382"/>
                </a:lnTo>
                <a:lnTo>
                  <a:pt x="110109" y="1278254"/>
                </a:lnTo>
                <a:lnTo>
                  <a:pt x="106045" y="1272412"/>
                </a:lnTo>
                <a:lnTo>
                  <a:pt x="101981" y="1266443"/>
                </a:lnTo>
                <a:lnTo>
                  <a:pt x="93980" y="1264919"/>
                </a:lnTo>
                <a:close/>
              </a:path>
              <a:path w="662304" h="1353820">
                <a:moveTo>
                  <a:pt x="22845" y="1313541"/>
                </a:moveTo>
                <a:lnTo>
                  <a:pt x="13716" y="1319783"/>
                </a:lnTo>
                <a:lnTo>
                  <a:pt x="33909" y="1329347"/>
                </a:lnTo>
                <a:lnTo>
                  <a:pt x="32994" y="1318400"/>
                </a:lnTo>
                <a:lnTo>
                  <a:pt x="22845" y="1313541"/>
                </a:lnTo>
                <a:close/>
              </a:path>
              <a:path w="662304" h="1353820">
                <a:moveTo>
                  <a:pt x="32994" y="1318400"/>
                </a:moveTo>
                <a:lnTo>
                  <a:pt x="33909" y="1329347"/>
                </a:lnTo>
                <a:lnTo>
                  <a:pt x="35929" y="1329347"/>
                </a:lnTo>
                <a:lnTo>
                  <a:pt x="39624" y="1321574"/>
                </a:lnTo>
                <a:lnTo>
                  <a:pt x="32994" y="1318400"/>
                </a:lnTo>
                <a:close/>
              </a:path>
              <a:path w="662304" h="1353820">
                <a:moveTo>
                  <a:pt x="32062" y="1307239"/>
                </a:moveTo>
                <a:lnTo>
                  <a:pt x="22845" y="1313541"/>
                </a:lnTo>
                <a:lnTo>
                  <a:pt x="32994" y="1318400"/>
                </a:lnTo>
                <a:lnTo>
                  <a:pt x="32062" y="1307239"/>
                </a:lnTo>
                <a:close/>
              </a:path>
              <a:path w="662304" h="1353820">
                <a:moveTo>
                  <a:pt x="27460" y="1310385"/>
                </a:moveTo>
                <a:lnTo>
                  <a:pt x="16256" y="1310385"/>
                </a:lnTo>
                <a:lnTo>
                  <a:pt x="22845" y="1313541"/>
                </a:lnTo>
                <a:lnTo>
                  <a:pt x="27460" y="1310385"/>
                </a:lnTo>
                <a:close/>
              </a:path>
              <a:path w="662304" h="1353820">
                <a:moveTo>
                  <a:pt x="93980" y="1146682"/>
                </a:moveTo>
                <a:lnTo>
                  <a:pt x="49530" y="1240281"/>
                </a:lnTo>
                <a:lnTo>
                  <a:pt x="72898" y="1251330"/>
                </a:lnTo>
                <a:lnTo>
                  <a:pt x="117475" y="1157731"/>
                </a:lnTo>
                <a:lnTo>
                  <a:pt x="93980" y="11466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62015" y="2537460"/>
            <a:ext cx="1935480" cy="673735"/>
          </a:xfrm>
          <a:custGeom>
            <a:avLst/>
            <a:gdLst/>
            <a:ahLst/>
            <a:cxnLst/>
            <a:rect l="l" t="t" r="r" b="b"/>
            <a:pathLst>
              <a:path w="1935479" h="673735">
                <a:moveTo>
                  <a:pt x="0" y="673608"/>
                </a:moveTo>
                <a:lnTo>
                  <a:pt x="1935480" y="673608"/>
                </a:lnTo>
                <a:lnTo>
                  <a:pt x="1935480" y="0"/>
                </a:lnTo>
                <a:lnTo>
                  <a:pt x="0" y="0"/>
                </a:lnTo>
                <a:lnTo>
                  <a:pt x="0" y="6736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62015" y="2537460"/>
            <a:ext cx="1935480" cy="673735"/>
          </a:xfrm>
          <a:prstGeom prst="rect">
            <a:avLst/>
          </a:prstGeom>
          <a:ln w="12192">
            <a:solidFill>
              <a:srgbClr val="585858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IRepository&lt;T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3644" y="3602735"/>
            <a:ext cx="1885314" cy="719455"/>
          </a:xfrm>
          <a:prstGeom prst="rect">
            <a:avLst/>
          </a:prstGeom>
          <a:solidFill>
            <a:srgbClr val="FFFF00"/>
          </a:solidFill>
          <a:ln w="12191">
            <a:solidFill>
              <a:srgbClr val="585858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Arial"/>
                <a:cs typeface="Arial"/>
              </a:rPr>
              <a:t>BaseRepository&lt;T&gt;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17617" y="2796158"/>
            <a:ext cx="657225" cy="1814830"/>
          </a:xfrm>
          <a:custGeom>
            <a:avLst/>
            <a:gdLst/>
            <a:ahLst/>
            <a:cxnLst/>
            <a:rect l="l" t="t" r="r" b="b"/>
            <a:pathLst>
              <a:path w="657225" h="1814829">
                <a:moveTo>
                  <a:pt x="632460" y="0"/>
                </a:moveTo>
                <a:lnTo>
                  <a:pt x="598805" y="98043"/>
                </a:lnTo>
                <a:lnTo>
                  <a:pt x="623316" y="106425"/>
                </a:lnTo>
                <a:lnTo>
                  <a:pt x="656971" y="8381"/>
                </a:lnTo>
                <a:lnTo>
                  <a:pt x="632460" y="0"/>
                </a:lnTo>
                <a:close/>
              </a:path>
              <a:path w="657225" h="1814829">
                <a:moveTo>
                  <a:pt x="573532" y="171576"/>
                </a:moveTo>
                <a:lnTo>
                  <a:pt x="540004" y="269493"/>
                </a:lnTo>
                <a:lnTo>
                  <a:pt x="564388" y="278002"/>
                </a:lnTo>
                <a:lnTo>
                  <a:pt x="598043" y="179958"/>
                </a:lnTo>
                <a:lnTo>
                  <a:pt x="573532" y="171576"/>
                </a:lnTo>
                <a:close/>
              </a:path>
              <a:path w="657225" h="1814829">
                <a:moveTo>
                  <a:pt x="514731" y="343026"/>
                </a:moveTo>
                <a:lnTo>
                  <a:pt x="481076" y="441070"/>
                </a:lnTo>
                <a:lnTo>
                  <a:pt x="505587" y="449452"/>
                </a:lnTo>
                <a:lnTo>
                  <a:pt x="539242" y="351408"/>
                </a:lnTo>
                <a:lnTo>
                  <a:pt x="514731" y="343026"/>
                </a:lnTo>
                <a:close/>
              </a:path>
              <a:path w="657225" h="1814829">
                <a:moveTo>
                  <a:pt x="455803" y="514603"/>
                </a:moveTo>
                <a:lnTo>
                  <a:pt x="422148" y="612648"/>
                </a:lnTo>
                <a:lnTo>
                  <a:pt x="446659" y="621029"/>
                </a:lnTo>
                <a:lnTo>
                  <a:pt x="480314" y="522986"/>
                </a:lnTo>
                <a:lnTo>
                  <a:pt x="455803" y="514603"/>
                </a:lnTo>
                <a:close/>
              </a:path>
              <a:path w="657225" h="1814829">
                <a:moveTo>
                  <a:pt x="397002" y="686053"/>
                </a:moveTo>
                <a:lnTo>
                  <a:pt x="363347" y="784098"/>
                </a:lnTo>
                <a:lnTo>
                  <a:pt x="387858" y="792606"/>
                </a:lnTo>
                <a:lnTo>
                  <a:pt x="421513" y="694563"/>
                </a:lnTo>
                <a:lnTo>
                  <a:pt x="397002" y="686053"/>
                </a:lnTo>
                <a:close/>
              </a:path>
              <a:path w="657225" h="1814829">
                <a:moveTo>
                  <a:pt x="338074" y="857630"/>
                </a:moveTo>
                <a:lnTo>
                  <a:pt x="304419" y="955674"/>
                </a:lnTo>
                <a:lnTo>
                  <a:pt x="328930" y="964057"/>
                </a:lnTo>
                <a:lnTo>
                  <a:pt x="362585" y="866013"/>
                </a:lnTo>
                <a:lnTo>
                  <a:pt x="338074" y="857630"/>
                </a:lnTo>
                <a:close/>
              </a:path>
              <a:path w="657225" h="1814829">
                <a:moveTo>
                  <a:pt x="279146" y="1029207"/>
                </a:moveTo>
                <a:lnTo>
                  <a:pt x="245618" y="1127252"/>
                </a:lnTo>
                <a:lnTo>
                  <a:pt x="270002" y="1135633"/>
                </a:lnTo>
                <a:lnTo>
                  <a:pt x="303657" y="1037589"/>
                </a:lnTo>
                <a:lnTo>
                  <a:pt x="279146" y="1029207"/>
                </a:lnTo>
                <a:close/>
              </a:path>
              <a:path w="657225" h="1814829">
                <a:moveTo>
                  <a:pt x="220345" y="1200658"/>
                </a:moveTo>
                <a:lnTo>
                  <a:pt x="186690" y="1298702"/>
                </a:lnTo>
                <a:lnTo>
                  <a:pt x="211201" y="1307083"/>
                </a:lnTo>
                <a:lnTo>
                  <a:pt x="244856" y="1209166"/>
                </a:lnTo>
                <a:lnTo>
                  <a:pt x="220345" y="1200658"/>
                </a:lnTo>
                <a:close/>
              </a:path>
              <a:path w="657225" h="1814829">
                <a:moveTo>
                  <a:pt x="161417" y="1372234"/>
                </a:moveTo>
                <a:lnTo>
                  <a:pt x="127762" y="1470278"/>
                </a:lnTo>
                <a:lnTo>
                  <a:pt x="152273" y="1478660"/>
                </a:lnTo>
                <a:lnTo>
                  <a:pt x="185928" y="1380616"/>
                </a:lnTo>
                <a:lnTo>
                  <a:pt x="161417" y="1372234"/>
                </a:lnTo>
                <a:close/>
              </a:path>
              <a:path w="657225" h="1814829">
                <a:moveTo>
                  <a:pt x="102616" y="1543811"/>
                </a:moveTo>
                <a:lnTo>
                  <a:pt x="68961" y="1641855"/>
                </a:lnTo>
                <a:lnTo>
                  <a:pt x="93472" y="1650238"/>
                </a:lnTo>
                <a:lnTo>
                  <a:pt x="127127" y="1552193"/>
                </a:lnTo>
                <a:lnTo>
                  <a:pt x="102616" y="1543811"/>
                </a:lnTo>
                <a:close/>
              </a:path>
              <a:path w="657225" h="1814829">
                <a:moveTo>
                  <a:pt x="18542" y="1687829"/>
                </a:moveTo>
                <a:lnTo>
                  <a:pt x="4445" y="1690623"/>
                </a:lnTo>
                <a:lnTo>
                  <a:pt x="0" y="1697482"/>
                </a:lnTo>
                <a:lnTo>
                  <a:pt x="23368" y="1814448"/>
                </a:lnTo>
                <a:lnTo>
                  <a:pt x="46633" y="1794383"/>
                </a:lnTo>
                <a:lnTo>
                  <a:pt x="43942" y="1794383"/>
                </a:lnTo>
                <a:lnTo>
                  <a:pt x="19431" y="1786001"/>
                </a:lnTo>
                <a:lnTo>
                  <a:pt x="35024" y="1740525"/>
                </a:lnTo>
                <a:lnTo>
                  <a:pt x="25400" y="1692402"/>
                </a:lnTo>
                <a:lnTo>
                  <a:pt x="18542" y="1687829"/>
                </a:lnTo>
                <a:close/>
              </a:path>
              <a:path w="657225" h="1814829">
                <a:moveTo>
                  <a:pt x="35024" y="1740525"/>
                </a:moveTo>
                <a:lnTo>
                  <a:pt x="19431" y="1786001"/>
                </a:lnTo>
                <a:lnTo>
                  <a:pt x="43942" y="1794383"/>
                </a:lnTo>
                <a:lnTo>
                  <a:pt x="46254" y="1787652"/>
                </a:lnTo>
                <a:lnTo>
                  <a:pt x="44450" y="1787652"/>
                </a:lnTo>
                <a:lnTo>
                  <a:pt x="23241" y="1780413"/>
                </a:lnTo>
                <a:lnTo>
                  <a:pt x="40091" y="1765857"/>
                </a:lnTo>
                <a:lnTo>
                  <a:pt x="35024" y="1740525"/>
                </a:lnTo>
                <a:close/>
              </a:path>
              <a:path w="657225" h="1814829">
                <a:moveTo>
                  <a:pt x="96774" y="1716913"/>
                </a:moveTo>
                <a:lnTo>
                  <a:pt x="59500" y="1749091"/>
                </a:lnTo>
                <a:lnTo>
                  <a:pt x="43942" y="1794383"/>
                </a:lnTo>
                <a:lnTo>
                  <a:pt x="46633" y="1794383"/>
                </a:lnTo>
                <a:lnTo>
                  <a:pt x="108331" y="1741170"/>
                </a:lnTo>
                <a:lnTo>
                  <a:pt x="113665" y="1736470"/>
                </a:lnTo>
                <a:lnTo>
                  <a:pt x="114300" y="1728342"/>
                </a:lnTo>
                <a:lnTo>
                  <a:pt x="109601" y="1722882"/>
                </a:lnTo>
                <a:lnTo>
                  <a:pt x="104902" y="1717547"/>
                </a:lnTo>
                <a:lnTo>
                  <a:pt x="96774" y="1716913"/>
                </a:lnTo>
                <a:close/>
              </a:path>
              <a:path w="657225" h="1814829">
                <a:moveTo>
                  <a:pt x="40091" y="1765857"/>
                </a:moveTo>
                <a:lnTo>
                  <a:pt x="23241" y="1780413"/>
                </a:lnTo>
                <a:lnTo>
                  <a:pt x="44450" y="1787652"/>
                </a:lnTo>
                <a:lnTo>
                  <a:pt x="40091" y="1765857"/>
                </a:lnTo>
                <a:close/>
              </a:path>
              <a:path w="657225" h="1814829">
                <a:moveTo>
                  <a:pt x="59500" y="1749091"/>
                </a:moveTo>
                <a:lnTo>
                  <a:pt x="40091" y="1765857"/>
                </a:lnTo>
                <a:lnTo>
                  <a:pt x="44450" y="1787652"/>
                </a:lnTo>
                <a:lnTo>
                  <a:pt x="46254" y="1787652"/>
                </a:lnTo>
                <a:lnTo>
                  <a:pt x="59500" y="1749091"/>
                </a:lnTo>
                <a:close/>
              </a:path>
              <a:path w="657225" h="1814829">
                <a:moveTo>
                  <a:pt x="43687" y="1715261"/>
                </a:moveTo>
                <a:lnTo>
                  <a:pt x="35024" y="1740525"/>
                </a:lnTo>
                <a:lnTo>
                  <a:pt x="40091" y="1765857"/>
                </a:lnTo>
                <a:lnTo>
                  <a:pt x="59500" y="1749091"/>
                </a:lnTo>
                <a:lnTo>
                  <a:pt x="68199" y="1723770"/>
                </a:lnTo>
                <a:lnTo>
                  <a:pt x="43687" y="171526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64046" y="4318253"/>
            <a:ext cx="518795" cy="1302385"/>
          </a:xfrm>
          <a:custGeom>
            <a:avLst/>
            <a:gdLst/>
            <a:ahLst/>
            <a:cxnLst/>
            <a:rect l="l" t="t" r="r" b="b"/>
            <a:pathLst>
              <a:path w="518795" h="1302385">
                <a:moveTo>
                  <a:pt x="24383" y="0"/>
                </a:moveTo>
                <a:lnTo>
                  <a:pt x="0" y="9144"/>
                </a:lnTo>
                <a:lnTo>
                  <a:pt x="36449" y="106172"/>
                </a:lnTo>
                <a:lnTo>
                  <a:pt x="60705" y="97028"/>
                </a:lnTo>
                <a:lnTo>
                  <a:pt x="24383" y="0"/>
                </a:lnTo>
                <a:close/>
              </a:path>
              <a:path w="518795" h="1302385">
                <a:moveTo>
                  <a:pt x="87883" y="169926"/>
                </a:moveTo>
                <a:lnTo>
                  <a:pt x="63626" y="178943"/>
                </a:lnTo>
                <a:lnTo>
                  <a:pt x="99949" y="275971"/>
                </a:lnTo>
                <a:lnTo>
                  <a:pt x="124205" y="266954"/>
                </a:lnTo>
                <a:lnTo>
                  <a:pt x="87883" y="169926"/>
                </a:lnTo>
                <a:close/>
              </a:path>
              <a:path w="518795" h="1302385">
                <a:moveTo>
                  <a:pt x="151510" y="339725"/>
                </a:moveTo>
                <a:lnTo>
                  <a:pt x="127253" y="348742"/>
                </a:lnTo>
                <a:lnTo>
                  <a:pt x="163575" y="445897"/>
                </a:lnTo>
                <a:lnTo>
                  <a:pt x="187832" y="436753"/>
                </a:lnTo>
                <a:lnTo>
                  <a:pt x="151510" y="339725"/>
                </a:lnTo>
                <a:close/>
              </a:path>
              <a:path w="518795" h="1302385">
                <a:moveTo>
                  <a:pt x="215137" y="509524"/>
                </a:moveTo>
                <a:lnTo>
                  <a:pt x="190880" y="518668"/>
                </a:lnTo>
                <a:lnTo>
                  <a:pt x="227202" y="615696"/>
                </a:lnTo>
                <a:lnTo>
                  <a:pt x="251459" y="606552"/>
                </a:lnTo>
                <a:lnTo>
                  <a:pt x="215137" y="509524"/>
                </a:lnTo>
                <a:close/>
              </a:path>
              <a:path w="518795" h="1302385">
                <a:moveTo>
                  <a:pt x="278764" y="679450"/>
                </a:moveTo>
                <a:lnTo>
                  <a:pt x="254380" y="688467"/>
                </a:lnTo>
                <a:lnTo>
                  <a:pt x="290829" y="785495"/>
                </a:lnTo>
                <a:lnTo>
                  <a:pt x="315086" y="776478"/>
                </a:lnTo>
                <a:lnTo>
                  <a:pt x="278764" y="679450"/>
                </a:lnTo>
                <a:close/>
              </a:path>
              <a:path w="518795" h="1302385">
                <a:moveTo>
                  <a:pt x="342264" y="849249"/>
                </a:moveTo>
                <a:lnTo>
                  <a:pt x="318007" y="858266"/>
                </a:lnTo>
                <a:lnTo>
                  <a:pt x="354329" y="955421"/>
                </a:lnTo>
                <a:lnTo>
                  <a:pt x="378586" y="946277"/>
                </a:lnTo>
                <a:lnTo>
                  <a:pt x="342264" y="849249"/>
                </a:lnTo>
                <a:close/>
              </a:path>
              <a:path w="518795" h="1302385">
                <a:moveTo>
                  <a:pt x="405892" y="1019048"/>
                </a:moveTo>
                <a:lnTo>
                  <a:pt x="381634" y="1028192"/>
                </a:lnTo>
                <a:lnTo>
                  <a:pt x="417956" y="1125220"/>
                </a:lnTo>
                <a:lnTo>
                  <a:pt x="442213" y="1116076"/>
                </a:lnTo>
                <a:lnTo>
                  <a:pt x="405892" y="1019048"/>
                </a:lnTo>
                <a:close/>
              </a:path>
              <a:path w="518795" h="1302385">
                <a:moveTo>
                  <a:pt x="422021" y="1206881"/>
                </a:moveTo>
                <a:lnTo>
                  <a:pt x="413893" y="1207643"/>
                </a:lnTo>
                <a:lnTo>
                  <a:pt x="409448" y="1213231"/>
                </a:lnTo>
                <a:lnTo>
                  <a:pt x="404875" y="1218819"/>
                </a:lnTo>
                <a:lnTo>
                  <a:pt x="405637" y="1226947"/>
                </a:lnTo>
                <a:lnTo>
                  <a:pt x="498094" y="1302397"/>
                </a:lnTo>
                <a:lnTo>
                  <a:pt x="501457" y="1282865"/>
                </a:lnTo>
                <a:lnTo>
                  <a:pt x="477011" y="1282865"/>
                </a:lnTo>
                <a:lnTo>
                  <a:pt x="460264" y="1238094"/>
                </a:lnTo>
                <a:lnTo>
                  <a:pt x="422021" y="1206881"/>
                </a:lnTo>
                <a:close/>
              </a:path>
              <a:path w="518795" h="1302385">
                <a:moveTo>
                  <a:pt x="460264" y="1238094"/>
                </a:moveTo>
                <a:lnTo>
                  <a:pt x="477011" y="1282865"/>
                </a:lnTo>
                <a:lnTo>
                  <a:pt x="494992" y="1276134"/>
                </a:lnTo>
                <a:lnTo>
                  <a:pt x="476376" y="1276134"/>
                </a:lnTo>
                <a:lnTo>
                  <a:pt x="480127" y="1254307"/>
                </a:lnTo>
                <a:lnTo>
                  <a:pt x="460264" y="1238094"/>
                </a:lnTo>
                <a:close/>
              </a:path>
              <a:path w="518795" h="1302385">
                <a:moveTo>
                  <a:pt x="499490" y="1175639"/>
                </a:moveTo>
                <a:lnTo>
                  <a:pt x="492759" y="1180338"/>
                </a:lnTo>
                <a:lnTo>
                  <a:pt x="491617" y="1187450"/>
                </a:lnTo>
                <a:lnTo>
                  <a:pt x="484493" y="1228905"/>
                </a:lnTo>
                <a:lnTo>
                  <a:pt x="501269" y="1273784"/>
                </a:lnTo>
                <a:lnTo>
                  <a:pt x="477011" y="1282865"/>
                </a:lnTo>
                <a:lnTo>
                  <a:pt x="501457" y="1282865"/>
                </a:lnTo>
                <a:lnTo>
                  <a:pt x="517144" y="1191768"/>
                </a:lnTo>
                <a:lnTo>
                  <a:pt x="518286" y="1184783"/>
                </a:lnTo>
                <a:lnTo>
                  <a:pt x="513587" y="1178052"/>
                </a:lnTo>
                <a:lnTo>
                  <a:pt x="506475" y="1176909"/>
                </a:lnTo>
                <a:lnTo>
                  <a:pt x="499490" y="1175639"/>
                </a:lnTo>
                <a:close/>
              </a:path>
              <a:path w="518795" h="1302385">
                <a:moveTo>
                  <a:pt x="480127" y="1254307"/>
                </a:moveTo>
                <a:lnTo>
                  <a:pt x="476376" y="1276134"/>
                </a:lnTo>
                <a:lnTo>
                  <a:pt x="497331" y="1268349"/>
                </a:lnTo>
                <a:lnTo>
                  <a:pt x="480127" y="1254307"/>
                </a:lnTo>
                <a:close/>
              </a:path>
              <a:path w="518795" h="1302385">
                <a:moveTo>
                  <a:pt x="484493" y="1228905"/>
                </a:moveTo>
                <a:lnTo>
                  <a:pt x="480127" y="1254307"/>
                </a:lnTo>
                <a:lnTo>
                  <a:pt x="497331" y="1268349"/>
                </a:lnTo>
                <a:lnTo>
                  <a:pt x="476376" y="1276134"/>
                </a:lnTo>
                <a:lnTo>
                  <a:pt x="494992" y="1276134"/>
                </a:lnTo>
                <a:lnTo>
                  <a:pt x="501269" y="1273784"/>
                </a:lnTo>
                <a:lnTo>
                  <a:pt x="484493" y="1228905"/>
                </a:lnTo>
                <a:close/>
              </a:path>
              <a:path w="518795" h="1302385">
                <a:moveTo>
                  <a:pt x="469519" y="1188847"/>
                </a:moveTo>
                <a:lnTo>
                  <a:pt x="445261" y="1197991"/>
                </a:lnTo>
                <a:lnTo>
                  <a:pt x="460264" y="1238094"/>
                </a:lnTo>
                <a:lnTo>
                  <a:pt x="480127" y="1254307"/>
                </a:lnTo>
                <a:lnTo>
                  <a:pt x="484493" y="1228905"/>
                </a:lnTo>
                <a:lnTo>
                  <a:pt x="469519" y="118884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96228" y="3027426"/>
            <a:ext cx="120650" cy="547370"/>
          </a:xfrm>
          <a:custGeom>
            <a:avLst/>
            <a:gdLst/>
            <a:ahLst/>
            <a:cxnLst/>
            <a:rect l="l" t="t" r="r" b="b"/>
            <a:pathLst>
              <a:path w="120650" h="547370">
                <a:moveTo>
                  <a:pt x="73151" y="0"/>
                </a:moveTo>
                <a:lnTo>
                  <a:pt x="47244" y="0"/>
                </a:lnTo>
                <a:lnTo>
                  <a:pt x="47244" y="103632"/>
                </a:lnTo>
                <a:lnTo>
                  <a:pt x="73151" y="103632"/>
                </a:lnTo>
                <a:lnTo>
                  <a:pt x="73151" y="0"/>
                </a:lnTo>
                <a:close/>
              </a:path>
              <a:path w="120650" h="547370">
                <a:moveTo>
                  <a:pt x="73151" y="181356"/>
                </a:moveTo>
                <a:lnTo>
                  <a:pt x="47244" y="181356"/>
                </a:lnTo>
                <a:lnTo>
                  <a:pt x="47244" y="284988"/>
                </a:lnTo>
                <a:lnTo>
                  <a:pt x="73151" y="284988"/>
                </a:lnTo>
                <a:lnTo>
                  <a:pt x="73151" y="181356"/>
                </a:lnTo>
                <a:close/>
              </a:path>
              <a:path w="120650" h="547370">
                <a:moveTo>
                  <a:pt x="14477" y="428751"/>
                </a:moveTo>
                <a:lnTo>
                  <a:pt x="8382" y="432435"/>
                </a:lnTo>
                <a:lnTo>
                  <a:pt x="2159" y="435990"/>
                </a:lnTo>
                <a:lnTo>
                  <a:pt x="0" y="443864"/>
                </a:lnTo>
                <a:lnTo>
                  <a:pt x="3683" y="450088"/>
                </a:lnTo>
                <a:lnTo>
                  <a:pt x="60198" y="546988"/>
                </a:lnTo>
                <a:lnTo>
                  <a:pt x="79011" y="514731"/>
                </a:lnTo>
                <a:lnTo>
                  <a:pt x="49022" y="514731"/>
                </a:lnTo>
                <a:lnTo>
                  <a:pt x="60198" y="495572"/>
                </a:lnTo>
                <a:lnTo>
                  <a:pt x="22479" y="430911"/>
                </a:lnTo>
                <a:lnTo>
                  <a:pt x="14477" y="428751"/>
                </a:lnTo>
                <a:close/>
              </a:path>
              <a:path w="120650" h="547370">
                <a:moveTo>
                  <a:pt x="60198" y="495572"/>
                </a:moveTo>
                <a:lnTo>
                  <a:pt x="49022" y="514731"/>
                </a:lnTo>
                <a:lnTo>
                  <a:pt x="71374" y="514731"/>
                </a:lnTo>
                <a:lnTo>
                  <a:pt x="60198" y="495572"/>
                </a:lnTo>
                <a:close/>
              </a:path>
              <a:path w="120650" h="547370">
                <a:moveTo>
                  <a:pt x="105918" y="428751"/>
                </a:moveTo>
                <a:lnTo>
                  <a:pt x="97917" y="430911"/>
                </a:lnTo>
                <a:lnTo>
                  <a:pt x="60198" y="495572"/>
                </a:lnTo>
                <a:lnTo>
                  <a:pt x="71374" y="514731"/>
                </a:lnTo>
                <a:lnTo>
                  <a:pt x="79011" y="514731"/>
                </a:lnTo>
                <a:lnTo>
                  <a:pt x="116713" y="450088"/>
                </a:lnTo>
                <a:lnTo>
                  <a:pt x="120269" y="443864"/>
                </a:lnTo>
                <a:lnTo>
                  <a:pt x="118237" y="435990"/>
                </a:lnTo>
                <a:lnTo>
                  <a:pt x="112014" y="432435"/>
                </a:lnTo>
                <a:lnTo>
                  <a:pt x="105918" y="428751"/>
                </a:lnTo>
                <a:close/>
              </a:path>
              <a:path w="120650" h="547370">
                <a:moveTo>
                  <a:pt x="73151" y="362712"/>
                </a:moveTo>
                <a:lnTo>
                  <a:pt x="47244" y="362712"/>
                </a:lnTo>
                <a:lnTo>
                  <a:pt x="47244" y="466344"/>
                </a:lnTo>
                <a:lnTo>
                  <a:pt x="73151" y="466344"/>
                </a:lnTo>
                <a:lnTo>
                  <a:pt x="73151" y="3627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24300" y="5649467"/>
            <a:ext cx="1884045" cy="721360"/>
          </a:xfrm>
          <a:prstGeom prst="rect">
            <a:avLst/>
          </a:prstGeom>
          <a:solidFill>
            <a:srgbClr val="FFFF00"/>
          </a:solidFill>
          <a:ln w="12192">
            <a:solidFill>
              <a:srgbClr val="58585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CustomerRepository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72484" y="4610100"/>
            <a:ext cx="1935480" cy="675640"/>
          </a:xfrm>
          <a:prstGeom prst="rect">
            <a:avLst/>
          </a:prstGeom>
          <a:solidFill>
            <a:srgbClr val="0000FF"/>
          </a:solidFill>
          <a:ln w="12191">
            <a:solidFill>
              <a:srgbClr val="585858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ICustomerRepository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44028" y="5267705"/>
            <a:ext cx="120650" cy="384175"/>
          </a:xfrm>
          <a:custGeom>
            <a:avLst/>
            <a:gdLst/>
            <a:ahLst/>
            <a:cxnLst/>
            <a:rect l="l" t="t" r="r" b="b"/>
            <a:pathLst>
              <a:path w="120650" h="384175">
                <a:moveTo>
                  <a:pt x="73151" y="0"/>
                </a:moveTo>
                <a:lnTo>
                  <a:pt x="47244" y="0"/>
                </a:lnTo>
                <a:lnTo>
                  <a:pt x="47244" y="103632"/>
                </a:lnTo>
                <a:lnTo>
                  <a:pt x="73151" y="103632"/>
                </a:lnTo>
                <a:lnTo>
                  <a:pt x="73151" y="0"/>
                </a:lnTo>
                <a:close/>
              </a:path>
              <a:path w="120650" h="384175">
                <a:moveTo>
                  <a:pt x="14477" y="265430"/>
                </a:moveTo>
                <a:lnTo>
                  <a:pt x="8381" y="268986"/>
                </a:lnTo>
                <a:lnTo>
                  <a:pt x="2158" y="272542"/>
                </a:lnTo>
                <a:lnTo>
                  <a:pt x="0" y="280543"/>
                </a:lnTo>
                <a:lnTo>
                  <a:pt x="3682" y="286639"/>
                </a:lnTo>
                <a:lnTo>
                  <a:pt x="60198" y="383603"/>
                </a:lnTo>
                <a:lnTo>
                  <a:pt x="78984" y="351370"/>
                </a:lnTo>
                <a:lnTo>
                  <a:pt x="49022" y="351370"/>
                </a:lnTo>
                <a:lnTo>
                  <a:pt x="60198" y="332221"/>
                </a:lnTo>
                <a:lnTo>
                  <a:pt x="26035" y="273685"/>
                </a:lnTo>
                <a:lnTo>
                  <a:pt x="22478" y="267462"/>
                </a:lnTo>
                <a:lnTo>
                  <a:pt x="14477" y="265430"/>
                </a:lnTo>
                <a:close/>
              </a:path>
              <a:path w="120650" h="384175">
                <a:moveTo>
                  <a:pt x="60198" y="332221"/>
                </a:moveTo>
                <a:lnTo>
                  <a:pt x="49022" y="351370"/>
                </a:lnTo>
                <a:lnTo>
                  <a:pt x="71374" y="351370"/>
                </a:lnTo>
                <a:lnTo>
                  <a:pt x="60198" y="332221"/>
                </a:lnTo>
                <a:close/>
              </a:path>
              <a:path w="120650" h="384175">
                <a:moveTo>
                  <a:pt x="105918" y="265430"/>
                </a:moveTo>
                <a:lnTo>
                  <a:pt x="97917" y="267462"/>
                </a:lnTo>
                <a:lnTo>
                  <a:pt x="94361" y="273685"/>
                </a:lnTo>
                <a:lnTo>
                  <a:pt x="60198" y="332221"/>
                </a:lnTo>
                <a:lnTo>
                  <a:pt x="71374" y="351370"/>
                </a:lnTo>
                <a:lnTo>
                  <a:pt x="78984" y="351370"/>
                </a:lnTo>
                <a:lnTo>
                  <a:pt x="120269" y="280543"/>
                </a:lnTo>
                <a:lnTo>
                  <a:pt x="118237" y="272542"/>
                </a:lnTo>
                <a:lnTo>
                  <a:pt x="112014" y="268986"/>
                </a:lnTo>
                <a:lnTo>
                  <a:pt x="105918" y="265430"/>
                </a:lnTo>
                <a:close/>
              </a:path>
              <a:path w="120650" h="384175">
                <a:moveTo>
                  <a:pt x="73151" y="181356"/>
                </a:moveTo>
                <a:lnTo>
                  <a:pt x="47244" y="181356"/>
                </a:lnTo>
                <a:lnTo>
                  <a:pt x="47244" y="284988"/>
                </a:lnTo>
                <a:lnTo>
                  <a:pt x="73151" y="284988"/>
                </a:lnTo>
                <a:lnTo>
                  <a:pt x="73151" y="1813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961631" y="5649467"/>
            <a:ext cx="1885314" cy="721360"/>
          </a:xfrm>
          <a:prstGeom prst="rect">
            <a:avLst/>
          </a:prstGeom>
          <a:solidFill>
            <a:srgbClr val="FFFF00"/>
          </a:solidFill>
          <a:ln w="12192">
            <a:solidFill>
              <a:srgbClr val="58585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OrderRepository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09816" y="4610100"/>
            <a:ext cx="1937385" cy="675640"/>
          </a:xfrm>
          <a:prstGeom prst="rect">
            <a:avLst/>
          </a:prstGeom>
          <a:solidFill>
            <a:srgbClr val="0000FF"/>
          </a:solidFill>
          <a:ln w="12192">
            <a:solidFill>
              <a:srgbClr val="585858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IOrderRepository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517" y="6561835"/>
            <a:ext cx="9398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88" y="6583681"/>
            <a:ext cx="2176272" cy="7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761" y="176148"/>
            <a:ext cx="114109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Segoe UI"/>
                <a:cs typeface="Segoe UI"/>
              </a:rPr>
              <a:t>Microsoft</a:t>
            </a:r>
            <a:r>
              <a:rPr dirty="0" sz="900" spc="-4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7016" y="6507478"/>
            <a:ext cx="1371600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Base</a:t>
            </a:r>
            <a:r>
              <a:rPr dirty="0" spc="-300"/>
              <a:t> </a:t>
            </a:r>
            <a:r>
              <a:rPr dirty="0" spc="-70"/>
              <a:t>Repository</a:t>
            </a:r>
          </a:p>
        </p:txBody>
      </p:sp>
      <p:sp>
        <p:nvSpPr>
          <p:cNvPr id="7" name="object 7"/>
          <p:cNvSpPr/>
          <p:nvPr/>
        </p:nvSpPr>
        <p:spPr>
          <a:xfrm>
            <a:off x="395541" y="1024889"/>
            <a:ext cx="240792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541" y="1985010"/>
            <a:ext cx="240792" cy="248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541" y="2457450"/>
            <a:ext cx="240792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5572" y="2968751"/>
            <a:ext cx="7743444" cy="3253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7250" y="963422"/>
            <a:ext cx="7224395" cy="3590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3279"/>
              </a:lnSpc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Contains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concrete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implementation </a:t>
            </a:r>
            <a:r>
              <a:rPr dirty="0" sz="2800" spc="-25">
                <a:solidFill>
                  <a:srgbClr val="585858"/>
                </a:solidFill>
                <a:latin typeface="Segoe UI"/>
                <a:cs typeface="Segoe UI"/>
              </a:rPr>
              <a:t>of </a:t>
            </a:r>
            <a:r>
              <a:rPr dirty="0" sz="2800" spc="-10">
                <a:solidFill>
                  <a:srgbClr val="C00000"/>
                </a:solidFill>
                <a:latin typeface="Segoe Print"/>
                <a:cs typeface="Segoe Print"/>
              </a:rPr>
              <a:t>general  </a:t>
            </a:r>
            <a:r>
              <a:rPr dirty="0" sz="2800" spc="-5">
                <a:solidFill>
                  <a:srgbClr val="C00000"/>
                </a:solidFill>
                <a:latin typeface="Segoe Print"/>
                <a:cs typeface="Segoe Print"/>
              </a:rPr>
              <a:t>purpose </a:t>
            </a:r>
            <a:r>
              <a:rPr dirty="0" sz="2800" spc="-10">
                <a:solidFill>
                  <a:srgbClr val="C00000"/>
                </a:solidFill>
                <a:latin typeface="Segoe Print"/>
                <a:cs typeface="Segoe Print"/>
              </a:rPr>
              <a:t>data</a:t>
            </a:r>
            <a:r>
              <a:rPr dirty="0" sz="2800" spc="-3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Segoe Print"/>
                <a:cs typeface="Segoe Print"/>
              </a:rPr>
              <a:t>operations</a:t>
            </a:r>
            <a:endParaRPr sz="2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Operations exposed only </a:t>
            </a:r>
            <a:r>
              <a:rPr dirty="0" sz="2800" spc="-15">
                <a:solidFill>
                  <a:srgbClr val="585858"/>
                </a:solidFill>
                <a:latin typeface="Segoe UI"/>
                <a:cs typeface="Segoe UI"/>
              </a:rPr>
              <a:t>to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child</a:t>
            </a:r>
            <a:r>
              <a:rPr dirty="0" sz="2800" spc="55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repositories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 spc="-10">
                <a:solidFill>
                  <a:srgbClr val="585858"/>
                </a:solidFill>
                <a:latin typeface="Segoe UI"/>
                <a:cs typeface="Segoe UI"/>
              </a:rPr>
              <a:t>Driven </a:t>
            </a:r>
            <a:r>
              <a:rPr dirty="0" sz="2800" spc="-5">
                <a:solidFill>
                  <a:srgbClr val="585858"/>
                </a:solidFill>
                <a:latin typeface="Segoe UI"/>
                <a:cs typeface="Segoe UI"/>
              </a:rPr>
              <a:t>by</a:t>
            </a:r>
            <a:r>
              <a:rPr dirty="0" sz="2800" spc="-50">
                <a:solidFill>
                  <a:srgbClr val="5858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Segoe Print"/>
                <a:cs typeface="Segoe Print"/>
              </a:rPr>
              <a:t>Generics</a:t>
            </a:r>
            <a:endParaRPr sz="2800">
              <a:latin typeface="Segoe Print"/>
              <a:cs typeface="Segoe Print"/>
            </a:endParaRPr>
          </a:p>
          <a:p>
            <a:pPr marL="402590">
              <a:lnSpc>
                <a:spcPct val="100000"/>
              </a:lnSpc>
              <a:spcBef>
                <a:spcPts val="1800"/>
              </a:spcBef>
            </a:pPr>
            <a:r>
              <a:rPr dirty="0" sz="1600">
                <a:latin typeface="Arial"/>
                <a:cs typeface="Arial"/>
              </a:rPr>
              <a:t>public </a:t>
            </a:r>
            <a:r>
              <a:rPr dirty="0" sz="1600" spc="-5">
                <a:latin typeface="Arial"/>
                <a:cs typeface="Arial"/>
              </a:rPr>
              <a:t>interface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IRepository&lt;T&gt;</a:t>
            </a:r>
            <a:endParaRPr sz="16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IQueryable</a:t>
            </a:r>
            <a:r>
              <a:rPr dirty="0" sz="1600" spc="-5">
                <a:latin typeface="Arial"/>
                <a:cs typeface="Arial"/>
              </a:rPr>
              <a:t>&lt;</a:t>
            </a: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&gt;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Get();</a:t>
            </a:r>
            <a:endParaRPr sz="1600">
              <a:latin typeface="Arial"/>
              <a:cs typeface="Arial"/>
            </a:endParaRPr>
          </a:p>
          <a:p>
            <a:pPr marL="779145" marR="1017269">
              <a:lnSpc>
                <a:spcPct val="131200"/>
              </a:lnSpc>
            </a:pP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IQueryable&lt;T</a:t>
            </a:r>
            <a:r>
              <a:rPr dirty="0" sz="1600" spc="-5">
                <a:latin typeface="Arial"/>
                <a:cs typeface="Arial"/>
              </a:rPr>
              <a:t>&gt; </a:t>
            </a:r>
            <a:r>
              <a:rPr dirty="0" sz="1600" spc="-10">
                <a:latin typeface="Arial"/>
                <a:cs typeface="Arial"/>
              </a:rPr>
              <a:t>Find(Expression&lt;Func&lt;T, </a:t>
            </a:r>
            <a:r>
              <a:rPr dirty="0" sz="1600" spc="-5">
                <a:latin typeface="Arial"/>
                <a:cs typeface="Arial"/>
              </a:rPr>
              <a:t>bool&gt;&gt; predicate);  </a:t>
            </a: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T </a:t>
            </a:r>
            <a:r>
              <a:rPr dirty="0" sz="1600" spc="-5">
                <a:latin typeface="Arial"/>
                <a:cs typeface="Arial"/>
              </a:rPr>
              <a:t>FindById(int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entityId);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3797" y="4553970"/>
            <a:ext cx="2062480" cy="1290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1300"/>
              </a:lnSpc>
            </a:pP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void </a:t>
            </a:r>
            <a:r>
              <a:rPr dirty="0" sz="1600" spc="-5">
                <a:latin typeface="Arial"/>
                <a:cs typeface="Arial"/>
              </a:rPr>
              <a:t>Add(T entity);  </a:t>
            </a: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void </a:t>
            </a:r>
            <a:r>
              <a:rPr dirty="0" sz="1600" spc="-5">
                <a:latin typeface="Arial"/>
                <a:cs typeface="Arial"/>
              </a:rPr>
              <a:t>Remove(T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entity);  </a:t>
            </a: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void </a:t>
            </a:r>
            <a:r>
              <a:rPr dirty="0" sz="1600" spc="-5">
                <a:latin typeface="Arial"/>
                <a:cs typeface="Arial"/>
              </a:rPr>
              <a:t>Update(T entity);  </a:t>
            </a:r>
            <a:r>
              <a:rPr dirty="0" sz="1600" spc="-5">
                <a:solidFill>
                  <a:srgbClr val="0F08AA"/>
                </a:solidFill>
                <a:latin typeface="Arial"/>
                <a:cs typeface="Arial"/>
              </a:rPr>
              <a:t>int</a:t>
            </a:r>
            <a:r>
              <a:rPr dirty="0" sz="1600" spc="-75">
                <a:solidFill>
                  <a:srgbClr val="0F08AA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Save();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5306" y="5910783"/>
            <a:ext cx="9334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27220" y="6050278"/>
            <a:ext cx="4128516" cy="8077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36364" y="4558284"/>
            <a:ext cx="4097020" cy="1508760"/>
          </a:xfrm>
          <a:custGeom>
            <a:avLst/>
            <a:gdLst/>
            <a:ahLst/>
            <a:cxnLst/>
            <a:rect l="l" t="t" r="r" b="b"/>
            <a:pathLst>
              <a:path w="4097020" h="1508760">
                <a:moveTo>
                  <a:pt x="0" y="207264"/>
                </a:moveTo>
                <a:lnTo>
                  <a:pt x="1056132" y="628650"/>
                </a:lnTo>
                <a:lnTo>
                  <a:pt x="1056132" y="1257287"/>
                </a:lnTo>
                <a:lnTo>
                  <a:pt x="1060181" y="1302490"/>
                </a:lnTo>
                <a:lnTo>
                  <a:pt x="1071857" y="1345035"/>
                </a:lnTo>
                <a:lnTo>
                  <a:pt x="1090450" y="1384211"/>
                </a:lnTo>
                <a:lnTo>
                  <a:pt x="1115252" y="1419309"/>
                </a:lnTo>
                <a:lnTo>
                  <a:pt x="1145554" y="1449617"/>
                </a:lnTo>
                <a:lnTo>
                  <a:pt x="1180648" y="1474427"/>
                </a:lnTo>
                <a:lnTo>
                  <a:pt x="1219825" y="1493027"/>
                </a:lnTo>
                <a:lnTo>
                  <a:pt x="1262375" y="1504708"/>
                </a:lnTo>
                <a:lnTo>
                  <a:pt x="1307591" y="1508760"/>
                </a:lnTo>
                <a:lnTo>
                  <a:pt x="3845052" y="1508760"/>
                </a:lnTo>
                <a:lnTo>
                  <a:pt x="3890234" y="1504708"/>
                </a:lnTo>
                <a:lnTo>
                  <a:pt x="3932767" y="1493027"/>
                </a:lnTo>
                <a:lnTo>
                  <a:pt x="3971939" y="1474427"/>
                </a:lnTo>
                <a:lnTo>
                  <a:pt x="4007037" y="1449617"/>
                </a:lnTo>
                <a:lnTo>
                  <a:pt x="4037349" y="1419309"/>
                </a:lnTo>
                <a:lnTo>
                  <a:pt x="4062165" y="1384211"/>
                </a:lnTo>
                <a:lnTo>
                  <a:pt x="4080772" y="1345035"/>
                </a:lnTo>
                <a:lnTo>
                  <a:pt x="4092458" y="1302490"/>
                </a:lnTo>
                <a:lnTo>
                  <a:pt x="4096512" y="1257287"/>
                </a:lnTo>
                <a:lnTo>
                  <a:pt x="4096512" y="251460"/>
                </a:lnTo>
                <a:lnTo>
                  <a:pt x="1056132" y="251460"/>
                </a:lnTo>
                <a:lnTo>
                  <a:pt x="0" y="207264"/>
                </a:lnTo>
                <a:close/>
              </a:path>
              <a:path w="4097020" h="1508760">
                <a:moveTo>
                  <a:pt x="3845052" y="0"/>
                </a:moveTo>
                <a:lnTo>
                  <a:pt x="1307591" y="0"/>
                </a:lnTo>
                <a:lnTo>
                  <a:pt x="1262375" y="4049"/>
                </a:lnTo>
                <a:lnTo>
                  <a:pt x="1219825" y="15725"/>
                </a:lnTo>
                <a:lnTo>
                  <a:pt x="1180648" y="34318"/>
                </a:lnTo>
                <a:lnTo>
                  <a:pt x="1145554" y="59120"/>
                </a:lnTo>
                <a:lnTo>
                  <a:pt x="1115252" y="89422"/>
                </a:lnTo>
                <a:lnTo>
                  <a:pt x="1090450" y="124516"/>
                </a:lnTo>
                <a:lnTo>
                  <a:pt x="1071857" y="163693"/>
                </a:lnTo>
                <a:lnTo>
                  <a:pt x="1060181" y="206243"/>
                </a:lnTo>
                <a:lnTo>
                  <a:pt x="1056132" y="251460"/>
                </a:lnTo>
                <a:lnTo>
                  <a:pt x="4096512" y="251460"/>
                </a:lnTo>
                <a:lnTo>
                  <a:pt x="4092458" y="206243"/>
                </a:lnTo>
                <a:lnTo>
                  <a:pt x="4080772" y="163693"/>
                </a:lnTo>
                <a:lnTo>
                  <a:pt x="4062165" y="124516"/>
                </a:lnTo>
                <a:lnTo>
                  <a:pt x="4037349" y="89422"/>
                </a:lnTo>
                <a:lnTo>
                  <a:pt x="4007037" y="59120"/>
                </a:lnTo>
                <a:lnTo>
                  <a:pt x="3971939" y="34318"/>
                </a:lnTo>
                <a:lnTo>
                  <a:pt x="3932767" y="15725"/>
                </a:lnTo>
                <a:lnTo>
                  <a:pt x="3890234" y="4049"/>
                </a:lnTo>
                <a:lnTo>
                  <a:pt x="3845052" y="0"/>
                </a:lnTo>
                <a:close/>
              </a:path>
            </a:pathLst>
          </a:custGeom>
          <a:solidFill>
            <a:srgbClr val="0F0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687948" y="4697221"/>
            <a:ext cx="2648585" cy="1229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2540">
              <a:lnSpc>
                <a:spcPct val="100000"/>
              </a:lnSpc>
            </a:pPr>
            <a:r>
              <a:rPr dirty="0" sz="2000">
                <a:solidFill>
                  <a:srgbClr val="FFFF00"/>
                </a:solidFill>
                <a:latin typeface="Arial"/>
                <a:cs typeface="Arial"/>
              </a:rPr>
              <a:t>Returns IQueryables</a:t>
            </a:r>
            <a:r>
              <a:rPr dirty="0" sz="2000" spc="-12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00"/>
                </a:solidFill>
                <a:latin typeface="Arial"/>
                <a:cs typeface="Arial"/>
              </a:rPr>
              <a:t>to  concrete repositories</a:t>
            </a:r>
            <a:r>
              <a:rPr dirty="0" sz="2000" spc="-1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00"/>
                </a:solidFill>
                <a:latin typeface="Arial"/>
                <a:cs typeface="Arial"/>
              </a:rPr>
              <a:t>in  order to </a:t>
            </a:r>
            <a:r>
              <a:rPr dirty="0" sz="2000" spc="5">
                <a:solidFill>
                  <a:srgbClr val="FFFF00"/>
                </a:solidFill>
                <a:latin typeface="Arial"/>
                <a:cs typeface="Arial"/>
              </a:rPr>
              <a:t>compose  </a:t>
            </a:r>
            <a:r>
              <a:rPr dirty="0" sz="2000">
                <a:solidFill>
                  <a:srgbClr val="FFFF00"/>
                </a:solidFill>
                <a:latin typeface="Arial"/>
                <a:cs typeface="Arial"/>
              </a:rPr>
              <a:t>queries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51" y="2016252"/>
            <a:ext cx="5493385" cy="16998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200" b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7200">
              <a:latin typeface="Arial"/>
              <a:cs typeface="Arial"/>
            </a:endParaRPr>
          </a:p>
          <a:p>
            <a:pPr marL="1882139">
              <a:lnSpc>
                <a:spcPct val="100000"/>
              </a:lnSpc>
              <a:spcBef>
                <a:spcPts val="1310"/>
              </a:spcBef>
            </a:pPr>
            <a:r>
              <a:rPr dirty="0" sz="2800" spc="-5" b="0">
                <a:solidFill>
                  <a:srgbClr val="FFC000"/>
                </a:solidFill>
                <a:latin typeface="Arial"/>
                <a:cs typeface="Arial"/>
              </a:rPr>
              <a:t>Base Repository</a:t>
            </a:r>
            <a:r>
              <a:rPr dirty="0" sz="2800" spc="-10" b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800" spc="-5" b="0">
                <a:solidFill>
                  <a:srgbClr val="FFC00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858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Vettor</dc:creator>
  <dc:title>Customer Presentation (Light_4x3)</dc:title>
  <dcterms:created xsi:type="dcterms:W3CDTF">2017-09-17T04:11:27Z</dcterms:created>
  <dcterms:modified xsi:type="dcterms:W3CDTF">2017-09-17T04:11:27Z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2017-09-17T00:00:00Z</vt:filetime>
  </property>
</Properties>
</file>