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C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37.56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0 321,'796'0,"-792"0,7 0,1 0,0-1,20-3,-32 4,0 0,0 0,1 0,-1 0,0 0,1-1,-1 1,0 0,0 0,1 0,-1 0,0 0,0 0,1 0,-1 0,0-1,0 1,1 0,-1 0,0 0,0-1,1 1,-1 0,0 0,0-1,0 1,0 0,0 0,1-1,-1 1,0 0,0 0,0-1,0 1,0 0,0-1,0 1,0 0,0 0,0-1,-11-9,-23-7,33 17,-345-107,256 83,-222-50,303 72,5 1,-1 0,0 0,0 0,1-1,-1 0,1 0,-1 0,1 0,0-1,-6-4,9 6,1 1,0 0,0-1,-1 1,1-1,0 1,0-1,0 1,0 0,0-1,-1 1,1-1,0 1,0-1,0 1,0-1,0 1,0-1,0 1,1 0,-1-1,0 1,0-1,0 1,0-1,1 1,-1 0,0-1,0 1,1-1,-1 1,0 0,0-1,1 1,-1 0,0-1,1 1,-1 0,1-1,19-8,8 2,0 1,1 1,-1 2,1 1,29 1,-42 4,-16-2,0-1,0 0,0 1,0-1,0 0,0 1,0-1,0 0,0 1,0-1,0 0,-1 1,1-1,0 0,0 1,0-1,0 0,0 0,-1 1,1-1,0 0,0 0,0 1,-1-1,1 0,0 0,0 1,-1-1,1 0,0 0,-1 0,1 0,0 0,-1 1,0-1,-10 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37.91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39.12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95 2,'89'-2,"98"4,-134 5,-50-6,1-1,-1 1,0 0,0 0,0 0,0 0,0 1,0-1,0 1,0 0,-1 0,1 0,3 3,-6-4,1-1,-1 1,0 0,0 0,1 0,-1 0,0-1,0 1,0 0,0 0,0 0,0 0,0 0,0 0,0-1,0 1,-1 0,1 0,0 0,0 0,-1-1,1 1,-1 0,1 0,-1-1,1 1,-1 0,1-1,-1 1,0 0,1-1,-1 1,-1 0,-27 18,-10-1,-1-2,-59 16,-87 11,119-28,144-10,82-6,-117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39.47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39.821"/>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4:41.52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1105 209,'-46'-1,"7"0,79 8,586 17,-422-24,-323-2,-292 3,312 4,0 4,-108 25,153-21,-86 33,112-34,0 1,1 1,0 1,-35 27,58-39,-1 0,1 1,0 0,1 0,-1 0,1 0,-1 1,1-1,0 1,-4 10,7-13,-1 0,1 0,-1 1,1-1,0 0,0 1,0-1,0 0,0 1,1-1,-1 0,1 0,-1 0,1 1,0-1,0 0,0 0,0 0,0 0,0 0,1 0,-1 0,1-1,-1 1,1 0,0-1,2 2,5 4,1-1,0 0,0 0,0-1,1-1,-1 1,1-2,0 0,1 0,18 2,-7-3,0 0,0-2,1-1,27-4,-22-1,-29 6,0 0,-1 0,1 0,0 0,0 0,0 0,0 0,0 0,0 0,0 0,0 0,0 0,0 0,0 0,-1 0,1-1,0 1,0 0,0 0,0 0,0 0,0 0,0 0,0 0,0 0,0 0,0 0,0-1,0 1,0 0,0 0,0 0,0 0,0 0,0 0,0 0,0 0,0-1,0 1,0 0,0 0,0 0,0 0,0 0,1 0,-1 0,0 0,0 0,0 0,0 0,0 0,0-1,0 1,0 0,0 0,0 0,0 0,1 0,-1 0,0 0,0 0,0 0,-15-4,-19-1,4 3,0 2,0 1,1 2,-47 9,75-10,10 1,21-2,30-7,-1-3,0-3,78-25,173-79,183-111,-413 182,-78 44,0 0,-1 0,1-1,0 1,-1-1,1 1,-1-1,1 0,-1 0,2-2,-3 4,0-1,0 1,0-1,0 1,0 0,0-1,0 1,0-1,0 1,0 0,0-1,0 1,0-1,0 1,0-1,0 1,0 0,-1-1,1 1,0 0,0-1,0 1,-1 0,1-1,0 1,0 0,-1-1,1 1,0 0,-1 0,1-1,-1 1,-3-2,-1 0,0 1,1-1,-1 1,0 0,0 1,0-1,-5 1,-40-1,0 2,-72 11,-105 29,205-36,-382 89,8 38,381-126,7-4,1 1,0 0,0 0,0 0,0 1,1 0,-1 1,1-1,-10 11,15-14,1-1,-1 1,1-1,0 1,0-1,-1 1,1-1,0 1,0-1,-1 1,1 0,0-1,0 1,0-1,0 1,0 0,0-1,0 1,0-1,0 1,0 0,1-1,-1 1,0-1,0 1,0 0,1-1,-1 1,0-1,1 1,-1-1,1 1,-1-1,0 1,1-1,-1 0,1 1,-1-1,1 0,0 1,25 10,1-5,-1-2,44 2,-35-3,-33-3,1 0,0 0,-1 0,1 0,-1 1,1-1,-1 1,1 0,-1-1,1 1,-1 0,1 1,-1-1,0 0,0 1,3 1,-5-2,0-1,0 1,0 0,0-1,1 1,-1-1,0 1,0 0,0-1,0 1,0-1,0 1,0 0,-1-1,1 1,0-1,0 1,0-1,-1 1,1 0,0-1,-1 1,1-1,0 1,-1 0,-25 21,-62 30,-163 69,148-75,-89 42,156-68,37-19,10-3,73-26,543-260,-13-40,-525 280,147-94,-199 111,-36 31,-1-1,0 1,0 0,0 0,1-1,-1 1,0 0,0 0,0-1,0 1,0 0,1-1,-1 1,0 0,0-1,0 1,0 0,0 0,0-1,0 1,0 0,0-1,0 1,0 0,-1-1,1 1,0 0,0-1,0 1,0 0,0-1,0 1,-1 0,1 0,0-1,0 1,-1 0,1 0,0 0,0-1,-1 1,1 0,0 0,0 0,-1 0,1-1,0 1,-1 0,1 0,0 0,-1 0,1 0,0 0,-1 0,1 0,0 0,0 0,-1 0,1 0,-1 0,-23 1,23-1,-56 9,0 3,1 2,0 2,-53 25,69-26,-488 213,384-161,59-28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2T12:05:00.47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708 456,'10'0,"17"-9,25-9,13-6,10 2,-8-2,-10 5,-10 5,-18 5,-23 8,-29 10,-33 13,-33 8,-16-2,-9 0,-10 5,1 6,2 2,12-1,15-8,17-9,23-3,26-6,26-4,39-5,28-3,22-1,16-7,6-1,-2 0,-4-9,-10-1,-10 1,-15 5,-14 3,-11 3,-18 3,-18 2,-21 0,-21 5,-21 8,-10 5,-13 5,-9 4,2 7,5 2,11-5,19-2,16 3,16 6,10 7,7 5,13-1,15-4,13-4,9-10,7-9,4-10,1-5,0-5,6-3,-5-5,3-3,-5 1,-3 1,-20 2,-37 3,-36 10,-33 14,-19 24,-18 13,-7 11,2 4,20-6,31-15,45-16,45-29,27-21,29-27,24-18,18-18,8-6,-5 6,-15 7,-16 9,-26 10,-25 5,-31 4,-32 4,-24 4,-16 2,-7 7,-3 8,-1 6,6 4,8 4,19 3,19 0,12-5,1-6,-3-12,-7-2,-11-1,-11 3,-10 5,-3 6,2 15,-2 21,2 30,9 22,10 11,10 1,6 1,6-11,3-9,6-11,18-16,8-15,15-12,13-14,21-23,7-21,-2-24,0-5,-11-11,-13-5,-17-14,-25-13,-27-2,-21 4,-17 16,-24 9,-11 10,-6 14,2 16,-1 17,-4 14,3 9,10 6,10 8,10 12,0 14,0 10,5 23,-5 34,9 30,11 22,12 0,10-2,8-15,4-23,8-24,8-27,6-20,14-16,17-12,9-14,14-17,5-14,-3-7,-8-2,-15 2,-18 1,-14 14,-11 14,-7 20,6 8,6 0,15-7,8-11,7-14,0-11,-7-5,-5 2,-8 0,-9 1,-11 5,-17 1,-11 4,-12 5,-9 5,-7 3,0 3,14 1,22 0,15-4,16-6,6-7,4 0,-7 3,-12 8,-17 11,-12 8,-1 8,-3 0,19-4,29-4,31-5,21-13,18-11,3-8,-10-4,-19-3,-21-5,-28-2,-27 1,-16 1,-19 2,-11 8,-6 7,-8 7,-6 6,-9 13,-2 11,6 12,1 6,10 2,6 3,10 6,14 4,8-7,11 0,7-4,8-3,3-3,3-2,7-8,7-6,10-8,12-4,9-14,6-15,20-23,-2-18,-4-14,-7-8,-15-8,-13 1,-13 11,-8 16,-7 13,-3 11,-1 8,-11 10,-7 9,-11 6,-14 11,-5 24,-3 22,2 28,0 20,8 9,12-4,12-14,8-12,11-14,6-12,6-15,7-13,4-10,9-7,13-9,5-13,7-14,0-26,-1-17,-4-16,-11-8,-13 4,-11 13,-9 16,-5 13,-8 17,-8 9,-7 4,-5 7,-8 5,-14 5,-7 3,-16 3,-14 15,-3 15,3 8,1 12,11 7,11 9,17 2,16 10,12-3,9-5,6-10,13-4,9-8,12-7,8-10,9-5,4-8,9-11,3-17,10-17,2-18,2-11,-7-11,-7-4,-9 0,-10 3,-7 2,-12 9,-9 3,-9 7,-6 5,-3 6,-7 9,-8 3,-10 7,-2 1,-6 3,-3 4,-9 13,-8 16,-10 19,-3 23,-11 20,2 21,15 8,17-1,15-9,13-12,13-11,12-14,9-13,15-10,8-12,5-11,10-9,5-5,1-9,4-14,2-12,2-12,4-12,-6-8,-9-2,-16 0,-15-4,-13 0,-9 2,-7 3,-12 2,-15 2,-7 6,-4 8,0 11,2 11,1 11,2 7,-4 4,0 3,0 6,3 7,-4 6,5 9,-3 10,1 13,5 12,8 5,8 6,5-6,5-4,3-8,0-9,7-13,6-8,6-7,10-9,4-9,2-7,0-6,-6-11,-4-8,-5-2,-1-2,-4 1,-10 0,-15 2,-11 1,-7 5,-8 8,1 0,-2 5,-1 3,7 8,9 25,7 22,7 14,4 5,9 3,7-6,8-13,9-11,15-16,10-21,15-32,6-19,9-26,-4-25,-11-10,-12 5,-16 9,-15 13,-12 14,-13 11,-12 14,-13 16,-4 7,-6 8,-7 5,-2 1,-3 1,-3 1,1 3,4 1,10 6,5 2,3 0,6 5,-4 19,-7 34,2 31,5 19,7-1,7-9,4-17,9-24,8-22,13-19,11-17,15-30,19-35,26-31,8-26,-10-7,-15 13,-21 20,-20 21,-22 22,-17 19,-19 10,-16 3,-20 4,-16 4,-1 4,-1 2,-4 2,7 5,6 3,15 9,10 11,12 17,12 14,8 3,5-5,10-7,2-6,11-12,6-11,9-9,9-6,6-5,1-16,-5-7,-4 1,-9-1,-10-2,-14 4,-13 0,-15 3,-20 5,-12 4,-12 4,-5 7,-1 4,12 4,11 1,8 14,6 21,-1 37,10 44,13 35,15 18,21 4,15-21,12-22,6-32,3-33,6-31,2-22,8-31,6-39,24-59,17-87,3-59,-16-41,-26-11,-27 33,-25 56,-17 55,-16 50,-9 38,-11 31,-14 23,0 9,-4 6,-6-1,-5-1,-13 1,3 6,-3 1,-1 12,-4 11,0 7,-5 7,2 12,-3 20,6 24,9 13,16 14,13-4,13-9,9-18,5-15,8-15,14-20,2-11,8-11,8-10,8-6,1-14,12-15,6-23,1-14,-10-11,-10-7,-12 4,-13 9,-10 13,-6 9,-4 7,-8 6,-11 3,-14 6,-10 1,-8 5,-6 5,-2 5,3 2,6 3,6 1,7 6,3 7,3 5,6 6,8 3,11-9,16-6,12-10,-9-6,-11-2,-11-1,-9 7,-12 3,-5 6,-2 6,4 10,9 12,8 8,6 7,15 4,16-2,9-6,9-6,18-10,8-10,4-9,8-7,-8-10,-11-3,-16-6,-15-11,-13-5,-8-9,-16-7,-11-5,-21 0,-15 4,-11 5,-5 9,5 5,0 8,5 6,10 6,12 9,19 4,27 6,18 1,14 3,11-1,7-3,-2-3,-19-4,-26-12,-28-10,-22-3,-13 4,-3 3,4 4,6 4,6 7,0 14,2 18,-7 24,0 16,2 10,-5 11,4-1,11-12,16-20,21-15,29-16,29-13,29-15,23-17,13-21,8-15,12-18,-4-17,-7-10,-17-7,-23 4,-23 8,-19 20,-18 16,-21 13,-16 9,-19 4,-20 3,-18 5,-23 6,-13 5,-10 5,-6 7,1 9,13 6,20 6,22 8,20 14,12 13,10 7,6 12,5-3,3-9,6-15,7-18,10-13,16-15,12-19,6-16,3-3,-8-2,-14 2,-13 10,-21 24,-17 27,-10 18,-7 6,1 0,6-5,7-10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30F63-8586-49EF-BFE9-01671D49EE45}"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DB03-4C21-4025-8B04-3247ECFEB89E}" type="slidenum">
              <a:rPr lang="en-IN" smtClean="0"/>
              <a:t>‹#›</a:t>
            </a:fld>
            <a:endParaRPr lang="en-IN"/>
          </a:p>
        </p:txBody>
      </p:sp>
    </p:spTree>
    <p:extLst>
      <p:ext uri="{BB962C8B-B14F-4D97-AF65-F5344CB8AC3E}">
        <p14:creationId xmlns:p14="http://schemas.microsoft.com/office/powerpoint/2010/main" val="45524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E8DB03-4C21-4025-8B04-3247ECFEB89E}" type="slidenum">
              <a:rPr lang="en-IN" smtClean="0"/>
              <a:t>7</a:t>
            </a:fld>
            <a:endParaRPr lang="en-IN"/>
          </a:p>
        </p:txBody>
      </p:sp>
    </p:spTree>
    <p:extLst>
      <p:ext uri="{BB962C8B-B14F-4D97-AF65-F5344CB8AC3E}">
        <p14:creationId xmlns:p14="http://schemas.microsoft.com/office/powerpoint/2010/main" val="264626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363226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391305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6EF221-40A3-4001-B02C-92377DDFB4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48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268895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6EF221-40A3-4001-B02C-92377DDFB4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763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783950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64336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425359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58472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B366F-67AA-44F7-914B-CE28CA0EC98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9179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338917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B366F-67AA-44F7-914B-CE28CA0EC980}"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70851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B366F-67AA-44F7-914B-CE28CA0EC980}"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87330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B366F-67AA-44F7-914B-CE28CA0EC980}"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65353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165047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B366F-67AA-44F7-914B-CE28CA0EC98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6EF221-40A3-4001-B02C-92377DDFB4E4}" type="slidenum">
              <a:rPr lang="en-IN" smtClean="0"/>
              <a:t>‹#›</a:t>
            </a:fld>
            <a:endParaRPr lang="en-IN"/>
          </a:p>
        </p:txBody>
      </p:sp>
    </p:spTree>
    <p:extLst>
      <p:ext uri="{BB962C8B-B14F-4D97-AF65-F5344CB8AC3E}">
        <p14:creationId xmlns:p14="http://schemas.microsoft.com/office/powerpoint/2010/main" val="31032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BB366F-67AA-44F7-914B-CE28CA0EC980}" type="datetimeFigureOut">
              <a:rPr lang="en-IN" smtClean="0"/>
              <a:t>23-06-2024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6EF221-40A3-4001-B02C-92377DDFB4E4}" type="slidenum">
              <a:rPr lang="en-IN" smtClean="0"/>
              <a:t>‹#›</a:t>
            </a:fld>
            <a:endParaRPr lang="en-IN"/>
          </a:p>
        </p:txBody>
      </p:sp>
    </p:spTree>
    <p:extLst>
      <p:ext uri="{BB962C8B-B14F-4D97-AF65-F5344CB8AC3E}">
        <p14:creationId xmlns:p14="http://schemas.microsoft.com/office/powerpoint/2010/main" val="37246076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customXml" Target="../ink/ink5.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tags" Target="../tags/tag1.xml"/><Relationship Id="rId6" Type="http://schemas.openxmlformats.org/officeDocument/2006/relationships/image" Target="../media/image23.png"/><Relationship Id="rId11" Type="http://schemas.openxmlformats.org/officeDocument/2006/relationships/customXml" Target="../ink/ink4.xml"/><Relationship Id="rId15" Type="http://schemas.openxmlformats.org/officeDocument/2006/relationships/customXml" Target="../ink/ink7.xml"/><Relationship Id="rId10"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432C-7F25-C31D-3D6E-E2CA68C94AA1}"/>
              </a:ext>
            </a:extLst>
          </p:cNvPr>
          <p:cNvSpPr>
            <a:spLocks noGrp="1"/>
          </p:cNvSpPr>
          <p:nvPr>
            <p:ph type="ctrTitle"/>
          </p:nvPr>
        </p:nvSpPr>
        <p:spPr>
          <a:xfrm>
            <a:off x="2389908" y="1485900"/>
            <a:ext cx="9040091" cy="3672840"/>
          </a:xfrm>
        </p:spPr>
        <p:txBody>
          <a:bodyPr>
            <a:normAutofit/>
          </a:bodyPr>
          <a:lstStyle/>
          <a:p>
            <a:pPr algn="ctr"/>
            <a:r>
              <a:rPr lang="en-US" sz="4500" b="1" dirty="0">
                <a:latin typeface="Calibri" panose="020F0502020204030204" pitchFamily="34" charset="0"/>
                <a:ea typeface="Calibri" panose="020F0502020204030204" pitchFamily="34" charset="0"/>
                <a:cs typeface="Calibri" panose="020F0502020204030204" pitchFamily="34" charset="0"/>
              </a:rPr>
              <a:t>Hotel Reservation Analysis </a:t>
            </a:r>
            <a:br>
              <a:rPr lang="en-US" sz="4500" b="1" dirty="0">
                <a:latin typeface="Calibri" panose="020F0502020204030204" pitchFamily="34" charset="0"/>
                <a:ea typeface="Calibri" panose="020F0502020204030204" pitchFamily="34" charset="0"/>
                <a:cs typeface="Calibri" panose="020F0502020204030204" pitchFamily="34" charset="0"/>
              </a:rPr>
            </a:br>
            <a:r>
              <a:rPr lang="en-US" sz="4500" b="1" dirty="0">
                <a:latin typeface="Calibri" panose="020F0502020204030204" pitchFamily="34" charset="0"/>
                <a:ea typeface="Calibri" panose="020F0502020204030204" pitchFamily="34" charset="0"/>
                <a:cs typeface="Calibri" panose="020F0502020204030204" pitchFamily="34" charset="0"/>
              </a:rPr>
              <a:t>With SQL</a:t>
            </a:r>
            <a:br>
              <a:rPr lang="en-IN" sz="4500" b="1" dirty="0">
                <a:latin typeface="Calibri" panose="020F0502020204030204" pitchFamily="34" charset="0"/>
                <a:ea typeface="Calibri" panose="020F0502020204030204" pitchFamily="34" charset="0"/>
                <a:cs typeface="Calibri" panose="020F0502020204030204" pitchFamily="34" charset="0"/>
              </a:rPr>
            </a:br>
            <a:endParaRPr lang="en-IN" sz="4500" b="1" dirty="0"/>
          </a:p>
        </p:txBody>
      </p:sp>
    </p:spTree>
    <p:extLst>
      <p:ext uri="{BB962C8B-B14F-4D97-AF65-F5344CB8AC3E}">
        <p14:creationId xmlns:p14="http://schemas.microsoft.com/office/powerpoint/2010/main" val="2478822308"/>
      </p:ext>
    </p:extLst>
  </p:cSld>
  <p:clrMapOvr>
    <a:masterClrMapping/>
  </p:clrMapOvr>
  <mc:AlternateContent xmlns:mc="http://schemas.openxmlformats.org/markup-compatibility/2006" xmlns:p14="http://schemas.microsoft.com/office/powerpoint/2010/main">
    <mc:Choice Requires="p14">
      <p:transition spd="slow" p14:dur="2000" advTm="7764"/>
    </mc:Choice>
    <mc:Fallback xmlns="">
      <p:transition spd="slow" advTm="77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D455D-FE8A-E006-34EC-10D10A3B0977}"/>
              </a:ext>
            </a:extLst>
          </p:cNvPr>
          <p:cNvSpPr>
            <a:spLocks noGrp="1"/>
          </p:cNvSpPr>
          <p:nvPr>
            <p:ph idx="1"/>
          </p:nvPr>
        </p:nvSpPr>
        <p:spPr>
          <a:xfrm>
            <a:off x="2483427" y="779318"/>
            <a:ext cx="9021185" cy="5131904"/>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6. How many reservations fall on a weekend (</a:t>
            </a:r>
            <a:r>
              <a:rPr lang="en-US" sz="2000" b="1" dirty="0" err="1">
                <a:latin typeface="Calibri" panose="020F0502020204030204" pitchFamily="34" charset="0"/>
                <a:ea typeface="Calibri" panose="020F0502020204030204" pitchFamily="34" charset="0"/>
                <a:cs typeface="Calibri" panose="020F0502020204030204" pitchFamily="34" charset="0"/>
              </a:rPr>
              <a:t>no_of_weekend_nights</a:t>
            </a:r>
            <a:r>
              <a:rPr lang="en-US" sz="2000" b="1" dirty="0">
                <a:latin typeface="Calibri" panose="020F0502020204030204" pitchFamily="34" charset="0"/>
                <a:ea typeface="Calibri" panose="020F0502020204030204" pitchFamily="34" charset="0"/>
                <a:cs typeface="Calibri" panose="020F0502020204030204" pitchFamily="34" charset="0"/>
              </a:rPr>
              <a:t> &gt; 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59345DA-3A91-7437-D0EA-CA1FDA0C7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73" y="1631708"/>
            <a:ext cx="9408733" cy="3943182"/>
          </a:xfrm>
          <a:prstGeom prst="rect">
            <a:avLst/>
          </a:prstGeom>
        </p:spPr>
      </p:pic>
    </p:spTree>
    <p:extLst>
      <p:ext uri="{BB962C8B-B14F-4D97-AF65-F5344CB8AC3E}">
        <p14:creationId xmlns:p14="http://schemas.microsoft.com/office/powerpoint/2010/main" val="685192249"/>
      </p:ext>
    </p:extLst>
  </p:cSld>
  <p:clrMapOvr>
    <a:masterClrMapping/>
  </p:clrMapOvr>
  <mc:AlternateContent xmlns:mc="http://schemas.openxmlformats.org/markup-compatibility/2006" xmlns:p14="http://schemas.microsoft.com/office/powerpoint/2010/main">
    <mc:Choice Requires="p14">
      <p:transition spd="slow" p14:dur="2000" advTm="15910"/>
    </mc:Choice>
    <mc:Fallback xmlns="">
      <p:transition spd="slow" advTm="159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53B18-25CD-CB48-368C-56EB5441CEF5}"/>
              </a:ext>
            </a:extLst>
          </p:cNvPr>
          <p:cNvSpPr>
            <a:spLocks noGrp="1"/>
          </p:cNvSpPr>
          <p:nvPr>
            <p:ph idx="1"/>
          </p:nvPr>
        </p:nvSpPr>
        <p:spPr>
          <a:xfrm>
            <a:off x="2506085" y="772391"/>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7. What is the highest and lowest lead time for reservations?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6A26BD4-207E-40F4-5558-2F9824842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040" y="1516468"/>
            <a:ext cx="9204643" cy="4048590"/>
          </a:xfrm>
          <a:prstGeom prst="rect">
            <a:avLst/>
          </a:prstGeom>
        </p:spPr>
      </p:pic>
    </p:spTree>
    <p:extLst>
      <p:ext uri="{BB962C8B-B14F-4D97-AF65-F5344CB8AC3E}">
        <p14:creationId xmlns:p14="http://schemas.microsoft.com/office/powerpoint/2010/main" val="2635104829"/>
      </p:ext>
    </p:extLst>
  </p:cSld>
  <p:clrMapOvr>
    <a:masterClrMapping/>
  </p:clrMapOvr>
  <mc:AlternateContent xmlns:mc="http://schemas.openxmlformats.org/markup-compatibility/2006" xmlns:p14="http://schemas.microsoft.com/office/powerpoint/2010/main">
    <mc:Choice Requires="p14">
      <p:transition spd="slow" p14:dur="2000" advTm="17627"/>
    </mc:Choice>
    <mc:Fallback xmlns="">
      <p:transition spd="slow" advTm="176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BA786-2D80-E591-89B1-EA2BBC40DB96}"/>
              </a:ext>
            </a:extLst>
          </p:cNvPr>
          <p:cNvSpPr>
            <a:spLocks noGrp="1"/>
          </p:cNvSpPr>
          <p:nvPr>
            <p:ph idx="1"/>
          </p:nvPr>
        </p:nvSpPr>
        <p:spPr>
          <a:xfrm>
            <a:off x="2516476" y="876300"/>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8. What is the most common market segment type for reservations?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39C7B2-524B-EEF1-5465-9034535A5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49" y="1691149"/>
            <a:ext cx="9390462" cy="4109884"/>
          </a:xfrm>
          <a:prstGeom prst="rect">
            <a:avLst/>
          </a:prstGeom>
        </p:spPr>
      </p:pic>
    </p:spTree>
    <p:extLst>
      <p:ext uri="{BB962C8B-B14F-4D97-AF65-F5344CB8AC3E}">
        <p14:creationId xmlns:p14="http://schemas.microsoft.com/office/powerpoint/2010/main" val="2456624644"/>
      </p:ext>
    </p:extLst>
  </p:cSld>
  <p:clrMapOvr>
    <a:masterClrMapping/>
  </p:clrMapOvr>
  <mc:AlternateContent xmlns:mc="http://schemas.openxmlformats.org/markup-compatibility/2006" xmlns:p14="http://schemas.microsoft.com/office/powerpoint/2010/main">
    <mc:Choice Requires="p14">
      <p:transition spd="slow" p14:dur="2000" advTm="17175"/>
    </mc:Choice>
    <mc:Fallback xmlns="">
      <p:transition spd="slow" advTm="1717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F9540-99B9-0FBC-EFE6-23A9A982FD10}"/>
              </a:ext>
            </a:extLst>
          </p:cNvPr>
          <p:cNvSpPr>
            <a:spLocks noGrp="1"/>
          </p:cNvSpPr>
          <p:nvPr>
            <p:ph idx="1"/>
          </p:nvPr>
        </p:nvSpPr>
        <p:spPr>
          <a:xfrm>
            <a:off x="2568430" y="855518"/>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9. How many reservations have a booking status of "Confirmed"?</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811DFE-39F2-C39F-EB05-71225AA18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81" y="1710813"/>
            <a:ext cx="9232827" cy="3777622"/>
          </a:xfrm>
          <a:prstGeom prst="rect">
            <a:avLst/>
          </a:prstGeom>
        </p:spPr>
      </p:pic>
    </p:spTree>
    <p:extLst>
      <p:ext uri="{BB962C8B-B14F-4D97-AF65-F5344CB8AC3E}">
        <p14:creationId xmlns:p14="http://schemas.microsoft.com/office/powerpoint/2010/main" val="733986747"/>
      </p:ext>
    </p:extLst>
  </p:cSld>
  <p:clrMapOvr>
    <a:masterClrMapping/>
  </p:clrMapOvr>
  <mc:AlternateContent xmlns:mc="http://schemas.openxmlformats.org/markup-compatibility/2006" xmlns:p14="http://schemas.microsoft.com/office/powerpoint/2010/main">
    <mc:Choice Requires="p14">
      <p:transition spd="slow" p14:dur="2000" advTm="15940"/>
    </mc:Choice>
    <mc:Fallback xmlns="">
      <p:transition spd="slow" advTm="159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CA135-EC4F-13CB-7651-CFA93C9F43E3}"/>
              </a:ext>
            </a:extLst>
          </p:cNvPr>
          <p:cNvSpPr>
            <a:spLocks noGrp="1"/>
          </p:cNvSpPr>
          <p:nvPr>
            <p:ph idx="1"/>
          </p:nvPr>
        </p:nvSpPr>
        <p:spPr>
          <a:xfrm>
            <a:off x="2454130" y="928254"/>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10. What is the total number of adults and children across all reservations?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EBE8DF1-C485-0D3B-EE3B-3C192A961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535" y="1751299"/>
            <a:ext cx="9239600" cy="3355402"/>
          </a:xfrm>
          <a:prstGeom prst="rect">
            <a:avLst/>
          </a:prstGeom>
        </p:spPr>
      </p:pic>
    </p:spTree>
    <p:extLst>
      <p:ext uri="{BB962C8B-B14F-4D97-AF65-F5344CB8AC3E}">
        <p14:creationId xmlns:p14="http://schemas.microsoft.com/office/powerpoint/2010/main" val="3495876554"/>
      </p:ext>
    </p:extLst>
  </p:cSld>
  <p:clrMapOvr>
    <a:masterClrMapping/>
  </p:clrMapOvr>
  <mc:AlternateContent xmlns:mc="http://schemas.openxmlformats.org/markup-compatibility/2006" xmlns:p14="http://schemas.microsoft.com/office/powerpoint/2010/main">
    <mc:Choice Requires="p14">
      <p:transition spd="slow" p14:dur="2000" advTm="15895"/>
    </mc:Choice>
    <mc:Fallback xmlns="">
      <p:transition spd="slow" advTm="1589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D2FA3-A635-CA3F-13E4-94ED1D1403DA}"/>
              </a:ext>
            </a:extLst>
          </p:cNvPr>
          <p:cNvSpPr>
            <a:spLocks noGrp="1"/>
          </p:cNvSpPr>
          <p:nvPr>
            <p:ph idx="1"/>
          </p:nvPr>
        </p:nvSpPr>
        <p:spPr>
          <a:xfrm>
            <a:off x="2556164" y="831273"/>
            <a:ext cx="8948448" cy="5079949"/>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11. What is the average number of weekend nights for reservations involving children</a:t>
            </a:r>
            <a:r>
              <a:rPr lang="en-US" dirty="0"/>
              <a:t>?</a:t>
            </a:r>
            <a:endParaRPr lang="en-IN" dirty="0"/>
          </a:p>
        </p:txBody>
      </p:sp>
      <p:pic>
        <p:nvPicPr>
          <p:cNvPr id="6" name="Picture 5">
            <a:extLst>
              <a:ext uri="{FF2B5EF4-FFF2-40B4-BE49-F238E27FC236}">
                <a16:creationId xmlns:a16="http://schemas.microsoft.com/office/drawing/2014/main" id="{B70E7259-0EFB-934D-E60A-476CA48BD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348" y="1731784"/>
            <a:ext cx="9045677" cy="4205761"/>
          </a:xfrm>
          <a:prstGeom prst="rect">
            <a:avLst/>
          </a:prstGeom>
        </p:spPr>
      </p:pic>
    </p:spTree>
    <p:extLst>
      <p:ext uri="{BB962C8B-B14F-4D97-AF65-F5344CB8AC3E}">
        <p14:creationId xmlns:p14="http://schemas.microsoft.com/office/powerpoint/2010/main" val="3223536455"/>
      </p:ext>
    </p:extLst>
  </p:cSld>
  <p:clrMapOvr>
    <a:masterClrMapping/>
  </p:clrMapOvr>
  <mc:AlternateContent xmlns:mc="http://schemas.openxmlformats.org/markup-compatibility/2006" xmlns:p14="http://schemas.microsoft.com/office/powerpoint/2010/main">
    <mc:Choice Requires="p14">
      <p:transition spd="slow" p14:dur="2000" advTm="14068"/>
    </mc:Choice>
    <mc:Fallback xmlns="">
      <p:transition spd="slow" advTm="140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4252B-1419-9BDD-B56E-AD92764FF029}"/>
              </a:ext>
            </a:extLst>
          </p:cNvPr>
          <p:cNvSpPr>
            <a:spLocks noGrp="1"/>
          </p:cNvSpPr>
          <p:nvPr>
            <p:ph idx="1"/>
          </p:nvPr>
        </p:nvSpPr>
        <p:spPr>
          <a:xfrm>
            <a:off x="2516476" y="917863"/>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12. How many reservations were made in each month of the year?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B4B3248-DBCE-F898-E419-8A2450E53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543" y="1573123"/>
            <a:ext cx="9395180" cy="4876840"/>
          </a:xfrm>
          <a:prstGeom prst="rect">
            <a:avLst/>
          </a:prstGeom>
        </p:spPr>
      </p:pic>
    </p:spTree>
    <p:extLst>
      <p:ext uri="{BB962C8B-B14F-4D97-AF65-F5344CB8AC3E}">
        <p14:creationId xmlns:p14="http://schemas.microsoft.com/office/powerpoint/2010/main" val="2058814747"/>
      </p:ext>
    </p:extLst>
  </p:cSld>
  <p:clrMapOvr>
    <a:masterClrMapping/>
  </p:clrMapOvr>
  <mc:AlternateContent xmlns:mc="http://schemas.openxmlformats.org/markup-compatibility/2006" xmlns:p14="http://schemas.microsoft.com/office/powerpoint/2010/main">
    <mc:Choice Requires="p14">
      <p:transition spd="slow" p14:dur="2000" advTm="18285"/>
    </mc:Choice>
    <mc:Fallback xmlns="">
      <p:transition spd="slow" advTm="1828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E6B19-86EA-A1ED-C956-7C65148B076D}"/>
              </a:ext>
            </a:extLst>
          </p:cNvPr>
          <p:cNvSpPr>
            <a:spLocks noGrp="1"/>
          </p:cNvSpPr>
          <p:nvPr>
            <p:ph idx="1"/>
          </p:nvPr>
        </p:nvSpPr>
        <p:spPr>
          <a:xfrm>
            <a:off x="2473036" y="758536"/>
            <a:ext cx="9031576" cy="5152686"/>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13. What is the average number of nights (both weekend and weekday) spent by guests for each room</a:t>
            </a:r>
            <a:r>
              <a:rPr lang="en-IN" sz="2000" b="1" dirty="0">
                <a:latin typeface="Calibri" panose="020F0502020204030204" pitchFamily="34" charset="0"/>
                <a:ea typeface="Calibri" panose="020F0502020204030204" pitchFamily="34" charset="0"/>
                <a:cs typeface="Calibri" panose="020F0502020204030204" pitchFamily="34" charset="0"/>
              </a:rPr>
              <a:t> type?</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3CD4593-0E18-122F-F425-7F02C2838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33" y="1841948"/>
            <a:ext cx="9031576" cy="4171186"/>
          </a:xfrm>
          <a:prstGeom prst="rect">
            <a:avLst/>
          </a:prstGeom>
        </p:spPr>
      </p:pic>
    </p:spTree>
    <p:extLst>
      <p:ext uri="{BB962C8B-B14F-4D97-AF65-F5344CB8AC3E}">
        <p14:creationId xmlns:p14="http://schemas.microsoft.com/office/powerpoint/2010/main" val="807120059"/>
      </p:ext>
    </p:extLst>
  </p:cSld>
  <p:clrMapOvr>
    <a:masterClrMapping/>
  </p:clrMapOvr>
  <mc:AlternateContent xmlns:mc="http://schemas.openxmlformats.org/markup-compatibility/2006" xmlns:p14="http://schemas.microsoft.com/office/powerpoint/2010/main">
    <mc:Choice Requires="p14">
      <p:transition spd="slow" p14:dur="2000" advTm="28779"/>
    </mc:Choice>
    <mc:Fallback xmlns="">
      <p:transition spd="slow" advTm="2877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08A2F-1E0D-F9A0-1668-FFBAFCF4FA75}"/>
              </a:ext>
            </a:extLst>
          </p:cNvPr>
          <p:cNvSpPr>
            <a:spLocks noGrp="1"/>
          </p:cNvSpPr>
          <p:nvPr>
            <p:ph idx="1"/>
          </p:nvPr>
        </p:nvSpPr>
        <p:spPr>
          <a:xfrm>
            <a:off x="2568430" y="803564"/>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14. For reservations involving children, what is the most common room type, and    	what is the average price for that room type?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79BD57F-B285-6B38-F836-1130700B0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324" y="1722859"/>
            <a:ext cx="9514676" cy="4841596"/>
          </a:xfrm>
          <a:prstGeom prst="rect">
            <a:avLst/>
          </a:prstGeom>
        </p:spPr>
      </p:pic>
    </p:spTree>
    <p:extLst>
      <p:ext uri="{BB962C8B-B14F-4D97-AF65-F5344CB8AC3E}">
        <p14:creationId xmlns:p14="http://schemas.microsoft.com/office/powerpoint/2010/main" val="2335661806"/>
      </p:ext>
    </p:extLst>
  </p:cSld>
  <p:clrMapOvr>
    <a:masterClrMapping/>
  </p:clrMapOvr>
  <mc:AlternateContent xmlns:mc="http://schemas.openxmlformats.org/markup-compatibility/2006" xmlns:p14="http://schemas.microsoft.com/office/powerpoint/2010/main">
    <mc:Choice Requires="p14">
      <p:transition spd="slow" p14:dur="2000" advTm="25046"/>
    </mc:Choice>
    <mc:Fallback xmlns="">
      <p:transition spd="slow" advTm="2504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4B70D-84DB-215B-0574-8162873F4F35}"/>
              </a:ext>
            </a:extLst>
          </p:cNvPr>
          <p:cNvSpPr>
            <a:spLocks noGrp="1"/>
          </p:cNvSpPr>
          <p:nvPr>
            <p:ph idx="1"/>
          </p:nvPr>
        </p:nvSpPr>
        <p:spPr>
          <a:xfrm>
            <a:off x="2506084" y="741218"/>
            <a:ext cx="8915400" cy="377762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15. Find the market segment type that generates the highest average price     	 	per room?</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D1C1D43-3FEE-2EC4-591C-4EED34DFF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301" y="1632153"/>
            <a:ext cx="8940831" cy="4310218"/>
          </a:xfrm>
          <a:prstGeom prst="rect">
            <a:avLst/>
          </a:prstGeom>
        </p:spPr>
      </p:pic>
    </p:spTree>
    <p:extLst>
      <p:ext uri="{BB962C8B-B14F-4D97-AF65-F5344CB8AC3E}">
        <p14:creationId xmlns:p14="http://schemas.microsoft.com/office/powerpoint/2010/main" val="467715515"/>
      </p:ext>
    </p:extLst>
  </p:cSld>
  <p:clrMapOvr>
    <a:masterClrMapping/>
  </p:clrMapOvr>
  <mc:AlternateContent xmlns:mc="http://schemas.openxmlformats.org/markup-compatibility/2006" xmlns:p14="http://schemas.microsoft.com/office/powerpoint/2010/main">
    <mc:Choice Requires="p14">
      <p:transition spd="slow" p14:dur="2000" advTm="18596"/>
    </mc:Choice>
    <mc:Fallback xmlns="">
      <p:transition spd="slow" advTm="185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CF81FF-2F53-0C8A-F3AE-F26EB8F8A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490" y="382228"/>
            <a:ext cx="8150942" cy="6113207"/>
          </a:xfrm>
          <a:prstGeom prst="rect">
            <a:avLst/>
          </a:prstGeom>
        </p:spPr>
      </p:pic>
    </p:spTree>
    <p:extLst>
      <p:ext uri="{BB962C8B-B14F-4D97-AF65-F5344CB8AC3E}">
        <p14:creationId xmlns:p14="http://schemas.microsoft.com/office/powerpoint/2010/main" val="1434866979"/>
      </p:ext>
    </p:extLst>
  </p:cSld>
  <p:clrMapOvr>
    <a:masterClrMapping/>
  </p:clrMapOvr>
  <mc:AlternateContent xmlns:mc="http://schemas.openxmlformats.org/markup-compatibility/2006" xmlns:p14="http://schemas.microsoft.com/office/powerpoint/2010/main">
    <mc:Choice Requires="p14">
      <p:transition spd="slow" p14:dur="2000" advTm="6667"/>
    </mc:Choice>
    <mc:Fallback xmlns="">
      <p:transition spd="slow" advTm="66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0EB7-41D7-EB2F-F7BC-6648343C5A70}"/>
              </a:ext>
            </a:extLst>
          </p:cNvPr>
          <p:cNvSpPr>
            <a:spLocks noGrp="1"/>
          </p:cNvSpPr>
          <p:nvPr>
            <p:ph type="title"/>
          </p:nvPr>
        </p:nvSpPr>
        <p:spPr/>
        <p:txBody>
          <a:bodyPr>
            <a:normAutofit/>
          </a:bodyPr>
          <a:lstStyle/>
          <a:p>
            <a:r>
              <a:rPr lang="en-US" sz="4000" b="1" dirty="0"/>
              <a:t>Conclusion</a:t>
            </a:r>
            <a:endParaRPr lang="en-IN" sz="4000" b="1" dirty="0"/>
          </a:p>
        </p:txBody>
      </p:sp>
      <p:sp>
        <p:nvSpPr>
          <p:cNvPr id="3" name="Content Placeholder 2">
            <a:extLst>
              <a:ext uri="{FF2B5EF4-FFF2-40B4-BE49-F238E27FC236}">
                <a16:creationId xmlns:a16="http://schemas.microsoft.com/office/drawing/2014/main" id="{951608DD-67DE-0EBB-0BF9-674A007E1E8D}"/>
              </a:ext>
            </a:extLst>
          </p:cNvPr>
          <p:cNvSpPr>
            <a:spLocks noGrp="1"/>
          </p:cNvSpPr>
          <p:nvPr>
            <p:ph idx="1"/>
          </p:nvPr>
        </p:nvSpPr>
        <p:spPr>
          <a:xfrm>
            <a:off x="2592924" y="1905000"/>
            <a:ext cx="8911687" cy="4006222"/>
          </a:xfrm>
        </p:spPr>
        <p:txBody>
          <a:bodyPr>
            <a:norm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SQL allows easy aggregation, filtering and the transformation of data</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By using SQL, we can easily analysis of the databases like Hotel Reservation Analysis.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SQL allows for the creation of custom functions that can perform specific tasks, such as calculating the total cost of room reservations or retrieving the average room rate and booking status of room.</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SQL have flexibility to analyze different types of data and quick performance in the large datasets.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0537846"/>
      </p:ext>
    </p:extLst>
  </p:cSld>
  <p:clrMapOvr>
    <a:masterClrMapping/>
  </p:clrMapOvr>
  <mc:AlternateContent xmlns:mc="http://schemas.openxmlformats.org/markup-compatibility/2006" xmlns:p14="http://schemas.microsoft.com/office/powerpoint/2010/main">
    <mc:Choice Requires="p14">
      <p:transition spd="slow" p14:dur="2000" advTm="29639"/>
    </mc:Choice>
    <mc:Fallback xmlns="">
      <p:transition spd="slow" advTm="2963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C3DC92"/>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A0D8-6261-39B7-EC6A-FB4FF10C109F}"/>
              </a:ext>
            </a:extLst>
          </p:cNvPr>
          <p:cNvSpPr>
            <a:spLocks noGrp="1"/>
          </p:cNvSpPr>
          <p:nvPr>
            <p:ph type="title"/>
          </p:nvPr>
        </p:nvSpPr>
        <p:spPr>
          <a:xfrm>
            <a:off x="2435609" y="1931801"/>
            <a:ext cx="9540081" cy="2846676"/>
          </a:xfrm>
          <a:effectLst>
            <a:glow rad="228600">
              <a:schemeClr val="accent3">
                <a:satMod val="175000"/>
                <a:alpha val="40000"/>
              </a:schemeClr>
            </a:glow>
            <a:reflection blurRad="6350" stA="52000" endPos="36000" dir="5400000" sy="-100000" algn="bl" rotWithShape="0"/>
          </a:effectLst>
        </p:spPr>
        <p:txBody>
          <a:bodyPr/>
          <a:lstStyle/>
          <a:p>
            <a:pPr algn="ctr"/>
            <a:br>
              <a:rPr lang="en-US" sz="5000" dirty="0">
                <a:latin typeface="Showcard Gothic" panose="04020904020102020604" pitchFamily="82" charset="0"/>
              </a:rPr>
            </a:br>
            <a:r>
              <a:rPr lang="en-US" sz="5000" dirty="0">
                <a:solidFill>
                  <a:schemeClr val="tx1"/>
                </a:solidFill>
                <a:latin typeface="Showcard Gothic" panose="04020904020102020604" pitchFamily="82" charset="0"/>
              </a:rPr>
              <a:t>Thank You</a:t>
            </a:r>
            <a:endParaRPr lang="en-IN" sz="5000" dirty="0">
              <a:solidFill>
                <a:schemeClr val="tx1"/>
              </a:solidFill>
              <a:latin typeface="Showcard Gothic" panose="04020904020102020604" pitchFamily="82" charset="0"/>
            </a:endParaRPr>
          </a:p>
        </p:txBody>
      </p:sp>
    </p:spTree>
    <p:extLst>
      <p:ext uri="{BB962C8B-B14F-4D97-AF65-F5344CB8AC3E}">
        <p14:creationId xmlns:p14="http://schemas.microsoft.com/office/powerpoint/2010/main" val="4248734527"/>
      </p:ext>
    </p:extLst>
  </p:cSld>
  <p:clrMapOvr>
    <a:masterClrMapping/>
  </p:clrMapOvr>
  <mc:AlternateContent xmlns:mc="http://schemas.openxmlformats.org/markup-compatibility/2006" xmlns:p14="http://schemas.microsoft.com/office/powerpoint/2010/main">
    <mc:Choice Requires="p14">
      <p:transition spd="slow" p14:dur="2000" advTm="1077"/>
    </mc:Choice>
    <mc:Fallback xmlns="">
      <p:transition spd="slow" advTm="10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6131-0EDB-C53C-E168-1BB07442B9E7}"/>
              </a:ext>
            </a:extLst>
          </p:cNvPr>
          <p:cNvSpPr>
            <a:spLocks noGrp="1"/>
          </p:cNvSpPr>
          <p:nvPr>
            <p:ph type="title"/>
          </p:nvPr>
        </p:nvSpPr>
        <p:spPr>
          <a:xfrm>
            <a:off x="2589213" y="624110"/>
            <a:ext cx="8915400" cy="1125027"/>
          </a:xfrm>
        </p:spPr>
        <p:txBody>
          <a:bodyPr>
            <a:normAutofit/>
          </a:bodyPr>
          <a:lstStyle/>
          <a:p>
            <a:r>
              <a:rPr lang="en-US" sz="3500" dirty="0">
                <a:latin typeface="Calibri" panose="020F0502020204030204" pitchFamily="34" charset="0"/>
                <a:ea typeface="Calibri" panose="020F0502020204030204" pitchFamily="34" charset="0"/>
                <a:cs typeface="Calibri" panose="020F0502020204030204" pitchFamily="34" charset="0"/>
              </a:rPr>
              <a:t>Introduction</a:t>
            </a:r>
            <a:endParaRPr lang="en-IN" sz="35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416067D-70E2-C15A-2F4B-2F970CD5E30C}"/>
              </a:ext>
            </a:extLst>
          </p:cNvPr>
          <p:cNvSpPr>
            <a:spLocks noGrp="1"/>
          </p:cNvSpPr>
          <p:nvPr>
            <p:ph idx="1"/>
          </p:nvPr>
        </p:nvSpPr>
        <p:spPr>
          <a:xfrm>
            <a:off x="2589213" y="1423555"/>
            <a:ext cx="8915400" cy="4103204"/>
          </a:xfrm>
        </p:spPr>
        <p:txBody>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Hotel reservation analysis using SQL involves extracting insights from reservation data. By querying databases, you can analyze booking patterns, occupancy rates, popular room types, and booking status. SQL allows you to aggregate data, calculate average stay durations, and identify peak booking seasons. Whether optimizing revenue or enhancing guest experiences, SQL plays a crucial role in understanding hotel reservations.</a:t>
            </a: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78218B5-C158-0AD8-5C25-134601E6E93B}"/>
                  </a:ext>
                </a:extLst>
              </p14:cNvPr>
              <p14:cNvContentPartPr/>
              <p14:nvPr/>
            </p14:nvContentPartPr>
            <p14:xfrm>
              <a:off x="7658133" y="6077536"/>
              <a:ext cx="315000" cy="115920"/>
            </p14:xfrm>
          </p:contentPart>
        </mc:Choice>
        <mc:Fallback xmlns="">
          <p:pic>
            <p:nvPicPr>
              <p:cNvPr id="7" name="Ink 6">
                <a:extLst>
                  <a:ext uri="{FF2B5EF4-FFF2-40B4-BE49-F238E27FC236}">
                    <a16:creationId xmlns:a16="http://schemas.microsoft.com/office/drawing/2014/main" id="{678218B5-C158-0AD8-5C25-134601E6E93B}"/>
                  </a:ext>
                </a:extLst>
              </p:cNvPr>
              <p:cNvPicPr/>
              <p:nvPr/>
            </p:nvPicPr>
            <p:blipFill>
              <a:blip r:embed="rId6"/>
              <a:stretch>
                <a:fillRect/>
              </a:stretch>
            </p:blipFill>
            <p:spPr>
              <a:xfrm>
                <a:off x="7604133" y="5969536"/>
                <a:ext cx="42264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6BC7379-046D-9A98-B054-AC866EC88052}"/>
                  </a:ext>
                </a:extLst>
              </p14:cNvPr>
              <p14:cNvContentPartPr/>
              <p14:nvPr/>
            </p14:nvContentPartPr>
            <p14:xfrm>
              <a:off x="7730493" y="6088696"/>
              <a:ext cx="360" cy="360"/>
            </p14:xfrm>
          </p:contentPart>
        </mc:Choice>
        <mc:Fallback xmlns="">
          <p:pic>
            <p:nvPicPr>
              <p:cNvPr id="8" name="Ink 7">
                <a:extLst>
                  <a:ext uri="{FF2B5EF4-FFF2-40B4-BE49-F238E27FC236}">
                    <a16:creationId xmlns:a16="http://schemas.microsoft.com/office/drawing/2014/main" id="{E6BC7379-046D-9A98-B054-AC866EC88052}"/>
                  </a:ext>
                </a:extLst>
              </p:cNvPr>
              <p:cNvPicPr/>
              <p:nvPr/>
            </p:nvPicPr>
            <p:blipFill>
              <a:blip r:embed="rId8"/>
              <a:stretch>
                <a:fillRect/>
              </a:stretch>
            </p:blipFill>
            <p:spPr>
              <a:xfrm>
                <a:off x="7676853" y="598105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4B0FD00-AF3C-0D9D-B724-0F16706AA6B7}"/>
                  </a:ext>
                </a:extLst>
              </p14:cNvPr>
              <p14:cNvContentPartPr/>
              <p14:nvPr/>
            </p14:nvContentPartPr>
            <p14:xfrm>
              <a:off x="7696653" y="6088336"/>
              <a:ext cx="169560" cy="74520"/>
            </p14:xfrm>
          </p:contentPart>
        </mc:Choice>
        <mc:Fallback xmlns="">
          <p:pic>
            <p:nvPicPr>
              <p:cNvPr id="9" name="Ink 8">
                <a:extLst>
                  <a:ext uri="{FF2B5EF4-FFF2-40B4-BE49-F238E27FC236}">
                    <a16:creationId xmlns:a16="http://schemas.microsoft.com/office/drawing/2014/main" id="{04B0FD00-AF3C-0D9D-B724-0F16706AA6B7}"/>
                  </a:ext>
                </a:extLst>
              </p:cNvPr>
              <p:cNvPicPr/>
              <p:nvPr/>
            </p:nvPicPr>
            <p:blipFill>
              <a:blip r:embed="rId10"/>
              <a:stretch>
                <a:fillRect/>
              </a:stretch>
            </p:blipFill>
            <p:spPr>
              <a:xfrm>
                <a:off x="7643013" y="5980336"/>
                <a:ext cx="2772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D26B1DF-277E-2AA4-FF75-8C04E782D8BA}"/>
                  </a:ext>
                </a:extLst>
              </p14:cNvPr>
              <p14:cNvContentPartPr/>
              <p14:nvPr/>
            </p14:nvContentPartPr>
            <p14:xfrm>
              <a:off x="7813653" y="6161776"/>
              <a:ext cx="360" cy="360"/>
            </p14:xfrm>
          </p:contentPart>
        </mc:Choice>
        <mc:Fallback xmlns="">
          <p:pic>
            <p:nvPicPr>
              <p:cNvPr id="10" name="Ink 9">
                <a:extLst>
                  <a:ext uri="{FF2B5EF4-FFF2-40B4-BE49-F238E27FC236}">
                    <a16:creationId xmlns:a16="http://schemas.microsoft.com/office/drawing/2014/main" id="{3D26B1DF-277E-2AA4-FF75-8C04E782D8BA}"/>
                  </a:ext>
                </a:extLst>
              </p:cNvPr>
              <p:cNvPicPr/>
              <p:nvPr/>
            </p:nvPicPr>
            <p:blipFill>
              <a:blip r:embed="rId8"/>
              <a:stretch>
                <a:fillRect/>
              </a:stretch>
            </p:blipFill>
            <p:spPr>
              <a:xfrm>
                <a:off x="7759653" y="605413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5B10333-22C8-C024-3B16-0A6CC5452AD6}"/>
                  </a:ext>
                </a:extLst>
              </p14:cNvPr>
              <p14:cNvContentPartPr/>
              <p14:nvPr/>
            </p14:nvContentPartPr>
            <p14:xfrm>
              <a:off x="7813653" y="6161776"/>
              <a:ext cx="360" cy="360"/>
            </p14:xfrm>
          </p:contentPart>
        </mc:Choice>
        <mc:Fallback xmlns="">
          <p:pic>
            <p:nvPicPr>
              <p:cNvPr id="11" name="Ink 10">
                <a:extLst>
                  <a:ext uri="{FF2B5EF4-FFF2-40B4-BE49-F238E27FC236}">
                    <a16:creationId xmlns:a16="http://schemas.microsoft.com/office/drawing/2014/main" id="{25B10333-22C8-C024-3B16-0A6CC5452AD6}"/>
                  </a:ext>
                </a:extLst>
              </p:cNvPr>
              <p:cNvPicPr/>
              <p:nvPr/>
            </p:nvPicPr>
            <p:blipFill>
              <a:blip r:embed="rId8"/>
              <a:stretch>
                <a:fillRect/>
              </a:stretch>
            </p:blipFill>
            <p:spPr>
              <a:xfrm>
                <a:off x="7759653" y="605413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C2CBA78C-E6CC-CE69-6E87-D081F760A607}"/>
                  </a:ext>
                </a:extLst>
              </p14:cNvPr>
              <p14:cNvContentPartPr/>
              <p14:nvPr/>
            </p14:nvContentPartPr>
            <p14:xfrm>
              <a:off x="7415853" y="6086896"/>
              <a:ext cx="680760" cy="317160"/>
            </p14:xfrm>
          </p:contentPart>
        </mc:Choice>
        <mc:Fallback xmlns="">
          <p:pic>
            <p:nvPicPr>
              <p:cNvPr id="12" name="Ink 11">
                <a:extLst>
                  <a:ext uri="{FF2B5EF4-FFF2-40B4-BE49-F238E27FC236}">
                    <a16:creationId xmlns:a16="http://schemas.microsoft.com/office/drawing/2014/main" id="{C2CBA78C-E6CC-CE69-6E87-D081F760A607}"/>
                  </a:ext>
                </a:extLst>
              </p:cNvPr>
              <p:cNvPicPr/>
              <p:nvPr/>
            </p:nvPicPr>
            <p:blipFill>
              <a:blip r:embed="rId14"/>
              <a:stretch>
                <a:fillRect/>
              </a:stretch>
            </p:blipFill>
            <p:spPr>
              <a:xfrm>
                <a:off x="7361853" y="5979256"/>
                <a:ext cx="788400" cy="53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3" name="Ink 12">
                <a:extLst>
                  <a:ext uri="{FF2B5EF4-FFF2-40B4-BE49-F238E27FC236}">
                    <a16:creationId xmlns:a16="http://schemas.microsoft.com/office/drawing/2014/main" id="{65D06C5A-D97C-3594-6175-8BA6878BEE9A}"/>
                  </a:ext>
                </a:extLst>
              </p14:cNvPr>
              <p14:cNvContentPartPr/>
              <p14:nvPr/>
            </p14:nvContentPartPr>
            <p14:xfrm>
              <a:off x="7486413" y="5862256"/>
              <a:ext cx="563760" cy="754920"/>
            </p14:xfrm>
          </p:contentPart>
        </mc:Choice>
        <mc:Fallback xmlns="">
          <p:pic>
            <p:nvPicPr>
              <p:cNvPr id="13" name="Ink 12">
                <a:extLst>
                  <a:ext uri="{FF2B5EF4-FFF2-40B4-BE49-F238E27FC236}">
                    <a16:creationId xmlns:a16="http://schemas.microsoft.com/office/drawing/2014/main" id="{65D06C5A-D97C-3594-6175-8BA6878BEE9A}"/>
                  </a:ext>
                </a:extLst>
              </p:cNvPr>
              <p:cNvPicPr/>
              <p:nvPr/>
            </p:nvPicPr>
            <p:blipFill>
              <a:blip r:embed="rId16"/>
              <a:stretch>
                <a:fillRect/>
              </a:stretch>
            </p:blipFill>
            <p:spPr>
              <a:xfrm>
                <a:off x="7423413" y="5484256"/>
                <a:ext cx="689400" cy="1510560"/>
              </a:xfrm>
              <a:prstGeom prst="rect">
                <a:avLst/>
              </a:prstGeom>
            </p:spPr>
          </p:pic>
        </mc:Fallback>
      </mc:AlternateContent>
      <p:pic>
        <p:nvPicPr>
          <p:cNvPr id="16" name="Picture 15">
            <a:extLst>
              <a:ext uri="{FF2B5EF4-FFF2-40B4-BE49-F238E27FC236}">
                <a16:creationId xmlns:a16="http://schemas.microsoft.com/office/drawing/2014/main" id="{4CCAF620-FE70-63FC-36CC-6C7A1FADF2D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24375" y="3356264"/>
            <a:ext cx="4857634" cy="3260912"/>
          </a:xfrm>
          <a:prstGeom prst="rect">
            <a:avLst/>
          </a:prstGeom>
        </p:spPr>
      </p:pic>
    </p:spTree>
    <p:custDataLst>
      <p:tags r:id="rId1"/>
    </p:custDataLst>
    <p:extLst>
      <p:ext uri="{BB962C8B-B14F-4D97-AF65-F5344CB8AC3E}">
        <p14:creationId xmlns:p14="http://schemas.microsoft.com/office/powerpoint/2010/main" val="1973394351"/>
      </p:ext>
    </p:extLst>
  </p:cSld>
  <p:clrMapOvr>
    <a:masterClrMapping/>
  </p:clrMapOvr>
  <mc:AlternateContent xmlns:mc="http://schemas.openxmlformats.org/markup-compatibility/2006" xmlns:p14="http://schemas.microsoft.com/office/powerpoint/2010/main">
    <mc:Choice Requires="p14">
      <p:transition spd="slow" p14:dur="2000" advTm="25317"/>
    </mc:Choice>
    <mc:Fallback xmlns="">
      <p:transition spd="slow" advTm="253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927F-22F8-D8FF-8F38-8272FBBEAFE4}"/>
              </a:ext>
            </a:extLst>
          </p:cNvPr>
          <p:cNvSpPr>
            <a:spLocks noGrp="1"/>
          </p:cNvSpPr>
          <p:nvPr>
            <p:ph type="title"/>
          </p:nvPr>
        </p:nvSpPr>
        <p:spPr/>
        <p:txBody>
          <a:bodyPr>
            <a:normAutofit/>
          </a:bodyPr>
          <a:lstStyle/>
          <a:p>
            <a:r>
              <a:rPr lang="en-US" sz="3500" dirty="0">
                <a:latin typeface="Calibri" panose="020F0502020204030204" pitchFamily="34" charset="0"/>
                <a:ea typeface="Calibri" panose="020F0502020204030204" pitchFamily="34" charset="0"/>
                <a:cs typeface="Calibri" panose="020F0502020204030204" pitchFamily="34" charset="0"/>
              </a:rPr>
              <a:t>Data sets</a:t>
            </a:r>
            <a:endParaRPr lang="en-IN" sz="35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2DB42D1-0029-F39A-3EE7-7CAB51C6E890}"/>
              </a:ext>
            </a:extLst>
          </p:cNvPr>
          <p:cNvSpPr>
            <a:spLocks noGrp="1"/>
          </p:cNvSpPr>
          <p:nvPr>
            <p:ph idx="1"/>
          </p:nvPr>
        </p:nvSpPr>
        <p:spPr>
          <a:xfrm>
            <a:off x="2452253" y="1288473"/>
            <a:ext cx="9310255" cy="5569527"/>
          </a:xfrm>
        </p:spPr>
        <p:txBody>
          <a:bodyPr>
            <a:noAutofit/>
          </a:bodyPr>
          <a:lstStyle/>
          <a:p>
            <a:pPr algn="just">
              <a:buFont typeface="Wingdings" panose="05000000000000000000" pitchFamily="2" charset="2"/>
              <a:buChar char="Ø"/>
            </a:pPr>
            <a:r>
              <a:rPr lang="en-US" sz="2000" b="1" dirty="0" err="1">
                <a:latin typeface="Calibri" panose="020F0502020204030204" pitchFamily="34" charset="0"/>
                <a:ea typeface="Calibri" panose="020F0502020204030204" pitchFamily="34" charset="0"/>
                <a:cs typeface="Calibri" panose="020F0502020204030204" pitchFamily="34" charset="0"/>
              </a:rPr>
              <a:t>Booking_ID</a:t>
            </a:r>
            <a:r>
              <a:rPr lang="en-US" sz="2000" dirty="0">
                <a:latin typeface="Calibri" panose="020F0502020204030204" pitchFamily="34" charset="0"/>
                <a:ea typeface="Calibri" panose="020F0502020204030204" pitchFamily="34" charset="0"/>
                <a:cs typeface="Calibri" panose="020F0502020204030204" pitchFamily="34" charset="0"/>
              </a:rPr>
              <a:t>: A unique identifier for each hotel reservation.</a:t>
            </a:r>
          </a:p>
          <a:p>
            <a:pPr algn="just">
              <a:buFont typeface="Wingdings" panose="05000000000000000000" pitchFamily="2" charset="2"/>
              <a:buChar char="Ø"/>
            </a:pPr>
            <a:r>
              <a:rPr lang="en-US" sz="2000" b="1" dirty="0" err="1">
                <a:latin typeface="Calibri" panose="020F0502020204030204" pitchFamily="34" charset="0"/>
                <a:ea typeface="Calibri" panose="020F0502020204030204" pitchFamily="34" charset="0"/>
                <a:cs typeface="Calibri" panose="020F0502020204030204" pitchFamily="34" charset="0"/>
              </a:rPr>
              <a:t>no_of_adults</a:t>
            </a:r>
            <a:r>
              <a:rPr lang="en-US" sz="2000" dirty="0">
                <a:latin typeface="Calibri" panose="020F0502020204030204" pitchFamily="34" charset="0"/>
                <a:ea typeface="Calibri" panose="020F0502020204030204" pitchFamily="34" charset="0"/>
                <a:cs typeface="Calibri" panose="020F0502020204030204" pitchFamily="34" charset="0"/>
              </a:rPr>
              <a:t>: The number of adults in the reservation.</a:t>
            </a:r>
          </a:p>
          <a:p>
            <a:pPr algn="just">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no_of_children</a:t>
            </a:r>
            <a:r>
              <a:rPr lang="en-US" sz="2000" dirty="0">
                <a:latin typeface="Calibri" panose="020F0502020204030204" pitchFamily="34" charset="0"/>
                <a:ea typeface="Calibri" panose="020F0502020204030204" pitchFamily="34" charset="0"/>
                <a:cs typeface="Calibri" panose="020F0502020204030204" pitchFamily="34" charset="0"/>
              </a:rPr>
              <a:t>: The number of children in the reservation.</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no_of_weekend_nights</a:t>
            </a:r>
            <a:r>
              <a:rPr lang="en-US" sz="2000" dirty="0">
                <a:latin typeface="Calibri" panose="020F0502020204030204" pitchFamily="34" charset="0"/>
                <a:ea typeface="Calibri" panose="020F0502020204030204" pitchFamily="34" charset="0"/>
                <a:cs typeface="Calibri" panose="020F0502020204030204" pitchFamily="34" charset="0"/>
              </a:rPr>
              <a:t>: The number of nights in the reservation that fall on</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weekends.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no_of_week_nights</a:t>
            </a:r>
            <a:r>
              <a:rPr lang="en-US" sz="2000" dirty="0">
                <a:latin typeface="Calibri" panose="020F0502020204030204" pitchFamily="34" charset="0"/>
                <a:ea typeface="Calibri" panose="020F0502020204030204" pitchFamily="34" charset="0"/>
                <a:cs typeface="Calibri" panose="020F0502020204030204" pitchFamily="34" charset="0"/>
              </a:rPr>
              <a:t>: The number of nights in the reservation that fall on</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weekdays.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type_of_meal_plan</a:t>
            </a:r>
            <a:r>
              <a:rPr lang="en-US" sz="2000" dirty="0">
                <a:latin typeface="Calibri" panose="020F0502020204030204" pitchFamily="34" charset="0"/>
                <a:ea typeface="Calibri" panose="020F0502020204030204" pitchFamily="34" charset="0"/>
                <a:cs typeface="Calibri" panose="020F0502020204030204" pitchFamily="34" charset="0"/>
              </a:rPr>
              <a:t>: The meal plan chosen by the guests.</a:t>
            </a:r>
          </a:p>
          <a:p>
            <a:pPr algn="just">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room_type_reserved</a:t>
            </a:r>
            <a:r>
              <a:rPr lang="en-US" sz="2000" dirty="0">
                <a:latin typeface="Calibri" panose="020F0502020204030204" pitchFamily="34" charset="0"/>
                <a:ea typeface="Calibri" panose="020F0502020204030204" pitchFamily="34" charset="0"/>
                <a:cs typeface="Calibri" panose="020F0502020204030204" pitchFamily="34" charset="0"/>
              </a:rPr>
              <a:t>: The type of room reserved by the guests.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lead_time</a:t>
            </a:r>
            <a:r>
              <a:rPr lang="en-US" sz="2000" dirty="0">
                <a:latin typeface="Calibri" panose="020F0502020204030204" pitchFamily="34" charset="0"/>
                <a:ea typeface="Calibri" panose="020F0502020204030204" pitchFamily="34" charset="0"/>
                <a:cs typeface="Calibri" panose="020F0502020204030204" pitchFamily="34" charset="0"/>
              </a:rPr>
              <a:t>: The number of days between booking and arrival.</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arrival_date</a:t>
            </a:r>
            <a:r>
              <a:rPr lang="en-US" sz="2000" dirty="0">
                <a:latin typeface="Calibri" panose="020F0502020204030204" pitchFamily="34" charset="0"/>
                <a:ea typeface="Calibri" panose="020F0502020204030204" pitchFamily="34" charset="0"/>
                <a:cs typeface="Calibri" panose="020F0502020204030204" pitchFamily="34" charset="0"/>
              </a:rPr>
              <a:t>: The date of arrival.</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market_segment_type</a:t>
            </a:r>
            <a:r>
              <a:rPr lang="en-US" sz="2000" dirty="0">
                <a:latin typeface="Calibri" panose="020F0502020204030204" pitchFamily="34" charset="0"/>
                <a:ea typeface="Calibri" panose="020F0502020204030204" pitchFamily="34" charset="0"/>
                <a:cs typeface="Calibri" panose="020F0502020204030204" pitchFamily="34" charset="0"/>
              </a:rPr>
              <a:t>: The market segment to which the reservation</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belongs.</a:t>
            </a:r>
          </a:p>
        </p:txBody>
      </p:sp>
    </p:spTree>
    <p:extLst>
      <p:ext uri="{BB962C8B-B14F-4D97-AF65-F5344CB8AC3E}">
        <p14:creationId xmlns:p14="http://schemas.microsoft.com/office/powerpoint/2010/main" val="4081574857"/>
      </p:ext>
    </p:extLst>
  </p:cSld>
  <p:clrMapOvr>
    <a:masterClrMapping/>
  </p:clrMapOvr>
  <mc:AlternateContent xmlns:mc="http://schemas.openxmlformats.org/markup-compatibility/2006" xmlns:p14="http://schemas.microsoft.com/office/powerpoint/2010/main">
    <mc:Choice Requires="p14">
      <p:transition spd="slow" p14:dur="2000" advTm="17757"/>
    </mc:Choice>
    <mc:Fallback xmlns="">
      <p:transition spd="slow" advTm="177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0AAB-38D4-9701-F03C-EEBF108C8FF1}"/>
              </a:ext>
            </a:extLst>
          </p:cNvPr>
          <p:cNvSpPr>
            <a:spLocks noGrp="1"/>
          </p:cNvSpPr>
          <p:nvPr>
            <p:ph type="title"/>
          </p:nvPr>
        </p:nvSpPr>
        <p:spPr>
          <a:xfrm>
            <a:off x="2592925" y="446809"/>
            <a:ext cx="8911688" cy="1458191"/>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SQL QUERIES</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FCD73DC-C0EB-FD39-810F-09A6C15781CA}"/>
              </a:ext>
            </a:extLst>
          </p:cNvPr>
          <p:cNvSpPr>
            <a:spLocks noGrp="1"/>
          </p:cNvSpPr>
          <p:nvPr>
            <p:ph idx="1"/>
          </p:nvPr>
        </p:nvSpPr>
        <p:spPr>
          <a:xfrm>
            <a:off x="2592924" y="1288474"/>
            <a:ext cx="6426385" cy="529936"/>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1. What is the total number of reservations in the dataset?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43B89A2-536F-BCFC-1969-C0960BED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885" y="1927801"/>
            <a:ext cx="8832159" cy="4018339"/>
          </a:xfrm>
          <a:prstGeom prst="rect">
            <a:avLst/>
          </a:prstGeom>
        </p:spPr>
      </p:pic>
    </p:spTree>
    <p:extLst>
      <p:ext uri="{BB962C8B-B14F-4D97-AF65-F5344CB8AC3E}">
        <p14:creationId xmlns:p14="http://schemas.microsoft.com/office/powerpoint/2010/main" val="1652986886"/>
      </p:ext>
    </p:extLst>
  </p:cSld>
  <p:clrMapOvr>
    <a:masterClrMapping/>
  </p:clrMapOvr>
  <mc:AlternateContent xmlns:mc="http://schemas.openxmlformats.org/markup-compatibility/2006" xmlns:p14="http://schemas.microsoft.com/office/powerpoint/2010/main">
    <mc:Choice Requires="p14">
      <p:transition spd="slow" p14:dur="2000" advTm="24796"/>
    </mc:Choice>
    <mc:Fallback xmlns="">
      <p:transition spd="slow" advTm="247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7DFC6-662D-3DDC-749C-859CFAFE3FCC}"/>
              </a:ext>
            </a:extLst>
          </p:cNvPr>
          <p:cNvSpPr>
            <a:spLocks noGrp="1"/>
          </p:cNvSpPr>
          <p:nvPr>
            <p:ph idx="1"/>
          </p:nvPr>
        </p:nvSpPr>
        <p:spPr>
          <a:xfrm>
            <a:off x="2213264" y="872836"/>
            <a:ext cx="9104312" cy="363561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2. Which meal plan is the most popular among guests?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B4FD5CF-EF41-F545-F7F0-EF84F8632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2" y="1622322"/>
            <a:ext cx="9162416" cy="4454014"/>
          </a:xfrm>
          <a:prstGeom prst="rect">
            <a:avLst/>
          </a:prstGeom>
        </p:spPr>
      </p:pic>
    </p:spTree>
    <p:extLst>
      <p:ext uri="{BB962C8B-B14F-4D97-AF65-F5344CB8AC3E}">
        <p14:creationId xmlns:p14="http://schemas.microsoft.com/office/powerpoint/2010/main" val="3619259693"/>
      </p:ext>
    </p:extLst>
  </p:cSld>
  <p:clrMapOvr>
    <a:masterClrMapping/>
  </p:clrMapOvr>
  <mc:AlternateContent xmlns:mc="http://schemas.openxmlformats.org/markup-compatibility/2006" xmlns:p14="http://schemas.microsoft.com/office/powerpoint/2010/main">
    <mc:Choice Requires="p14">
      <p:transition spd="slow" p14:dur="2000" advTm="20478"/>
    </mc:Choice>
    <mc:Fallback xmlns="">
      <p:transition spd="slow" advTm="204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6ED35-9EB4-BC83-43C0-0CD51CC2925D}"/>
              </a:ext>
            </a:extLst>
          </p:cNvPr>
          <p:cNvSpPr>
            <a:spLocks noGrp="1"/>
          </p:cNvSpPr>
          <p:nvPr>
            <p:ph idx="1"/>
          </p:nvPr>
        </p:nvSpPr>
        <p:spPr>
          <a:xfrm>
            <a:off x="2431473" y="820882"/>
            <a:ext cx="8917275" cy="3646004"/>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3. What is the average price per room for reservations involving children?</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5B6D241-5719-480B-C791-161DCC9AB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523" y="1635184"/>
            <a:ext cx="8917275" cy="4225858"/>
          </a:xfrm>
          <a:prstGeom prst="rect">
            <a:avLst/>
          </a:prstGeom>
        </p:spPr>
      </p:pic>
    </p:spTree>
    <p:extLst>
      <p:ext uri="{BB962C8B-B14F-4D97-AF65-F5344CB8AC3E}">
        <p14:creationId xmlns:p14="http://schemas.microsoft.com/office/powerpoint/2010/main" val="1170430153"/>
      </p:ext>
    </p:extLst>
  </p:cSld>
  <p:clrMapOvr>
    <a:masterClrMapping/>
  </p:clrMapOvr>
  <mc:AlternateContent xmlns:mc="http://schemas.openxmlformats.org/markup-compatibility/2006" xmlns:p14="http://schemas.microsoft.com/office/powerpoint/2010/main">
    <mc:Choice Requires="p14">
      <p:transition spd="slow" p14:dur="2000" advTm="20131"/>
    </mc:Choice>
    <mc:Fallback xmlns="">
      <p:transition spd="slow" advTm="201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5B7E3-DA5B-3A90-3B42-AA903CE632CF}"/>
              </a:ext>
            </a:extLst>
          </p:cNvPr>
          <p:cNvSpPr>
            <a:spLocks noGrp="1"/>
          </p:cNvSpPr>
          <p:nvPr>
            <p:ph idx="1"/>
          </p:nvPr>
        </p:nvSpPr>
        <p:spPr>
          <a:xfrm>
            <a:off x="2585884" y="442453"/>
            <a:ext cx="8918728" cy="5468770"/>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4. How many reservations were made for the year 20XX (replace XX with the desired year)?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C7E314A-56DC-8332-5555-6C5F94064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428" y="1183195"/>
            <a:ext cx="8278761" cy="4491609"/>
          </a:xfrm>
          <a:prstGeom prst="rect">
            <a:avLst/>
          </a:prstGeom>
        </p:spPr>
      </p:pic>
      <p:pic>
        <p:nvPicPr>
          <p:cNvPr id="6" name="Picture 5">
            <a:extLst>
              <a:ext uri="{FF2B5EF4-FFF2-40B4-BE49-F238E27FC236}">
                <a16:creationId xmlns:a16="http://schemas.microsoft.com/office/drawing/2014/main" id="{CA3DF239-9406-C5A6-5D57-97FD529E4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790" y="3998910"/>
            <a:ext cx="8302036" cy="3351787"/>
          </a:xfrm>
          <a:prstGeom prst="rect">
            <a:avLst/>
          </a:prstGeom>
        </p:spPr>
      </p:pic>
    </p:spTree>
    <p:extLst>
      <p:ext uri="{BB962C8B-B14F-4D97-AF65-F5344CB8AC3E}">
        <p14:creationId xmlns:p14="http://schemas.microsoft.com/office/powerpoint/2010/main" val="2687329508"/>
      </p:ext>
    </p:extLst>
  </p:cSld>
  <p:clrMapOvr>
    <a:masterClrMapping/>
  </p:clrMapOvr>
  <mc:AlternateContent xmlns:mc="http://schemas.openxmlformats.org/markup-compatibility/2006" xmlns:p14="http://schemas.microsoft.com/office/powerpoint/2010/main">
    <mc:Choice Requires="p14">
      <p:transition spd="slow" p14:dur="2000" advTm="18830"/>
    </mc:Choice>
    <mc:Fallback xmlns="">
      <p:transition spd="slow" advTm="188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D5720-F20C-0C50-7DE0-AF12911A117B}"/>
              </a:ext>
            </a:extLst>
          </p:cNvPr>
          <p:cNvSpPr>
            <a:spLocks noGrp="1"/>
          </p:cNvSpPr>
          <p:nvPr>
            <p:ph idx="1"/>
          </p:nvPr>
        </p:nvSpPr>
        <p:spPr>
          <a:xfrm>
            <a:off x="2337955" y="737755"/>
            <a:ext cx="9166657" cy="5173467"/>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5. What is the most commonly booked room type?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8A11BF6-50E2-B691-0727-0D76C0DA1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97" y="1602658"/>
            <a:ext cx="9430200" cy="4300620"/>
          </a:xfrm>
          <a:prstGeom prst="rect">
            <a:avLst/>
          </a:prstGeom>
        </p:spPr>
      </p:pic>
    </p:spTree>
    <p:extLst>
      <p:ext uri="{BB962C8B-B14F-4D97-AF65-F5344CB8AC3E}">
        <p14:creationId xmlns:p14="http://schemas.microsoft.com/office/powerpoint/2010/main" val="75197274"/>
      </p:ext>
    </p:extLst>
  </p:cSld>
  <p:clrMapOvr>
    <a:masterClrMapping/>
  </p:clrMapOvr>
  <mc:AlternateContent xmlns:mc="http://schemas.openxmlformats.org/markup-compatibility/2006" xmlns:p14="http://schemas.microsoft.com/office/powerpoint/2010/main">
    <mc:Choice Requires="p14">
      <p:transition spd="slow" p14:dur="2000" advTm="20297"/>
    </mc:Choice>
    <mc:Fallback xmlns="">
      <p:transition spd="slow" advTm="2029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280</TotalTime>
  <Words>564</Words>
  <Application>Microsoft Office PowerPoint</Application>
  <PresentationFormat>Widescreen</PresentationFormat>
  <Paragraphs>40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Showcard Gothic</vt:lpstr>
      <vt:lpstr>Wingdings</vt:lpstr>
      <vt:lpstr>Wingdings 3</vt:lpstr>
      <vt:lpstr>Wisp</vt:lpstr>
      <vt:lpstr>Hotel Reservation Analysis  With SQL </vt:lpstr>
      <vt:lpstr>PowerPoint Presentation</vt:lpstr>
      <vt:lpstr>Introduction</vt:lpstr>
      <vt:lpstr>Data sets</vt:lpstr>
      <vt:lpstr>SQL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kct teja</dc:creator>
  <cp:lastModifiedBy>kct teja</cp:lastModifiedBy>
  <cp:revision>20</cp:revision>
  <dcterms:created xsi:type="dcterms:W3CDTF">2024-06-22T11:32:39Z</dcterms:created>
  <dcterms:modified xsi:type="dcterms:W3CDTF">2024-06-23T13:29:09Z</dcterms:modified>
</cp:coreProperties>
</file>