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2" r:id="rId7"/>
    <p:sldId id="263" r:id="rId8"/>
    <p:sldId id="266" r:id="rId9"/>
    <p:sldId id="267" r:id="rId10"/>
    <p:sldId id="268" r:id="rId11"/>
    <p:sldId id="269" r:id="rId12"/>
    <p:sldId id="270" r:id="rId13"/>
  </p:sldIdLst>
  <p:sldSz cx="12192000" cy="6858000"/>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A306C6-88F3-41BA-9761-070F0C873675}">
  <a:tblStyle styleId="{7DA306C6-88F3-41BA-9761-070F0C87367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96773a3bd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96773a3b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ba18f3bf8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ba18f3bf8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a18f3bf8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a18f3bf8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07036" y="1588427"/>
            <a:ext cx="994316" cy="61102"/>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1"/>
          <p:cNvGrpSpPr/>
          <p:nvPr/>
        </p:nvGrpSpPr>
        <p:grpSpPr>
          <a:xfrm>
            <a:off x="1107036" y="5558926"/>
            <a:ext cx="994316" cy="61102"/>
            <a:chOff x="4580561" y="2589004"/>
            <a:chExt cx="1064464" cy="25200"/>
          </a:xfrm>
        </p:grpSpPr>
        <p:sp>
          <p:nvSpPr>
            <p:cNvPr id="73" name="Google Shape;73;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1"/>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76" name="Google Shape;76;p11"/>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Clr>
                <a:schemeClr val="lt1"/>
              </a:buClr>
              <a:buSzPts val="1700"/>
              <a:buChar char="●"/>
              <a:defRPr>
                <a:solidFill>
                  <a:schemeClr val="lt1"/>
                </a:solidFill>
              </a:defRPr>
            </a:lvl1pPr>
            <a:lvl2pPr marL="914400" lvl="1" indent="-323850" algn="l">
              <a:lnSpc>
                <a:spcPct val="115000"/>
              </a:lnSpc>
              <a:spcBef>
                <a:spcPts val="0"/>
              </a:spcBef>
              <a:spcAft>
                <a:spcPts val="0"/>
              </a:spcAft>
              <a:buClr>
                <a:schemeClr val="lt1"/>
              </a:buClr>
              <a:buSzPts val="1500"/>
              <a:buChar char="○"/>
              <a:defRPr>
                <a:solidFill>
                  <a:schemeClr val="lt1"/>
                </a:solidFill>
              </a:defRPr>
            </a:lvl2pPr>
            <a:lvl3pPr marL="1371600" lvl="2" indent="-323850" algn="l">
              <a:lnSpc>
                <a:spcPct val="115000"/>
              </a:lnSpc>
              <a:spcBef>
                <a:spcPts val="0"/>
              </a:spcBef>
              <a:spcAft>
                <a:spcPts val="0"/>
              </a:spcAft>
              <a:buClr>
                <a:schemeClr val="lt1"/>
              </a:buClr>
              <a:buSzPts val="1500"/>
              <a:buChar char="■"/>
              <a:defRPr>
                <a:solidFill>
                  <a:schemeClr val="lt1"/>
                </a:solidFill>
              </a:defRPr>
            </a:lvl3pPr>
            <a:lvl4pPr marL="1828800" lvl="3" indent="-323850" algn="l">
              <a:lnSpc>
                <a:spcPct val="115000"/>
              </a:lnSpc>
              <a:spcBef>
                <a:spcPts val="0"/>
              </a:spcBef>
              <a:spcAft>
                <a:spcPts val="0"/>
              </a:spcAft>
              <a:buClr>
                <a:schemeClr val="lt1"/>
              </a:buClr>
              <a:buSzPts val="1500"/>
              <a:buChar char="●"/>
              <a:defRPr>
                <a:solidFill>
                  <a:schemeClr val="lt1"/>
                </a:solidFill>
              </a:defRPr>
            </a:lvl4pPr>
            <a:lvl5pPr marL="2286000" lvl="4" indent="-323850" algn="l">
              <a:lnSpc>
                <a:spcPct val="115000"/>
              </a:lnSpc>
              <a:spcBef>
                <a:spcPts val="0"/>
              </a:spcBef>
              <a:spcAft>
                <a:spcPts val="0"/>
              </a:spcAft>
              <a:buClr>
                <a:schemeClr val="lt1"/>
              </a:buClr>
              <a:buSzPts val="1500"/>
              <a:buChar char="○"/>
              <a:defRPr>
                <a:solidFill>
                  <a:schemeClr val="lt1"/>
                </a:solidFill>
              </a:defRPr>
            </a:lvl5pPr>
            <a:lvl6pPr marL="2743200" lvl="5" indent="-323850" algn="l">
              <a:lnSpc>
                <a:spcPct val="115000"/>
              </a:lnSpc>
              <a:spcBef>
                <a:spcPts val="0"/>
              </a:spcBef>
              <a:spcAft>
                <a:spcPts val="0"/>
              </a:spcAft>
              <a:buClr>
                <a:schemeClr val="lt1"/>
              </a:buClr>
              <a:buSzPts val="1500"/>
              <a:buChar char="■"/>
              <a:defRPr>
                <a:solidFill>
                  <a:schemeClr val="lt1"/>
                </a:solidFill>
              </a:defRPr>
            </a:lvl6pPr>
            <a:lvl7pPr marL="3200400" lvl="6" indent="-323850" algn="l">
              <a:lnSpc>
                <a:spcPct val="115000"/>
              </a:lnSpc>
              <a:spcBef>
                <a:spcPts val="0"/>
              </a:spcBef>
              <a:spcAft>
                <a:spcPts val="0"/>
              </a:spcAft>
              <a:buClr>
                <a:schemeClr val="lt1"/>
              </a:buClr>
              <a:buSzPts val="1500"/>
              <a:buChar char="●"/>
              <a:defRPr>
                <a:solidFill>
                  <a:schemeClr val="lt1"/>
                </a:solidFill>
              </a:defRPr>
            </a:lvl7pPr>
            <a:lvl8pPr marL="3657600" lvl="7" indent="-323850" algn="l">
              <a:lnSpc>
                <a:spcPct val="115000"/>
              </a:lnSpc>
              <a:spcBef>
                <a:spcPts val="0"/>
              </a:spcBef>
              <a:spcAft>
                <a:spcPts val="0"/>
              </a:spcAft>
              <a:buClr>
                <a:schemeClr val="lt1"/>
              </a:buClr>
              <a:buSzPts val="1500"/>
              <a:buChar char="○"/>
              <a:defRPr>
                <a:solidFill>
                  <a:schemeClr val="lt1"/>
                </a:solidFill>
              </a:defRPr>
            </a:lvl8pPr>
            <a:lvl9pPr marL="4114800" lvl="8" indent="-323850" algn="l">
              <a:lnSpc>
                <a:spcPct val="115000"/>
              </a:lnSpc>
              <a:spcBef>
                <a:spcPts val="0"/>
              </a:spcBef>
              <a:spcAft>
                <a:spcPts val="0"/>
              </a:spcAft>
              <a:buClr>
                <a:schemeClr val="lt1"/>
              </a:buClr>
              <a:buSzPts val="1500"/>
              <a:buChar char="■"/>
              <a:defRPr>
                <a:solidFill>
                  <a:schemeClr val="lt1"/>
                </a:solidFill>
              </a:defRPr>
            </a:lvl9pPr>
          </a:lstStyle>
          <a:p>
            <a:endParaRPr/>
          </a:p>
        </p:txBody>
      </p:sp>
      <p:sp>
        <p:nvSpPr>
          <p:cNvPr id="77" name="Google Shape;77;p1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3"/>
          <p:cNvGrpSpPr/>
          <p:nvPr/>
        </p:nvGrpSpPr>
        <p:grpSpPr>
          <a:xfrm>
            <a:off x="1107036" y="1588427"/>
            <a:ext cx="994316" cy="61102"/>
            <a:chOff x="4580561" y="2589004"/>
            <a:chExt cx="1064464" cy="25200"/>
          </a:xfrm>
        </p:grpSpPr>
        <p:sp>
          <p:nvSpPr>
            <p:cNvPr id="18" name="Google Shape;18;p3"/>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p3"/>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21" name="Google Shape;21;p3"/>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22" name="Google Shape;22;p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4"/>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29" name="Google Shape;29;p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2" name="Google Shape;32;p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 name="Google Shape;38;p6"/>
          <p:cNvGrpSpPr/>
          <p:nvPr/>
        </p:nvGrpSpPr>
        <p:grpSpPr>
          <a:xfrm>
            <a:off x="1107036" y="1588427"/>
            <a:ext cx="994316" cy="61102"/>
            <a:chOff x="4580561" y="2589004"/>
            <a:chExt cx="1064464" cy="25200"/>
          </a:xfrm>
        </p:grpSpPr>
        <p:sp>
          <p:nvSpPr>
            <p:cNvPr id="39" name="Google Shape;39;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6"/>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42" name="Google Shape;42;p6"/>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3" name="Google Shape;43;p6"/>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4" name="Google Shape;44;p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7"/>
          <p:cNvGrpSpPr/>
          <p:nvPr/>
        </p:nvGrpSpPr>
        <p:grpSpPr>
          <a:xfrm>
            <a:off x="1107036" y="1588427"/>
            <a:ext cx="994316" cy="61102"/>
            <a:chOff x="4580561" y="2589004"/>
            <a:chExt cx="1064464" cy="25200"/>
          </a:xfrm>
        </p:grpSpPr>
        <p:sp>
          <p:nvSpPr>
            <p:cNvPr id="48" name="Google Shape;48;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 name="Google Shape;50;p7"/>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51" name="Google Shape;51;p7"/>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2" name="Google Shape;52;p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3"/>
        <p:cNvGrpSpPr/>
        <p:nvPr/>
      </p:nvGrpSpPr>
      <p:grpSpPr>
        <a:xfrm>
          <a:off x="0" y="0"/>
          <a:ext cx="0" cy="0"/>
          <a:chOff x="0" y="0"/>
          <a:chExt cx="0" cy="0"/>
        </a:xfrm>
      </p:grpSpPr>
      <p:grpSp>
        <p:nvGrpSpPr>
          <p:cNvPr id="54" name="Google Shape;54;p8"/>
          <p:cNvGrpSpPr/>
          <p:nvPr/>
        </p:nvGrpSpPr>
        <p:grpSpPr>
          <a:xfrm>
            <a:off x="1107036" y="5558926"/>
            <a:ext cx="994316" cy="61102"/>
            <a:chOff x="4580561" y="2589004"/>
            <a:chExt cx="1064464" cy="25200"/>
          </a:xfrm>
        </p:grpSpPr>
        <p:sp>
          <p:nvSpPr>
            <p:cNvPr id="55" name="Google Shape;55;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8"/>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 name="Google Shape;61;p9"/>
          <p:cNvGrpSpPr/>
          <p:nvPr/>
        </p:nvGrpSpPr>
        <p:grpSpPr>
          <a:xfrm>
            <a:off x="1107036" y="1588427"/>
            <a:ext cx="994316" cy="61102"/>
            <a:chOff x="4580561" y="2589004"/>
            <a:chExt cx="1064464" cy="25200"/>
          </a:xfrm>
        </p:grpSpPr>
        <p:sp>
          <p:nvSpPr>
            <p:cNvPr id="62" name="Google Shape;62;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9"/>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65" name="Google Shape;65;p9"/>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66" name="Google Shape;66;p9"/>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7" name="Google Shape;67;p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70" name="Google Shape;70;p1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pplying Artificial Intelligence and Machine Learning in Robotics |  automate.org"/>
          <p:cNvPicPr preferRelativeResize="0"/>
          <p:nvPr/>
        </p:nvPicPr>
        <p:blipFill rotWithShape="1">
          <a:blip r:embed="rId3">
            <a:alphaModFix/>
          </a:blip>
          <a:srcRect/>
          <a:stretch/>
        </p:blipFill>
        <p:spPr>
          <a:xfrm>
            <a:off x="0" y="0"/>
            <a:ext cx="12192000" cy="6854132"/>
          </a:xfrm>
          <a:prstGeom prst="rect">
            <a:avLst/>
          </a:prstGeom>
          <a:noFill/>
          <a:ln>
            <a:noFill/>
          </a:ln>
        </p:spPr>
      </p:pic>
      <p:sp>
        <p:nvSpPr>
          <p:cNvPr id="85" name="Google Shape;85;p13"/>
          <p:cNvSpPr txBox="1"/>
          <p:nvPr/>
        </p:nvSpPr>
        <p:spPr>
          <a:xfrm>
            <a:off x="564348" y="1651581"/>
            <a:ext cx="10573109" cy="2147421"/>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3200"/>
              <a:buFont typeface="Times New Roman"/>
              <a:buNone/>
            </a:pPr>
            <a:r>
              <a:rPr lang="en-IN" sz="5400" b="1" i="0" u="none" strike="noStrike" cap="none">
                <a:solidFill>
                  <a:srgbClr val="FAFBFB"/>
                </a:solidFill>
                <a:latin typeface="Times New Roman"/>
                <a:ea typeface="Times New Roman"/>
                <a:cs typeface="Times New Roman"/>
                <a:sym typeface="Times New Roman"/>
              </a:rPr>
              <a:t>GROUP – 19</a:t>
            </a:r>
            <a:br>
              <a:rPr lang="en-IN" sz="5400" b="1" i="0" u="none" strike="noStrike" cap="none">
                <a:solidFill>
                  <a:srgbClr val="FAFBFB"/>
                </a:solidFill>
                <a:latin typeface="Times New Roman"/>
                <a:ea typeface="Times New Roman"/>
                <a:cs typeface="Times New Roman"/>
                <a:sym typeface="Times New Roman"/>
              </a:rPr>
            </a:br>
            <a:br>
              <a:rPr lang="en-IN" sz="5400" b="1" i="0" u="none" strike="noStrike" cap="none">
                <a:solidFill>
                  <a:srgbClr val="FAFBFB"/>
                </a:solidFill>
                <a:latin typeface="Times New Roman"/>
                <a:ea typeface="Times New Roman"/>
                <a:cs typeface="Times New Roman"/>
                <a:sym typeface="Times New Roman"/>
              </a:rPr>
            </a:br>
            <a:r>
              <a:rPr lang="en-IN" sz="5400" b="1" i="0" u="none" strike="noStrike" cap="none">
                <a:solidFill>
                  <a:srgbClr val="FAFBFB"/>
                </a:solidFill>
                <a:latin typeface="Times New Roman"/>
                <a:ea typeface="Times New Roman"/>
                <a:cs typeface="Times New Roman"/>
                <a:sym typeface="Times New Roman"/>
              </a:rPr>
              <a:t>AI BASED GENERATIVE QA SYSTEM</a:t>
            </a:r>
            <a:endParaRPr/>
          </a:p>
        </p:txBody>
      </p:sp>
      <p:sp>
        <p:nvSpPr>
          <p:cNvPr id="86" name="Google Shape;86;p13"/>
          <p:cNvSpPr txBox="1"/>
          <p:nvPr/>
        </p:nvSpPr>
        <p:spPr>
          <a:xfrm>
            <a:off x="5262513" y="4177932"/>
            <a:ext cx="6169800" cy="34159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rgbClr val="000000"/>
              </a:buClr>
              <a:buSzPts val="2400"/>
              <a:buFont typeface="Arial"/>
              <a:buNone/>
            </a:pPr>
            <a:r>
              <a:rPr lang="en-IN" sz="1800" b="1" i="0" u="none" strike="noStrike" cap="none" dirty="0">
                <a:solidFill>
                  <a:srgbClr val="FAFBFB"/>
                </a:solidFill>
                <a:latin typeface="Times New Roman"/>
                <a:ea typeface="Times New Roman"/>
                <a:cs typeface="Times New Roman"/>
                <a:sym typeface="Times New Roman"/>
              </a:rPr>
              <a:t>TEAM MEMBERS:</a:t>
            </a:r>
            <a:endParaRPr sz="1800" b="1" i="0" u="none" strike="noStrike" cap="none" dirty="0">
              <a:solidFill>
                <a:srgbClr val="FAFBF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972600" y="742175"/>
            <a:ext cx="10251600" cy="783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Learnings</a:t>
            </a:r>
            <a:endParaRPr/>
          </a:p>
        </p:txBody>
      </p:sp>
      <p:sp>
        <p:nvSpPr>
          <p:cNvPr id="164" name="Google Shape;164;p25"/>
          <p:cNvSpPr txBox="1">
            <a:spLocks noGrp="1"/>
          </p:cNvSpPr>
          <p:nvPr>
            <p:ph type="body" idx="1"/>
          </p:nvPr>
        </p:nvSpPr>
        <p:spPr>
          <a:xfrm>
            <a:off x="972600" y="1947875"/>
            <a:ext cx="10554600" cy="1628400"/>
          </a:xfrm>
          <a:prstGeom prst="rect">
            <a:avLst/>
          </a:prstGeom>
        </p:spPr>
        <p:txBody>
          <a:bodyPr spcFirstLastPara="1" wrap="square" lIns="121900" tIns="121900" rIns="121900" bIns="121900" anchor="t" anchorCtr="0">
            <a:noAutofit/>
          </a:bodyPr>
          <a:lstStyle/>
          <a:p>
            <a:pPr marL="457200" lvl="0" indent="-361950" algn="l" rtl="0">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Learned about about GPT AND BART model</a:t>
            </a:r>
            <a:endParaRPr sz="2100">
              <a:solidFill>
                <a:schemeClr val="dk2"/>
              </a:solidFill>
              <a:latin typeface="Trebuchet MS"/>
              <a:ea typeface="Trebuchet MS"/>
              <a:cs typeface="Trebuchet MS"/>
              <a:sym typeface="Trebuchet MS"/>
            </a:endParaRPr>
          </a:p>
          <a:p>
            <a:pPr marL="457200" lvl="0" indent="-361950" algn="l" rtl="0">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Learned about Evaluation metrics like Rouge, Bleu.</a:t>
            </a:r>
            <a:endParaRPr sz="2100">
              <a:solidFill>
                <a:schemeClr val="dk2"/>
              </a:solidFill>
              <a:latin typeface="Trebuchet MS"/>
              <a:ea typeface="Trebuchet MS"/>
              <a:cs typeface="Trebuchet MS"/>
              <a:sym typeface="Trebuchet MS"/>
            </a:endParaRPr>
          </a:p>
          <a:p>
            <a:pPr marL="457200" lvl="0" indent="-361950" algn="l" rtl="0">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Learned how deploy to code using streamlit.</a:t>
            </a:r>
            <a:endParaRPr sz="2100">
              <a:solidFill>
                <a:schemeClr val="dk2"/>
              </a:solidFill>
              <a:latin typeface="Trebuchet MS"/>
              <a:ea typeface="Trebuchet MS"/>
              <a:cs typeface="Trebuchet MS"/>
              <a:sym typeface="Trebuchet MS"/>
            </a:endParaRPr>
          </a:p>
          <a:p>
            <a:pPr marL="457200" lvl="0" indent="-361950" algn="l" rtl="0">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Learned how to use pre trained models. </a:t>
            </a:r>
            <a:endParaRPr sz="2100">
              <a:solidFill>
                <a:schemeClr val="dk2"/>
              </a:solidFill>
              <a:latin typeface="Trebuchet MS"/>
              <a:ea typeface="Trebuchet MS"/>
              <a:cs typeface="Trebuchet MS"/>
              <a:sym typeface="Trebuchet MS"/>
            </a:endParaRPr>
          </a:p>
        </p:txBody>
      </p:sp>
      <p:sp>
        <p:nvSpPr>
          <p:cNvPr id="165" name="Google Shape;165;p25"/>
          <p:cNvSpPr txBox="1">
            <a:spLocks noGrp="1"/>
          </p:cNvSpPr>
          <p:nvPr>
            <p:ph type="title"/>
          </p:nvPr>
        </p:nvSpPr>
        <p:spPr>
          <a:xfrm>
            <a:off x="840700" y="3623038"/>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Challenges Faced</a:t>
            </a:r>
            <a:endParaRPr/>
          </a:p>
          <a:p>
            <a:pPr marL="0" lvl="0" indent="0" algn="l" rtl="0">
              <a:spcBef>
                <a:spcPts val="0"/>
              </a:spcBef>
              <a:spcAft>
                <a:spcPts val="0"/>
              </a:spcAft>
              <a:buNone/>
            </a:pPr>
            <a:endParaRPr/>
          </a:p>
        </p:txBody>
      </p:sp>
      <p:sp>
        <p:nvSpPr>
          <p:cNvPr id="166" name="Google Shape;166;p25"/>
          <p:cNvSpPr txBox="1">
            <a:spLocks noGrp="1"/>
          </p:cNvSpPr>
          <p:nvPr>
            <p:ph type="body" idx="1"/>
          </p:nvPr>
        </p:nvSpPr>
        <p:spPr>
          <a:xfrm>
            <a:off x="972600" y="4500724"/>
            <a:ext cx="10251600" cy="4101000"/>
          </a:xfrm>
          <a:prstGeom prst="rect">
            <a:avLst/>
          </a:prstGeom>
        </p:spPr>
        <p:txBody>
          <a:bodyPr spcFirstLastPara="1" wrap="square" lIns="121900" tIns="121900" rIns="121900" bIns="121900" anchor="t" anchorCtr="0">
            <a:noAutofit/>
          </a:bodyPr>
          <a:lstStyle/>
          <a:p>
            <a:pPr marL="457200" lvl="0" indent="-361950" algn="l" rtl="0">
              <a:lnSpc>
                <a:spcPct val="80000"/>
              </a:lnSpc>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Disk space issue on collab.</a:t>
            </a:r>
            <a:endParaRPr sz="2100">
              <a:solidFill>
                <a:schemeClr val="dk2"/>
              </a:solidFill>
              <a:latin typeface="Trebuchet MS"/>
              <a:ea typeface="Trebuchet MS"/>
              <a:cs typeface="Trebuchet MS"/>
              <a:sym typeface="Trebuchet MS"/>
            </a:endParaRPr>
          </a:p>
          <a:p>
            <a:pPr marL="457200" lvl="0" indent="0" algn="l" rtl="0">
              <a:lnSpc>
                <a:spcPct val="80000"/>
              </a:lnSpc>
              <a:spcBef>
                <a:spcPts val="0"/>
              </a:spcBef>
              <a:spcAft>
                <a:spcPts val="0"/>
              </a:spcAft>
              <a:buNone/>
            </a:pPr>
            <a:endParaRPr sz="2100">
              <a:solidFill>
                <a:schemeClr val="dk2"/>
              </a:solidFill>
              <a:latin typeface="Trebuchet MS"/>
              <a:ea typeface="Trebuchet MS"/>
              <a:cs typeface="Trebuchet MS"/>
              <a:sym typeface="Trebuchet MS"/>
            </a:endParaRPr>
          </a:p>
          <a:p>
            <a:pPr marL="457200" lvl="0" indent="-361950" algn="l" rtl="0">
              <a:lnSpc>
                <a:spcPct val="80000"/>
              </a:lnSpc>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Loading Model on collab take lot of time.</a:t>
            </a:r>
            <a:endParaRPr sz="2100">
              <a:solidFill>
                <a:schemeClr val="dk2"/>
              </a:solidFill>
              <a:latin typeface="Trebuchet MS"/>
              <a:ea typeface="Trebuchet MS"/>
              <a:cs typeface="Trebuchet MS"/>
              <a:sym typeface="Trebuchet MS"/>
            </a:endParaRPr>
          </a:p>
          <a:p>
            <a:pPr marL="457200" lvl="0" indent="0" algn="l" rtl="0">
              <a:lnSpc>
                <a:spcPct val="80000"/>
              </a:lnSpc>
              <a:spcBef>
                <a:spcPts val="0"/>
              </a:spcBef>
              <a:spcAft>
                <a:spcPts val="0"/>
              </a:spcAft>
              <a:buNone/>
            </a:pPr>
            <a:endParaRPr sz="2100">
              <a:solidFill>
                <a:schemeClr val="dk2"/>
              </a:solidFill>
              <a:latin typeface="Trebuchet MS"/>
              <a:ea typeface="Trebuchet MS"/>
              <a:cs typeface="Trebuchet MS"/>
              <a:sym typeface="Trebuchet MS"/>
            </a:endParaRPr>
          </a:p>
          <a:p>
            <a:pPr marL="457200" lvl="0" indent="-361950" algn="l" rtl="0">
              <a:lnSpc>
                <a:spcPct val="80000"/>
              </a:lnSpc>
              <a:spcBef>
                <a:spcPts val="0"/>
              </a:spcBef>
              <a:spcAft>
                <a:spcPts val="0"/>
              </a:spcAft>
              <a:buClr>
                <a:schemeClr val="dk2"/>
              </a:buClr>
              <a:buSzPts val="2100"/>
              <a:buFont typeface="Trebuchet MS"/>
              <a:buChar char="●"/>
            </a:pPr>
            <a:r>
              <a:rPr lang="en-IN" sz="2100">
                <a:solidFill>
                  <a:schemeClr val="dk2"/>
                </a:solidFill>
                <a:latin typeface="Trebuchet MS"/>
                <a:ea typeface="Trebuchet MS"/>
                <a:cs typeface="Trebuchet MS"/>
                <a:sym typeface="Trebuchet MS"/>
              </a:rPr>
              <a:t>Email subject lines often have length constraints.</a:t>
            </a:r>
            <a:endParaRPr sz="2100">
              <a:solidFill>
                <a:schemeClr val="dk2"/>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970200" y="794791"/>
            <a:ext cx="102516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IN"/>
              <a:t>Application in real world:</a:t>
            </a:r>
            <a:endParaRPr/>
          </a:p>
        </p:txBody>
      </p:sp>
      <p:sp>
        <p:nvSpPr>
          <p:cNvPr id="172" name="Google Shape;172;p26"/>
          <p:cNvSpPr txBox="1">
            <a:spLocks noGrp="1"/>
          </p:cNvSpPr>
          <p:nvPr>
            <p:ph type="body" idx="1"/>
          </p:nvPr>
        </p:nvSpPr>
        <p:spPr>
          <a:xfrm>
            <a:off x="566800" y="1728600"/>
            <a:ext cx="11148300" cy="5216700"/>
          </a:xfrm>
          <a:prstGeom prst="rect">
            <a:avLst/>
          </a:prstGeom>
          <a:noFill/>
          <a:ln>
            <a:noFill/>
          </a:ln>
        </p:spPr>
        <p:txBody>
          <a:bodyPr spcFirstLastPara="1" wrap="square" lIns="121900" tIns="121900" rIns="121900" bIns="121900" anchor="t" anchorCtr="0">
            <a:normAutofit lnSpcReduction="10000"/>
          </a:bodyPr>
          <a:lstStyle/>
          <a:p>
            <a:pPr marL="457200" lvl="0" indent="-330200" algn="just" rtl="0">
              <a:lnSpc>
                <a:spcPct val="105000"/>
              </a:lnSpc>
              <a:spcBef>
                <a:spcPts val="0"/>
              </a:spcBef>
              <a:spcAft>
                <a:spcPts val="0"/>
              </a:spcAft>
              <a:buClr>
                <a:schemeClr val="dk2"/>
              </a:buClr>
              <a:buSzPts val="1600"/>
              <a:buFont typeface="Times New Roman"/>
              <a:buChar char="●"/>
            </a:pPr>
            <a:r>
              <a:rPr lang="en-IN" sz="1600" b="1">
                <a:solidFill>
                  <a:schemeClr val="dk2"/>
                </a:solidFill>
                <a:highlight>
                  <a:srgbClr val="FFFFFF"/>
                </a:highlight>
                <a:latin typeface="Trebuchet MS"/>
                <a:ea typeface="Trebuchet MS"/>
                <a:cs typeface="Trebuchet MS"/>
                <a:sym typeface="Trebuchet MS"/>
              </a:rPr>
              <a:t>Event Invitations and Reminders:</a:t>
            </a:r>
            <a:r>
              <a:rPr lang="en-IN" sz="1600">
                <a:solidFill>
                  <a:schemeClr val="dk2"/>
                </a:solidFill>
                <a:highlight>
                  <a:srgbClr val="FFFFFF"/>
                </a:highlight>
                <a:latin typeface="Trebuchet MS"/>
                <a:ea typeface="Trebuchet MS"/>
                <a:cs typeface="Trebuchet MS"/>
                <a:sym typeface="Trebuchet MS"/>
              </a:rPr>
              <a:t> Subject lines for event invitations, RSVP requests, and event reminders need to be clear, concise, and persuasive. Effective subject lines can increase attendance rates and engagement with event-related emails.</a:t>
            </a:r>
            <a:endParaRPr sz="1600">
              <a:solidFill>
                <a:schemeClr val="dk2"/>
              </a:solidFill>
              <a:highlight>
                <a:srgbClr val="FFFFFF"/>
              </a:highlight>
              <a:latin typeface="Trebuchet MS"/>
              <a:ea typeface="Trebuchet MS"/>
              <a:cs typeface="Trebuchet MS"/>
              <a:sym typeface="Trebuchet MS"/>
            </a:endParaRPr>
          </a:p>
          <a:p>
            <a:pPr marL="457200" lvl="0" indent="0" algn="just" rtl="0">
              <a:lnSpc>
                <a:spcPct val="105000"/>
              </a:lnSpc>
              <a:spcBef>
                <a:spcPts val="0"/>
              </a:spcBef>
              <a:spcAft>
                <a:spcPts val="0"/>
              </a:spcAft>
              <a:buNone/>
            </a:pPr>
            <a:endParaRPr sz="1600">
              <a:solidFill>
                <a:schemeClr val="dk2"/>
              </a:solidFill>
              <a:highlight>
                <a:srgbClr val="FFFFFF"/>
              </a:highlight>
              <a:latin typeface="Trebuchet MS"/>
              <a:ea typeface="Trebuchet MS"/>
              <a:cs typeface="Trebuchet MS"/>
              <a:sym typeface="Trebuchet MS"/>
            </a:endParaRPr>
          </a:p>
          <a:p>
            <a:pPr marL="457200" lvl="0" indent="-330200" algn="just" rtl="0">
              <a:lnSpc>
                <a:spcPct val="105000"/>
              </a:lnSpc>
              <a:spcBef>
                <a:spcPts val="0"/>
              </a:spcBef>
              <a:spcAft>
                <a:spcPts val="0"/>
              </a:spcAft>
              <a:buClr>
                <a:srgbClr val="0D0D0D"/>
              </a:buClr>
              <a:buSzPts val="1600"/>
              <a:buFont typeface="Roboto"/>
              <a:buChar char="●"/>
            </a:pPr>
            <a:r>
              <a:rPr lang="en-IN" sz="1600" b="1">
                <a:solidFill>
                  <a:srgbClr val="0D0D0D"/>
                </a:solidFill>
                <a:highlight>
                  <a:srgbClr val="FFFFFF"/>
                </a:highlight>
                <a:latin typeface="Trebuchet MS"/>
                <a:ea typeface="Trebuchet MS"/>
                <a:cs typeface="Trebuchet MS"/>
                <a:sym typeface="Trebuchet MS"/>
              </a:rPr>
              <a:t>Transactional Emails:</a:t>
            </a:r>
            <a:r>
              <a:rPr lang="en-IN" sz="1600">
                <a:solidFill>
                  <a:srgbClr val="0D0D0D"/>
                </a:solidFill>
                <a:highlight>
                  <a:srgbClr val="FFFFFF"/>
                </a:highlight>
                <a:latin typeface="Trebuchet MS"/>
                <a:ea typeface="Trebuchet MS"/>
                <a:cs typeface="Trebuchet MS"/>
                <a:sym typeface="Trebuchet MS"/>
              </a:rPr>
              <a:t> Subject lines for transactional emails, such as order confirmations, shipping notifications, and account updates, should provide relevant information and instill trust. Clear and informative subject lines can help recipients quickly identify and act upon transactional emails.</a:t>
            </a:r>
            <a:endParaRPr sz="1600">
              <a:solidFill>
                <a:srgbClr val="0D0D0D"/>
              </a:solidFill>
              <a:highlight>
                <a:srgbClr val="FFFFFF"/>
              </a:highlight>
              <a:latin typeface="Trebuchet MS"/>
              <a:ea typeface="Trebuchet MS"/>
              <a:cs typeface="Trebuchet MS"/>
              <a:sym typeface="Trebuchet MS"/>
            </a:endParaRPr>
          </a:p>
          <a:p>
            <a:pPr marL="457200" lvl="0" indent="0" algn="just" rtl="0">
              <a:lnSpc>
                <a:spcPct val="105000"/>
              </a:lnSpc>
              <a:spcBef>
                <a:spcPts val="0"/>
              </a:spcBef>
              <a:spcAft>
                <a:spcPts val="0"/>
              </a:spcAft>
              <a:buNone/>
            </a:pPr>
            <a:endParaRPr sz="1600">
              <a:solidFill>
                <a:srgbClr val="0D0D0D"/>
              </a:solidFill>
              <a:highlight>
                <a:srgbClr val="FFFFFF"/>
              </a:highlight>
              <a:latin typeface="Trebuchet MS"/>
              <a:ea typeface="Trebuchet MS"/>
              <a:cs typeface="Trebuchet MS"/>
              <a:sym typeface="Trebuchet MS"/>
            </a:endParaRPr>
          </a:p>
          <a:p>
            <a:pPr marL="457200" lvl="0" indent="-330200" algn="just" rtl="0">
              <a:lnSpc>
                <a:spcPct val="105000"/>
              </a:lnSpc>
              <a:spcBef>
                <a:spcPts val="0"/>
              </a:spcBef>
              <a:spcAft>
                <a:spcPts val="0"/>
              </a:spcAft>
              <a:buClr>
                <a:srgbClr val="0D0D0D"/>
              </a:buClr>
              <a:buSzPts val="1600"/>
              <a:buFont typeface="Times New Roman"/>
              <a:buChar char="●"/>
            </a:pPr>
            <a:r>
              <a:rPr lang="en-IN" sz="1600" b="1">
                <a:solidFill>
                  <a:srgbClr val="0D0D0D"/>
                </a:solidFill>
                <a:highlight>
                  <a:srgbClr val="FFFFFF"/>
                </a:highlight>
                <a:latin typeface="Trebuchet MS"/>
                <a:ea typeface="Trebuchet MS"/>
                <a:cs typeface="Trebuchet MS"/>
                <a:sym typeface="Trebuchet MS"/>
              </a:rPr>
              <a:t>Healthcare Information Systems</a:t>
            </a:r>
            <a:r>
              <a:rPr lang="en-IN" sz="1600">
                <a:solidFill>
                  <a:srgbClr val="0D0D0D"/>
                </a:solidFill>
                <a:highlight>
                  <a:srgbClr val="FFFFFF"/>
                </a:highlight>
                <a:latin typeface="Trebuchet MS"/>
                <a:ea typeface="Trebuchet MS"/>
                <a:cs typeface="Trebuchet MS"/>
                <a:sym typeface="Trebuchet MS"/>
              </a:rPr>
              <a:t>: Q&amp;A generation technology is integrated into healthcare information systems to assist medical professionals in retrieving relevant clinical information and treatment guidelines. Clinicians can generate questions about patient symptoms, medical conditions, or treatment options to quickly access evidence-based answers and make informed decisions.</a:t>
            </a:r>
            <a:endParaRPr sz="1600">
              <a:solidFill>
                <a:srgbClr val="0D0D0D"/>
              </a:solidFill>
              <a:highlight>
                <a:srgbClr val="FFFFFF"/>
              </a:highlight>
              <a:latin typeface="Trebuchet MS"/>
              <a:ea typeface="Trebuchet MS"/>
              <a:cs typeface="Trebuchet MS"/>
              <a:sym typeface="Trebuchet MS"/>
            </a:endParaRPr>
          </a:p>
          <a:p>
            <a:pPr marL="457200" lvl="0" indent="0" algn="just" rtl="0">
              <a:lnSpc>
                <a:spcPct val="105000"/>
              </a:lnSpc>
              <a:spcBef>
                <a:spcPts val="0"/>
              </a:spcBef>
              <a:spcAft>
                <a:spcPts val="0"/>
              </a:spcAft>
              <a:buNone/>
            </a:pPr>
            <a:endParaRPr sz="1600">
              <a:solidFill>
                <a:srgbClr val="0D0D0D"/>
              </a:solidFill>
              <a:highlight>
                <a:srgbClr val="FFFFFF"/>
              </a:highlight>
              <a:latin typeface="Trebuchet MS"/>
              <a:ea typeface="Trebuchet MS"/>
              <a:cs typeface="Trebuchet MS"/>
              <a:sym typeface="Trebuchet MS"/>
            </a:endParaRPr>
          </a:p>
          <a:p>
            <a:pPr marL="457200" lvl="0" indent="-330200" algn="just" rtl="0">
              <a:lnSpc>
                <a:spcPct val="105000"/>
              </a:lnSpc>
              <a:spcBef>
                <a:spcPts val="0"/>
              </a:spcBef>
              <a:spcAft>
                <a:spcPts val="0"/>
              </a:spcAft>
              <a:buClr>
                <a:srgbClr val="0D0D0D"/>
              </a:buClr>
              <a:buSzPts val="1600"/>
              <a:buFont typeface="Times New Roman"/>
              <a:buChar char="●"/>
            </a:pPr>
            <a:r>
              <a:rPr lang="en-IN" sz="1600" b="1">
                <a:solidFill>
                  <a:srgbClr val="0D0D0D"/>
                </a:solidFill>
                <a:highlight>
                  <a:srgbClr val="FFFFFF"/>
                </a:highlight>
                <a:latin typeface="Trebuchet MS"/>
                <a:ea typeface="Trebuchet MS"/>
                <a:cs typeface="Trebuchet MS"/>
                <a:sym typeface="Trebuchet MS"/>
              </a:rPr>
              <a:t>Virtual Assistants and Voice Interfaces: </a:t>
            </a:r>
            <a:r>
              <a:rPr lang="en-IN" sz="1600">
                <a:solidFill>
                  <a:srgbClr val="0D0D0D"/>
                </a:solidFill>
                <a:highlight>
                  <a:srgbClr val="FFFFFF"/>
                </a:highlight>
                <a:latin typeface="Trebuchet MS"/>
                <a:ea typeface="Trebuchet MS"/>
                <a:cs typeface="Trebuchet MS"/>
                <a:sym typeface="Trebuchet MS"/>
              </a:rPr>
              <a:t>Virtual assistants like Siri, Alexa, and Google Assistant utilize Q&amp;A generation to provide responses to user queries in natural language. By generating accurate and contextually relevant answers, virtual assistants enhance user interactions and provide personalized assistance.</a:t>
            </a:r>
            <a:endParaRPr sz="1600">
              <a:solidFill>
                <a:srgbClr val="0D0D0D"/>
              </a:solidFill>
              <a:highlight>
                <a:srgbClr val="FFFFFF"/>
              </a:highlight>
              <a:latin typeface="Trebuchet MS"/>
              <a:ea typeface="Trebuchet MS"/>
              <a:cs typeface="Trebuchet MS"/>
              <a:sym typeface="Trebuchet MS"/>
            </a:endParaRPr>
          </a:p>
          <a:p>
            <a:pPr marL="457200" lvl="0" indent="0" algn="just" rtl="0">
              <a:lnSpc>
                <a:spcPct val="105000"/>
              </a:lnSpc>
              <a:spcBef>
                <a:spcPts val="0"/>
              </a:spcBef>
              <a:spcAft>
                <a:spcPts val="0"/>
              </a:spcAft>
              <a:buNone/>
            </a:pPr>
            <a:endParaRPr sz="1600">
              <a:solidFill>
                <a:srgbClr val="0D0D0D"/>
              </a:solidFill>
              <a:highlight>
                <a:srgbClr val="FFFFFF"/>
              </a:highlight>
              <a:latin typeface="Trebuchet MS"/>
              <a:ea typeface="Trebuchet MS"/>
              <a:cs typeface="Trebuchet MS"/>
              <a:sym typeface="Trebuchet MS"/>
            </a:endParaRPr>
          </a:p>
          <a:p>
            <a:pPr marL="457200" lvl="0" indent="-330200" algn="just" rtl="0">
              <a:lnSpc>
                <a:spcPct val="105000"/>
              </a:lnSpc>
              <a:spcBef>
                <a:spcPts val="0"/>
              </a:spcBef>
              <a:spcAft>
                <a:spcPts val="0"/>
              </a:spcAft>
              <a:buClr>
                <a:srgbClr val="0D0D0D"/>
              </a:buClr>
              <a:buSzPts val="1600"/>
              <a:buFont typeface="Roboto"/>
              <a:buChar char="●"/>
            </a:pPr>
            <a:r>
              <a:rPr lang="en-IN" sz="1600" b="1">
                <a:solidFill>
                  <a:srgbClr val="0D0D0D"/>
                </a:solidFill>
                <a:highlight>
                  <a:srgbClr val="FFFFFF"/>
                </a:highlight>
                <a:latin typeface="Trebuchet MS"/>
                <a:ea typeface="Trebuchet MS"/>
                <a:cs typeface="Trebuchet MS"/>
                <a:sym typeface="Trebuchet MS"/>
              </a:rPr>
              <a:t>Customer Support Chatbots:</a:t>
            </a:r>
            <a:r>
              <a:rPr lang="en-IN" sz="1600">
                <a:solidFill>
                  <a:srgbClr val="0D0D0D"/>
                </a:solidFill>
                <a:highlight>
                  <a:srgbClr val="FFFFFF"/>
                </a:highlight>
                <a:latin typeface="Trebuchet MS"/>
                <a:ea typeface="Trebuchet MS"/>
                <a:cs typeface="Trebuchet MS"/>
                <a:sym typeface="Trebuchet MS"/>
              </a:rPr>
              <a:t> Many businesses deploy chatbots equipped with Q&amp;A generation capabilities to provide instant responses to customer inquiries. These chatbots can answer frequently asked questions, troubleshoot common issues, and guide users through product features or processes.</a:t>
            </a:r>
            <a:endParaRPr sz="16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a:stretch/>
        </p:blipFill>
        <p:spPr>
          <a:xfrm>
            <a:off x="1629500" y="1265100"/>
            <a:ext cx="8572499" cy="4818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17325" y="820475"/>
            <a:ext cx="10404600" cy="672000"/>
          </a:xfrm>
          <a:prstGeom prst="rect">
            <a:avLst/>
          </a:prstGeom>
          <a:noFill/>
          <a:ln>
            <a:noFill/>
          </a:ln>
        </p:spPr>
        <p:txBody>
          <a:bodyPr spcFirstLastPara="1" wrap="square" lIns="121900" tIns="121900" rIns="121900" bIns="121900" anchor="t" anchorCtr="0">
            <a:noAutofit/>
          </a:bodyPr>
          <a:lstStyle/>
          <a:p>
            <a:pPr marL="0" lvl="0" indent="0" algn="just" rtl="0">
              <a:lnSpc>
                <a:spcPct val="100000"/>
              </a:lnSpc>
              <a:spcBef>
                <a:spcPts val="2000"/>
              </a:spcBef>
              <a:spcAft>
                <a:spcPts val="0"/>
              </a:spcAft>
              <a:buSzPts val="990"/>
              <a:buNone/>
            </a:pPr>
            <a:r>
              <a:rPr lang="en-IN" sz="3150">
                <a:solidFill>
                  <a:srgbClr val="0C0C0C"/>
                </a:solidFill>
              </a:rPr>
              <a:t>Email line generation subject </a:t>
            </a:r>
            <a:endParaRPr sz="3150"/>
          </a:p>
        </p:txBody>
      </p:sp>
      <p:sp>
        <p:nvSpPr>
          <p:cNvPr id="92" name="Google Shape;92;p14"/>
          <p:cNvSpPr txBox="1">
            <a:spLocks noGrp="1"/>
          </p:cNvSpPr>
          <p:nvPr>
            <p:ph type="body" idx="1"/>
          </p:nvPr>
        </p:nvSpPr>
        <p:spPr>
          <a:xfrm>
            <a:off x="970200" y="1915150"/>
            <a:ext cx="10251600" cy="1479600"/>
          </a:xfrm>
          <a:prstGeom prst="rect">
            <a:avLst/>
          </a:prstGeom>
          <a:noFill/>
          <a:ln>
            <a:noFill/>
          </a:ln>
        </p:spPr>
        <p:txBody>
          <a:bodyPr spcFirstLastPara="1" wrap="square" lIns="121900" tIns="121900" rIns="121900" bIns="121900" anchor="t" anchorCtr="0">
            <a:noAutofit/>
          </a:bodyPr>
          <a:lstStyle/>
          <a:p>
            <a:pPr marL="0" lvl="0" indent="0" algn="just" rtl="0">
              <a:lnSpc>
                <a:spcPct val="90000"/>
              </a:lnSpc>
              <a:spcBef>
                <a:spcPts val="2000"/>
              </a:spcBef>
              <a:spcAft>
                <a:spcPts val="0"/>
              </a:spcAft>
              <a:buClr>
                <a:srgbClr val="000000"/>
              </a:buClr>
              <a:buSzPts val="2000"/>
              <a:buFont typeface="Arial"/>
              <a:buNone/>
            </a:pPr>
            <a:r>
              <a:rPr lang="en-IN" sz="2100">
                <a:solidFill>
                  <a:srgbClr val="0C0C0C"/>
                </a:solidFill>
                <a:latin typeface="Trebuchet MS"/>
                <a:ea typeface="Trebuchet MS"/>
                <a:cs typeface="Trebuchet MS"/>
                <a:sym typeface="Trebuchet MS"/>
              </a:rPr>
              <a:t>The problem offers uniqueness in having to generate extremely short, concise summary in the form of the email subject. This involves identifying the most salient sentences from the email body, and abstracting the message contained in those sentences into only a few words.</a:t>
            </a:r>
            <a:endParaRPr sz="2200">
              <a:latin typeface="Trebuchet MS"/>
              <a:ea typeface="Trebuchet MS"/>
              <a:cs typeface="Trebuchet MS"/>
              <a:sym typeface="Trebuchet MS"/>
            </a:endParaRPr>
          </a:p>
          <a:p>
            <a:pPr marL="0" lvl="0" indent="0" algn="just" rtl="0">
              <a:lnSpc>
                <a:spcPct val="90000"/>
              </a:lnSpc>
              <a:spcBef>
                <a:spcPts val="2000"/>
              </a:spcBef>
              <a:spcAft>
                <a:spcPts val="0"/>
              </a:spcAft>
              <a:buClr>
                <a:srgbClr val="000000"/>
              </a:buClr>
              <a:buSzPts val="2000"/>
              <a:buFont typeface="Arial"/>
              <a:buNone/>
            </a:pPr>
            <a:endParaRPr>
              <a:solidFill>
                <a:srgbClr val="0C0C0C"/>
              </a:solidFill>
            </a:endParaRPr>
          </a:p>
        </p:txBody>
      </p:sp>
      <p:sp>
        <p:nvSpPr>
          <p:cNvPr id="93" name="Google Shape;93;p14"/>
          <p:cNvSpPr txBox="1"/>
          <p:nvPr/>
        </p:nvSpPr>
        <p:spPr>
          <a:xfrm>
            <a:off x="970200" y="4146250"/>
            <a:ext cx="10851900" cy="21075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000000"/>
              </a:buClr>
              <a:buSzPts val="1600"/>
              <a:buFont typeface="Arial"/>
              <a:buNone/>
            </a:pPr>
            <a:r>
              <a:rPr lang="en-IN" sz="2100" i="0" u="none" strike="noStrike" cap="none">
                <a:solidFill>
                  <a:srgbClr val="0C0C0C"/>
                </a:solidFill>
                <a:latin typeface="Trebuchet MS"/>
                <a:ea typeface="Trebuchet MS"/>
                <a:cs typeface="Trebuchet MS"/>
                <a:sym typeface="Trebuchet MS"/>
              </a:rPr>
              <a:t>Modeling a domain-specific that can answer the questions specific to the AIML course. It has been observed that while pretrained models can produce relevant textual output for general, open-domain textual prompts, the models lack the capability of producing finer outputs when it comes to domain-specific tasks. For this purpose, we commonly finetune the model on a dataset specific to that task, to tailor its expertise on it.</a:t>
            </a:r>
            <a:endParaRPr sz="1900">
              <a:latin typeface="Trebuchet MS"/>
              <a:ea typeface="Trebuchet MS"/>
              <a:cs typeface="Trebuchet MS"/>
              <a:sym typeface="Trebuchet MS"/>
            </a:endParaRPr>
          </a:p>
        </p:txBody>
      </p:sp>
      <p:sp>
        <p:nvSpPr>
          <p:cNvPr id="94" name="Google Shape;94;p14"/>
          <p:cNvSpPr txBox="1"/>
          <p:nvPr/>
        </p:nvSpPr>
        <p:spPr>
          <a:xfrm>
            <a:off x="817325" y="3394750"/>
            <a:ext cx="10772100" cy="751500"/>
          </a:xfrm>
          <a:prstGeom prst="rect">
            <a:avLst/>
          </a:prstGeom>
          <a:noFill/>
          <a:ln>
            <a:noFill/>
          </a:ln>
        </p:spPr>
        <p:txBody>
          <a:bodyPr spcFirstLastPara="1" wrap="square" lIns="121900" tIns="121900" rIns="121900" bIns="121900" anchor="t" anchorCtr="0">
            <a:noAutofit/>
          </a:bodyPr>
          <a:lstStyle/>
          <a:p>
            <a:pPr marL="0" marR="0" lvl="0" indent="0" algn="just" rtl="0">
              <a:lnSpc>
                <a:spcPct val="100000"/>
              </a:lnSpc>
              <a:spcBef>
                <a:spcPts val="2000"/>
              </a:spcBef>
              <a:spcAft>
                <a:spcPts val="0"/>
              </a:spcAft>
              <a:buClr>
                <a:schemeClr val="dk2"/>
              </a:buClr>
              <a:buSzPts val="990"/>
              <a:buFont typeface="Raleway"/>
              <a:buNone/>
            </a:pPr>
            <a:r>
              <a:rPr lang="en-IN" sz="3150" b="1" i="0" u="none" strike="noStrike" cap="none">
                <a:solidFill>
                  <a:srgbClr val="0C0C0C"/>
                </a:solidFill>
                <a:latin typeface="Raleway"/>
                <a:ea typeface="Raleway"/>
                <a:cs typeface="Raleway"/>
                <a:sym typeface="Raleway"/>
              </a:rPr>
              <a:t>Question Answering on AIML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970200" y="771775"/>
            <a:ext cx="102516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IN">
                <a:latin typeface="Trebuchet MS"/>
                <a:ea typeface="Trebuchet MS"/>
                <a:cs typeface="Trebuchet MS"/>
                <a:sym typeface="Trebuchet MS"/>
              </a:rPr>
              <a:t>APPROACH/ METHODOLOGY</a:t>
            </a:r>
            <a:endParaRPr>
              <a:latin typeface="Trebuchet MS"/>
              <a:ea typeface="Trebuchet MS"/>
              <a:cs typeface="Trebuchet MS"/>
              <a:sym typeface="Trebuchet MS"/>
            </a:endParaRPr>
          </a:p>
        </p:txBody>
      </p:sp>
      <p:sp>
        <p:nvSpPr>
          <p:cNvPr id="100" name="Google Shape;100;p15"/>
          <p:cNvSpPr txBox="1"/>
          <p:nvPr/>
        </p:nvSpPr>
        <p:spPr>
          <a:xfrm>
            <a:off x="970200" y="1328900"/>
            <a:ext cx="9616200" cy="3960600"/>
          </a:xfrm>
          <a:prstGeom prst="rect">
            <a:avLst/>
          </a:prstGeom>
          <a:noFill/>
          <a:ln>
            <a:noFill/>
          </a:ln>
        </p:spPr>
        <p:txBody>
          <a:bodyPr spcFirstLastPara="1" wrap="square" lIns="0" tIns="0" rIns="0" bIns="0" anchor="t" anchorCtr="0">
            <a:spAutoFit/>
          </a:bodyPr>
          <a:lstStyle/>
          <a:p>
            <a:pPr marL="0" marR="0" lvl="0" indent="0" algn="l" rtl="0">
              <a:lnSpc>
                <a:spcPct val="162020"/>
              </a:lnSpc>
              <a:spcBef>
                <a:spcPts val="0"/>
              </a:spcBef>
              <a:spcAft>
                <a:spcPts val="0"/>
              </a:spcAft>
              <a:buNone/>
            </a:pP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Tokenization</a:t>
            </a: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Model Selection</a:t>
            </a: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Fine-tuning</a:t>
            </a: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Metric Evaluation</a:t>
            </a: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Save the  Model</a:t>
            </a:r>
            <a:endParaRPr sz="2400" b="1">
              <a:latin typeface="Trebuchet MS"/>
              <a:ea typeface="Trebuchet MS"/>
              <a:cs typeface="Trebuchet MS"/>
              <a:sym typeface="Trebuchet MS"/>
            </a:endParaRPr>
          </a:p>
          <a:p>
            <a:pPr marL="342900" marR="0" lvl="0" indent="-377761" algn="l" rtl="0">
              <a:lnSpc>
                <a:spcPct val="162020"/>
              </a:lnSpc>
              <a:spcBef>
                <a:spcPts val="0"/>
              </a:spcBef>
              <a:spcAft>
                <a:spcPts val="0"/>
              </a:spcAft>
              <a:buClr>
                <a:srgbClr val="000000"/>
              </a:buClr>
              <a:buSzPts val="2400"/>
              <a:buFont typeface="Trebuchet MS"/>
              <a:buChar char="•"/>
            </a:pPr>
            <a:r>
              <a:rPr lang="en-IN" sz="2400" b="1" i="0" u="none" strike="noStrike" cap="none">
                <a:solidFill>
                  <a:schemeClr val="dk2"/>
                </a:solidFill>
                <a:latin typeface="Trebuchet MS"/>
                <a:ea typeface="Trebuchet MS"/>
                <a:cs typeface="Trebuchet MS"/>
                <a:sym typeface="Trebuchet MS"/>
              </a:rPr>
              <a:t>Deployment in Streamlit</a:t>
            </a:r>
            <a:endParaRPr sz="2400" b="1"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793500" y="3473638"/>
            <a:ext cx="10251600" cy="8298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chemeClr val="dk2"/>
              </a:buClr>
              <a:buSzPts val="3500"/>
              <a:buFont typeface="Raleway"/>
              <a:buNone/>
            </a:pPr>
            <a:r>
              <a:rPr lang="en-IN" sz="3050" b="1" i="0" u="none" strike="noStrike" cap="none">
                <a:solidFill>
                  <a:srgbClr val="0C0C0C"/>
                </a:solidFill>
                <a:latin typeface="Raleway"/>
                <a:ea typeface="Raleway"/>
                <a:cs typeface="Raleway"/>
                <a:sym typeface="Raleway"/>
              </a:rPr>
              <a:t>Bidirectional and Auto-Regressive Transformers</a:t>
            </a:r>
            <a:br>
              <a:rPr lang="en-IN" sz="3150" b="1" i="0" u="none" strike="noStrike" cap="none">
                <a:solidFill>
                  <a:srgbClr val="0C0C0C"/>
                </a:solidFill>
                <a:latin typeface="Raleway"/>
                <a:ea typeface="Raleway"/>
                <a:cs typeface="Raleway"/>
                <a:sym typeface="Raleway"/>
              </a:rPr>
            </a:br>
            <a:endParaRPr sz="3150" b="1" i="0" u="none" strike="noStrike" cap="none">
              <a:solidFill>
                <a:srgbClr val="0C0C0C"/>
              </a:solidFill>
              <a:latin typeface="Raleway"/>
              <a:ea typeface="Raleway"/>
              <a:cs typeface="Raleway"/>
              <a:sym typeface="Raleway"/>
            </a:endParaRPr>
          </a:p>
        </p:txBody>
      </p:sp>
      <p:sp>
        <p:nvSpPr>
          <p:cNvPr id="106" name="Google Shape;106;p16"/>
          <p:cNvSpPr txBox="1"/>
          <p:nvPr/>
        </p:nvSpPr>
        <p:spPr>
          <a:xfrm>
            <a:off x="942600" y="4092875"/>
            <a:ext cx="10367400" cy="2410200"/>
          </a:xfrm>
          <a:prstGeom prst="rect">
            <a:avLst/>
          </a:prstGeom>
          <a:noFill/>
          <a:ln>
            <a:noFill/>
          </a:ln>
        </p:spPr>
        <p:txBody>
          <a:bodyPr spcFirstLastPara="1" wrap="square" lIns="121900" tIns="121900" rIns="121900" bIns="121900" anchor="t" anchorCtr="0">
            <a:normAutofit/>
          </a:bodyPr>
          <a:lstStyle/>
          <a:p>
            <a:pPr marL="0" marR="0" lvl="0" indent="0" algn="just" rtl="0">
              <a:lnSpc>
                <a:spcPct val="115000"/>
              </a:lnSpc>
              <a:spcBef>
                <a:spcPts val="0"/>
              </a:spcBef>
              <a:spcAft>
                <a:spcPts val="1600"/>
              </a:spcAft>
              <a:buClr>
                <a:schemeClr val="accent1"/>
              </a:buClr>
              <a:buSzPts val="1700"/>
              <a:buFont typeface="Lato"/>
              <a:buNone/>
            </a:pPr>
            <a:r>
              <a:rPr lang="en-IN" sz="1900" i="0" u="none" strike="noStrike" cap="none">
                <a:solidFill>
                  <a:srgbClr val="0C0C0C"/>
                </a:solidFill>
                <a:latin typeface="Trebuchet MS"/>
                <a:ea typeface="Trebuchet MS"/>
                <a:cs typeface="Trebuchet MS"/>
                <a:sym typeface="Trebuchet MS"/>
              </a:rPr>
              <a:t>BART is a transformer-based sequence-to-sequence model. It utilizes both auto-regressive and bidirectional training objectives, making it effective for tasks like text summarization. The model is specifically designed to handle long sequences and has demonstrated strong performance in natural language processing tasks. Its denoising autoencoder objective during pre-training contributes to learning robust representations of input data.</a:t>
            </a:r>
            <a:endParaRPr sz="1300">
              <a:latin typeface="Trebuchet MS"/>
              <a:ea typeface="Trebuchet MS"/>
              <a:cs typeface="Trebuchet MS"/>
              <a:sym typeface="Trebuchet MS"/>
            </a:endParaRPr>
          </a:p>
        </p:txBody>
      </p:sp>
      <p:sp>
        <p:nvSpPr>
          <p:cNvPr id="107" name="Google Shape;107;p16"/>
          <p:cNvSpPr txBox="1"/>
          <p:nvPr/>
        </p:nvSpPr>
        <p:spPr>
          <a:xfrm>
            <a:off x="942600" y="1759850"/>
            <a:ext cx="10492800" cy="156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500"/>
              </a:spcAft>
              <a:buNone/>
            </a:pPr>
            <a:r>
              <a:rPr lang="en-IN" sz="1800">
                <a:latin typeface="Trebuchet MS"/>
                <a:ea typeface="Trebuchet MS"/>
                <a:cs typeface="Trebuchet MS"/>
                <a:sym typeface="Trebuchet MS"/>
              </a:rPr>
              <a:t>GPT-2 is a transformers model pre-trained on a very large corpus of English data in a self-supervised fashion. This means it was pretrained on the raw texts only, with no humans labelling them in any way (which is why it can use lots of publicly available data) with an automatic process to generate inputs and labels from those texts. More precisely, it was trained to guess the next word in sentences.</a:t>
            </a:r>
            <a:endParaRPr sz="2300">
              <a:solidFill>
                <a:schemeClr val="accent1"/>
              </a:solidFill>
              <a:latin typeface="Trebuchet MS"/>
              <a:ea typeface="Trebuchet MS"/>
              <a:cs typeface="Trebuchet MS"/>
              <a:sym typeface="Trebuchet MS"/>
            </a:endParaRPr>
          </a:p>
        </p:txBody>
      </p:sp>
      <p:sp>
        <p:nvSpPr>
          <p:cNvPr id="108" name="Google Shape;108;p16"/>
          <p:cNvSpPr txBox="1"/>
          <p:nvPr/>
        </p:nvSpPr>
        <p:spPr>
          <a:xfrm>
            <a:off x="922900" y="930050"/>
            <a:ext cx="10641900" cy="8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solidFill>
                  <a:schemeClr val="dk2"/>
                </a:solidFill>
                <a:latin typeface="Raleway"/>
                <a:ea typeface="Raleway"/>
                <a:cs typeface="Raleway"/>
                <a:sym typeface="Raleway"/>
              </a:rPr>
              <a:t>GPT-2</a:t>
            </a:r>
            <a:endParaRPr sz="3000" b="1">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1037300" y="771550"/>
            <a:ext cx="102513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GPT And BART Results</a:t>
            </a:r>
            <a:endParaRPr/>
          </a:p>
        </p:txBody>
      </p:sp>
      <p:graphicFrame>
        <p:nvGraphicFramePr>
          <p:cNvPr id="114" name="Google Shape;114;p17"/>
          <p:cNvGraphicFramePr/>
          <p:nvPr>
            <p:extLst>
              <p:ext uri="{D42A27DB-BD31-4B8C-83A1-F6EECF244321}">
                <p14:modId xmlns:p14="http://schemas.microsoft.com/office/powerpoint/2010/main" val="3318189173"/>
              </p:ext>
            </p:extLst>
          </p:nvPr>
        </p:nvGraphicFramePr>
        <p:xfrm>
          <a:off x="2271275" y="1931600"/>
          <a:ext cx="3474825" cy="3623175"/>
        </p:xfrm>
        <a:graphic>
          <a:graphicData uri="http://schemas.openxmlformats.org/drawingml/2006/table">
            <a:tbl>
              <a:tblPr>
                <a:noFill/>
                <a:tableStyleId>{7DA306C6-88F3-41BA-9761-070F0C873675}</a:tableStyleId>
              </a:tblPr>
              <a:tblGrid>
                <a:gridCol w="1418300">
                  <a:extLst>
                    <a:ext uri="{9D8B030D-6E8A-4147-A177-3AD203B41FA5}">
                      <a16:colId xmlns:a16="http://schemas.microsoft.com/office/drawing/2014/main" val="20000"/>
                    </a:ext>
                  </a:extLst>
                </a:gridCol>
                <a:gridCol w="2056525">
                  <a:extLst>
                    <a:ext uri="{9D8B030D-6E8A-4147-A177-3AD203B41FA5}">
                      <a16:colId xmlns:a16="http://schemas.microsoft.com/office/drawing/2014/main" val="20001"/>
                    </a:ext>
                  </a:extLst>
                </a:gridCol>
              </a:tblGrid>
              <a:tr h="402575">
                <a:tc>
                  <a:txBody>
                    <a:bodyPr/>
                    <a:lstStyle/>
                    <a:p>
                      <a:pPr marL="0" lvl="0" indent="0" algn="l" rtl="0">
                        <a:lnSpc>
                          <a:spcPct val="115000"/>
                        </a:lnSpc>
                        <a:spcBef>
                          <a:spcPts val="0"/>
                        </a:spcBef>
                        <a:spcAft>
                          <a:spcPts val="0"/>
                        </a:spcAft>
                        <a:buNone/>
                      </a:pPr>
                      <a:r>
                        <a:rPr lang="en-IN" sz="1200" b="1">
                          <a:highlight>
                            <a:srgbClr val="FFFFFF"/>
                          </a:highlight>
                          <a:latin typeface="Times New Roman"/>
                          <a:ea typeface="Times New Roman"/>
                          <a:cs typeface="Times New Roman"/>
                          <a:sym typeface="Times New Roman"/>
                        </a:rPr>
                        <a:t>Metric Scores</a:t>
                      </a:r>
                      <a:endParaRPr sz="1200" b="1">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b="1">
                          <a:highlight>
                            <a:srgbClr val="FFFFFF"/>
                          </a:highlight>
                          <a:latin typeface="Times New Roman"/>
                          <a:ea typeface="Times New Roman"/>
                          <a:cs typeface="Times New Roman"/>
                          <a:sym typeface="Times New Roman"/>
                        </a:rPr>
                        <a:t>Values</a:t>
                      </a:r>
                      <a:endParaRPr sz="1200" b="1">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rouge_1_sub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 0.134539353</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rouge_2_sub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0.062155181</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rouge_L_sub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0.127690091</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rouge_1_human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0.250376178</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rouge_2_human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0.142701078</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rouge_L_human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0.233697819</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meteor_sub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0.173683871</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402575">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meteor_human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0.326914713</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bl>
          </a:graphicData>
        </a:graphic>
      </p:graphicFrame>
      <p:graphicFrame>
        <p:nvGraphicFramePr>
          <p:cNvPr id="115" name="Google Shape;115;p17"/>
          <p:cNvGraphicFramePr/>
          <p:nvPr>
            <p:extLst>
              <p:ext uri="{D42A27DB-BD31-4B8C-83A1-F6EECF244321}">
                <p14:modId xmlns:p14="http://schemas.microsoft.com/office/powerpoint/2010/main" val="3501095243"/>
              </p:ext>
            </p:extLst>
          </p:nvPr>
        </p:nvGraphicFramePr>
        <p:xfrm>
          <a:off x="7033400" y="1648225"/>
          <a:ext cx="2933700" cy="3524631"/>
        </p:xfrm>
        <a:graphic>
          <a:graphicData uri="http://schemas.openxmlformats.org/drawingml/2006/table">
            <a:tbl>
              <a:tblPr>
                <a:noFill/>
                <a:tableStyleId>{7DA306C6-88F3-41BA-9761-070F0C873675}</a:tableStyleId>
              </a:tblPr>
              <a:tblGrid>
                <a:gridCol w="1352550">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tblGrid>
              <a:tr h="307550">
                <a:tc>
                  <a:txBody>
                    <a:bodyPr/>
                    <a:lstStyle/>
                    <a:p>
                      <a:pPr marL="0" lvl="0" indent="0" algn="l" rtl="0">
                        <a:lnSpc>
                          <a:spcPct val="115000"/>
                        </a:lnSpc>
                        <a:spcBef>
                          <a:spcPts val="0"/>
                        </a:spcBef>
                        <a:spcAft>
                          <a:spcPts val="0"/>
                        </a:spcAft>
                        <a:buNone/>
                      </a:pPr>
                      <a:r>
                        <a:rPr lang="en-IN" sz="1200" b="1" dirty="0">
                          <a:highlight>
                            <a:srgbClr val="FFFFFF"/>
                          </a:highlight>
                          <a:latin typeface="Times New Roman"/>
                          <a:ea typeface="Times New Roman"/>
                          <a:cs typeface="Times New Roman"/>
                          <a:sym typeface="Times New Roman"/>
                        </a:rPr>
                        <a:t>Metric Scores</a:t>
                      </a:r>
                      <a:endParaRPr sz="1200" b="1" dirty="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115000"/>
                        </a:lnSpc>
                        <a:spcBef>
                          <a:spcPts val="0"/>
                        </a:spcBef>
                        <a:spcAft>
                          <a:spcPts val="0"/>
                        </a:spcAft>
                        <a:buNone/>
                      </a:pPr>
                      <a:r>
                        <a:rPr lang="en-IN" sz="1200" b="1">
                          <a:highlight>
                            <a:srgbClr val="FFFFFF"/>
                          </a:highlight>
                          <a:latin typeface="Times New Roman"/>
                          <a:ea typeface="Times New Roman"/>
                          <a:cs typeface="Times New Roman"/>
                          <a:sym typeface="Times New Roman"/>
                        </a:rPr>
                        <a:t>Values</a:t>
                      </a:r>
                      <a:endParaRPr sz="1200" b="1">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rouge_1_sub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0.226780154</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rouge_2_sub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0.096893329</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rouge_L_sub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0.212786681</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rouge_1_human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0.430801214</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rouge_2_human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0.251932028</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rouge_L_human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0.402124561</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9"/>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meteor_sub</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0.229360179</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0"/>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meteor_human</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0.445088014</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1"/>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bleu_s</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6.193269365</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2"/>
                  </a:ext>
                </a:extLst>
              </a:tr>
              <a:tr h="307550">
                <a:tc>
                  <a:txBody>
                    <a:bodyPr/>
                    <a:lstStyle/>
                    <a:p>
                      <a:pPr marL="0" lvl="0" indent="0" algn="l" rtl="0">
                        <a:lnSpc>
                          <a:spcPct val="115000"/>
                        </a:lnSpc>
                        <a:spcBef>
                          <a:spcPts val="0"/>
                        </a:spcBef>
                        <a:spcAft>
                          <a:spcPts val="0"/>
                        </a:spcAft>
                        <a:buNone/>
                      </a:pPr>
                      <a:r>
                        <a:rPr lang="en-IN" sz="1200">
                          <a:highlight>
                            <a:srgbClr val="FFFFFF"/>
                          </a:highlight>
                          <a:latin typeface="Times New Roman"/>
                          <a:ea typeface="Times New Roman"/>
                          <a:cs typeface="Times New Roman"/>
                          <a:sym typeface="Times New Roman"/>
                        </a:rPr>
                        <a:t>bleu_h</a:t>
                      </a:r>
                      <a:endParaRPr sz="12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IN" sz="1200" dirty="0">
                          <a:highlight>
                            <a:srgbClr val="FFFFFF"/>
                          </a:highlight>
                          <a:latin typeface="Times New Roman"/>
                          <a:ea typeface="Times New Roman"/>
                          <a:cs typeface="Times New Roman"/>
                          <a:sym typeface="Times New Roman"/>
                        </a:rPr>
                        <a:t>6.255868812</a:t>
                      </a:r>
                      <a:endParaRPr sz="1200"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972600" y="780050"/>
            <a:ext cx="10251300" cy="7314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IN"/>
              <a:t>Demo of Task-1</a:t>
            </a:r>
            <a:endParaRPr/>
          </a:p>
        </p:txBody>
      </p:sp>
      <p:pic>
        <p:nvPicPr>
          <p:cNvPr id="2050" name="Picture 2">
            <a:extLst>
              <a:ext uri="{FF2B5EF4-FFF2-40B4-BE49-F238E27FC236}">
                <a16:creationId xmlns:a16="http://schemas.microsoft.com/office/drawing/2014/main" id="{73D3FF44-2756-A088-18A7-A2C358EC0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7" y="1975572"/>
            <a:ext cx="7362825" cy="418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970350" y="746381"/>
            <a:ext cx="102513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IN"/>
              <a:t>Data set Preparation for task-2</a:t>
            </a:r>
            <a:endParaRPr/>
          </a:p>
        </p:txBody>
      </p:sp>
      <p:sp>
        <p:nvSpPr>
          <p:cNvPr id="133" name="Google Shape;133;p20"/>
          <p:cNvSpPr txBox="1"/>
          <p:nvPr/>
        </p:nvSpPr>
        <p:spPr>
          <a:xfrm>
            <a:off x="970350" y="1929800"/>
            <a:ext cx="10713300" cy="4010700"/>
          </a:xfrm>
          <a:prstGeom prst="rect">
            <a:avLst/>
          </a:prstGeom>
          <a:noFill/>
          <a:ln>
            <a:noFill/>
          </a:ln>
        </p:spPr>
        <p:txBody>
          <a:bodyPr spcFirstLastPara="1" wrap="square" lIns="91425" tIns="45700" rIns="91425" bIns="45700" anchor="t" anchorCtr="0">
            <a:noAutofit/>
          </a:bodyPr>
          <a:lstStyle/>
          <a:p>
            <a:pPr marL="342900" marR="0" lvl="0" indent="-336550" algn="just" rtl="0">
              <a:lnSpc>
                <a:spcPct val="100000"/>
              </a:lnSpc>
              <a:spcBef>
                <a:spcPts val="0"/>
              </a:spcBef>
              <a:spcAft>
                <a:spcPts val="0"/>
              </a:spcAft>
              <a:buClr>
                <a:schemeClr val="dk2"/>
              </a:buClr>
              <a:buSzPts val="2300"/>
              <a:buFont typeface="Trebuchet MS"/>
              <a:buChar char="•"/>
            </a:pPr>
            <a:r>
              <a:rPr lang="en-IN" sz="2300" i="0" u="none" strike="noStrike" cap="none">
                <a:solidFill>
                  <a:schemeClr val="dk2"/>
                </a:solidFill>
                <a:latin typeface="Trebuchet MS"/>
                <a:ea typeface="Trebuchet MS"/>
                <a:cs typeface="Trebuchet MS"/>
                <a:sym typeface="Trebuchet MS"/>
              </a:rPr>
              <a:t>We generated a set of 150 questions by carefully reviewing training materials and incorporating information from the web. </a:t>
            </a:r>
            <a:endParaRPr sz="2300" i="0" u="none" strike="noStrike" cap="none">
              <a:solidFill>
                <a:schemeClr val="dk2"/>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300">
              <a:solidFill>
                <a:schemeClr val="dk2"/>
              </a:solidFill>
              <a:latin typeface="Trebuchet MS"/>
              <a:ea typeface="Trebuchet MS"/>
              <a:cs typeface="Trebuchet MS"/>
              <a:sym typeface="Trebuchet MS"/>
            </a:endParaRPr>
          </a:p>
          <a:p>
            <a:pPr marL="342900" marR="0" lvl="0" indent="-336550" algn="just" rtl="0">
              <a:lnSpc>
                <a:spcPct val="100000"/>
              </a:lnSpc>
              <a:spcBef>
                <a:spcPts val="0"/>
              </a:spcBef>
              <a:spcAft>
                <a:spcPts val="0"/>
              </a:spcAft>
              <a:buClr>
                <a:schemeClr val="dk2"/>
              </a:buClr>
              <a:buSzPts val="2300"/>
              <a:buFont typeface="Trebuchet MS"/>
              <a:buChar char="•"/>
            </a:pPr>
            <a:r>
              <a:rPr lang="en-IN" sz="2300" i="0" u="none" strike="noStrike" cap="none">
                <a:solidFill>
                  <a:schemeClr val="dk2"/>
                </a:solidFill>
                <a:latin typeface="Trebuchet MS"/>
                <a:ea typeface="Trebuchet MS"/>
                <a:cs typeface="Trebuchet MS"/>
                <a:sym typeface="Trebuchet MS"/>
              </a:rPr>
              <a:t>Through the assistance of ChatGPT, we refined both questions and answers by providing a single prompt for the necessary modifications.</a:t>
            </a:r>
            <a:endParaRPr sz="2300" i="0" u="none" strike="noStrike" cap="none">
              <a:solidFill>
                <a:schemeClr val="dk2"/>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r>
              <a:rPr lang="en-IN" sz="2300" i="0" u="none" strike="noStrike" cap="none">
                <a:solidFill>
                  <a:schemeClr val="dk2"/>
                </a:solidFill>
                <a:latin typeface="Trebuchet MS"/>
                <a:ea typeface="Trebuchet MS"/>
                <a:cs typeface="Trebuchet MS"/>
                <a:sym typeface="Trebuchet MS"/>
              </a:rPr>
              <a:t> </a:t>
            </a:r>
            <a:endParaRPr sz="2300">
              <a:solidFill>
                <a:schemeClr val="dk2"/>
              </a:solidFill>
              <a:latin typeface="Trebuchet MS"/>
              <a:ea typeface="Trebuchet MS"/>
              <a:cs typeface="Trebuchet MS"/>
              <a:sym typeface="Trebuchet MS"/>
            </a:endParaRPr>
          </a:p>
          <a:p>
            <a:pPr marL="342900" marR="0" lvl="0" indent="-336550" algn="just" rtl="0">
              <a:lnSpc>
                <a:spcPct val="100000"/>
              </a:lnSpc>
              <a:spcBef>
                <a:spcPts val="0"/>
              </a:spcBef>
              <a:spcAft>
                <a:spcPts val="0"/>
              </a:spcAft>
              <a:buClr>
                <a:schemeClr val="dk2"/>
              </a:buClr>
              <a:buSzPts val="2300"/>
              <a:buFont typeface="Trebuchet MS"/>
              <a:buChar char="•"/>
            </a:pPr>
            <a:r>
              <a:rPr lang="en-IN" sz="2300" i="0" u="none" strike="noStrike" cap="none">
                <a:solidFill>
                  <a:schemeClr val="dk2"/>
                </a:solidFill>
                <a:latin typeface="Trebuchet MS"/>
                <a:ea typeface="Trebuchet MS"/>
                <a:cs typeface="Trebuchet MS"/>
                <a:sym typeface="Trebuchet MS"/>
              </a:rPr>
              <a:t>This collaborative effort resulted in a comprehensive dataset that includes contributions from all teams, further enriched by the mentor's insights. </a:t>
            </a:r>
            <a:endParaRPr sz="2300">
              <a:solidFill>
                <a:schemeClr val="dk2"/>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970200" y="803900"/>
            <a:ext cx="10251600" cy="713700"/>
          </a:xfrm>
          <a:prstGeom prst="rect">
            <a:avLst/>
          </a:prstGeom>
        </p:spPr>
        <p:txBody>
          <a:bodyPr spcFirstLastPara="1" wrap="square" lIns="121900" tIns="121900" rIns="121900" bIns="121900" anchor="t" anchorCtr="0">
            <a:normAutofit fontScale="90000"/>
          </a:bodyPr>
          <a:lstStyle/>
          <a:p>
            <a:pPr marL="0" lvl="0" indent="0" algn="just" rtl="0">
              <a:lnSpc>
                <a:spcPct val="115000"/>
              </a:lnSpc>
              <a:spcBef>
                <a:spcPts val="1200"/>
              </a:spcBef>
              <a:spcAft>
                <a:spcPts val="1200"/>
              </a:spcAft>
              <a:buNone/>
            </a:pPr>
            <a:r>
              <a:rPr lang="en-IN" sz="3000">
                <a:solidFill>
                  <a:srgbClr val="000000"/>
                </a:solidFill>
              </a:rPr>
              <a:t>Test score results:</a:t>
            </a:r>
            <a:endParaRPr sz="5300"/>
          </a:p>
        </p:txBody>
      </p:sp>
      <p:graphicFrame>
        <p:nvGraphicFramePr>
          <p:cNvPr id="152" name="Google Shape;152;p23"/>
          <p:cNvGraphicFramePr/>
          <p:nvPr>
            <p:extLst>
              <p:ext uri="{D42A27DB-BD31-4B8C-83A1-F6EECF244321}">
                <p14:modId xmlns:p14="http://schemas.microsoft.com/office/powerpoint/2010/main" val="1273651564"/>
              </p:ext>
            </p:extLst>
          </p:nvPr>
        </p:nvGraphicFramePr>
        <p:xfrm>
          <a:off x="2287475" y="1942900"/>
          <a:ext cx="4419075" cy="2511700"/>
        </p:xfrm>
        <a:graphic>
          <a:graphicData uri="http://schemas.openxmlformats.org/drawingml/2006/table">
            <a:tbl>
              <a:tblPr>
                <a:noFill/>
                <a:tableStyleId>{7DA306C6-88F3-41BA-9761-070F0C873675}</a:tableStyleId>
              </a:tblPr>
              <a:tblGrid>
                <a:gridCol w="4419075">
                  <a:extLst>
                    <a:ext uri="{9D8B030D-6E8A-4147-A177-3AD203B41FA5}">
                      <a16:colId xmlns:a16="http://schemas.microsoft.com/office/drawing/2014/main" val="20000"/>
                    </a:ext>
                  </a:extLst>
                </a:gridCol>
              </a:tblGrid>
              <a:tr h="531650">
                <a:tc>
                  <a:txBody>
                    <a:bodyPr/>
                    <a:lstStyle/>
                    <a:p>
                      <a:pPr marL="0" lvl="0" indent="0" algn="just" rtl="0">
                        <a:spcBef>
                          <a:spcPts val="0"/>
                        </a:spcBef>
                        <a:spcAft>
                          <a:spcPts val="0"/>
                        </a:spcAft>
                        <a:buNone/>
                      </a:pPr>
                      <a:r>
                        <a:rPr lang="en-IN" sz="1200" dirty="0">
                          <a:latin typeface="Times New Roman"/>
                          <a:ea typeface="Times New Roman"/>
                          <a:cs typeface="Times New Roman"/>
                          <a:sym typeface="Times New Roman"/>
                        </a:rPr>
                        <a:t>rouge_1: 0.26374662126122533</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3475">
                <a:tc>
                  <a:txBody>
                    <a:bodyPr/>
                    <a:lstStyle/>
                    <a:p>
                      <a:pPr marL="0" lvl="0" indent="0" algn="just" rtl="0">
                        <a:spcBef>
                          <a:spcPts val="0"/>
                        </a:spcBef>
                        <a:spcAft>
                          <a:spcPts val="0"/>
                        </a:spcAft>
                        <a:buNone/>
                      </a:pPr>
                      <a:r>
                        <a:rPr lang="en-IN" sz="1200" dirty="0">
                          <a:latin typeface="Times New Roman"/>
                          <a:ea typeface="Times New Roman"/>
                          <a:cs typeface="Times New Roman"/>
                          <a:sym typeface="Times New Roman"/>
                        </a:rPr>
                        <a:t>rouge_2: 0.09114856916939472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3475">
                <a:tc>
                  <a:txBody>
                    <a:bodyPr/>
                    <a:lstStyle/>
                    <a:p>
                      <a:pPr marL="0" lvl="0" indent="0" algn="just" rtl="0">
                        <a:spcBef>
                          <a:spcPts val="0"/>
                        </a:spcBef>
                        <a:spcAft>
                          <a:spcPts val="0"/>
                        </a:spcAft>
                        <a:buNone/>
                      </a:pPr>
                      <a:r>
                        <a:rPr lang="en-IN" sz="1200" dirty="0" err="1">
                          <a:latin typeface="Times New Roman"/>
                          <a:ea typeface="Times New Roman"/>
                          <a:cs typeface="Times New Roman"/>
                          <a:sym typeface="Times New Roman"/>
                        </a:rPr>
                        <a:t>rouge_L</a:t>
                      </a:r>
                      <a:r>
                        <a:rPr lang="en-IN" sz="1200" dirty="0">
                          <a:latin typeface="Times New Roman"/>
                          <a:ea typeface="Times New Roman"/>
                          <a:cs typeface="Times New Roman"/>
                          <a:sym typeface="Times New Roman"/>
                        </a:rPr>
                        <a:t>: 0.227753382053244</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55725">
                <a:tc>
                  <a:txBody>
                    <a:bodyPr/>
                    <a:lstStyle/>
                    <a:p>
                      <a:pPr marL="0" lvl="0" indent="0" algn="just" rtl="0">
                        <a:spcBef>
                          <a:spcPts val="0"/>
                        </a:spcBef>
                        <a:spcAft>
                          <a:spcPts val="0"/>
                        </a:spcAft>
                        <a:buNone/>
                      </a:pPr>
                      <a:r>
                        <a:rPr lang="en-IN" sz="1200" dirty="0">
                          <a:latin typeface="Times New Roman"/>
                          <a:ea typeface="Times New Roman"/>
                          <a:cs typeface="Times New Roman"/>
                          <a:sym typeface="Times New Roman"/>
                        </a:rPr>
                        <a:t>meteor: 0.2293496569399014</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375">
                <a:tc>
                  <a:txBody>
                    <a:bodyPr/>
                    <a:lstStyle/>
                    <a:p>
                      <a:pPr marL="0" lvl="0" indent="0" algn="just" rtl="0">
                        <a:spcBef>
                          <a:spcPts val="0"/>
                        </a:spcBef>
                        <a:spcAft>
                          <a:spcPts val="0"/>
                        </a:spcAft>
                        <a:buNone/>
                      </a:pPr>
                      <a:r>
                        <a:rPr lang="en-IN" sz="1200" dirty="0">
                          <a:latin typeface="Times New Roman"/>
                          <a:ea typeface="Times New Roman"/>
                          <a:cs typeface="Times New Roman"/>
                          <a:sym typeface="Times New Roman"/>
                        </a:rPr>
                        <a:t>bertscore_F1: 0.8656602291218248</a:t>
                      </a:r>
                      <a:endParaRPr sz="1200" dirty="0">
                        <a:latin typeface="Times New Roman"/>
                        <a:ea typeface="Times New Roman"/>
                        <a:cs typeface="Times New Roman"/>
                        <a:sym typeface="Times New Roman"/>
                      </a:endParaRPr>
                    </a:p>
                  </a:txBody>
                  <a:tcPr marL="36575" marR="36575" marT="36575" marB="365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970350" y="799375"/>
            <a:ext cx="102513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IN"/>
              <a:t>Deployment Task - 2</a:t>
            </a:r>
            <a:endParaRPr/>
          </a:p>
          <a:p>
            <a:pPr marL="0" lvl="0" indent="0" algn="l" rtl="0">
              <a:lnSpc>
                <a:spcPct val="100000"/>
              </a:lnSpc>
              <a:spcBef>
                <a:spcPts val="0"/>
              </a:spcBef>
              <a:spcAft>
                <a:spcPts val="0"/>
              </a:spcAft>
              <a:buSzPct val="111111"/>
              <a:buNone/>
            </a:pPr>
            <a:endParaRPr/>
          </a:p>
        </p:txBody>
      </p:sp>
      <p:pic>
        <p:nvPicPr>
          <p:cNvPr id="3074" name="Picture 2">
            <a:extLst>
              <a:ext uri="{FF2B5EF4-FFF2-40B4-BE49-F238E27FC236}">
                <a16:creationId xmlns:a16="http://schemas.microsoft.com/office/drawing/2014/main" id="{9C37A5EB-7F82-4145-4B08-21A7D5659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350" y="2095500"/>
            <a:ext cx="10140995" cy="4291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805</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Raleway</vt:lpstr>
      <vt:lpstr>Lato</vt:lpstr>
      <vt:lpstr>Arial</vt:lpstr>
      <vt:lpstr>Trebuchet MS</vt:lpstr>
      <vt:lpstr>Roboto</vt:lpstr>
      <vt:lpstr>Calibri</vt:lpstr>
      <vt:lpstr>Times New Roman</vt:lpstr>
      <vt:lpstr>Streamline</vt:lpstr>
      <vt:lpstr>PowerPoint Presentation</vt:lpstr>
      <vt:lpstr>Email line generation subject </vt:lpstr>
      <vt:lpstr>APPROACH/ METHODOLOGY</vt:lpstr>
      <vt:lpstr>PowerPoint Presentation</vt:lpstr>
      <vt:lpstr>GPT And BART Results</vt:lpstr>
      <vt:lpstr>Demo of Task-1</vt:lpstr>
      <vt:lpstr>Data set Preparation for task-2</vt:lpstr>
      <vt:lpstr>Test score results:</vt:lpstr>
      <vt:lpstr>Deployment Task - 2 </vt:lpstr>
      <vt:lpstr>Learnings</vt:lpstr>
      <vt:lpstr>Application in real world: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Bhagyalakshmi kakarla</cp:lastModifiedBy>
  <cp:revision>15</cp:revision>
  <dcterms:modified xsi:type="dcterms:W3CDTF">2024-09-28T05:55:39Z</dcterms:modified>
</cp:coreProperties>
</file>