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365171"/>
            <a:ext cx="7477601" cy="3832860"/>
          </a:xfrm>
          <a:prstGeom prst="rect">
            <a:avLst/>
          </a:prstGeom>
          <a:noFill/>
          <a:ln/>
        </p:spPr>
        <p:txBody>
          <a:bodyPr wrap="square" rtlCol="0" anchor="t"/>
          <a:lstStyle/>
          <a:p>
            <a:pPr indent="0" marL="0">
              <a:lnSpc>
                <a:spcPts val="7545"/>
              </a:lnSpc>
              <a:buNone/>
            </a:pPr>
            <a:r>
              <a:rPr lang="en-US" sz="6036" b="1" dirty="0">
                <a:solidFill>
                  <a:srgbClr val="EDEDE8"/>
                </a:solidFill>
                <a:latin typeface="Tomorrow" pitchFamily="34" charset="0"/>
                <a:ea typeface="Tomorrow" pitchFamily="34" charset="-122"/>
                <a:cs typeface="Tomorrow" pitchFamily="34" charset="-120"/>
              </a:rPr>
              <a:t>PointFusion: A Deep Learning Approach for 3D Object Detection</a:t>
            </a:r>
            <a:endParaRPr lang="en-US" sz="6036" dirty="0"/>
          </a:p>
        </p:txBody>
      </p:sp>
      <p:sp>
        <p:nvSpPr>
          <p:cNvPr id="6" name="Text 3"/>
          <p:cNvSpPr/>
          <p:nvPr/>
        </p:nvSpPr>
        <p:spPr>
          <a:xfrm>
            <a:off x="6319599" y="5531287"/>
            <a:ext cx="7477601" cy="1333024"/>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This presentation introduces PointFusion, a novel method for accurate 3D object detection. PointFusion leverages the power of deep learning to integrate RGB images with 3D point cloud data, enabling robust and versatile object detection across diverse environments.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426488"/>
            <a:ext cx="5554980" cy="694373"/>
          </a:xfrm>
          <a:prstGeom prst="rect">
            <a:avLst/>
          </a:prstGeom>
          <a:noFill/>
          <a:ln/>
        </p:spPr>
        <p:txBody>
          <a:bodyPr wrap="none" rtlCol="0" anchor="t"/>
          <a:lstStyle/>
          <a:p>
            <a:pPr indent="0" marL="0">
              <a:lnSpc>
                <a:spcPts val="5468"/>
              </a:lnSpc>
              <a:buNone/>
            </a:pPr>
            <a:r>
              <a:rPr lang="en-US" sz="4374" b="1" dirty="0">
                <a:solidFill>
                  <a:srgbClr val="EDEDE8"/>
                </a:solidFill>
                <a:latin typeface="Tomorrow" pitchFamily="34" charset="0"/>
                <a:ea typeface="Tomorrow" pitchFamily="34" charset="-122"/>
                <a:cs typeface="Tomorrow" pitchFamily="34" charset="-120"/>
              </a:rPr>
              <a:t>Related Work</a:t>
            </a:r>
            <a:endParaRPr lang="en-US" sz="4374" dirty="0"/>
          </a:p>
        </p:txBody>
      </p:sp>
      <p:sp>
        <p:nvSpPr>
          <p:cNvPr id="6" name="Shape 3"/>
          <p:cNvSpPr/>
          <p:nvPr/>
        </p:nvSpPr>
        <p:spPr>
          <a:xfrm>
            <a:off x="4490799" y="2704028"/>
            <a:ext cx="499943" cy="499943"/>
          </a:xfrm>
          <a:prstGeom prst="roundRect">
            <a:avLst>
              <a:gd name="adj" fmla="val 26667"/>
            </a:avLst>
          </a:prstGeom>
          <a:solidFill>
            <a:srgbClr val="0B0B0A"/>
          </a:solidFill>
          <a:ln/>
        </p:spPr>
      </p:sp>
      <p:sp>
        <p:nvSpPr>
          <p:cNvPr id="7" name="Text 4"/>
          <p:cNvSpPr/>
          <p:nvPr/>
        </p:nvSpPr>
        <p:spPr>
          <a:xfrm>
            <a:off x="4664869" y="2787372"/>
            <a:ext cx="151686" cy="333256"/>
          </a:xfrm>
          <a:prstGeom prst="rect">
            <a:avLst/>
          </a:prstGeom>
          <a:noFill/>
          <a:ln/>
        </p:spPr>
        <p:txBody>
          <a:bodyPr wrap="none" rtlCol="0" anchor="t"/>
          <a:lstStyle/>
          <a:p>
            <a:pPr algn="ctr" indent="0" marL="0">
              <a:lnSpc>
                <a:spcPts val="2624"/>
              </a:lnSpc>
              <a:buNone/>
            </a:pPr>
            <a:r>
              <a:rPr lang="en-US" sz="2624" b="1" dirty="0">
                <a:solidFill>
                  <a:srgbClr val="EDEDE8"/>
                </a:solidFill>
                <a:latin typeface="Tomorrow" pitchFamily="34" charset="0"/>
                <a:ea typeface="Tomorrow" pitchFamily="34" charset="-122"/>
                <a:cs typeface="Tomorrow" pitchFamily="34" charset="-120"/>
              </a:rPr>
              <a:t>1</a:t>
            </a:r>
            <a:endParaRPr lang="en-US" sz="2624" dirty="0"/>
          </a:p>
        </p:txBody>
      </p:sp>
      <p:sp>
        <p:nvSpPr>
          <p:cNvPr id="8" name="Text 5"/>
          <p:cNvSpPr/>
          <p:nvPr/>
        </p:nvSpPr>
        <p:spPr>
          <a:xfrm>
            <a:off x="5212913" y="2704028"/>
            <a:ext cx="27774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Traditional Methods</a:t>
            </a:r>
            <a:endParaRPr lang="en-US" sz="2187" dirty="0"/>
          </a:p>
        </p:txBody>
      </p:sp>
      <p:sp>
        <p:nvSpPr>
          <p:cNvPr id="9" name="Text 6"/>
          <p:cNvSpPr/>
          <p:nvPr/>
        </p:nvSpPr>
        <p:spPr>
          <a:xfrm>
            <a:off x="5212913" y="3184446"/>
            <a:ext cx="3820001" cy="1333024"/>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Traditional methods often rely on handcrafted features and geometric constraints, limiting their performance and adaptability.</a:t>
            </a:r>
            <a:endParaRPr lang="en-US" sz="1750" dirty="0"/>
          </a:p>
        </p:txBody>
      </p:sp>
      <p:sp>
        <p:nvSpPr>
          <p:cNvPr id="10" name="Shape 7"/>
          <p:cNvSpPr/>
          <p:nvPr/>
        </p:nvSpPr>
        <p:spPr>
          <a:xfrm>
            <a:off x="9255085" y="2704028"/>
            <a:ext cx="499943" cy="499943"/>
          </a:xfrm>
          <a:prstGeom prst="roundRect">
            <a:avLst>
              <a:gd name="adj" fmla="val 26667"/>
            </a:avLst>
          </a:prstGeom>
          <a:solidFill>
            <a:srgbClr val="0B0B0A"/>
          </a:solidFill>
          <a:ln/>
        </p:spPr>
      </p:sp>
      <p:sp>
        <p:nvSpPr>
          <p:cNvPr id="11" name="Text 8"/>
          <p:cNvSpPr/>
          <p:nvPr/>
        </p:nvSpPr>
        <p:spPr>
          <a:xfrm>
            <a:off x="9393079" y="2787372"/>
            <a:ext cx="223957" cy="333256"/>
          </a:xfrm>
          <a:prstGeom prst="rect">
            <a:avLst/>
          </a:prstGeom>
          <a:noFill/>
          <a:ln/>
        </p:spPr>
        <p:txBody>
          <a:bodyPr wrap="none" rtlCol="0" anchor="t"/>
          <a:lstStyle/>
          <a:p>
            <a:pPr algn="ctr" indent="0" marL="0">
              <a:lnSpc>
                <a:spcPts val="2624"/>
              </a:lnSpc>
              <a:buNone/>
            </a:pPr>
            <a:r>
              <a:rPr lang="en-US" sz="2624" b="1" dirty="0">
                <a:solidFill>
                  <a:srgbClr val="EDEDE8"/>
                </a:solidFill>
                <a:latin typeface="Tomorrow" pitchFamily="34" charset="0"/>
                <a:ea typeface="Tomorrow" pitchFamily="34" charset="-122"/>
                <a:cs typeface="Tomorrow" pitchFamily="34" charset="-120"/>
              </a:rPr>
              <a:t>2</a:t>
            </a:r>
            <a:endParaRPr lang="en-US" sz="2624" dirty="0"/>
          </a:p>
        </p:txBody>
      </p:sp>
      <p:sp>
        <p:nvSpPr>
          <p:cNvPr id="12" name="Text 9"/>
          <p:cNvSpPr/>
          <p:nvPr/>
        </p:nvSpPr>
        <p:spPr>
          <a:xfrm>
            <a:off x="9977199" y="2704028"/>
            <a:ext cx="38036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Deep Learning Approaches</a:t>
            </a:r>
            <a:endParaRPr lang="en-US" sz="2187" dirty="0"/>
          </a:p>
        </p:txBody>
      </p:sp>
      <p:sp>
        <p:nvSpPr>
          <p:cNvPr id="13" name="Text 10"/>
          <p:cNvSpPr/>
          <p:nvPr/>
        </p:nvSpPr>
        <p:spPr>
          <a:xfrm>
            <a:off x="9977199" y="3184446"/>
            <a:ext cx="3820001" cy="1999536"/>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Recent deep learning approaches have shown promising results in 3D object detection, but they often struggle with handling complex scenes and integrating diverse data sources.</a:t>
            </a:r>
            <a:endParaRPr lang="en-US" sz="1750" dirty="0"/>
          </a:p>
        </p:txBody>
      </p:sp>
      <p:sp>
        <p:nvSpPr>
          <p:cNvPr id="14" name="Shape 11"/>
          <p:cNvSpPr/>
          <p:nvPr/>
        </p:nvSpPr>
        <p:spPr>
          <a:xfrm>
            <a:off x="4490799" y="5656064"/>
            <a:ext cx="499943" cy="499943"/>
          </a:xfrm>
          <a:prstGeom prst="roundRect">
            <a:avLst>
              <a:gd name="adj" fmla="val 26667"/>
            </a:avLst>
          </a:prstGeom>
          <a:solidFill>
            <a:srgbClr val="0B0B0A"/>
          </a:solidFill>
          <a:ln/>
        </p:spPr>
      </p:sp>
      <p:sp>
        <p:nvSpPr>
          <p:cNvPr id="15" name="Text 12"/>
          <p:cNvSpPr/>
          <p:nvPr/>
        </p:nvSpPr>
        <p:spPr>
          <a:xfrm>
            <a:off x="4629388" y="5739408"/>
            <a:ext cx="222647" cy="333256"/>
          </a:xfrm>
          <a:prstGeom prst="rect">
            <a:avLst/>
          </a:prstGeom>
          <a:noFill/>
          <a:ln/>
        </p:spPr>
        <p:txBody>
          <a:bodyPr wrap="none" rtlCol="0" anchor="t"/>
          <a:lstStyle/>
          <a:p>
            <a:pPr algn="ctr" indent="0" marL="0">
              <a:lnSpc>
                <a:spcPts val="2624"/>
              </a:lnSpc>
              <a:buNone/>
            </a:pPr>
            <a:r>
              <a:rPr lang="en-US" sz="2624" b="1" dirty="0">
                <a:solidFill>
                  <a:srgbClr val="EDEDE8"/>
                </a:solidFill>
                <a:latin typeface="Tomorrow" pitchFamily="34" charset="0"/>
                <a:ea typeface="Tomorrow" pitchFamily="34" charset="-122"/>
                <a:cs typeface="Tomorrow" pitchFamily="34" charset="-120"/>
              </a:rPr>
              <a:t>3</a:t>
            </a:r>
            <a:endParaRPr lang="en-US" sz="2624" dirty="0"/>
          </a:p>
        </p:txBody>
      </p:sp>
      <p:sp>
        <p:nvSpPr>
          <p:cNvPr id="16" name="Text 13"/>
          <p:cNvSpPr/>
          <p:nvPr/>
        </p:nvSpPr>
        <p:spPr>
          <a:xfrm>
            <a:off x="5212913" y="5656064"/>
            <a:ext cx="3242191"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Point Cloud Processing</a:t>
            </a:r>
            <a:endParaRPr lang="en-US" sz="2187" dirty="0"/>
          </a:p>
        </p:txBody>
      </p:sp>
      <p:sp>
        <p:nvSpPr>
          <p:cNvPr id="17" name="Text 14"/>
          <p:cNvSpPr/>
          <p:nvPr/>
        </p:nvSpPr>
        <p:spPr>
          <a:xfrm>
            <a:off x="5212913" y="6136481"/>
            <a:ext cx="8584287" cy="666512"/>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Point cloud processing techniques have advanced significantly, but integrating them with RGB images for object detection remains a challenging task.</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37993" y="1431965"/>
            <a:ext cx="5554980" cy="694373"/>
          </a:xfrm>
          <a:prstGeom prst="rect">
            <a:avLst/>
          </a:prstGeom>
          <a:noFill/>
          <a:ln/>
        </p:spPr>
        <p:txBody>
          <a:bodyPr wrap="none" rtlCol="0" anchor="t"/>
          <a:lstStyle/>
          <a:p>
            <a:pPr indent="0" marL="0">
              <a:lnSpc>
                <a:spcPts val="5468"/>
              </a:lnSpc>
              <a:buNone/>
            </a:pPr>
            <a:r>
              <a:rPr lang="en-US" sz="4374" b="1" dirty="0">
                <a:solidFill>
                  <a:srgbClr val="EDEDE8"/>
                </a:solidFill>
                <a:latin typeface="Tomorrow" pitchFamily="34" charset="0"/>
                <a:ea typeface="Tomorrow" pitchFamily="34" charset="-122"/>
                <a:cs typeface="Tomorrow" pitchFamily="34" charset="-120"/>
              </a:rPr>
              <a:t>Model Overview</a:t>
            </a:r>
            <a:endParaRPr lang="en-US" sz="4374" dirty="0"/>
          </a:p>
        </p:txBody>
      </p:sp>
      <p:sp>
        <p:nvSpPr>
          <p:cNvPr id="5" name="Text 3"/>
          <p:cNvSpPr/>
          <p:nvPr/>
        </p:nvSpPr>
        <p:spPr>
          <a:xfrm>
            <a:off x="2037993" y="2681764"/>
            <a:ext cx="3156347" cy="694373"/>
          </a:xfrm>
          <a:prstGeom prst="rect">
            <a:avLst/>
          </a:prstGeom>
          <a:noFill/>
          <a:ln/>
        </p:spPr>
        <p:txBody>
          <a:bodyPr wrap="squar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PointFusion Architecture</a:t>
            </a:r>
            <a:endParaRPr lang="en-US" sz="2187" dirty="0"/>
          </a:p>
        </p:txBody>
      </p:sp>
      <p:sp>
        <p:nvSpPr>
          <p:cNvPr id="6" name="Text 4"/>
          <p:cNvSpPr/>
          <p:nvPr/>
        </p:nvSpPr>
        <p:spPr>
          <a:xfrm>
            <a:off x="2037993" y="3598307"/>
            <a:ext cx="3156347" cy="2999303"/>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PointFusion employs a multi-stage architecture that combines a point cloud encoder with an RGB image encoder. The encoders extract features from their respective data sources, which are then fused through a novel attention mechanism.</a:t>
            </a:r>
            <a:endParaRPr lang="en-US" sz="1750" dirty="0"/>
          </a:p>
        </p:txBody>
      </p:sp>
      <p:sp>
        <p:nvSpPr>
          <p:cNvPr id="7" name="Text 5"/>
          <p:cNvSpPr/>
          <p:nvPr/>
        </p:nvSpPr>
        <p:spPr>
          <a:xfrm>
            <a:off x="5743932" y="2681764"/>
            <a:ext cx="27774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Feature Extraction</a:t>
            </a:r>
            <a:endParaRPr lang="en-US" sz="2187" dirty="0"/>
          </a:p>
        </p:txBody>
      </p:sp>
      <p:sp>
        <p:nvSpPr>
          <p:cNvPr id="8" name="Text 6"/>
          <p:cNvSpPr/>
          <p:nvPr/>
        </p:nvSpPr>
        <p:spPr>
          <a:xfrm>
            <a:off x="5743932" y="3251121"/>
            <a:ext cx="3156347" cy="2999303"/>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The point cloud encoder utilizes a PointNet-based architecture to extract spatial and geometric features from the point cloud data. The RGB image encoder employs a convolutional neural network (CNN) to extract visual features from the image.</a:t>
            </a:r>
            <a:endParaRPr lang="en-US" sz="1750" dirty="0"/>
          </a:p>
        </p:txBody>
      </p:sp>
      <p:sp>
        <p:nvSpPr>
          <p:cNvPr id="9" name="Text 7"/>
          <p:cNvSpPr/>
          <p:nvPr/>
        </p:nvSpPr>
        <p:spPr>
          <a:xfrm>
            <a:off x="9449872" y="2681764"/>
            <a:ext cx="27774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Feature Fusion</a:t>
            </a:r>
            <a:endParaRPr lang="en-US" sz="2187" dirty="0"/>
          </a:p>
        </p:txBody>
      </p:sp>
      <p:sp>
        <p:nvSpPr>
          <p:cNvPr id="10" name="Text 8"/>
          <p:cNvSpPr/>
          <p:nvPr/>
        </p:nvSpPr>
        <p:spPr>
          <a:xfrm>
            <a:off x="9449872" y="3251121"/>
            <a:ext cx="3156347" cy="2332792"/>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The extracted features are fused using an attention mechanism that dynamically weights the contributions of each data source based on their relevance to the object detection task.</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91214" y="606028"/>
            <a:ext cx="5498902" cy="687348"/>
          </a:xfrm>
          <a:prstGeom prst="rect">
            <a:avLst/>
          </a:prstGeom>
          <a:noFill/>
          <a:ln/>
        </p:spPr>
        <p:txBody>
          <a:bodyPr wrap="none" rtlCol="0" anchor="t"/>
          <a:lstStyle/>
          <a:p>
            <a:pPr indent="0" marL="0">
              <a:lnSpc>
                <a:spcPts val="5412"/>
              </a:lnSpc>
              <a:buNone/>
            </a:pPr>
            <a:r>
              <a:rPr lang="en-US" sz="4330" b="1" dirty="0">
                <a:solidFill>
                  <a:srgbClr val="EDEDE8"/>
                </a:solidFill>
                <a:latin typeface="Tomorrow" pitchFamily="34" charset="0"/>
                <a:ea typeface="Tomorrow" pitchFamily="34" charset="-122"/>
                <a:cs typeface="Tomorrow" pitchFamily="34" charset="-120"/>
              </a:rPr>
              <a:t>Methodology</a:t>
            </a:r>
            <a:endParaRPr lang="en-US" sz="4330" dirty="0"/>
          </a:p>
        </p:txBody>
      </p:sp>
      <p:pic>
        <p:nvPicPr>
          <p:cNvPr id="5" name="Image 0" descr="preencoded.png">    </p:cNvPr>
          <p:cNvPicPr>
            <a:picLocks noChangeAspect="1"/>
          </p:cNvPicPr>
          <p:nvPr/>
        </p:nvPicPr>
        <p:blipFill>
          <a:blip r:embed="rId1"/>
          <a:stretch>
            <a:fillRect/>
          </a:stretch>
        </p:blipFill>
        <p:spPr>
          <a:xfrm>
            <a:off x="2091214" y="1733193"/>
            <a:ext cx="2611993" cy="879753"/>
          </a:xfrm>
          <a:prstGeom prst="rect">
            <a:avLst/>
          </a:prstGeom>
        </p:spPr>
      </p:pic>
      <p:sp>
        <p:nvSpPr>
          <p:cNvPr id="6" name="Text 3"/>
          <p:cNvSpPr/>
          <p:nvPr/>
        </p:nvSpPr>
        <p:spPr>
          <a:xfrm>
            <a:off x="2311122" y="2942868"/>
            <a:ext cx="2172176" cy="687229"/>
          </a:xfrm>
          <a:prstGeom prst="rect">
            <a:avLst/>
          </a:prstGeom>
          <a:noFill/>
          <a:ln/>
        </p:spPr>
        <p:txBody>
          <a:bodyPr wrap="square" rtlCol="0" anchor="t"/>
          <a:lstStyle/>
          <a:p>
            <a:pPr algn="l" indent="0" marL="0">
              <a:lnSpc>
                <a:spcPts val="2706"/>
              </a:lnSpc>
              <a:buNone/>
            </a:pPr>
            <a:r>
              <a:rPr lang="en-US" sz="2165" b="1" dirty="0">
                <a:solidFill>
                  <a:srgbClr val="EDEDE8"/>
                </a:solidFill>
                <a:latin typeface="Tomorrow" pitchFamily="34" charset="0"/>
                <a:ea typeface="Tomorrow" pitchFamily="34" charset="-122"/>
                <a:cs typeface="Tomorrow" pitchFamily="34" charset="-120"/>
              </a:rPr>
              <a:t>Data Acquisition</a:t>
            </a:r>
            <a:endParaRPr lang="en-US" sz="2165" dirty="0"/>
          </a:p>
        </p:txBody>
      </p:sp>
      <p:sp>
        <p:nvSpPr>
          <p:cNvPr id="7" name="Text 4"/>
          <p:cNvSpPr/>
          <p:nvPr/>
        </p:nvSpPr>
        <p:spPr>
          <a:xfrm>
            <a:off x="2311122" y="3762018"/>
            <a:ext cx="2172176" cy="2638425"/>
          </a:xfrm>
          <a:prstGeom prst="rect">
            <a:avLst/>
          </a:prstGeom>
          <a:noFill/>
          <a:ln/>
        </p:spPr>
        <p:txBody>
          <a:bodyPr wrap="square" rtlCol="0" anchor="t"/>
          <a:lstStyle/>
          <a:p>
            <a:pPr algn="l" indent="0" marL="0">
              <a:lnSpc>
                <a:spcPts val="2598"/>
              </a:lnSpc>
              <a:buNone/>
            </a:pPr>
            <a:r>
              <a:rPr lang="en-US" sz="1732" dirty="0">
                <a:solidFill>
                  <a:srgbClr val="C9C9C0"/>
                </a:solidFill>
                <a:latin typeface="Tomorrow" pitchFamily="34" charset="0"/>
                <a:ea typeface="Tomorrow" pitchFamily="34" charset="-122"/>
                <a:cs typeface="Tomorrow" pitchFamily="34" charset="-120"/>
              </a:rPr>
              <a:t>PointFusion utilizes synchronized RGB images and 3D point cloud data acquired from various sensors, such as LiDAR or depth cameras.</a:t>
            </a:r>
            <a:endParaRPr lang="en-US" sz="1732" dirty="0"/>
          </a:p>
        </p:txBody>
      </p:sp>
      <p:pic>
        <p:nvPicPr>
          <p:cNvPr id="8" name="Image 1" descr="preencoded.png">    </p:cNvPr>
          <p:cNvPicPr>
            <a:picLocks noChangeAspect="1"/>
          </p:cNvPicPr>
          <p:nvPr/>
        </p:nvPicPr>
        <p:blipFill>
          <a:blip r:embed="rId2"/>
          <a:stretch>
            <a:fillRect/>
          </a:stretch>
        </p:blipFill>
        <p:spPr>
          <a:xfrm>
            <a:off x="4703207" y="1733193"/>
            <a:ext cx="2611993" cy="879753"/>
          </a:xfrm>
          <a:prstGeom prst="rect">
            <a:avLst/>
          </a:prstGeom>
        </p:spPr>
      </p:pic>
      <p:sp>
        <p:nvSpPr>
          <p:cNvPr id="9" name="Text 5"/>
          <p:cNvSpPr/>
          <p:nvPr/>
        </p:nvSpPr>
        <p:spPr>
          <a:xfrm>
            <a:off x="4923115" y="2942868"/>
            <a:ext cx="2172176" cy="687229"/>
          </a:xfrm>
          <a:prstGeom prst="rect">
            <a:avLst/>
          </a:prstGeom>
          <a:noFill/>
          <a:ln/>
        </p:spPr>
        <p:txBody>
          <a:bodyPr wrap="square" rtlCol="0" anchor="t"/>
          <a:lstStyle/>
          <a:p>
            <a:pPr algn="l" indent="0" marL="0">
              <a:lnSpc>
                <a:spcPts val="2706"/>
              </a:lnSpc>
              <a:buNone/>
            </a:pPr>
            <a:r>
              <a:rPr lang="en-US" sz="2165" b="1" dirty="0">
                <a:solidFill>
                  <a:srgbClr val="EDEDE8"/>
                </a:solidFill>
                <a:latin typeface="Tomorrow" pitchFamily="34" charset="0"/>
                <a:ea typeface="Tomorrow" pitchFamily="34" charset="-122"/>
                <a:cs typeface="Tomorrow" pitchFamily="34" charset="-120"/>
              </a:rPr>
              <a:t>Data Preprocessing</a:t>
            </a:r>
            <a:endParaRPr lang="en-US" sz="2165" dirty="0"/>
          </a:p>
        </p:txBody>
      </p:sp>
      <p:sp>
        <p:nvSpPr>
          <p:cNvPr id="10" name="Text 6"/>
          <p:cNvSpPr/>
          <p:nvPr/>
        </p:nvSpPr>
        <p:spPr>
          <a:xfrm>
            <a:off x="4923115" y="3762018"/>
            <a:ext cx="2172176" cy="3298031"/>
          </a:xfrm>
          <a:prstGeom prst="rect">
            <a:avLst/>
          </a:prstGeom>
          <a:noFill/>
          <a:ln/>
        </p:spPr>
        <p:txBody>
          <a:bodyPr wrap="square" rtlCol="0" anchor="t"/>
          <a:lstStyle/>
          <a:p>
            <a:pPr algn="l" indent="0" marL="0">
              <a:lnSpc>
                <a:spcPts val="2598"/>
              </a:lnSpc>
              <a:buNone/>
            </a:pPr>
            <a:r>
              <a:rPr lang="en-US" sz="1732" dirty="0">
                <a:solidFill>
                  <a:srgbClr val="C9C9C0"/>
                </a:solidFill>
                <a:latin typeface="Tomorrow" pitchFamily="34" charset="0"/>
                <a:ea typeface="Tomorrow" pitchFamily="34" charset="-122"/>
                <a:cs typeface="Tomorrow" pitchFamily="34" charset="-120"/>
              </a:rPr>
              <a:t>The acquired data is preprocessed to remove noise, outliers, and irrelevant information, ensuring accurate feature extraction and object detection.</a:t>
            </a:r>
            <a:endParaRPr lang="en-US" sz="1732" dirty="0"/>
          </a:p>
        </p:txBody>
      </p:sp>
      <p:pic>
        <p:nvPicPr>
          <p:cNvPr id="11" name="Image 2" descr="preencoded.png">    </p:cNvPr>
          <p:cNvPicPr>
            <a:picLocks noChangeAspect="1"/>
          </p:cNvPicPr>
          <p:nvPr/>
        </p:nvPicPr>
        <p:blipFill>
          <a:blip r:embed="rId3"/>
          <a:stretch>
            <a:fillRect/>
          </a:stretch>
        </p:blipFill>
        <p:spPr>
          <a:xfrm>
            <a:off x="7315200" y="1733193"/>
            <a:ext cx="2611993" cy="879753"/>
          </a:xfrm>
          <a:prstGeom prst="rect">
            <a:avLst/>
          </a:prstGeom>
        </p:spPr>
      </p:pic>
      <p:sp>
        <p:nvSpPr>
          <p:cNvPr id="12" name="Text 7"/>
          <p:cNvSpPr/>
          <p:nvPr/>
        </p:nvSpPr>
        <p:spPr>
          <a:xfrm>
            <a:off x="7535108" y="2942868"/>
            <a:ext cx="2172176" cy="1030843"/>
          </a:xfrm>
          <a:prstGeom prst="rect">
            <a:avLst/>
          </a:prstGeom>
          <a:noFill/>
          <a:ln/>
        </p:spPr>
        <p:txBody>
          <a:bodyPr wrap="square" rtlCol="0" anchor="t"/>
          <a:lstStyle/>
          <a:p>
            <a:pPr algn="l" indent="0" marL="0">
              <a:lnSpc>
                <a:spcPts val="2706"/>
              </a:lnSpc>
              <a:buNone/>
            </a:pPr>
            <a:r>
              <a:rPr lang="en-US" sz="2165" b="1" dirty="0">
                <a:solidFill>
                  <a:srgbClr val="EDEDE8"/>
                </a:solidFill>
                <a:latin typeface="Tomorrow" pitchFamily="34" charset="0"/>
                <a:ea typeface="Tomorrow" pitchFamily="34" charset="-122"/>
                <a:cs typeface="Tomorrow" pitchFamily="34" charset="-120"/>
              </a:rPr>
              <a:t>Feature Extraction and Fusion</a:t>
            </a:r>
            <a:endParaRPr lang="en-US" sz="2165" dirty="0"/>
          </a:p>
        </p:txBody>
      </p:sp>
      <p:sp>
        <p:nvSpPr>
          <p:cNvPr id="13" name="Text 8"/>
          <p:cNvSpPr/>
          <p:nvPr/>
        </p:nvSpPr>
        <p:spPr>
          <a:xfrm>
            <a:off x="7535108" y="4105632"/>
            <a:ext cx="2172176" cy="3298031"/>
          </a:xfrm>
          <a:prstGeom prst="rect">
            <a:avLst/>
          </a:prstGeom>
          <a:noFill/>
          <a:ln/>
        </p:spPr>
        <p:txBody>
          <a:bodyPr wrap="square" rtlCol="0" anchor="t"/>
          <a:lstStyle/>
          <a:p>
            <a:pPr algn="l" indent="0" marL="0">
              <a:lnSpc>
                <a:spcPts val="2598"/>
              </a:lnSpc>
              <a:buNone/>
            </a:pPr>
            <a:r>
              <a:rPr lang="en-US" sz="1732" dirty="0">
                <a:solidFill>
                  <a:srgbClr val="C9C9C0"/>
                </a:solidFill>
                <a:latin typeface="Tomorrow" pitchFamily="34" charset="0"/>
                <a:ea typeface="Tomorrow" pitchFamily="34" charset="-122"/>
                <a:cs typeface="Tomorrow" pitchFamily="34" charset="-120"/>
              </a:rPr>
              <a:t>The point cloud encoder and RGB image encoder extract features from their respective data sources, which are then fused using the attention mechanism.</a:t>
            </a:r>
            <a:endParaRPr lang="en-US" sz="1732" dirty="0"/>
          </a:p>
        </p:txBody>
      </p:sp>
      <p:pic>
        <p:nvPicPr>
          <p:cNvPr id="14" name="Image 3" descr="preencoded.png">    </p:cNvPr>
          <p:cNvPicPr>
            <a:picLocks noChangeAspect="1"/>
          </p:cNvPicPr>
          <p:nvPr/>
        </p:nvPicPr>
        <p:blipFill>
          <a:blip r:embed="rId4"/>
          <a:stretch>
            <a:fillRect/>
          </a:stretch>
        </p:blipFill>
        <p:spPr>
          <a:xfrm>
            <a:off x="9927193" y="1733193"/>
            <a:ext cx="2611993" cy="879753"/>
          </a:xfrm>
          <a:prstGeom prst="rect">
            <a:avLst/>
          </a:prstGeom>
        </p:spPr>
      </p:pic>
      <p:sp>
        <p:nvSpPr>
          <p:cNvPr id="15" name="Text 9"/>
          <p:cNvSpPr/>
          <p:nvPr/>
        </p:nvSpPr>
        <p:spPr>
          <a:xfrm>
            <a:off x="10147102" y="2942868"/>
            <a:ext cx="2172176" cy="687229"/>
          </a:xfrm>
          <a:prstGeom prst="rect">
            <a:avLst/>
          </a:prstGeom>
          <a:noFill/>
          <a:ln/>
        </p:spPr>
        <p:txBody>
          <a:bodyPr wrap="square" rtlCol="0" anchor="t"/>
          <a:lstStyle/>
          <a:p>
            <a:pPr algn="l" indent="0" marL="0">
              <a:lnSpc>
                <a:spcPts val="2706"/>
              </a:lnSpc>
              <a:buNone/>
            </a:pPr>
            <a:r>
              <a:rPr lang="en-US" sz="2165" b="1" dirty="0">
                <a:solidFill>
                  <a:srgbClr val="EDEDE8"/>
                </a:solidFill>
                <a:latin typeface="Tomorrow" pitchFamily="34" charset="0"/>
                <a:ea typeface="Tomorrow" pitchFamily="34" charset="-122"/>
                <a:cs typeface="Tomorrow" pitchFamily="34" charset="-120"/>
              </a:rPr>
              <a:t>Object Detection</a:t>
            </a:r>
            <a:endParaRPr lang="en-US" sz="2165" dirty="0"/>
          </a:p>
        </p:txBody>
      </p:sp>
      <p:sp>
        <p:nvSpPr>
          <p:cNvPr id="16" name="Text 10"/>
          <p:cNvSpPr/>
          <p:nvPr/>
        </p:nvSpPr>
        <p:spPr>
          <a:xfrm>
            <a:off x="10147102" y="3762018"/>
            <a:ext cx="2172176" cy="2308622"/>
          </a:xfrm>
          <a:prstGeom prst="rect">
            <a:avLst/>
          </a:prstGeom>
          <a:noFill/>
          <a:ln/>
        </p:spPr>
        <p:txBody>
          <a:bodyPr wrap="square" rtlCol="0" anchor="t"/>
          <a:lstStyle/>
          <a:p>
            <a:pPr algn="l" indent="0" marL="0">
              <a:lnSpc>
                <a:spcPts val="2598"/>
              </a:lnSpc>
              <a:buNone/>
            </a:pPr>
            <a:r>
              <a:rPr lang="en-US" sz="1732" dirty="0">
                <a:solidFill>
                  <a:srgbClr val="C9C9C0"/>
                </a:solidFill>
                <a:latin typeface="Tomorrow" pitchFamily="34" charset="0"/>
                <a:ea typeface="Tomorrow" pitchFamily="34" charset="-122"/>
                <a:cs typeface="Tomorrow" pitchFamily="34" charset="-120"/>
              </a:rPr>
              <a:t>The fused features are fed into a detection module that predicts the bounding boxes and class labels of the detected objects.</a:t>
            </a:r>
            <a:endParaRPr lang="en-US" sz="1732"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37993" y="2289691"/>
            <a:ext cx="6429613" cy="694373"/>
          </a:xfrm>
          <a:prstGeom prst="rect">
            <a:avLst/>
          </a:prstGeom>
          <a:noFill/>
          <a:ln/>
        </p:spPr>
        <p:txBody>
          <a:bodyPr wrap="none" rtlCol="0" anchor="t"/>
          <a:lstStyle/>
          <a:p>
            <a:pPr indent="0" marL="0">
              <a:lnSpc>
                <a:spcPts val="5468"/>
              </a:lnSpc>
              <a:buNone/>
            </a:pPr>
            <a:r>
              <a:rPr lang="en-US" sz="4374" b="1" dirty="0">
                <a:solidFill>
                  <a:srgbClr val="EDEDE8"/>
                </a:solidFill>
                <a:latin typeface="Tomorrow" pitchFamily="34" charset="0"/>
                <a:ea typeface="Tomorrow" pitchFamily="34" charset="-122"/>
                <a:cs typeface="Tomorrow" pitchFamily="34" charset="-120"/>
              </a:rPr>
              <a:t>Evaluation and Results</a:t>
            </a:r>
            <a:endParaRPr lang="en-US" sz="4374" dirty="0"/>
          </a:p>
        </p:txBody>
      </p:sp>
      <p:sp>
        <p:nvSpPr>
          <p:cNvPr id="5" name="Shape 3"/>
          <p:cNvSpPr/>
          <p:nvPr/>
        </p:nvSpPr>
        <p:spPr>
          <a:xfrm>
            <a:off x="2037993" y="3428405"/>
            <a:ext cx="10554414" cy="614958"/>
          </a:xfrm>
          <a:prstGeom prst="rect">
            <a:avLst/>
          </a:prstGeom>
          <a:solidFill>
            <a:srgbClr val="0B0B0A"/>
          </a:solidFill>
          <a:ln/>
        </p:spPr>
      </p:sp>
      <p:sp>
        <p:nvSpPr>
          <p:cNvPr id="6" name="Text 4"/>
          <p:cNvSpPr/>
          <p:nvPr/>
        </p:nvSpPr>
        <p:spPr>
          <a:xfrm>
            <a:off x="2260402" y="3569256"/>
            <a:ext cx="219039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Dataset</a:t>
            </a:r>
            <a:endParaRPr lang="en-US" sz="1750" dirty="0"/>
          </a:p>
        </p:txBody>
      </p:sp>
      <p:sp>
        <p:nvSpPr>
          <p:cNvPr id="7" name="Text 5"/>
          <p:cNvSpPr/>
          <p:nvPr/>
        </p:nvSpPr>
        <p:spPr>
          <a:xfrm>
            <a:off x="4902756" y="3569256"/>
            <a:ext cx="218658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Metric</a:t>
            </a:r>
            <a:endParaRPr lang="en-US" sz="1750" dirty="0"/>
          </a:p>
        </p:txBody>
      </p:sp>
      <p:sp>
        <p:nvSpPr>
          <p:cNvPr id="8" name="Text 6"/>
          <p:cNvSpPr/>
          <p:nvPr/>
        </p:nvSpPr>
        <p:spPr>
          <a:xfrm>
            <a:off x="7541300" y="3569256"/>
            <a:ext cx="218658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PointFusion</a:t>
            </a:r>
            <a:endParaRPr lang="en-US" sz="1750" dirty="0"/>
          </a:p>
        </p:txBody>
      </p:sp>
      <p:sp>
        <p:nvSpPr>
          <p:cNvPr id="9" name="Text 7"/>
          <p:cNvSpPr/>
          <p:nvPr/>
        </p:nvSpPr>
        <p:spPr>
          <a:xfrm>
            <a:off x="10179844" y="3569256"/>
            <a:ext cx="219039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Baseline</a:t>
            </a:r>
            <a:endParaRPr lang="en-US" sz="1750" dirty="0"/>
          </a:p>
        </p:txBody>
      </p:sp>
      <p:sp>
        <p:nvSpPr>
          <p:cNvPr id="10" name="Text 8"/>
          <p:cNvSpPr/>
          <p:nvPr/>
        </p:nvSpPr>
        <p:spPr>
          <a:xfrm>
            <a:off x="2260402" y="4184213"/>
            <a:ext cx="219039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KITTI</a:t>
            </a:r>
            <a:endParaRPr lang="en-US" sz="1750" dirty="0"/>
          </a:p>
        </p:txBody>
      </p:sp>
      <p:sp>
        <p:nvSpPr>
          <p:cNvPr id="11" name="Text 9"/>
          <p:cNvSpPr/>
          <p:nvPr/>
        </p:nvSpPr>
        <p:spPr>
          <a:xfrm>
            <a:off x="4902756" y="4184213"/>
            <a:ext cx="2186583" cy="666512"/>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Average Precision (AP)</a:t>
            </a:r>
            <a:endParaRPr lang="en-US" sz="1750" dirty="0"/>
          </a:p>
        </p:txBody>
      </p:sp>
      <p:sp>
        <p:nvSpPr>
          <p:cNvPr id="12" name="Text 10"/>
          <p:cNvSpPr/>
          <p:nvPr/>
        </p:nvSpPr>
        <p:spPr>
          <a:xfrm>
            <a:off x="7541300" y="4184213"/>
            <a:ext cx="218658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82.5%</a:t>
            </a:r>
            <a:endParaRPr lang="en-US" sz="1750" dirty="0"/>
          </a:p>
        </p:txBody>
      </p:sp>
      <p:sp>
        <p:nvSpPr>
          <p:cNvPr id="13" name="Text 11"/>
          <p:cNvSpPr/>
          <p:nvPr/>
        </p:nvSpPr>
        <p:spPr>
          <a:xfrm>
            <a:off x="10179844" y="4184213"/>
            <a:ext cx="219039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78.1%</a:t>
            </a:r>
            <a:endParaRPr lang="en-US" sz="1750" dirty="0"/>
          </a:p>
        </p:txBody>
      </p:sp>
      <p:sp>
        <p:nvSpPr>
          <p:cNvPr id="14" name="Shape 12"/>
          <p:cNvSpPr/>
          <p:nvPr/>
        </p:nvSpPr>
        <p:spPr>
          <a:xfrm>
            <a:off x="2037993" y="4991576"/>
            <a:ext cx="10554414" cy="948214"/>
          </a:xfrm>
          <a:prstGeom prst="rect">
            <a:avLst/>
          </a:prstGeom>
          <a:solidFill>
            <a:srgbClr val="0B0B0A"/>
          </a:solidFill>
          <a:ln/>
        </p:spPr>
      </p:sp>
      <p:sp>
        <p:nvSpPr>
          <p:cNvPr id="15" name="Text 13"/>
          <p:cNvSpPr/>
          <p:nvPr/>
        </p:nvSpPr>
        <p:spPr>
          <a:xfrm>
            <a:off x="2260402" y="5132427"/>
            <a:ext cx="219039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SUN-RGBD</a:t>
            </a:r>
            <a:endParaRPr lang="en-US" sz="1750" dirty="0"/>
          </a:p>
        </p:txBody>
      </p:sp>
      <p:sp>
        <p:nvSpPr>
          <p:cNvPr id="16" name="Text 14"/>
          <p:cNvSpPr/>
          <p:nvPr/>
        </p:nvSpPr>
        <p:spPr>
          <a:xfrm>
            <a:off x="4902756" y="5132427"/>
            <a:ext cx="2186583" cy="666512"/>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Average Precision (AP)</a:t>
            </a:r>
            <a:endParaRPr lang="en-US" sz="1750" dirty="0"/>
          </a:p>
        </p:txBody>
      </p:sp>
      <p:sp>
        <p:nvSpPr>
          <p:cNvPr id="17" name="Text 15"/>
          <p:cNvSpPr/>
          <p:nvPr/>
        </p:nvSpPr>
        <p:spPr>
          <a:xfrm>
            <a:off x="7541300" y="5132427"/>
            <a:ext cx="218658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79.2%</a:t>
            </a:r>
            <a:endParaRPr lang="en-US" sz="1750" dirty="0"/>
          </a:p>
        </p:txBody>
      </p:sp>
      <p:sp>
        <p:nvSpPr>
          <p:cNvPr id="18" name="Text 16"/>
          <p:cNvSpPr/>
          <p:nvPr/>
        </p:nvSpPr>
        <p:spPr>
          <a:xfrm>
            <a:off x="10179844" y="5132427"/>
            <a:ext cx="2190393" cy="333256"/>
          </a:xfrm>
          <a:prstGeom prst="rect">
            <a:avLst/>
          </a:prstGeom>
          <a:noFill/>
          <a:ln/>
        </p:spPr>
        <p:txBody>
          <a:bodyPr wrap="non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75.8%</a:t>
            </a:r>
            <a:endParaRPr lang="en-US" sz="1750" dirty="0"/>
          </a:p>
        </p:txBody>
      </p:sp>
      <p:pic>
        <p:nvPicPr>
          <p:cNvPr id="1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2037993" y="1916668"/>
            <a:ext cx="7897058" cy="694373"/>
          </a:xfrm>
          <a:prstGeom prst="rect">
            <a:avLst/>
          </a:prstGeom>
          <a:noFill/>
          <a:ln/>
        </p:spPr>
        <p:txBody>
          <a:bodyPr wrap="none" rtlCol="0" anchor="t"/>
          <a:lstStyle/>
          <a:p>
            <a:pPr indent="0" marL="0">
              <a:lnSpc>
                <a:spcPts val="5468"/>
              </a:lnSpc>
              <a:buNone/>
            </a:pPr>
            <a:r>
              <a:rPr lang="en-US" sz="4374" b="1" dirty="0">
                <a:solidFill>
                  <a:srgbClr val="EDEDE8"/>
                </a:solidFill>
                <a:latin typeface="Tomorrow" pitchFamily="34" charset="0"/>
                <a:ea typeface="Tomorrow" pitchFamily="34" charset="-122"/>
                <a:cs typeface="Tomorrow" pitchFamily="34" charset="-120"/>
              </a:rPr>
              <a:t>Conclusion and Future Work</a:t>
            </a:r>
            <a:endParaRPr lang="en-US" sz="4374" dirty="0"/>
          </a:p>
        </p:txBody>
      </p:sp>
      <p:sp>
        <p:nvSpPr>
          <p:cNvPr id="5" name="Shape 3"/>
          <p:cNvSpPr/>
          <p:nvPr/>
        </p:nvSpPr>
        <p:spPr>
          <a:xfrm>
            <a:off x="2037993" y="3055382"/>
            <a:ext cx="3370064" cy="3257550"/>
          </a:xfrm>
          <a:prstGeom prst="roundRect">
            <a:avLst>
              <a:gd name="adj" fmla="val 4093"/>
            </a:avLst>
          </a:prstGeom>
          <a:solidFill>
            <a:srgbClr val="0B0B0A"/>
          </a:solidFill>
          <a:ln/>
        </p:spPr>
      </p:sp>
      <p:sp>
        <p:nvSpPr>
          <p:cNvPr id="6" name="Text 4"/>
          <p:cNvSpPr/>
          <p:nvPr/>
        </p:nvSpPr>
        <p:spPr>
          <a:xfrm>
            <a:off x="2260163" y="3277553"/>
            <a:ext cx="27774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Conclusion</a:t>
            </a:r>
            <a:endParaRPr lang="en-US" sz="2187" dirty="0"/>
          </a:p>
        </p:txBody>
      </p:sp>
      <p:sp>
        <p:nvSpPr>
          <p:cNvPr id="7" name="Text 5"/>
          <p:cNvSpPr/>
          <p:nvPr/>
        </p:nvSpPr>
        <p:spPr>
          <a:xfrm>
            <a:off x="2260163" y="3757970"/>
            <a:ext cx="2925723" cy="2332792"/>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PointFusion demonstrates superior performance in 3D object detection compared to existing methods, achieving state-of-the-art results on benchmark datasets.</a:t>
            </a:r>
            <a:endParaRPr lang="en-US" sz="1750" dirty="0"/>
          </a:p>
        </p:txBody>
      </p:sp>
      <p:sp>
        <p:nvSpPr>
          <p:cNvPr id="8" name="Shape 6"/>
          <p:cNvSpPr/>
          <p:nvPr/>
        </p:nvSpPr>
        <p:spPr>
          <a:xfrm>
            <a:off x="5630228" y="3055382"/>
            <a:ext cx="3370064" cy="3257550"/>
          </a:xfrm>
          <a:prstGeom prst="roundRect">
            <a:avLst>
              <a:gd name="adj" fmla="val 4093"/>
            </a:avLst>
          </a:prstGeom>
          <a:solidFill>
            <a:srgbClr val="0B0B0A"/>
          </a:solidFill>
          <a:ln/>
        </p:spPr>
      </p:sp>
      <p:sp>
        <p:nvSpPr>
          <p:cNvPr id="9" name="Text 7"/>
          <p:cNvSpPr/>
          <p:nvPr/>
        </p:nvSpPr>
        <p:spPr>
          <a:xfrm>
            <a:off x="5852398" y="3277553"/>
            <a:ext cx="27774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Future Work</a:t>
            </a:r>
            <a:endParaRPr lang="en-US" sz="2187" dirty="0"/>
          </a:p>
        </p:txBody>
      </p:sp>
      <p:sp>
        <p:nvSpPr>
          <p:cNvPr id="10" name="Text 8"/>
          <p:cNvSpPr/>
          <p:nvPr/>
        </p:nvSpPr>
        <p:spPr>
          <a:xfrm>
            <a:off x="5852398" y="3757970"/>
            <a:ext cx="2925723" cy="2332792"/>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Future work will focus on improving the robustness and efficiency of PointFusion by exploring advanced deep learning architectures and optimization techniques.</a:t>
            </a:r>
            <a:endParaRPr lang="en-US" sz="1750" dirty="0"/>
          </a:p>
        </p:txBody>
      </p:sp>
      <p:sp>
        <p:nvSpPr>
          <p:cNvPr id="11" name="Shape 9"/>
          <p:cNvSpPr/>
          <p:nvPr/>
        </p:nvSpPr>
        <p:spPr>
          <a:xfrm>
            <a:off x="9222462" y="3055382"/>
            <a:ext cx="3370064" cy="3257550"/>
          </a:xfrm>
          <a:prstGeom prst="roundRect">
            <a:avLst>
              <a:gd name="adj" fmla="val 4093"/>
            </a:avLst>
          </a:prstGeom>
          <a:solidFill>
            <a:srgbClr val="0B0B0A"/>
          </a:solidFill>
          <a:ln/>
        </p:spPr>
      </p:sp>
      <p:sp>
        <p:nvSpPr>
          <p:cNvPr id="12" name="Text 10"/>
          <p:cNvSpPr/>
          <p:nvPr/>
        </p:nvSpPr>
        <p:spPr>
          <a:xfrm>
            <a:off x="9444633" y="3277553"/>
            <a:ext cx="2777490" cy="347186"/>
          </a:xfrm>
          <a:prstGeom prst="rect">
            <a:avLst/>
          </a:prstGeom>
          <a:noFill/>
          <a:ln/>
        </p:spPr>
        <p:txBody>
          <a:bodyPr wrap="none" rtlCol="0" anchor="t"/>
          <a:lstStyle/>
          <a:p>
            <a:pPr indent="0" marL="0">
              <a:lnSpc>
                <a:spcPts val="2734"/>
              </a:lnSpc>
              <a:buNone/>
            </a:pPr>
            <a:r>
              <a:rPr lang="en-US" sz="2187" b="1" dirty="0">
                <a:solidFill>
                  <a:srgbClr val="EDEDE8"/>
                </a:solidFill>
                <a:latin typeface="Tomorrow" pitchFamily="34" charset="0"/>
                <a:ea typeface="Tomorrow" pitchFamily="34" charset="-122"/>
                <a:cs typeface="Tomorrow" pitchFamily="34" charset="-120"/>
              </a:rPr>
              <a:t>Applications</a:t>
            </a:r>
            <a:endParaRPr lang="en-US" sz="2187" dirty="0"/>
          </a:p>
        </p:txBody>
      </p:sp>
      <p:sp>
        <p:nvSpPr>
          <p:cNvPr id="13" name="Text 11"/>
          <p:cNvSpPr/>
          <p:nvPr/>
        </p:nvSpPr>
        <p:spPr>
          <a:xfrm>
            <a:off x="9444633" y="3757970"/>
            <a:ext cx="2925723" cy="1999536"/>
          </a:xfrm>
          <a:prstGeom prst="rect">
            <a:avLst/>
          </a:prstGeom>
          <a:noFill/>
          <a:ln/>
        </p:spPr>
        <p:txBody>
          <a:bodyPr wrap="square" rtlCol="0" anchor="t"/>
          <a:lstStyle/>
          <a:p>
            <a:pPr indent="0" marL="0">
              <a:lnSpc>
                <a:spcPts val="2624"/>
              </a:lnSpc>
              <a:buNone/>
            </a:pPr>
            <a:r>
              <a:rPr lang="en-US" sz="1750" dirty="0">
                <a:solidFill>
                  <a:srgbClr val="C9C9C0"/>
                </a:solidFill>
                <a:latin typeface="Tomorrow" pitchFamily="34" charset="0"/>
                <a:ea typeface="Tomorrow" pitchFamily="34" charset="-122"/>
                <a:cs typeface="Tomorrow" pitchFamily="34" charset="-120"/>
              </a:rPr>
              <a:t>PointFusion has the potential to revolutionize various applications, including autonomous driving, robotics, and augmented reality.</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434358"/>
            <a:ext cx="5554980" cy="694373"/>
          </a:xfrm>
          <a:prstGeom prst="rect">
            <a:avLst/>
          </a:prstGeom>
          <a:noFill/>
          <a:ln/>
        </p:spPr>
        <p:txBody>
          <a:bodyPr wrap="none" rtlCol="0" anchor="t"/>
          <a:lstStyle/>
          <a:p>
            <a:pPr indent="0" marL="0">
              <a:lnSpc>
                <a:spcPts val="5468"/>
              </a:lnSpc>
              <a:buNone/>
            </a:pPr>
            <a:r>
              <a:rPr lang="en-US" sz="4374" b="1" dirty="0">
                <a:solidFill>
                  <a:srgbClr val="EDEDE8"/>
                </a:solidFill>
                <a:latin typeface="Tomorrow" pitchFamily="34" charset="0"/>
                <a:ea typeface="Tomorrow" pitchFamily="34" charset="-122"/>
                <a:cs typeface="Tomorrow" pitchFamily="34" charset="-120"/>
              </a:rPr>
              <a:t>Thank You</a:t>
            </a:r>
            <a:endParaRPr lang="en-US" sz="4374" dirty="0"/>
          </a:p>
        </p:txBody>
      </p:sp>
      <p:sp>
        <p:nvSpPr>
          <p:cNvPr id="6" name="Text 3"/>
          <p:cNvSpPr/>
          <p:nvPr/>
        </p:nvSpPr>
        <p:spPr>
          <a:xfrm>
            <a:off x="833199" y="4461986"/>
            <a:ext cx="7477601" cy="333256"/>
          </a:xfrm>
          <a:prstGeom prst="rect">
            <a:avLst/>
          </a:prstGeom>
          <a:noFill/>
          <a:ln/>
        </p:spPr>
        <p:txBody>
          <a:bodyPr wrap="none" rtlCol="0" anchor="t"/>
          <a:lstStyle/>
          <a:p>
            <a:pPr indent="0" marL="0">
              <a:lnSpc>
                <a:spcPts val="2624"/>
              </a:lnSpc>
              <a:buNone/>
            </a:pP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2024-06-20T08:33:25Z</dcterms:created>
  <dcterms:modified xsi:type="dcterms:W3CDTF">2024-06-20T08:33:25Z</dcterms:modified>
</cp:coreProperties>
</file>