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61"/>
    <p:restoredTop sz="94623"/>
  </p:normalViewPr>
  <p:slideViewPr>
    <p:cSldViewPr snapToGrid="0" snapToObjects="1">
      <p:cViewPr varScale="1">
        <p:scale>
          <a:sx n="63" d="100"/>
          <a:sy n="63" d="100"/>
        </p:scale>
        <p:origin x="19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3D12E-8447-4D4D-A405-018B77D30D8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91BD-A99A-0942-9D95-40B9B321D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3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91BD-A99A-0942-9D95-40B9B321D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0BD-34BE-514F-8004-C0FBF648882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753C-9A4F-A54E-A496-95BE0DB8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1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0BD-34BE-514F-8004-C0FBF648882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753C-9A4F-A54E-A496-95BE0DB8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0BD-34BE-514F-8004-C0FBF648882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753C-9A4F-A54E-A496-95BE0DB8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0BD-34BE-514F-8004-C0FBF648882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753C-9A4F-A54E-A496-95BE0DB8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4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0BD-34BE-514F-8004-C0FBF648882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753C-9A4F-A54E-A496-95BE0DB8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0BD-34BE-514F-8004-C0FBF648882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753C-9A4F-A54E-A496-95BE0DB8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0BD-34BE-514F-8004-C0FBF648882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753C-9A4F-A54E-A496-95BE0DB8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5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0BD-34BE-514F-8004-C0FBF648882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753C-9A4F-A54E-A496-95BE0DB8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0BD-34BE-514F-8004-C0FBF648882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753C-9A4F-A54E-A496-95BE0DB8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2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0BD-34BE-514F-8004-C0FBF648882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753C-9A4F-A54E-A496-95BE0DB8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4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0BD-34BE-514F-8004-C0FBF648882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753C-9A4F-A54E-A496-95BE0DB8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220BD-34BE-514F-8004-C0FBF6488823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4753C-9A4F-A54E-A496-95BE0DB8C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6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riot.com/literary-tourism-iow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20BC-E938-B340-898C-A542CB0D3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1493838"/>
            <a:ext cx="11391900" cy="2027237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Ames Housing Dataset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Predicting House Prices with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CF375-14EE-B641-86E6-203840E20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3675"/>
            <a:ext cx="9144000" cy="1655762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Jocelyn Lutes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July 10, 2020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Assembly DSI: Project 2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9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A47E-7F37-454A-82A8-61CEB658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45430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Ames Realty Co.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EC6B3C-DEED-DC40-8254-CBBF11E7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5969000"/>
            <a:ext cx="11468100" cy="842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a newly hired member of the data science team, I will build a model that best predicts sales price for properties in Ames.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8EC33EA-9443-D347-976E-D0A3EA9B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301732"/>
            <a:ext cx="5238007" cy="4122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2864A-01EB-284F-8CD1-5D75C8E9C855}"/>
              </a:ext>
            </a:extLst>
          </p:cNvPr>
          <p:cNvSpPr txBox="1"/>
          <p:nvPr/>
        </p:nvSpPr>
        <p:spPr>
          <a:xfrm>
            <a:off x="3316044" y="5437170"/>
            <a:ext cx="672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E4E927-E35D-564F-A64B-C978D0784983}"/>
              </a:ext>
            </a:extLst>
          </p:cNvPr>
          <p:cNvSpPr/>
          <p:nvPr/>
        </p:nvSpPr>
        <p:spPr>
          <a:xfrm>
            <a:off x="5717803" y="3083701"/>
            <a:ext cx="609600" cy="558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2B5F-642B-4543-85D6-CB68D30C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 Flow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DC9691-72A4-3043-A46A-0504862D0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55763"/>
              </p:ext>
            </p:extLst>
          </p:nvPr>
        </p:nvGraphicFramePr>
        <p:xfrm>
          <a:off x="838200" y="1825624"/>
          <a:ext cx="10515600" cy="451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60700">
                  <a:extLst>
                    <a:ext uri="{9D8B030D-6E8A-4147-A177-3AD203B41FA5}">
                      <a16:colId xmlns:a16="http://schemas.microsoft.com/office/drawing/2014/main" val="1740491302"/>
                    </a:ext>
                  </a:extLst>
                </a:gridCol>
                <a:gridCol w="7454900">
                  <a:extLst>
                    <a:ext uri="{9D8B030D-6E8A-4147-A177-3AD203B41FA5}">
                      <a16:colId xmlns:a16="http://schemas.microsoft.com/office/drawing/2014/main" val="1349632211"/>
                    </a:ext>
                  </a:extLst>
                </a:gridCol>
              </a:tblGrid>
              <a:tr h="451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3CB4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800488"/>
                  </a:ext>
                </a:extLst>
              </a:tr>
              <a:tr h="451168">
                <a:tc>
                  <a:txBody>
                    <a:bodyPr/>
                    <a:lstStyle/>
                    <a:p>
                      <a:r>
                        <a:rPr lang="en-US" b="1" dirty="0"/>
                        <a:t>1. Obtain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Ames Housing Data (80 features, 2006-2010)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30688"/>
                  </a:ext>
                </a:extLst>
              </a:tr>
              <a:tr h="451168">
                <a:tc>
                  <a:txBody>
                    <a:bodyPr/>
                    <a:lstStyle/>
                    <a:p>
                      <a:r>
                        <a:rPr lang="en-US" b="1" dirty="0"/>
                        <a:t>2. Clean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Values, Data Types, Values within expected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31813"/>
                  </a:ext>
                </a:extLst>
              </a:tr>
              <a:tr h="451168">
                <a:tc>
                  <a:txBody>
                    <a:bodyPr/>
                    <a:lstStyle/>
                    <a:p>
                      <a:r>
                        <a:rPr lang="en-US" b="1" dirty="0"/>
                        <a:t>3. 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relationship between features and target (Sale Price)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40500"/>
                  </a:ext>
                </a:extLst>
              </a:tr>
              <a:tr h="451168">
                <a:tc>
                  <a:txBody>
                    <a:bodyPr/>
                    <a:lstStyle/>
                    <a:p>
                      <a:r>
                        <a:rPr lang="en-US" b="1" dirty="0"/>
                        <a:t>4. 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Informed by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18952"/>
                  </a:ext>
                </a:extLst>
              </a:tr>
              <a:tr h="451168">
                <a:tc>
                  <a:txBody>
                    <a:bodyPr/>
                    <a:lstStyle/>
                    <a:p>
                      <a:r>
                        <a:rPr lang="en-US" b="1" dirty="0"/>
                        <a:t>5. Model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Size = 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88245"/>
                  </a:ext>
                </a:extLst>
              </a:tr>
              <a:tr h="451168">
                <a:tc>
                  <a:txBody>
                    <a:bodyPr/>
                    <a:lstStyle/>
                    <a:p>
                      <a:r>
                        <a:rPr lang="en-US" b="1" dirty="0"/>
                        <a:t>6.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Model, Ridge Regression, LASSO Regression, 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44845"/>
                  </a:ext>
                </a:extLst>
              </a:tr>
              <a:tr h="451168">
                <a:tc>
                  <a:txBody>
                    <a:bodyPr/>
                    <a:lstStyle/>
                    <a:p>
                      <a:r>
                        <a:rPr lang="en-US" b="1" dirty="0"/>
                        <a:t>7. Model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 of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11326"/>
                  </a:ext>
                </a:extLst>
              </a:tr>
              <a:tr h="451168">
                <a:tc>
                  <a:txBody>
                    <a:bodyPr/>
                    <a:lstStyle/>
                    <a:p>
                      <a:r>
                        <a:rPr lang="en-US" b="1" dirty="0"/>
                        <a:t>8. Model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 and Residuals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41175"/>
                  </a:ext>
                </a:extLst>
              </a:tr>
              <a:tr h="451168">
                <a:tc>
                  <a:txBody>
                    <a:bodyPr/>
                    <a:lstStyle/>
                    <a:p>
                      <a:r>
                        <a:rPr lang="en-US" b="1" dirty="0"/>
                        <a:t>9. Conclusions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38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7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0CF-A687-4547-8BD5-47AECC70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Observations from EDA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82E1DD3-1B44-6D4F-A34E-5863FCA78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655" y="3043312"/>
            <a:ext cx="4862512" cy="3691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8D0A8-29CB-F546-9F08-8A20B4010FBB}"/>
              </a:ext>
            </a:extLst>
          </p:cNvPr>
          <p:cNvSpPr txBox="1"/>
          <p:nvPr/>
        </p:nvSpPr>
        <p:spPr>
          <a:xfrm>
            <a:off x="275704" y="5091952"/>
            <a:ext cx="585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Sale Price is not normally distributed. </a:t>
            </a:r>
          </a:p>
        </p:txBody>
      </p:sp>
      <p:pic>
        <p:nvPicPr>
          <p:cNvPr id="12" name="Content Placeholder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5A8017F-374E-3C4E-8DAF-EE95FEB37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9846" y="1183789"/>
            <a:ext cx="6286460" cy="387230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7D73F2-0856-5748-A0A8-6927925D84C9}"/>
              </a:ext>
            </a:extLst>
          </p:cNvPr>
          <p:cNvSpPr txBox="1"/>
          <p:nvPr/>
        </p:nvSpPr>
        <p:spPr>
          <a:xfrm>
            <a:off x="7189655" y="2636545"/>
            <a:ext cx="585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Clusters can be detected in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153893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997D-B9C2-9640-955B-51462B50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Modeling and Model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FA856A-6618-F747-B1AD-C8C96B68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3ABBE-030F-AD4D-A369-2A34EDBDCF2F}"/>
              </a:ext>
            </a:extLst>
          </p:cNvPr>
          <p:cNvSpPr/>
          <p:nvPr/>
        </p:nvSpPr>
        <p:spPr>
          <a:xfrm>
            <a:off x="416858" y="1724120"/>
            <a:ext cx="2460812" cy="2190563"/>
          </a:xfrm>
          <a:prstGeom prst="rect">
            <a:avLst/>
          </a:prstGeom>
          <a:solidFill>
            <a:srgbClr val="3CB4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Baseline/Null Model</a:t>
            </a:r>
          </a:p>
          <a:p>
            <a:endParaRPr lang="en-US" dirty="0"/>
          </a:p>
          <a:p>
            <a:r>
              <a:rPr lang="en-US" dirty="0"/>
              <a:t>- Features = 0</a:t>
            </a:r>
          </a:p>
          <a:p>
            <a:r>
              <a:rPr lang="en-US" dirty="0"/>
              <a:t>- Target: Sale Price</a:t>
            </a:r>
          </a:p>
          <a:p>
            <a:r>
              <a:rPr lang="en-US" dirty="0"/>
              <a:t>- Predicted the mean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C68BA-240E-394D-BF4A-8DB6AE29708D}"/>
              </a:ext>
            </a:extLst>
          </p:cNvPr>
          <p:cNvSpPr/>
          <p:nvPr/>
        </p:nvSpPr>
        <p:spPr>
          <a:xfrm>
            <a:off x="3388657" y="1724120"/>
            <a:ext cx="2460812" cy="2190563"/>
          </a:xfrm>
          <a:prstGeom prst="rect">
            <a:avLst/>
          </a:prstGeom>
          <a:solidFill>
            <a:srgbClr val="3CB4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RidgeCV</a:t>
            </a:r>
            <a:r>
              <a:rPr lang="en-US" b="1" u="sng" dirty="0"/>
              <a:t> Regression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= 305</a:t>
            </a:r>
          </a:p>
          <a:p>
            <a:pPr marL="285750" indent="-285750">
              <a:buFontTx/>
              <a:buChar char="-"/>
            </a:pPr>
            <a:r>
              <a:rPr lang="en-US" dirty="0"/>
              <a:t>Target: Sale Price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cv = 5</a:t>
            </a:r>
          </a:p>
          <a:p>
            <a:pPr marL="285750" indent="-285750">
              <a:buFontTx/>
              <a:buChar char="-"/>
            </a:pPr>
            <a:r>
              <a:rPr lang="en-US" dirty="0"/>
              <a:t>Best alpha = 599.5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2C531E-FB6F-0141-B98D-E3612643257D}"/>
              </a:ext>
            </a:extLst>
          </p:cNvPr>
          <p:cNvSpPr/>
          <p:nvPr/>
        </p:nvSpPr>
        <p:spPr>
          <a:xfrm>
            <a:off x="6360456" y="1724119"/>
            <a:ext cx="2460812" cy="2190563"/>
          </a:xfrm>
          <a:prstGeom prst="rect">
            <a:avLst/>
          </a:prstGeom>
          <a:solidFill>
            <a:srgbClr val="3CB4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LassoCV</a:t>
            </a:r>
            <a:r>
              <a:rPr lang="en-US" b="1" u="sng" dirty="0"/>
              <a:t> Regression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= 124</a:t>
            </a:r>
          </a:p>
          <a:p>
            <a:pPr marL="285750" indent="-285750">
              <a:buFontTx/>
              <a:buChar char="-"/>
            </a:pPr>
            <a:r>
              <a:rPr lang="en-US" dirty="0"/>
              <a:t>Target: Sale Price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cv = 5</a:t>
            </a:r>
          </a:p>
          <a:p>
            <a:pPr marL="285750" indent="-285750">
              <a:buFontTx/>
              <a:buChar char="-"/>
            </a:pPr>
            <a:r>
              <a:rPr lang="en-US" dirty="0"/>
              <a:t>Best alpha = 533.7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7E4ED-481F-D04A-A912-18CDDBF5C956}"/>
              </a:ext>
            </a:extLst>
          </p:cNvPr>
          <p:cNvSpPr/>
          <p:nvPr/>
        </p:nvSpPr>
        <p:spPr>
          <a:xfrm>
            <a:off x="9332255" y="1724119"/>
            <a:ext cx="2460812" cy="2190563"/>
          </a:xfrm>
          <a:prstGeom prst="rect">
            <a:avLst/>
          </a:prstGeom>
          <a:solidFill>
            <a:srgbClr val="3CB4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Linear Regression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= 46</a:t>
            </a:r>
          </a:p>
          <a:p>
            <a:pPr marL="285750" indent="-285750">
              <a:buFontTx/>
              <a:buChar char="-"/>
            </a:pPr>
            <a:r>
              <a:rPr lang="en-US" dirty="0"/>
              <a:t>Target: log(</a:t>
            </a:r>
            <a:r>
              <a:rPr lang="en-US" dirty="0" err="1"/>
              <a:t>SalePrice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49D184-1574-6F4C-AA84-3B6956A9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08348"/>
              </p:ext>
            </p:extLst>
          </p:nvPr>
        </p:nvGraphicFramePr>
        <p:xfrm>
          <a:off x="2032000" y="4519982"/>
          <a:ext cx="8127999" cy="1854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319547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20108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23037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rgbClr val="3CB4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R2</a:t>
                      </a:r>
                    </a:p>
                  </a:txBody>
                  <a:tcPr>
                    <a:solidFill>
                      <a:srgbClr val="3CB4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R2</a:t>
                      </a:r>
                    </a:p>
                  </a:txBody>
                  <a:tcPr>
                    <a:solidFill>
                      <a:srgbClr val="3CB4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36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0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14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3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7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3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DBC-6302-C741-B263-E6599635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Model Evaluation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F2E616E-8422-4546-B5FD-DBB4EF977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473" y="1327140"/>
            <a:ext cx="7356190" cy="4740904"/>
          </a:xfrm>
        </p:spPr>
      </p:pic>
    </p:spTree>
    <p:extLst>
      <p:ext uri="{BB962C8B-B14F-4D97-AF65-F5344CB8AC3E}">
        <p14:creationId xmlns:p14="http://schemas.microsoft.com/office/powerpoint/2010/main" val="204704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B060-5486-CE42-9433-8E793B06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Evaluation of Residuals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30B7E4-9DF0-8941-931A-A7612ADB2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472" y="2172447"/>
            <a:ext cx="5078268" cy="332011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6535E9-8EE4-8B47-9FB9-56273D86A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62" y="2169458"/>
            <a:ext cx="5078266" cy="3323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2679E-78CA-7A4E-B761-7C21695CF235}"/>
              </a:ext>
            </a:extLst>
          </p:cNvPr>
          <p:cNvSpPr txBox="1"/>
          <p:nvPr/>
        </p:nvSpPr>
        <p:spPr>
          <a:xfrm>
            <a:off x="515472" y="5971333"/>
            <a:ext cx="1116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Residuals do not show equality of variances or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58148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0EF4-FB52-5A4F-82FD-A609CED7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74FA-1BF3-DC4D-A60D-E80C4967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prediction made with this model, it is likely off by $23,673.28.</a:t>
            </a:r>
          </a:p>
          <a:p>
            <a:endParaRPr lang="en-US" dirty="0"/>
          </a:p>
          <a:p>
            <a:r>
              <a:rPr lang="en-US" dirty="0"/>
              <a:t>This model appears to perform best when having to predict houses within the range of $90,000 – $225,000.</a:t>
            </a:r>
          </a:p>
          <a:p>
            <a:endParaRPr lang="en-US" dirty="0"/>
          </a:p>
          <a:p>
            <a:r>
              <a:rPr lang="en-US" dirty="0"/>
              <a:t>Key Features: Paved Access (19.7%), Exterior Quality – Fair (-17%) </a:t>
            </a:r>
          </a:p>
          <a:p>
            <a:endParaRPr lang="en-US" dirty="0"/>
          </a:p>
          <a:p>
            <a:r>
              <a:rPr lang="en-US" dirty="0"/>
              <a:t>Prior to deploying this model, effort should be made to normalize the distributions of features.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347</Words>
  <Application>Microsoft Macintosh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 The Ames Housing Dataset: Predicting House Prices with Linear Regression</vt:lpstr>
      <vt:lpstr>Ames Realty Co.</vt:lpstr>
      <vt:lpstr>Work Flow</vt:lpstr>
      <vt:lpstr>Key Observations from EDA</vt:lpstr>
      <vt:lpstr>Modeling and Model Selection</vt:lpstr>
      <vt:lpstr>Model Evaluation</vt:lpstr>
      <vt:lpstr>Evaluation of Residuals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Ames Housing Dataset: Predicting House Prices with Linear Regression</dc:title>
  <dc:creator>Jocelyn M Lutes</dc:creator>
  <cp:lastModifiedBy>Jocelyn M Lutes</cp:lastModifiedBy>
  <cp:revision>9</cp:revision>
  <dcterms:created xsi:type="dcterms:W3CDTF">2020-07-10T10:44:51Z</dcterms:created>
  <dcterms:modified xsi:type="dcterms:W3CDTF">2020-07-10T12:29:24Z</dcterms:modified>
</cp:coreProperties>
</file>