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2" r:id="rId2"/>
    <p:sldId id="1429" r:id="rId3"/>
    <p:sldId id="1411" r:id="rId4"/>
    <p:sldId id="1468" r:id="rId5"/>
    <p:sldId id="1469" r:id="rId6"/>
    <p:sldId id="1470" r:id="rId7"/>
    <p:sldId id="1505" r:id="rId8"/>
    <p:sldId id="1506" r:id="rId9"/>
    <p:sldId id="1508" r:id="rId10"/>
    <p:sldId id="1509" r:id="rId11"/>
    <p:sldId id="1510" r:id="rId12"/>
    <p:sldId id="1511" r:id="rId13"/>
    <p:sldId id="1512" r:id="rId14"/>
    <p:sldId id="1513" r:id="rId15"/>
    <p:sldId id="1514" r:id="rId16"/>
    <p:sldId id="1488" r:id="rId17"/>
    <p:sldId id="1496" r:id="rId18"/>
    <p:sldId id="1490" r:id="rId19"/>
    <p:sldId id="1285" r:id="rId20"/>
    <p:sldId id="1433" r:id="rId21"/>
    <p:sldId id="1475" r:id="rId22"/>
    <p:sldId id="1474" r:id="rId23"/>
    <p:sldId id="1491" r:id="rId24"/>
    <p:sldId id="1476" r:id="rId25"/>
    <p:sldId id="1477" r:id="rId26"/>
    <p:sldId id="1478" r:id="rId27"/>
    <p:sldId id="1480" r:id="rId28"/>
    <p:sldId id="1497" r:id="rId29"/>
    <p:sldId id="1492" r:id="rId30"/>
    <p:sldId id="1434" r:id="rId31"/>
    <p:sldId id="1430" r:id="rId32"/>
    <p:sldId id="1498" r:id="rId33"/>
    <p:sldId id="1445" r:id="rId34"/>
    <p:sldId id="1446" r:id="rId35"/>
    <p:sldId id="1499" r:id="rId36"/>
    <p:sldId id="1438" r:id="rId37"/>
    <p:sldId id="1481" r:id="rId38"/>
    <p:sldId id="1500" r:id="rId39"/>
    <p:sldId id="1482" r:id="rId40"/>
    <p:sldId id="1501" r:id="rId41"/>
    <p:sldId id="1494" r:id="rId42"/>
    <p:sldId id="1516" r:id="rId43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1" charset="0"/>
        <a:ea typeface="ＭＳ Ｐゴシック" pitchFamily="-1" charset="-128"/>
        <a:cs typeface="ＭＳ Ｐゴシック" pitchFamily="-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49" autoAdjust="0"/>
  </p:normalViewPr>
  <p:slideViewPr>
    <p:cSldViewPr snapToObjects="1">
      <p:cViewPr varScale="1">
        <p:scale>
          <a:sx n="85" d="100"/>
          <a:sy n="85" d="100"/>
        </p:scale>
        <p:origin x="-784" y="-112"/>
      </p:cViewPr>
      <p:guideLst>
        <p:guide orient="horz" pos="2400"/>
        <p:guide pos="7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-1" charset="0"/>
              </a:defRPr>
            </a:lvl1pPr>
          </a:lstStyle>
          <a:p>
            <a:fld id="{130063BF-A297-3046-AAD4-0C2FC43648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61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-1" charset="0"/>
              </a:defRPr>
            </a:lvl1pPr>
          </a:lstStyle>
          <a:p>
            <a:fld id="{8E5E5E06-9B54-D84A-B3BF-005A3CFD3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8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E1B87-858B-7C42-A0B4-B140A0782B9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1265238" y="725488"/>
            <a:ext cx="4773612" cy="3582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440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1265238" y="725488"/>
            <a:ext cx="4773612" cy="3582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440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0354C-7A1D-EC42-B918-823A313AC05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b="0">
              <a:latin typeface="Times New Roman" pitchFamily="-1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chemeClr val="bg1"/>
                </a:solidFill>
                <a:latin typeface="Times New Roman" pitchFamily="-1" charset="0"/>
              </a:rPr>
              <a:t>Carnegie Mellon</a:t>
            </a:r>
          </a:p>
        </p:txBody>
      </p:sp>
      <p:sp>
        <p:nvSpPr>
          <p:cNvPr id="1030" name="Rectangle 5"/>
          <p:cNvSpPr>
            <a:spLocks noChangeArrowheads="1"/>
          </p:cNvSpPr>
          <p:nvPr userDrawn="1"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fld id="{4C2444F9-CA7F-3E43-ACC7-BF7CD14DC1B7}" type="slidenum">
              <a:rPr lang="en-US" sz="1000">
                <a:solidFill>
                  <a:srgbClr val="000000"/>
                </a:solidFill>
              </a:rPr>
              <a:pPr eaLnBrk="0" hangingPunct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1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1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1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>
                <a:latin typeface="Calibri" pitchFamily="-1" charset="0"/>
              </a:rPr>
              <a:t>Virtual Memory</a:t>
            </a:r>
            <a:br>
              <a:rPr lang="en-US" dirty="0" smtClean="0">
                <a:latin typeface="Calibri" pitchFamily="-1" charset="0"/>
              </a:rPr>
            </a:br>
            <a:endParaRPr lang="en-US" sz="2000" b="0" dirty="0">
              <a:latin typeface="Calibri" pitchFamily="-1" charset="0"/>
            </a:endParaRPr>
          </a:p>
        </p:txBody>
      </p:sp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 anchor="t"/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Calibri" pitchFamily="-1" charset="0"/>
              </a:rPr>
              <a:t>15-213: Introduction to Computer Systems</a:t>
            </a:r>
            <a:br>
              <a:rPr lang="en-US" dirty="0" smtClean="0">
                <a:latin typeface="Calibri" pitchFamily="-1" charset="0"/>
              </a:rPr>
            </a:br>
            <a:r>
              <a:rPr lang="en-US" dirty="0" smtClean="0">
                <a:latin typeface="Calibri" pitchFamily="-1" charset="0"/>
              </a:rPr>
              <a:t>Recitation 10: Nov. 2, 2015</a:t>
            </a:r>
          </a:p>
          <a:p>
            <a:pPr>
              <a:spcAft>
                <a:spcPts val="0"/>
              </a:spcAft>
            </a:pPr>
            <a:endParaRPr lang="en-US" dirty="0">
              <a:latin typeface="Calibri" pitchFamily="-1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latin typeface="Calibri" pitchFamily="-1" charset="0"/>
              </a:rPr>
              <a:t>Karthic Palaniappan</a:t>
            </a:r>
          </a:p>
          <a:p>
            <a:pPr>
              <a:spcAft>
                <a:spcPts val="0"/>
              </a:spcAft>
            </a:pPr>
            <a:endParaRPr lang="en-US" dirty="0">
              <a:latin typeface="Calibri" pitchFamily="-1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85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283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3604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4649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37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=0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75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Lab Sneak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write your own dynamic storage allocator – i.e., your own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/>
              <a:t>, </a:t>
            </a:r>
            <a:r>
              <a:rPr lang="en-US" dirty="0" smtClean="0">
                <a:latin typeface="Consolas"/>
                <a:cs typeface="Consolas"/>
              </a:rPr>
              <a:t>free</a:t>
            </a:r>
            <a:r>
              <a:rPr lang="en-US" dirty="0" smtClean="0"/>
              <a:t>, </a:t>
            </a:r>
            <a:r>
              <a:rPr lang="en-US" dirty="0" err="1" smtClean="0">
                <a:latin typeface="Consolas"/>
                <a:cs typeface="Consolas"/>
              </a:rPr>
              <a:t>realloc</a:t>
            </a:r>
            <a:r>
              <a:rPr lang="en-US" dirty="0" smtClean="0"/>
              <a:t>, </a:t>
            </a:r>
            <a:r>
              <a:rPr lang="en-US" dirty="0" err="1" smtClean="0">
                <a:latin typeface="Consolas"/>
                <a:cs typeface="Consolas"/>
              </a:rPr>
              <a:t>calloc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week in class, you will learn about different ways to keep track of free and allocated blocks of memory.</a:t>
            </a:r>
          </a:p>
          <a:p>
            <a:pPr lvl="1"/>
            <a:r>
              <a:rPr lang="en-US" dirty="0" smtClean="0"/>
              <a:t>Implicit linked list of blocks.</a:t>
            </a:r>
          </a:p>
          <a:p>
            <a:pPr lvl="1"/>
            <a:r>
              <a:rPr lang="en-US" dirty="0" smtClean="0"/>
              <a:t>Explicit linked list of </a:t>
            </a:r>
            <a:r>
              <a:rPr lang="en-US" i="1" dirty="0" smtClean="0"/>
              <a:t>free</a:t>
            </a:r>
            <a:r>
              <a:rPr lang="en-US" dirty="0" smtClean="0"/>
              <a:t> blocks.</a:t>
            </a:r>
          </a:p>
          <a:p>
            <a:pPr lvl="1"/>
            <a:r>
              <a:rPr lang="en-US" dirty="0" smtClean="0"/>
              <a:t>Segregated lists of different </a:t>
            </a:r>
            <a:r>
              <a:rPr lang="en-US" i="1" dirty="0" smtClean="0"/>
              <a:t>size</a:t>
            </a:r>
            <a:r>
              <a:rPr lang="en-US" dirty="0" smtClean="0"/>
              <a:t> free blocks.</a:t>
            </a:r>
          </a:p>
          <a:p>
            <a:r>
              <a:rPr lang="en-US" dirty="0" smtClean="0"/>
              <a:t>Other design decisions:</a:t>
            </a:r>
          </a:p>
          <a:p>
            <a:pPr lvl="1"/>
            <a:r>
              <a:rPr lang="en-US" dirty="0" smtClean="0"/>
              <a:t>How will you look for free blocks? (First fit, next fit, best fit…)</a:t>
            </a:r>
          </a:p>
          <a:p>
            <a:pPr lvl="1"/>
            <a:r>
              <a:rPr lang="en-US" dirty="0" smtClean="0"/>
              <a:t>Should the linked lists be doubly linked?</a:t>
            </a:r>
          </a:p>
          <a:p>
            <a:pPr lvl="1"/>
            <a:r>
              <a:rPr lang="en-US" dirty="0" smtClean="0"/>
              <a:t>When do you coalesce blocks?</a:t>
            </a:r>
          </a:p>
          <a:p>
            <a:r>
              <a:rPr lang="en-US" dirty="0" smtClean="0"/>
              <a:t>This is exactly what you’ll do in this lab, so pay lots of attention in class.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Lab Sneak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haven’t been using version control so far, this is a good time to start.</a:t>
            </a:r>
          </a:p>
          <a:p>
            <a:r>
              <a:rPr lang="en-US" dirty="0" smtClean="0"/>
              <a:t>Workflow:</a:t>
            </a:r>
          </a:p>
          <a:p>
            <a:pPr lvl="1"/>
            <a:r>
              <a:rPr lang="en-US" dirty="0" smtClean="0"/>
              <a:t>Implement indirect linked lists. Make sure it works.</a:t>
            </a:r>
          </a:p>
          <a:p>
            <a:pPr lvl="1"/>
            <a:r>
              <a:rPr lang="en-US" dirty="0" smtClean="0"/>
              <a:t>Implement explicit linked lists. Make sure it still works.</a:t>
            </a:r>
          </a:p>
          <a:p>
            <a:pPr lvl="1"/>
            <a:r>
              <a:rPr lang="en-US" dirty="0" smtClean="0"/>
              <a:t>Implement segregated lists. Make sure it still works.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You WILL break things and need to revert.</a:t>
            </a:r>
          </a:p>
          <a:p>
            <a:r>
              <a:rPr lang="en-US" dirty="0" smtClean="0"/>
              <a:t>Barebones guide to using </a:t>
            </a:r>
            <a:r>
              <a:rPr lang="en-US" dirty="0" err="1" smtClean="0"/>
              <a:t>git</a:t>
            </a:r>
            <a:r>
              <a:rPr lang="en-US" dirty="0" smtClean="0"/>
              <a:t> on the Shark Machines: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init </a:t>
            </a:r>
            <a:r>
              <a:rPr lang="en-US" dirty="0" smtClean="0"/>
              <a:t>starts a local repository.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add </a:t>
            </a:r>
            <a:r>
              <a:rPr lang="en-US" dirty="0" err="1" smtClean="0">
                <a:latin typeface="Consolas"/>
                <a:cs typeface="Consolas"/>
              </a:rPr>
              <a:t>foo.c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adds </a:t>
            </a:r>
            <a:r>
              <a:rPr lang="en-US" dirty="0" err="1" smtClean="0"/>
              <a:t>foo.c</a:t>
            </a:r>
            <a:r>
              <a:rPr lang="en-US" dirty="0" smtClean="0"/>
              <a:t> to that repository.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commit -a –</a:t>
            </a:r>
            <a:r>
              <a:rPr lang="en-US" dirty="0" err="1" smtClean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 ‘Describe changes here’</a:t>
            </a:r>
            <a:r>
              <a:rPr lang="en-US" dirty="0" smtClean="0"/>
              <a:t> updates your repository with the current state of all files you’ve added.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1" charset="0"/>
              </a:rPr>
              <a:t>Agenda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7F7F7F"/>
                </a:solidFill>
                <a:ea typeface="+mn-ea"/>
                <a:cs typeface="+mn-cs"/>
              </a:rPr>
              <a:t>Shell Lab </a:t>
            </a:r>
            <a:r>
              <a:rPr lang="en-US" dirty="0" err="1" smtClean="0">
                <a:solidFill>
                  <a:srgbClr val="7F7F7F"/>
                </a:solidFill>
                <a:ea typeface="+mn-ea"/>
                <a:cs typeface="+mn-cs"/>
              </a:rPr>
              <a:t>FAQs</a:t>
            </a:r>
            <a:endParaRPr lang="en-US" dirty="0" smtClean="0">
              <a:solidFill>
                <a:srgbClr val="7F7F7F"/>
              </a:solidFill>
              <a:ea typeface="+mn-ea"/>
              <a:cs typeface="+mn-cs"/>
            </a:endParaRPr>
          </a:p>
          <a:p>
            <a:pPr>
              <a:buFont typeface="Wingdings 2" pitchFamily="18" charset="2"/>
              <a:buChar char="¢"/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Malloc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 Lab Sneak Preview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Virtual Memory Concepts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Address Translation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TLB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Multilevel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260727" cy="497205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200" b="0" dirty="0" smtClean="0"/>
              <a:t>We’ve been viewing memory as a linear array.</a:t>
            </a:r>
          </a:p>
          <a:p>
            <a:pPr>
              <a:spcAft>
                <a:spcPts val="1200"/>
              </a:spcAft>
            </a:pPr>
            <a:r>
              <a:rPr lang="en-US" sz="2200" b="0" dirty="0" smtClean="0"/>
              <a:t>But wait! If you’re running 5 processes with stacks at </a:t>
            </a:r>
            <a:r>
              <a:rPr lang="en-US" sz="2200" b="0" dirty="0" smtClean="0">
                <a:latin typeface="Consolas"/>
                <a:cs typeface="Consolas"/>
              </a:rPr>
              <a:t>0xC0000000</a:t>
            </a:r>
            <a:r>
              <a:rPr lang="en-US" sz="2200" b="0" dirty="0" smtClean="0"/>
              <a:t>, don’t their addresses conflict?</a:t>
            </a:r>
          </a:p>
          <a:p>
            <a:pPr>
              <a:spcAft>
                <a:spcPts val="1200"/>
              </a:spcAft>
            </a:pPr>
            <a:r>
              <a:rPr lang="en-US" sz="2200" b="0" dirty="0" smtClean="0"/>
              <a:t>Nope! Each process has its own address space.</a:t>
            </a:r>
          </a:p>
          <a:p>
            <a:pPr>
              <a:spcAft>
                <a:spcPts val="1200"/>
              </a:spcAft>
            </a:pPr>
            <a:r>
              <a:rPr lang="en-US" sz="2200" b="0" dirty="0" smtClean="0"/>
              <a:t>How???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7600" y="1219200"/>
            <a:ext cx="5029200" cy="4846529"/>
            <a:chOff x="3657609" y="990600"/>
            <a:chExt cx="5934797" cy="5719233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3657609" y="990600"/>
              <a:ext cx="5934797" cy="5517408"/>
              <a:chOff x="3657609" y="990600"/>
              <a:chExt cx="5934797" cy="5517408"/>
            </a:xfrm>
          </p:grpSpPr>
          <p:sp>
            <p:nvSpPr>
              <p:cNvPr id="9" name="Line 26"/>
              <p:cNvSpPr>
                <a:spLocks noChangeShapeType="1"/>
              </p:cNvSpPr>
              <p:nvPr/>
            </p:nvSpPr>
            <p:spPr bwMode="auto">
              <a:xfrm flipH="1">
                <a:off x="7839666" y="2279650"/>
                <a:ext cx="384175" cy="1588"/>
              </a:xfrm>
              <a:prstGeom prst="line">
                <a:avLst/>
              </a:prstGeom>
              <a:noFill/>
              <a:ln w="324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28"/>
              <p:cNvSpPr>
                <a:spLocks noChangeShapeType="1"/>
              </p:cNvSpPr>
              <p:nvPr/>
            </p:nvSpPr>
            <p:spPr bwMode="auto">
              <a:xfrm flipV="1">
                <a:off x="7855632" y="1257568"/>
                <a:ext cx="1588" cy="460375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30"/>
              <p:cNvSpPr>
                <a:spLocks noChangeShapeType="1"/>
              </p:cNvSpPr>
              <p:nvPr/>
            </p:nvSpPr>
            <p:spPr bwMode="auto">
              <a:xfrm flipH="1">
                <a:off x="7815945" y="4340225"/>
                <a:ext cx="384175" cy="1588"/>
              </a:xfrm>
              <a:prstGeom prst="line">
                <a:avLst/>
              </a:prstGeom>
              <a:noFill/>
              <a:ln w="324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AutoShape 36"/>
              <p:cNvSpPr>
                <a:spLocks/>
              </p:cNvSpPr>
              <p:nvPr/>
            </p:nvSpPr>
            <p:spPr bwMode="auto">
              <a:xfrm>
                <a:off x="7836582" y="5026025"/>
                <a:ext cx="76200" cy="1295400"/>
              </a:xfrm>
              <a:prstGeom prst="rightBrace">
                <a:avLst>
                  <a:gd name="adj1" fmla="val 141667"/>
                  <a:gd name="adj2" fmla="val 50000"/>
                </a:avLst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27"/>
              <p:cNvGrpSpPr/>
              <p:nvPr/>
            </p:nvGrpSpPr>
            <p:grpSpPr>
              <a:xfrm>
                <a:off x="3657609" y="990600"/>
                <a:ext cx="5934797" cy="5517408"/>
                <a:chOff x="3657609" y="990600"/>
                <a:chExt cx="5934797" cy="5517408"/>
              </a:xfrm>
            </p:grpSpPr>
            <p:sp>
              <p:nvSpPr>
                <p:cNvPr id="14" name="Rectangle 14"/>
                <p:cNvSpPr>
                  <a:spLocks noChangeArrowheads="1"/>
                </p:cNvSpPr>
                <p:nvPr/>
              </p:nvSpPr>
              <p:spPr bwMode="auto">
                <a:xfrm>
                  <a:off x="4998661" y="1262063"/>
                  <a:ext cx="2789237" cy="487362"/>
                </a:xfrm>
                <a:prstGeom prst="rect">
                  <a:avLst/>
                </a:prstGeom>
                <a:solidFill>
                  <a:srgbClr val="F1C7C7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Kernel virtual memory</a:t>
                  </a:r>
                </a:p>
              </p:txBody>
            </p:sp>
            <p:sp>
              <p:nvSpPr>
                <p:cNvPr id="15" name="Rectangle 15"/>
                <p:cNvSpPr>
                  <a:spLocks noChangeArrowheads="1"/>
                </p:cNvSpPr>
                <p:nvPr/>
              </p:nvSpPr>
              <p:spPr bwMode="auto">
                <a:xfrm>
                  <a:off x="4998661" y="2963863"/>
                  <a:ext cx="2789237" cy="669925"/>
                </a:xfrm>
                <a:prstGeom prst="rect">
                  <a:avLst/>
                </a:prstGeom>
                <a:solidFill>
                  <a:srgbClr val="D5F1CF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Memory-mapped region for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shared libraries</a:t>
                  </a:r>
                </a:p>
              </p:txBody>
            </p:sp>
            <p:sp>
              <p:nvSpPr>
                <p:cNvPr id="16" name="Rectangle 16"/>
                <p:cNvSpPr>
                  <a:spLocks noChangeArrowheads="1"/>
                </p:cNvSpPr>
                <p:nvPr/>
              </p:nvSpPr>
              <p:spPr bwMode="auto">
                <a:xfrm>
                  <a:off x="4998661" y="3629025"/>
                  <a:ext cx="2789237" cy="7239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17"/>
                <p:cNvSpPr>
                  <a:spLocks noChangeArrowheads="1"/>
                </p:cNvSpPr>
                <p:nvPr/>
              </p:nvSpPr>
              <p:spPr bwMode="auto">
                <a:xfrm>
                  <a:off x="4998662" y="4350808"/>
                  <a:ext cx="2789237" cy="669925"/>
                </a:xfrm>
                <a:prstGeom prst="rect">
                  <a:avLst/>
                </a:prstGeom>
                <a:solidFill>
                  <a:srgbClr val="D5F1CF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Run-time heap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(created by </a:t>
                  </a:r>
                  <a:r>
                    <a:rPr lang="en-GB" sz="16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malloc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)</a:t>
                  </a:r>
                </a:p>
              </p:txBody>
            </p:sp>
            <p:sp>
              <p:nvSpPr>
                <p:cNvPr id="18" name="Rectangle 18"/>
                <p:cNvSpPr>
                  <a:spLocks noChangeArrowheads="1"/>
                </p:cNvSpPr>
                <p:nvPr/>
              </p:nvSpPr>
              <p:spPr bwMode="auto">
                <a:xfrm>
                  <a:off x="4998661" y="2054225"/>
                  <a:ext cx="2789237" cy="90646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6388782" y="3957638"/>
                  <a:ext cx="1588" cy="384175"/>
                </a:xfrm>
                <a:prstGeom prst="line">
                  <a:avLst/>
                </a:prstGeom>
                <a:noFill/>
                <a:ln w="324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Rectangle 20"/>
                <p:cNvSpPr>
                  <a:spLocks noChangeArrowheads="1"/>
                </p:cNvSpPr>
                <p:nvPr/>
              </p:nvSpPr>
              <p:spPr bwMode="auto">
                <a:xfrm>
                  <a:off x="4998661" y="1719263"/>
                  <a:ext cx="2789237" cy="563562"/>
                </a:xfrm>
                <a:prstGeom prst="rect">
                  <a:avLst/>
                </a:prstGeom>
                <a:solidFill>
                  <a:srgbClr val="D5F1CF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User stack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(created at runtime)</a:t>
                  </a:r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6388782" y="2738438"/>
                  <a:ext cx="1588" cy="231775"/>
                </a:xfrm>
                <a:prstGeom prst="line">
                  <a:avLst/>
                </a:prstGeom>
                <a:noFill/>
                <a:ln w="324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>
                  <a:off x="6388782" y="2282825"/>
                  <a:ext cx="1588" cy="228600"/>
                </a:xfrm>
                <a:prstGeom prst="line">
                  <a:avLst/>
                </a:prstGeom>
                <a:noFill/>
                <a:ln w="324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146054" y="2108201"/>
                  <a:ext cx="1161602" cy="849671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%</a:t>
                  </a:r>
                  <a:r>
                    <a:rPr lang="en-GB" sz="14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esp</a:t>
                  </a: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 </a:t>
                  </a:r>
                </a:p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(stack </a:t>
                  </a:r>
                </a:p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pointer)</a:t>
                  </a:r>
                </a:p>
              </p:txBody>
            </p:sp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008032" y="990600"/>
                  <a:ext cx="1299624" cy="8598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Memory</a:t>
                  </a:r>
                </a:p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invisible to</a:t>
                  </a:r>
                </a:p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user code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200119" y="4173538"/>
                  <a:ext cx="701606" cy="35305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brk</a:t>
                  </a:r>
                  <a:endParaRPr lang="en-GB" sz="1400" b="1" dirty="0">
                    <a:latin typeface="Courier New" pitchFamily="49" charset="0"/>
                    <a:ea typeface="msgothic" charset="0"/>
                    <a:cs typeface="msgothic" charset="0"/>
                  </a:endParaRPr>
                </a:p>
              </p:txBody>
            </p:sp>
            <p:sp>
              <p:nvSpPr>
                <p:cNvPr id="2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657611" y="1595216"/>
                  <a:ext cx="1340772" cy="31855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200" b="1" dirty="0" smtClean="0">
                      <a:latin typeface="Courier New" pitchFamily="49" charset="0"/>
                      <a:ea typeface="msgothic" charset="0"/>
                      <a:cs typeface="msgothic" charset="0"/>
                    </a:rPr>
                    <a:t>0xC0000000</a:t>
                  </a:r>
                  <a:endParaRPr lang="en-GB" sz="1200" b="1" dirty="0">
                    <a:latin typeface="Courier New" pitchFamily="49" charset="0"/>
                    <a:ea typeface="msgothic" charset="0"/>
                    <a:cs typeface="msgothic" charset="0"/>
                  </a:endParaRPr>
                </a:p>
              </p:txBody>
            </p:sp>
            <p:sp>
              <p:nvSpPr>
                <p:cNvPr id="2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57609" y="6189452"/>
                  <a:ext cx="1332836" cy="31855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2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0x08048000</a:t>
                  </a:r>
                </a:p>
              </p:txBody>
            </p:sp>
            <p:sp>
              <p:nvSpPr>
                <p:cNvPr id="2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7610" y="3498907"/>
                  <a:ext cx="1359823" cy="31855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4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2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0x40000000</a:t>
                  </a:r>
                </a:p>
              </p:txBody>
            </p:sp>
            <p:sp>
              <p:nvSpPr>
                <p:cNvPr id="2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98661" y="5017558"/>
                  <a:ext cx="2789238" cy="66992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Read/write segment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(.</a:t>
                  </a:r>
                  <a:r>
                    <a:rPr lang="en-GB" sz="16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data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, .</a:t>
                  </a:r>
                  <a:r>
                    <a:rPr lang="en-GB" sz="16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bss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)</a:t>
                  </a:r>
                </a:p>
              </p:txBody>
            </p:sp>
            <p:sp>
              <p:nvSpPr>
                <p:cNvPr id="30" name="Rectangle 35"/>
                <p:cNvSpPr>
                  <a:spLocks noChangeArrowheads="1"/>
                </p:cNvSpPr>
                <p:nvPr/>
              </p:nvSpPr>
              <p:spPr bwMode="auto">
                <a:xfrm>
                  <a:off x="4998661" y="5643033"/>
                  <a:ext cx="2789238" cy="669925"/>
                </a:xfrm>
                <a:prstGeom prst="rect">
                  <a:avLst/>
                </a:prstGeom>
                <a:solidFill>
                  <a:srgbClr val="F6F5BD"/>
                </a:solidFill>
                <a:ln w="324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Read-only segment</a:t>
                  </a:r>
                </a:p>
                <a:p>
                  <a:pPr algn="ctr"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(</a:t>
                  </a:r>
                  <a:r>
                    <a:rPr lang="en-GB" sz="16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.init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, .</a:t>
                  </a:r>
                  <a:r>
                    <a:rPr lang="en-GB" sz="16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text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, </a:t>
                  </a:r>
                  <a:r>
                    <a:rPr lang="en-GB" sz="1600" b="1" dirty="0">
                      <a:latin typeface="Courier New" pitchFamily="49" charset="0"/>
                      <a:ea typeface="msgothic" charset="0"/>
                      <a:cs typeface="msgothic" charset="0"/>
                    </a:rPr>
                    <a:t>.</a:t>
                  </a:r>
                  <a:r>
                    <a:rPr lang="en-GB" sz="1600" b="1" dirty="0" err="1">
                      <a:latin typeface="Courier New" pitchFamily="49" charset="0"/>
                      <a:ea typeface="msgothic" charset="0"/>
                      <a:cs typeface="msgothic" charset="0"/>
                    </a:rPr>
                    <a:t>rodata</a:t>
                  </a:r>
                  <a:r>
                    <a:rPr lang="en-GB" sz="16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)</a:t>
                  </a:r>
                </a:p>
              </p:txBody>
            </p:sp>
            <p:sp>
              <p:nvSpPr>
                <p:cNvPr id="3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988982" y="5288215"/>
                  <a:ext cx="1603424" cy="85984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lnSpc>
                      <a:spcPct val="98000"/>
                    </a:lnSpc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sz="1400" b="1" dirty="0">
                      <a:latin typeface="Calibri" pitchFamily="34" charset="0"/>
                      <a:ea typeface="msgothic" charset="0"/>
                      <a:cs typeface="msgothic" charset="0"/>
                    </a:rPr>
                    <a:t>Loaded</a:t>
                  </a:r>
                  <a:r>
                    <a:rPr lang="en-GB" sz="1400" b="1" dirty="0" smtClean="0">
                      <a:latin typeface="Calibri" pitchFamily="34" charset="0"/>
                      <a:ea typeface="msgothic" charset="0"/>
                      <a:cs typeface="msgothic" charset="0"/>
                    </a:rPr>
                    <a:t> </a:t>
                  </a:r>
                  <a:r>
                    <a:rPr lang="en-GB" sz="1400" dirty="0">
                      <a:latin typeface="Calibri" pitchFamily="34" charset="0"/>
                      <a:ea typeface="msgothic" charset="0"/>
                      <a:cs typeface="msgothic" charset="0"/>
                    </a:rPr>
                    <a:t>f</a:t>
                  </a:r>
                  <a:r>
                    <a:rPr lang="en-GB" sz="1400" b="1" dirty="0" smtClean="0">
                      <a:latin typeface="Calibri" pitchFamily="34" charset="0"/>
                      <a:ea typeface="msgothic" charset="0"/>
                      <a:cs typeface="msgothic" charset="0"/>
                    </a:rPr>
                    <a:t>rom the executable file</a:t>
                  </a:r>
                  <a:endParaRPr lang="en-GB" sz="1400" b="1" dirty="0">
                    <a:latin typeface="Calibri" pitchFamily="34" charset="0"/>
                    <a:ea typeface="msgothic" charset="0"/>
                    <a:cs typeface="msgothic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1" charset="0"/>
              </a:rPr>
              <a:t>Agenda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+mn-cs"/>
              </a:rPr>
              <a:t>Shell Lab FAQs and I/O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  <a:cs typeface="+mn-cs"/>
              </a:rPr>
              <a:t>Malloc</a:t>
            </a: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 Lab Preview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Virtual Memory Concepts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Address Translation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000000"/>
                </a:solidFill>
              </a:rPr>
              <a:t>Basic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000000"/>
                </a:solidFill>
              </a:rPr>
              <a:t>TLB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000000"/>
                </a:solidFill>
              </a:rPr>
              <a:t>Multilevel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 concepts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75" y="1362075"/>
            <a:ext cx="3032125" cy="4972050"/>
          </a:xfrm>
        </p:spPr>
        <p:txBody>
          <a:bodyPr/>
          <a:lstStyle/>
          <a:p>
            <a:r>
              <a:rPr lang="en-US" sz="2200" b="0" dirty="0" smtClean="0"/>
              <a:t>We define a mapping from the </a:t>
            </a:r>
            <a:r>
              <a:rPr lang="en-US" sz="2200" dirty="0" smtClean="0"/>
              <a:t>virtual </a:t>
            </a:r>
            <a:r>
              <a:rPr lang="en-US" sz="2200" b="0" dirty="0" smtClean="0"/>
              <a:t>address used by the process to the actual </a:t>
            </a:r>
            <a:r>
              <a:rPr lang="en-US" sz="2200" dirty="0" smtClean="0"/>
              <a:t>physical </a:t>
            </a:r>
            <a:r>
              <a:rPr lang="en-US" sz="2200" b="0" dirty="0" smtClean="0"/>
              <a:t>address of the data in memory.</a:t>
            </a:r>
          </a:p>
          <a:p>
            <a:endParaRPr lang="en-US" sz="2200" b="0" dirty="0" smtClean="0"/>
          </a:p>
          <a:p>
            <a:endParaRPr lang="en-US" sz="2200" b="0" dirty="0" smtClean="0"/>
          </a:p>
          <a:p>
            <a:pPr>
              <a:buNone/>
            </a:pPr>
            <a:r>
              <a:rPr lang="en-US" sz="1400" b="0" dirty="0" smtClean="0"/>
              <a:t>	</a:t>
            </a:r>
          </a:p>
          <a:p>
            <a:pPr>
              <a:buNone/>
            </a:pPr>
            <a:endParaRPr lang="en-US" sz="1400" b="0" dirty="0" smtClean="0"/>
          </a:p>
          <a:p>
            <a:pPr>
              <a:buNone/>
            </a:pPr>
            <a:endParaRPr lang="en-US" sz="1400" b="0" dirty="0" smtClean="0"/>
          </a:p>
          <a:p>
            <a:pPr>
              <a:buNone/>
            </a:pPr>
            <a:endParaRPr lang="en-US" sz="1400" b="0" dirty="0" smtClean="0"/>
          </a:p>
          <a:p>
            <a:pPr>
              <a:buNone/>
            </a:pPr>
            <a:r>
              <a:rPr lang="en-US" sz="1400" b="0" dirty="0" smtClean="0"/>
              <a:t>Image: </a:t>
            </a:r>
            <a:r>
              <a:rPr lang="en-US" sz="1400" b="0" dirty="0" err="1" smtClean="0"/>
              <a:t>http://en.wikipedia.org/wiki/File:Virtual_address_space_and_physical_address_space_relationship.svg</a:t>
            </a:r>
            <a:endParaRPr lang="en-US" sz="1400" b="0" dirty="0" smtClean="0"/>
          </a:p>
        </p:txBody>
      </p:sp>
      <p:pic>
        <p:nvPicPr>
          <p:cNvPr id="8" name="Content Placeholder 5" descr="virtual addresses.png"/>
          <p:cNvPicPr>
            <a:picLocks noChangeAspect="1"/>
          </p:cNvPicPr>
          <p:nvPr/>
        </p:nvPicPr>
        <p:blipFill>
          <a:blip r:embed="rId2"/>
          <a:srcRect l="-1905" r="-1318"/>
          <a:stretch>
            <a:fillRect/>
          </a:stretch>
        </p:blipFill>
        <p:spPr bwMode="auto">
          <a:xfrm>
            <a:off x="3263900" y="1362075"/>
            <a:ext cx="50292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	This explains why two different processes can use the same address. It also lets them share data </a:t>
            </a:r>
            <a:r>
              <a:rPr lang="en-US" b="0" i="1" dirty="0" smtClean="0"/>
              <a:t>and</a:t>
            </a:r>
            <a:r>
              <a:rPr lang="en-US" b="0" dirty="0" smtClean="0"/>
              <a:t> protects their data from illegal accesses. Hooray for virtual memory!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3775" y="2590800"/>
            <a:ext cx="7085013" cy="3679686"/>
            <a:chOff x="993775" y="3178314"/>
            <a:chExt cx="7085013" cy="3679686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2192338" y="6557427"/>
              <a:ext cx="446981" cy="3005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</a:rPr>
                <a:t>N-1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616556" y="6426897"/>
              <a:ext cx="914400" cy="2555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 smtClean="0">
                <a:latin typeface="+mn-lt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5261580" y="6550988"/>
              <a:ext cx="485453" cy="3005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M</a:t>
              </a:r>
              <a:r>
                <a:rPr lang="en-GB" sz="1400" b="1" dirty="0" smtClean="0">
                  <a:latin typeface="Calibri" pitchFamily="34" charset="0"/>
                </a:rPr>
                <a:t>-1</a:t>
              </a:r>
              <a:endParaRPr lang="en-GB" sz="1400" b="1" dirty="0">
                <a:latin typeface="Calibri" pitchFamily="34" charset="0"/>
              </a:endParaRPr>
            </a:p>
          </p:txBody>
        </p:sp>
        <p:grpSp>
          <p:nvGrpSpPr>
            <p:cNvPr id="11" name="Group 40"/>
            <p:cNvGrpSpPr/>
            <p:nvPr/>
          </p:nvGrpSpPr>
          <p:grpSpPr>
            <a:xfrm>
              <a:off x="993775" y="3178314"/>
              <a:ext cx="7085013" cy="3478073"/>
              <a:chOff x="993775" y="3178314"/>
              <a:chExt cx="7085013" cy="3478073"/>
            </a:xfrm>
          </p:grpSpPr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993775" y="3352800"/>
                <a:ext cx="1368425" cy="11699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Virtual Address Space for Process 1:</a:t>
                </a: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6731356" y="3326876"/>
                <a:ext cx="1066800" cy="11753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Physical 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Address 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Space (DRAM)</a:t>
                </a:r>
              </a:p>
            </p:txBody>
          </p:sp>
          <p:sp>
            <p:nvSpPr>
              <p:cNvPr id="14" name="Rectangle 24"/>
              <p:cNvSpPr>
                <a:spLocks noChangeArrowheads="1"/>
              </p:cNvSpPr>
              <p:nvPr/>
            </p:nvSpPr>
            <p:spPr bwMode="auto">
              <a:xfrm>
                <a:off x="2359919" y="3276600"/>
                <a:ext cx="279400" cy="3016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2192338" y="4576227"/>
                <a:ext cx="446981" cy="3005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N-1</a:t>
                </a:r>
              </a:p>
            </p:txBody>
          </p:sp>
          <p:sp>
            <p:nvSpPr>
              <p:cNvPr id="16" name="Rectangle 37"/>
              <p:cNvSpPr>
                <a:spLocks noChangeArrowheads="1"/>
              </p:cNvSpPr>
              <p:nvPr/>
            </p:nvSpPr>
            <p:spPr bwMode="auto">
              <a:xfrm>
                <a:off x="6629400" y="4840555"/>
                <a:ext cx="1449388" cy="51276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(e.g., read-only </a:t>
                </a:r>
                <a:endParaRPr lang="en-GB" sz="1400" b="1" dirty="0" smtClean="0">
                  <a:latin typeface="Calibri" pitchFamily="34" charset="0"/>
                </a:endParaRPr>
              </a:p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 smtClean="0">
                    <a:latin typeface="Calibri" pitchFamily="34" charset="0"/>
                  </a:rPr>
                  <a:t>library </a:t>
                </a:r>
                <a:r>
                  <a:rPr lang="en-GB" sz="1400" b="1" dirty="0">
                    <a:latin typeface="Calibri" pitchFamily="34" charset="0"/>
                  </a:rPr>
                  <a:t>code)</a:t>
                </a:r>
              </a:p>
            </p:txBody>
          </p:sp>
          <p:sp>
            <p:nvSpPr>
              <p:cNvPr id="17" name="Rectangle 40"/>
              <p:cNvSpPr>
                <a:spLocks noChangeArrowheads="1"/>
              </p:cNvSpPr>
              <p:nvPr/>
            </p:nvSpPr>
            <p:spPr bwMode="auto">
              <a:xfrm>
                <a:off x="993775" y="5334000"/>
                <a:ext cx="1368425" cy="11699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Virtual Address Space for Process 2: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2616556" y="3431909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616556" y="3687496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n-lt"/>
                  </a:rPr>
                  <a:t>VP 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616556" y="3939553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n-lt"/>
                  </a:rPr>
                  <a:t>VP 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616556" y="4449496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22" name="Text Box 38"/>
              <p:cNvSpPr txBox="1">
                <a:spLocks noChangeArrowheads="1"/>
              </p:cNvSpPr>
              <p:nvPr/>
            </p:nvSpPr>
            <p:spPr bwMode="auto">
              <a:xfrm>
                <a:off x="2838717" y="4068472"/>
                <a:ext cx="427745" cy="41445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9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>
                    <a:solidFill>
                      <a:srgbClr val="003300"/>
                    </a:solidFill>
                    <a:latin typeface="Calibri" pitchFamily="34" charset="0"/>
                  </a:rPr>
                  <a:t>...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2359919" y="5257800"/>
                <a:ext cx="279400" cy="3016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616556" y="5409310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2616556" y="5664897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n-lt"/>
                  </a:rPr>
                  <a:t>VP 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616556" y="5916954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n-lt"/>
                  </a:rPr>
                  <a:t>VP 2</a:t>
                </a:r>
              </a:p>
            </p:txBody>
          </p:sp>
          <p:sp>
            <p:nvSpPr>
              <p:cNvPr id="27" name="Text Box 38"/>
              <p:cNvSpPr txBox="1">
                <a:spLocks noChangeArrowheads="1"/>
              </p:cNvSpPr>
              <p:nvPr/>
            </p:nvSpPr>
            <p:spPr bwMode="auto">
              <a:xfrm>
                <a:off x="2838717" y="6045873"/>
                <a:ext cx="427745" cy="41445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9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>
                    <a:solidFill>
                      <a:srgbClr val="003300"/>
                    </a:solidFill>
                    <a:latin typeface="Calibri" pitchFamily="34" charset="0"/>
                  </a:rPr>
                  <a:t>...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5000" y="3429000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5715000" y="3684587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5715000" y="3943083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n-lt"/>
                  </a:rPr>
                  <a:t>PP 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5715000" y="4196208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5715000" y="4451795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5715000" y="4710291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5715000" y="4965878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n-lt"/>
                  </a:rPr>
                  <a:t>PP 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5715000" y="5225442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15000" y="5481029"/>
                <a:ext cx="914400" cy="2555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n-lt"/>
                  </a:rPr>
                  <a:t>PP 8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5715000" y="5739525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5715000" y="6400800"/>
                <a:ext cx="914400" cy="2555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dirty="0" smtClean="0">
                  <a:latin typeface="+mn-lt"/>
                </a:endParaRPr>
              </a:p>
            </p:txBody>
          </p:sp>
          <p:sp>
            <p:nvSpPr>
              <p:cNvPr id="39" name="Text Box 38"/>
              <p:cNvSpPr txBox="1">
                <a:spLocks noChangeArrowheads="1"/>
              </p:cNvSpPr>
              <p:nvPr/>
            </p:nvSpPr>
            <p:spPr bwMode="auto">
              <a:xfrm>
                <a:off x="5960177" y="5948784"/>
                <a:ext cx="427745" cy="41445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9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 dirty="0">
                    <a:solidFill>
                      <a:srgbClr val="003300"/>
                    </a:solidFill>
                    <a:latin typeface="Calibri" pitchFamily="34" charset="0"/>
                  </a:rPr>
                  <a:t>...</a:t>
                </a: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5474234" y="3276600"/>
                <a:ext cx="279400" cy="30162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</a:rPr>
                  <a:t>0</a:t>
                </a:r>
              </a:p>
            </p:txBody>
          </p:sp>
          <p:cxnSp>
            <p:nvCxnSpPr>
              <p:cNvPr id="41" name="Straight Arrow Connector 40"/>
              <p:cNvCxnSpPr>
                <a:stCxn id="19" idx="3"/>
                <a:endCxn id="30" idx="1"/>
              </p:cNvCxnSpPr>
              <p:nvPr/>
            </p:nvCxnSpPr>
            <p:spPr bwMode="auto">
              <a:xfrm>
                <a:off x="3530956" y="3815290"/>
                <a:ext cx="2184044" cy="255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/>
              <p:cNvCxnSpPr>
                <a:stCxn id="20" idx="3"/>
                <a:endCxn id="34" idx="1"/>
              </p:cNvCxnSpPr>
              <p:nvPr/>
            </p:nvCxnSpPr>
            <p:spPr bwMode="auto">
              <a:xfrm>
                <a:off x="3530956" y="4067347"/>
                <a:ext cx="2184044" cy="1026325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3" name="Straight Arrow Connector 42"/>
              <p:cNvCxnSpPr>
                <a:stCxn id="26" idx="3"/>
                <a:endCxn id="34" idx="1"/>
              </p:cNvCxnSpPr>
              <p:nvPr/>
            </p:nvCxnSpPr>
            <p:spPr bwMode="auto">
              <a:xfrm flipV="1">
                <a:off x="3530956" y="5093672"/>
                <a:ext cx="2184044" cy="951076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Straight Arrow Connector 43"/>
              <p:cNvCxnSpPr>
                <a:stCxn id="25" idx="3"/>
                <a:endCxn id="36" idx="1"/>
              </p:cNvCxnSpPr>
              <p:nvPr/>
            </p:nvCxnSpPr>
            <p:spPr bwMode="auto">
              <a:xfrm flipV="1">
                <a:off x="3530956" y="5608823"/>
                <a:ext cx="2184044" cy="1838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" name="Rectangle 44"/>
              <p:cNvSpPr/>
              <p:nvPr/>
            </p:nvSpPr>
            <p:spPr>
              <a:xfrm>
                <a:off x="3911530" y="3178314"/>
                <a:ext cx="13500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Address </a:t>
                </a:r>
              </a:p>
              <a:p>
                <a:pPr algn="ctr"/>
                <a:r>
                  <a:rPr lang="en-GB" sz="20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translation</a:t>
                </a:r>
                <a:endParaRPr lang="en-US" sz="2000" dirty="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 concepts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</a:p>
          <a:p>
            <a:pPr lvl="1"/>
            <a:r>
              <a:rPr lang="en-US" dirty="0" smtClean="0"/>
              <a:t>Lets us look up the physical address corresponding to any virtual address. (Array of physical addresses, indexed by virtual address.)</a:t>
            </a:r>
          </a:p>
          <a:p>
            <a:r>
              <a:rPr lang="en-US" dirty="0" smtClean="0"/>
              <a:t>TLB (Translation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Buffer)</a:t>
            </a:r>
          </a:p>
          <a:p>
            <a:pPr lvl="1"/>
            <a:r>
              <a:rPr lang="en-US" dirty="0" smtClean="0"/>
              <a:t>A special tiny cache just for page table entries.</a:t>
            </a:r>
          </a:p>
          <a:p>
            <a:pPr lvl="1"/>
            <a:r>
              <a:rPr lang="en-US" dirty="0" smtClean="0"/>
              <a:t>Speeds up translation.</a:t>
            </a:r>
          </a:p>
          <a:p>
            <a:r>
              <a:rPr lang="en-US" dirty="0" smtClean="0"/>
              <a:t>Multi-level page tables</a:t>
            </a:r>
          </a:p>
          <a:p>
            <a:pPr lvl="1"/>
            <a:r>
              <a:rPr lang="en-US" dirty="0" smtClean="0"/>
              <a:t>The address space is often sparse.</a:t>
            </a:r>
          </a:p>
          <a:p>
            <a:pPr lvl="1"/>
            <a:r>
              <a:rPr lang="en-US" dirty="0" smtClean="0"/>
              <a:t>Use page directory to map large chunks of memory to a page table.</a:t>
            </a:r>
          </a:p>
          <a:p>
            <a:pPr lvl="1"/>
            <a:r>
              <a:rPr lang="en-US" altLang="zh-CN" dirty="0" smtClean="0"/>
              <a:t>Mark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 unmapped regions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non-present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directory instead of storing page tables full of invalid entries.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1" charset="0"/>
              </a:rPr>
              <a:t>Agenda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7F7F7F"/>
                </a:solidFill>
                <a:ea typeface="+mn-ea"/>
                <a:cs typeface="+mn-cs"/>
              </a:rPr>
              <a:t>Shell Lab </a:t>
            </a:r>
            <a:r>
              <a:rPr lang="en-US" dirty="0" err="1" smtClean="0">
                <a:solidFill>
                  <a:srgbClr val="7F7F7F"/>
                </a:solidFill>
                <a:ea typeface="+mn-ea"/>
                <a:cs typeface="+mn-cs"/>
              </a:rPr>
              <a:t>FAQs</a:t>
            </a:r>
            <a:endParaRPr lang="en-US" dirty="0" smtClean="0">
              <a:solidFill>
                <a:srgbClr val="7F7F7F"/>
              </a:solidFill>
              <a:ea typeface="+mn-ea"/>
              <a:cs typeface="+mn-cs"/>
            </a:endParaRPr>
          </a:p>
          <a:p>
            <a:pPr>
              <a:buFont typeface="Wingdings 2" pitchFamily="18" charset="2"/>
              <a:buChar char="¢"/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Malloc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 Lab Sneak Preview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Virtual Memory Concepts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Address Translation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</a:rPr>
              <a:t>Basic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TLB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Multilevel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Address Translation</a:t>
            </a:r>
            <a:endParaRPr lang="en-US"/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smtClean="0"/>
              <a:t>Virtual Address Space</a:t>
            </a:r>
          </a:p>
          <a:p>
            <a:pPr lvl="1"/>
            <a:r>
              <a:rPr lang="en-US" i="1" smtClean="0"/>
              <a:t>V = {0, 1, …, N–1}</a:t>
            </a:r>
          </a:p>
          <a:p>
            <a:pPr lvl="1"/>
            <a:r>
              <a:rPr lang="en-US" smtClean="0"/>
              <a:t>There are N possible virtual addresses.</a:t>
            </a:r>
          </a:p>
          <a:p>
            <a:pPr lvl="1"/>
            <a:r>
              <a:rPr lang="en-US" smtClean="0"/>
              <a:t>Virtual addresses are n bits long; 2</a:t>
            </a:r>
            <a:r>
              <a:rPr lang="en-US" baseline="30000" smtClean="0"/>
              <a:t>n</a:t>
            </a:r>
            <a:r>
              <a:rPr lang="en-US" smtClean="0"/>
              <a:t> = N.</a:t>
            </a:r>
          </a:p>
          <a:p>
            <a:r>
              <a:rPr lang="en-US" smtClean="0"/>
              <a:t>Physical Address Space</a:t>
            </a:r>
          </a:p>
          <a:p>
            <a:pPr lvl="1"/>
            <a:r>
              <a:rPr lang="en-US" i="1" smtClean="0"/>
              <a:t>P = {0, 1, …, M–1}</a:t>
            </a:r>
          </a:p>
          <a:p>
            <a:pPr lvl="1"/>
            <a:r>
              <a:rPr lang="en-US" smtClean="0"/>
              <a:t>There are M possible physical addresses.</a:t>
            </a:r>
          </a:p>
          <a:p>
            <a:pPr lvl="1"/>
            <a:r>
              <a:rPr lang="en-US" smtClean="0"/>
              <a:t>Virtual addresses are m bits long; 2</a:t>
            </a:r>
            <a:r>
              <a:rPr lang="en-US" baseline="30000" smtClean="0"/>
              <a:t>m</a:t>
            </a:r>
            <a:r>
              <a:rPr lang="en-US" smtClean="0"/>
              <a:t> = M.</a:t>
            </a:r>
          </a:p>
          <a:p>
            <a:r>
              <a:rPr lang="en-US" smtClean="0"/>
              <a:t>Memory is grouped into “pages.”</a:t>
            </a:r>
          </a:p>
          <a:p>
            <a:pPr lvl="1"/>
            <a:r>
              <a:rPr lang="en-US" smtClean="0"/>
              <a:t>Page size is P bytes.</a:t>
            </a:r>
          </a:p>
          <a:p>
            <a:pPr lvl="1"/>
            <a:r>
              <a:rPr lang="en-US" smtClean="0"/>
              <a:t>The address offset is p bytes; 2</a:t>
            </a:r>
            <a:r>
              <a:rPr lang="en-US" baseline="30000" smtClean="0"/>
              <a:t>p</a:t>
            </a:r>
            <a:r>
              <a:rPr lang="en-US" smtClean="0"/>
              <a:t> = P.</a:t>
            </a:r>
          </a:p>
          <a:p>
            <a:pPr lvl="1"/>
            <a:r>
              <a:rPr lang="en-US" smtClean="0"/>
              <a:t>Since the virtual offset (VPO) and physical offset (PPO) are the same, the offset doesn’t need to be translated.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Address Translation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5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195" y="4371965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m-1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 Address Translation</a:t>
            </a:r>
            <a:endParaRPr lang="en-GB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Addressing</a:t>
            </a:r>
          </a:p>
          <a:p>
            <a:pPr lvl="1"/>
            <a:r>
              <a:rPr lang="en-GB" smtClean="0"/>
              <a:t>14-bit virtual addresses</a:t>
            </a:r>
          </a:p>
          <a:p>
            <a:pPr lvl="1"/>
            <a:r>
              <a:rPr lang="en-GB" smtClean="0"/>
              <a:t>12-bit physical address</a:t>
            </a:r>
          </a:p>
          <a:p>
            <a:pPr lvl="1"/>
            <a:r>
              <a:rPr lang="en-GB" smtClean="0"/>
              <a:t>Page size = 64 bytes</a:t>
            </a:r>
            <a:endParaRPr lang="en-GB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Offset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 Address Translation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Pages are 64 bytes. How many bits is the offset?</a:t>
            </a:r>
          </a:p>
          <a:p>
            <a:r>
              <a:rPr lang="en-GB" dirty="0" smtClean="0"/>
              <a:t>Find </a:t>
            </a:r>
            <a:r>
              <a:rPr lang="en-GB" dirty="0" smtClean="0">
                <a:latin typeface="Consolas"/>
                <a:cs typeface="Consolas"/>
              </a:rPr>
              <a:t>0x03D4.</a:t>
            </a:r>
          </a:p>
          <a:p>
            <a:endParaRPr lang="en-GB" dirty="0" smtClean="0">
              <a:latin typeface="Consolas"/>
              <a:cs typeface="Consolas"/>
            </a:endParaRPr>
          </a:p>
          <a:p>
            <a:endParaRPr lang="en-GB" dirty="0" smtClean="0">
              <a:latin typeface="Consolas"/>
              <a:cs typeface="Consolas"/>
            </a:endParaRPr>
          </a:p>
          <a:p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alibri"/>
                <a:cs typeface="Calibri"/>
              </a:rPr>
              <a:t>VPN: _____</a:t>
            </a:r>
          </a:p>
          <a:p>
            <a:r>
              <a:rPr lang="en-GB" dirty="0" smtClean="0">
                <a:latin typeface="Calibri"/>
                <a:cs typeface="Calibri"/>
              </a:rPr>
              <a:t>PPN: ______</a:t>
            </a:r>
          </a:p>
          <a:p>
            <a:r>
              <a:rPr lang="en-GB" dirty="0" smtClean="0">
                <a:latin typeface="Calibri"/>
                <a:cs typeface="Calibri"/>
              </a:rPr>
              <a:t>Physical address:</a:t>
            </a:r>
            <a:br>
              <a:rPr lang="en-GB" dirty="0" smtClean="0">
                <a:latin typeface="Calibri"/>
                <a:cs typeface="Calibri"/>
              </a:rPr>
            </a:br>
            <a:r>
              <a:rPr lang="en-GB" dirty="0" smtClean="0">
                <a:latin typeface="Calibri"/>
                <a:cs typeface="Calibri"/>
              </a:rPr>
              <a:t>___________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1117071" y="2937933"/>
            <a:ext cx="6831541" cy="338667"/>
            <a:chOff x="1117071" y="3123676"/>
            <a:chExt cx="6831541" cy="338667"/>
          </a:xfrm>
        </p:grpSpPr>
        <p:grpSp>
          <p:nvGrpSpPr>
            <p:cNvPr id="2" name="Group 47"/>
            <p:cNvGrpSpPr>
              <a:grpSpLocks/>
            </p:cNvGrpSpPr>
            <p:nvPr/>
          </p:nvGrpSpPr>
          <p:grpSpPr bwMode="auto">
            <a:xfrm>
              <a:off x="5024437" y="3123676"/>
              <a:ext cx="2924175" cy="338138"/>
              <a:chOff x="3061" y="2140"/>
              <a:chExt cx="1842" cy="213"/>
            </a:xfrm>
          </p:grpSpPr>
          <p:sp>
            <p:nvSpPr>
              <p:cNvPr id="35888" name="Line 48"/>
              <p:cNvSpPr>
                <a:spLocks noChangeShapeType="1"/>
              </p:cNvSpPr>
              <p:nvPr/>
            </p:nvSpPr>
            <p:spPr bwMode="auto">
              <a:xfrm>
                <a:off x="3061" y="2231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5889" name="Text Box 49"/>
              <p:cNvSpPr txBox="1">
                <a:spLocks noChangeArrowheads="1"/>
              </p:cNvSpPr>
              <p:nvPr/>
            </p:nvSpPr>
            <p:spPr bwMode="auto">
              <a:xfrm>
                <a:off x="3768" y="2140"/>
                <a:ext cx="369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VPO</a:t>
                </a:r>
              </a:p>
            </p:txBody>
          </p:sp>
        </p:grp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1117071" y="3124205"/>
              <a:ext cx="3916362" cy="338138"/>
              <a:chOff x="605" y="2135"/>
              <a:chExt cx="2467" cy="213"/>
            </a:xfrm>
          </p:grpSpPr>
          <p:sp>
            <p:nvSpPr>
              <p:cNvPr id="35891" name="Line 51"/>
              <p:cNvSpPr>
                <a:spLocks noChangeShapeType="1"/>
              </p:cNvSpPr>
              <p:nvPr/>
            </p:nvSpPr>
            <p:spPr bwMode="auto">
              <a:xfrm>
                <a:off x="605" y="2226"/>
                <a:ext cx="2467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5892" name="Text Box 52"/>
              <p:cNvSpPr txBox="1">
                <a:spLocks noChangeArrowheads="1"/>
              </p:cNvSpPr>
              <p:nvPr/>
            </p:nvSpPr>
            <p:spPr bwMode="auto">
              <a:xfrm>
                <a:off x="1553" y="2135"/>
                <a:ext cx="366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VPN</a:t>
                </a:r>
              </a:p>
            </p:txBody>
          </p:sp>
        </p:grpSp>
      </p:grp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0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3654838" y="3429001"/>
            <a:ext cx="4346161" cy="2462376"/>
            <a:chOff x="1905000" y="2316480"/>
            <a:chExt cx="4922520" cy="2788920"/>
          </a:xfrm>
        </p:grpSpPr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611028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6" name="Rectangle 5"/>
            <p:cNvSpPr>
              <a:spLocks noChangeArrowheads="1"/>
            </p:cNvSpPr>
            <p:nvPr/>
          </p:nvSpPr>
          <p:spPr bwMode="auto">
            <a:xfrm>
              <a:off x="541813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4724400" y="47815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0F</a:t>
              </a:r>
            </a:p>
          </p:txBody>
        </p:sp>
        <p:sp>
          <p:nvSpPr>
            <p:cNvPr id="178" name="Rectangle 10"/>
            <p:cNvSpPr>
              <a:spLocks noChangeArrowheads="1"/>
            </p:cNvSpPr>
            <p:nvPr/>
          </p:nvSpPr>
          <p:spPr bwMode="auto">
            <a:xfrm>
              <a:off x="611028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9" name="Rectangle 11"/>
            <p:cNvSpPr>
              <a:spLocks noChangeArrowheads="1"/>
            </p:cNvSpPr>
            <p:nvPr/>
          </p:nvSpPr>
          <p:spPr bwMode="auto">
            <a:xfrm>
              <a:off x="541813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0" name="Rectangle 12"/>
            <p:cNvSpPr>
              <a:spLocks noChangeArrowheads="1"/>
            </p:cNvSpPr>
            <p:nvPr/>
          </p:nvSpPr>
          <p:spPr bwMode="auto">
            <a:xfrm>
              <a:off x="4724400" y="4475163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0E</a:t>
              </a:r>
            </a:p>
          </p:txBody>
        </p:sp>
        <p:sp>
          <p:nvSpPr>
            <p:cNvPr id="181" name="Rectangle 16"/>
            <p:cNvSpPr>
              <a:spLocks noChangeArrowheads="1"/>
            </p:cNvSpPr>
            <p:nvPr/>
          </p:nvSpPr>
          <p:spPr bwMode="auto">
            <a:xfrm>
              <a:off x="611028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2" name="Rectangle 17"/>
            <p:cNvSpPr>
              <a:spLocks noChangeArrowheads="1"/>
            </p:cNvSpPr>
            <p:nvPr/>
          </p:nvSpPr>
          <p:spPr bwMode="auto">
            <a:xfrm>
              <a:off x="541813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3" name="Rectangle 18"/>
            <p:cNvSpPr>
              <a:spLocks noChangeArrowheads="1"/>
            </p:cNvSpPr>
            <p:nvPr/>
          </p:nvSpPr>
          <p:spPr bwMode="auto">
            <a:xfrm>
              <a:off x="4724400" y="41687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22"/>
            <p:cNvSpPr>
              <a:spLocks noChangeArrowheads="1"/>
            </p:cNvSpPr>
            <p:nvPr/>
          </p:nvSpPr>
          <p:spPr bwMode="auto">
            <a:xfrm>
              <a:off x="611028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5" name="Rectangle 23"/>
            <p:cNvSpPr>
              <a:spLocks noChangeArrowheads="1"/>
            </p:cNvSpPr>
            <p:nvPr/>
          </p:nvSpPr>
          <p:spPr bwMode="auto">
            <a:xfrm>
              <a:off x="541813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6" name="Rectangle 24"/>
            <p:cNvSpPr>
              <a:spLocks noChangeArrowheads="1"/>
            </p:cNvSpPr>
            <p:nvPr/>
          </p:nvSpPr>
          <p:spPr bwMode="auto">
            <a:xfrm>
              <a:off x="4724400" y="386080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0C</a:t>
              </a:r>
            </a:p>
          </p:txBody>
        </p:sp>
        <p:sp>
          <p:nvSpPr>
            <p:cNvPr id="187" name="Rectangle 28"/>
            <p:cNvSpPr>
              <a:spLocks noChangeArrowheads="1"/>
            </p:cNvSpPr>
            <p:nvPr/>
          </p:nvSpPr>
          <p:spPr bwMode="auto">
            <a:xfrm>
              <a:off x="611028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29"/>
            <p:cNvSpPr>
              <a:spLocks noChangeArrowheads="1"/>
            </p:cNvSpPr>
            <p:nvPr/>
          </p:nvSpPr>
          <p:spPr bwMode="auto">
            <a:xfrm>
              <a:off x="541813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30"/>
            <p:cNvSpPr>
              <a:spLocks noChangeArrowheads="1"/>
            </p:cNvSpPr>
            <p:nvPr/>
          </p:nvSpPr>
          <p:spPr bwMode="auto">
            <a:xfrm>
              <a:off x="4724400" y="355282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0B</a:t>
              </a:r>
            </a:p>
          </p:txBody>
        </p:sp>
        <p:sp>
          <p:nvSpPr>
            <p:cNvPr id="190" name="Rectangle 34"/>
            <p:cNvSpPr>
              <a:spLocks noChangeArrowheads="1"/>
            </p:cNvSpPr>
            <p:nvPr/>
          </p:nvSpPr>
          <p:spPr bwMode="auto">
            <a:xfrm>
              <a:off x="611028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35"/>
            <p:cNvSpPr>
              <a:spLocks noChangeArrowheads="1"/>
            </p:cNvSpPr>
            <p:nvPr/>
          </p:nvSpPr>
          <p:spPr bwMode="auto">
            <a:xfrm>
              <a:off x="541813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2" name="Rectangle 36"/>
            <p:cNvSpPr>
              <a:spLocks noChangeArrowheads="1"/>
            </p:cNvSpPr>
            <p:nvPr/>
          </p:nvSpPr>
          <p:spPr bwMode="auto">
            <a:xfrm>
              <a:off x="4724400" y="3246438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0A</a:t>
              </a:r>
            </a:p>
          </p:txBody>
        </p:sp>
        <p:sp>
          <p:nvSpPr>
            <p:cNvPr id="193" name="Rectangle 40"/>
            <p:cNvSpPr>
              <a:spLocks noChangeArrowheads="1"/>
            </p:cNvSpPr>
            <p:nvPr/>
          </p:nvSpPr>
          <p:spPr bwMode="auto">
            <a:xfrm>
              <a:off x="611028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4" name="Rectangle 41"/>
            <p:cNvSpPr>
              <a:spLocks noChangeArrowheads="1"/>
            </p:cNvSpPr>
            <p:nvPr/>
          </p:nvSpPr>
          <p:spPr bwMode="auto">
            <a:xfrm>
              <a:off x="541813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17</a:t>
              </a:r>
            </a:p>
          </p:txBody>
        </p:sp>
        <p:sp>
          <p:nvSpPr>
            <p:cNvPr id="195" name="Rectangle 42"/>
            <p:cNvSpPr>
              <a:spLocks noChangeArrowheads="1"/>
            </p:cNvSpPr>
            <p:nvPr/>
          </p:nvSpPr>
          <p:spPr bwMode="auto">
            <a:xfrm>
              <a:off x="4724400" y="29400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09</a:t>
              </a:r>
            </a:p>
          </p:txBody>
        </p:sp>
        <p:sp>
          <p:nvSpPr>
            <p:cNvPr id="196" name="Rectangle 46"/>
            <p:cNvSpPr>
              <a:spLocks noChangeArrowheads="1"/>
            </p:cNvSpPr>
            <p:nvPr/>
          </p:nvSpPr>
          <p:spPr bwMode="auto">
            <a:xfrm>
              <a:off x="611028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7" name="Rectangle 47"/>
            <p:cNvSpPr>
              <a:spLocks noChangeArrowheads="1"/>
            </p:cNvSpPr>
            <p:nvPr/>
          </p:nvSpPr>
          <p:spPr bwMode="auto">
            <a:xfrm>
              <a:off x="541813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4400" y="26320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08</a:t>
              </a:r>
            </a:p>
          </p:txBody>
        </p:sp>
        <p:sp>
          <p:nvSpPr>
            <p:cNvPr id="199" name="Rectangle 52"/>
            <p:cNvSpPr>
              <a:spLocks noChangeArrowheads="1"/>
            </p:cNvSpPr>
            <p:nvPr/>
          </p:nvSpPr>
          <p:spPr bwMode="auto">
            <a:xfrm>
              <a:off x="611028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0" name="Rectangle 53"/>
            <p:cNvSpPr>
              <a:spLocks noChangeArrowheads="1"/>
            </p:cNvSpPr>
            <p:nvPr/>
          </p:nvSpPr>
          <p:spPr bwMode="auto">
            <a:xfrm>
              <a:off x="541813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1" name="Rectangle 54"/>
            <p:cNvSpPr>
              <a:spLocks noChangeArrowheads="1"/>
            </p:cNvSpPr>
            <p:nvPr/>
          </p:nvSpPr>
          <p:spPr bwMode="auto">
            <a:xfrm>
              <a:off x="4724400" y="2325688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724400" y="2632076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>
              <a:off x="4724400" y="294005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60"/>
            <p:cNvSpPr>
              <a:spLocks noChangeShapeType="1"/>
            </p:cNvSpPr>
            <p:nvPr/>
          </p:nvSpPr>
          <p:spPr bwMode="auto">
            <a:xfrm>
              <a:off x="4724400" y="324961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61"/>
            <p:cNvSpPr>
              <a:spLocks noChangeShapeType="1"/>
            </p:cNvSpPr>
            <p:nvPr/>
          </p:nvSpPr>
          <p:spPr bwMode="auto">
            <a:xfrm>
              <a:off x="4724400" y="3552826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4724400" y="386080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63"/>
            <p:cNvSpPr>
              <a:spLocks noChangeShapeType="1"/>
            </p:cNvSpPr>
            <p:nvPr/>
          </p:nvSpPr>
          <p:spPr bwMode="auto">
            <a:xfrm>
              <a:off x="4724400" y="4157135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64"/>
            <p:cNvSpPr>
              <a:spLocks noChangeShapeType="1"/>
            </p:cNvSpPr>
            <p:nvPr/>
          </p:nvSpPr>
          <p:spPr bwMode="auto">
            <a:xfrm>
              <a:off x="4724400" y="4475163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65"/>
            <p:cNvSpPr>
              <a:spLocks noChangeShapeType="1"/>
            </p:cNvSpPr>
            <p:nvPr/>
          </p:nvSpPr>
          <p:spPr bwMode="auto">
            <a:xfrm>
              <a:off x="4724400" y="478155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68"/>
            <p:cNvSpPr>
              <a:spLocks noChangeShapeType="1"/>
            </p:cNvSpPr>
            <p:nvPr/>
          </p:nvSpPr>
          <p:spPr bwMode="auto">
            <a:xfrm>
              <a:off x="541813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69"/>
            <p:cNvSpPr>
              <a:spLocks noChangeShapeType="1"/>
            </p:cNvSpPr>
            <p:nvPr/>
          </p:nvSpPr>
          <p:spPr bwMode="auto">
            <a:xfrm>
              <a:off x="611028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72"/>
            <p:cNvSpPr>
              <a:spLocks noChangeShapeType="1"/>
            </p:cNvSpPr>
            <p:nvPr/>
          </p:nvSpPr>
          <p:spPr bwMode="auto">
            <a:xfrm>
              <a:off x="4724400" y="2325688"/>
              <a:ext cx="2103120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73"/>
            <p:cNvSpPr>
              <a:spLocks noChangeShapeType="1"/>
            </p:cNvSpPr>
            <p:nvPr/>
          </p:nvSpPr>
          <p:spPr bwMode="auto">
            <a:xfrm>
              <a:off x="6810905" y="2325688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74"/>
            <p:cNvSpPr>
              <a:spLocks noChangeShapeType="1"/>
            </p:cNvSpPr>
            <p:nvPr/>
          </p:nvSpPr>
          <p:spPr bwMode="auto">
            <a:xfrm>
              <a:off x="4724400" y="5089526"/>
              <a:ext cx="2103120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73"/>
            <p:cNvSpPr>
              <a:spLocks noChangeShapeType="1"/>
            </p:cNvSpPr>
            <p:nvPr/>
          </p:nvSpPr>
          <p:spPr bwMode="auto">
            <a:xfrm>
              <a:off x="4724400" y="2333095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"/>
            <p:cNvSpPr>
              <a:spLocks noChangeArrowheads="1"/>
            </p:cNvSpPr>
            <p:nvPr/>
          </p:nvSpPr>
          <p:spPr bwMode="auto">
            <a:xfrm>
              <a:off x="329088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7" name="Rectangle 8"/>
            <p:cNvSpPr>
              <a:spLocks noChangeArrowheads="1"/>
            </p:cNvSpPr>
            <p:nvPr/>
          </p:nvSpPr>
          <p:spPr bwMode="auto">
            <a:xfrm>
              <a:off x="259873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8" name="Rectangle 9"/>
            <p:cNvSpPr>
              <a:spLocks noChangeArrowheads="1"/>
            </p:cNvSpPr>
            <p:nvPr/>
          </p:nvSpPr>
          <p:spPr bwMode="auto">
            <a:xfrm>
              <a:off x="1905000" y="47815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219" name="Rectangle 13"/>
            <p:cNvSpPr>
              <a:spLocks noChangeArrowheads="1"/>
            </p:cNvSpPr>
            <p:nvPr/>
          </p:nvSpPr>
          <p:spPr bwMode="auto">
            <a:xfrm>
              <a:off x="329088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4"/>
            <p:cNvSpPr>
              <a:spLocks noChangeArrowheads="1"/>
            </p:cNvSpPr>
            <p:nvPr/>
          </p:nvSpPr>
          <p:spPr bwMode="auto">
            <a:xfrm>
              <a:off x="259873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21" name="Rectangle 15"/>
            <p:cNvSpPr>
              <a:spLocks noChangeArrowheads="1"/>
            </p:cNvSpPr>
            <p:nvPr/>
          </p:nvSpPr>
          <p:spPr bwMode="auto">
            <a:xfrm>
              <a:off x="1905000" y="4475163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222" name="Rectangle 19"/>
            <p:cNvSpPr>
              <a:spLocks noChangeArrowheads="1"/>
            </p:cNvSpPr>
            <p:nvPr/>
          </p:nvSpPr>
          <p:spPr bwMode="auto">
            <a:xfrm>
              <a:off x="329088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3" name="Rectangle 20"/>
            <p:cNvSpPr>
              <a:spLocks noChangeArrowheads="1"/>
            </p:cNvSpPr>
            <p:nvPr/>
          </p:nvSpPr>
          <p:spPr bwMode="auto">
            <a:xfrm>
              <a:off x="259873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24" name="Rectangle 21"/>
            <p:cNvSpPr>
              <a:spLocks noChangeArrowheads="1"/>
            </p:cNvSpPr>
            <p:nvPr/>
          </p:nvSpPr>
          <p:spPr bwMode="auto">
            <a:xfrm>
              <a:off x="1905000" y="41687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225" name="Rectangle 25"/>
            <p:cNvSpPr>
              <a:spLocks noChangeArrowheads="1"/>
            </p:cNvSpPr>
            <p:nvPr/>
          </p:nvSpPr>
          <p:spPr bwMode="auto">
            <a:xfrm>
              <a:off x="329088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26" name="Rectangle 26"/>
            <p:cNvSpPr>
              <a:spLocks noChangeArrowheads="1"/>
            </p:cNvSpPr>
            <p:nvPr/>
          </p:nvSpPr>
          <p:spPr bwMode="auto">
            <a:xfrm>
              <a:off x="259873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27" name="Rectangle 27"/>
            <p:cNvSpPr>
              <a:spLocks noChangeArrowheads="1"/>
            </p:cNvSpPr>
            <p:nvPr/>
          </p:nvSpPr>
          <p:spPr bwMode="auto">
            <a:xfrm>
              <a:off x="1905000" y="386080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228" name="Rectangle 31"/>
            <p:cNvSpPr>
              <a:spLocks noChangeArrowheads="1"/>
            </p:cNvSpPr>
            <p:nvPr/>
          </p:nvSpPr>
          <p:spPr bwMode="auto">
            <a:xfrm>
              <a:off x="329088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9" name="Rectangle 32"/>
            <p:cNvSpPr>
              <a:spLocks noChangeArrowheads="1"/>
            </p:cNvSpPr>
            <p:nvPr/>
          </p:nvSpPr>
          <p:spPr bwMode="auto">
            <a:xfrm>
              <a:off x="259873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30" name="Rectangle 33"/>
            <p:cNvSpPr>
              <a:spLocks noChangeArrowheads="1"/>
            </p:cNvSpPr>
            <p:nvPr/>
          </p:nvSpPr>
          <p:spPr bwMode="auto">
            <a:xfrm>
              <a:off x="1905000" y="355282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231" name="Rectangle 37"/>
            <p:cNvSpPr>
              <a:spLocks noChangeArrowheads="1"/>
            </p:cNvSpPr>
            <p:nvPr/>
          </p:nvSpPr>
          <p:spPr bwMode="auto">
            <a:xfrm>
              <a:off x="329088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2" name="Rectangle 38"/>
            <p:cNvSpPr>
              <a:spLocks noChangeArrowheads="1"/>
            </p:cNvSpPr>
            <p:nvPr/>
          </p:nvSpPr>
          <p:spPr bwMode="auto">
            <a:xfrm>
              <a:off x="259873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233" name="Rectangle 39"/>
            <p:cNvSpPr>
              <a:spLocks noChangeArrowheads="1"/>
            </p:cNvSpPr>
            <p:nvPr/>
          </p:nvSpPr>
          <p:spPr bwMode="auto">
            <a:xfrm>
              <a:off x="1905000" y="3246438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234" name="Rectangle 43"/>
            <p:cNvSpPr>
              <a:spLocks noChangeArrowheads="1"/>
            </p:cNvSpPr>
            <p:nvPr/>
          </p:nvSpPr>
          <p:spPr bwMode="auto">
            <a:xfrm>
              <a:off x="329088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35" name="Rectangle 44"/>
            <p:cNvSpPr>
              <a:spLocks noChangeArrowheads="1"/>
            </p:cNvSpPr>
            <p:nvPr/>
          </p:nvSpPr>
          <p:spPr bwMode="auto">
            <a:xfrm>
              <a:off x="259873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36" name="Rectangle 45"/>
            <p:cNvSpPr>
              <a:spLocks noChangeArrowheads="1"/>
            </p:cNvSpPr>
            <p:nvPr/>
          </p:nvSpPr>
          <p:spPr bwMode="auto">
            <a:xfrm>
              <a:off x="1905000" y="29400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237" name="Rectangle 49"/>
            <p:cNvSpPr>
              <a:spLocks noChangeArrowheads="1"/>
            </p:cNvSpPr>
            <p:nvPr/>
          </p:nvSpPr>
          <p:spPr bwMode="auto">
            <a:xfrm>
              <a:off x="329088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Rectangle 50"/>
            <p:cNvSpPr>
              <a:spLocks noChangeArrowheads="1"/>
            </p:cNvSpPr>
            <p:nvPr/>
          </p:nvSpPr>
          <p:spPr bwMode="auto">
            <a:xfrm>
              <a:off x="259873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239" name="Rectangle 51"/>
            <p:cNvSpPr>
              <a:spLocks noChangeArrowheads="1"/>
            </p:cNvSpPr>
            <p:nvPr/>
          </p:nvSpPr>
          <p:spPr bwMode="auto">
            <a:xfrm>
              <a:off x="1905000" y="26320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240" name="Rectangle 55"/>
            <p:cNvSpPr>
              <a:spLocks noChangeArrowheads="1"/>
            </p:cNvSpPr>
            <p:nvPr/>
          </p:nvSpPr>
          <p:spPr bwMode="auto">
            <a:xfrm>
              <a:off x="329088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41" name="Rectangle 56"/>
            <p:cNvSpPr>
              <a:spLocks noChangeArrowheads="1"/>
            </p:cNvSpPr>
            <p:nvPr/>
          </p:nvSpPr>
          <p:spPr bwMode="auto">
            <a:xfrm>
              <a:off x="259873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42" name="Rectangle 57"/>
            <p:cNvSpPr>
              <a:spLocks noChangeArrowheads="1"/>
            </p:cNvSpPr>
            <p:nvPr/>
          </p:nvSpPr>
          <p:spPr bwMode="auto">
            <a:xfrm>
              <a:off x="1905000" y="2325688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243" name="Line 58"/>
            <p:cNvSpPr>
              <a:spLocks noChangeShapeType="1"/>
            </p:cNvSpPr>
            <p:nvPr/>
          </p:nvSpPr>
          <p:spPr bwMode="auto">
            <a:xfrm>
              <a:off x="1905000" y="263207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59"/>
            <p:cNvSpPr>
              <a:spLocks noChangeShapeType="1"/>
            </p:cNvSpPr>
            <p:nvPr/>
          </p:nvSpPr>
          <p:spPr bwMode="auto">
            <a:xfrm>
              <a:off x="1905000" y="294005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60"/>
            <p:cNvSpPr>
              <a:spLocks noChangeShapeType="1"/>
            </p:cNvSpPr>
            <p:nvPr/>
          </p:nvSpPr>
          <p:spPr bwMode="auto">
            <a:xfrm>
              <a:off x="1905000" y="324961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61"/>
            <p:cNvSpPr>
              <a:spLocks noChangeShapeType="1"/>
            </p:cNvSpPr>
            <p:nvPr/>
          </p:nvSpPr>
          <p:spPr bwMode="auto">
            <a:xfrm>
              <a:off x="1905000" y="355282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62"/>
            <p:cNvSpPr>
              <a:spLocks noChangeShapeType="1"/>
            </p:cNvSpPr>
            <p:nvPr/>
          </p:nvSpPr>
          <p:spPr bwMode="auto">
            <a:xfrm>
              <a:off x="1905000" y="38608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63"/>
            <p:cNvSpPr>
              <a:spLocks noChangeShapeType="1"/>
            </p:cNvSpPr>
            <p:nvPr/>
          </p:nvSpPr>
          <p:spPr bwMode="auto">
            <a:xfrm>
              <a:off x="1905000" y="4172478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64"/>
            <p:cNvSpPr>
              <a:spLocks noChangeShapeType="1"/>
            </p:cNvSpPr>
            <p:nvPr/>
          </p:nvSpPr>
          <p:spPr bwMode="auto">
            <a:xfrm>
              <a:off x="1905000" y="4475163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65"/>
            <p:cNvSpPr>
              <a:spLocks noChangeShapeType="1"/>
            </p:cNvSpPr>
            <p:nvPr/>
          </p:nvSpPr>
          <p:spPr bwMode="auto">
            <a:xfrm>
              <a:off x="1905000" y="478155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66"/>
            <p:cNvSpPr>
              <a:spLocks noChangeShapeType="1"/>
            </p:cNvSpPr>
            <p:nvPr/>
          </p:nvSpPr>
          <p:spPr bwMode="auto">
            <a:xfrm>
              <a:off x="2589212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67"/>
            <p:cNvSpPr>
              <a:spLocks noChangeShapeType="1"/>
            </p:cNvSpPr>
            <p:nvPr/>
          </p:nvSpPr>
          <p:spPr bwMode="auto">
            <a:xfrm>
              <a:off x="329088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70"/>
            <p:cNvSpPr>
              <a:spLocks noChangeShapeType="1"/>
            </p:cNvSpPr>
            <p:nvPr/>
          </p:nvSpPr>
          <p:spPr bwMode="auto">
            <a:xfrm>
              <a:off x="1905000" y="2325688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72"/>
            <p:cNvSpPr>
              <a:spLocks noChangeShapeType="1"/>
            </p:cNvSpPr>
            <p:nvPr/>
          </p:nvSpPr>
          <p:spPr bwMode="auto">
            <a:xfrm>
              <a:off x="1905000" y="2325688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74"/>
            <p:cNvSpPr>
              <a:spLocks noChangeShapeType="1"/>
            </p:cNvSpPr>
            <p:nvPr/>
          </p:nvSpPr>
          <p:spPr bwMode="auto">
            <a:xfrm>
              <a:off x="1905000" y="50895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70"/>
            <p:cNvSpPr>
              <a:spLocks noChangeShapeType="1"/>
            </p:cNvSpPr>
            <p:nvPr/>
          </p:nvSpPr>
          <p:spPr bwMode="auto">
            <a:xfrm>
              <a:off x="3989386" y="2316480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2133600" y="6058958"/>
            <a:ext cx="5848351" cy="304800"/>
            <a:chOff x="2133600" y="6058958"/>
            <a:chExt cx="5848351" cy="304800"/>
          </a:xfrm>
        </p:grpSpPr>
        <p:sp>
          <p:nvSpPr>
            <p:cNvPr id="275" name="Rectangle 62"/>
            <p:cNvSpPr>
              <a:spLocks noChangeArrowheads="1"/>
            </p:cNvSpPr>
            <p:nvPr/>
          </p:nvSpPr>
          <p:spPr bwMode="auto">
            <a:xfrm>
              <a:off x="2133600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65"/>
            <p:cNvSpPr>
              <a:spLocks noChangeArrowheads="1"/>
            </p:cNvSpPr>
            <p:nvPr/>
          </p:nvSpPr>
          <p:spPr bwMode="auto">
            <a:xfrm>
              <a:off x="2620963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68"/>
            <p:cNvSpPr>
              <a:spLocks noChangeArrowheads="1"/>
            </p:cNvSpPr>
            <p:nvPr/>
          </p:nvSpPr>
          <p:spPr bwMode="auto">
            <a:xfrm>
              <a:off x="3108325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71"/>
            <p:cNvSpPr>
              <a:spLocks noChangeArrowheads="1"/>
            </p:cNvSpPr>
            <p:nvPr/>
          </p:nvSpPr>
          <p:spPr bwMode="auto">
            <a:xfrm>
              <a:off x="3595688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74"/>
            <p:cNvSpPr>
              <a:spLocks noChangeArrowheads="1"/>
            </p:cNvSpPr>
            <p:nvPr/>
          </p:nvSpPr>
          <p:spPr bwMode="auto">
            <a:xfrm>
              <a:off x="4083050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77"/>
            <p:cNvSpPr>
              <a:spLocks noChangeArrowheads="1"/>
            </p:cNvSpPr>
            <p:nvPr/>
          </p:nvSpPr>
          <p:spPr bwMode="auto">
            <a:xfrm>
              <a:off x="4570413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80"/>
            <p:cNvSpPr>
              <a:spLocks noChangeArrowheads="1"/>
            </p:cNvSpPr>
            <p:nvPr/>
          </p:nvSpPr>
          <p:spPr bwMode="auto">
            <a:xfrm>
              <a:off x="5057775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83"/>
            <p:cNvSpPr>
              <a:spLocks noChangeArrowheads="1"/>
            </p:cNvSpPr>
            <p:nvPr/>
          </p:nvSpPr>
          <p:spPr bwMode="auto">
            <a:xfrm>
              <a:off x="5545138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86"/>
            <p:cNvSpPr>
              <a:spLocks noChangeArrowheads="1"/>
            </p:cNvSpPr>
            <p:nvPr/>
          </p:nvSpPr>
          <p:spPr bwMode="auto">
            <a:xfrm>
              <a:off x="6032500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89"/>
            <p:cNvSpPr>
              <a:spLocks noChangeArrowheads="1"/>
            </p:cNvSpPr>
            <p:nvPr/>
          </p:nvSpPr>
          <p:spPr bwMode="auto">
            <a:xfrm>
              <a:off x="6519863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92"/>
            <p:cNvSpPr>
              <a:spLocks noChangeArrowheads="1"/>
            </p:cNvSpPr>
            <p:nvPr/>
          </p:nvSpPr>
          <p:spPr bwMode="auto">
            <a:xfrm>
              <a:off x="7007225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95"/>
            <p:cNvSpPr>
              <a:spLocks noChangeArrowheads="1"/>
            </p:cNvSpPr>
            <p:nvPr/>
          </p:nvSpPr>
          <p:spPr bwMode="auto">
            <a:xfrm>
              <a:off x="7494588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2154237" y="6441604"/>
            <a:ext cx="5836709" cy="346711"/>
            <a:chOff x="2154237" y="6441604"/>
            <a:chExt cx="5836709" cy="346711"/>
          </a:xfrm>
        </p:grpSpPr>
        <p:grpSp>
          <p:nvGrpSpPr>
            <p:cNvPr id="287" name="Group 97"/>
            <p:cNvGrpSpPr>
              <a:grpSpLocks/>
            </p:cNvGrpSpPr>
            <p:nvPr/>
          </p:nvGrpSpPr>
          <p:grpSpPr bwMode="auto">
            <a:xfrm>
              <a:off x="5066771" y="6450071"/>
              <a:ext cx="2924175" cy="338244"/>
              <a:chOff x="3101" y="3292"/>
              <a:chExt cx="1842" cy="213"/>
            </a:xfrm>
          </p:grpSpPr>
          <p:sp>
            <p:nvSpPr>
              <p:cNvPr id="304" name="Line 98"/>
              <p:cNvSpPr>
                <a:spLocks noChangeShapeType="1"/>
              </p:cNvSpPr>
              <p:nvPr/>
            </p:nvSpPr>
            <p:spPr bwMode="auto">
              <a:xfrm>
                <a:off x="3101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Text Box 99"/>
              <p:cNvSpPr txBox="1">
                <a:spLocks noChangeArrowheads="1"/>
              </p:cNvSpPr>
              <p:nvPr/>
            </p:nvSpPr>
            <p:spPr bwMode="auto">
              <a:xfrm>
                <a:off x="3808" y="3292"/>
                <a:ext cx="361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PPO</a:t>
                </a:r>
              </a:p>
            </p:txBody>
          </p:sp>
        </p:grpSp>
        <p:grpSp>
          <p:nvGrpSpPr>
            <p:cNvPr id="288" name="Group 100"/>
            <p:cNvGrpSpPr>
              <a:grpSpLocks/>
            </p:cNvGrpSpPr>
            <p:nvPr/>
          </p:nvGrpSpPr>
          <p:grpSpPr bwMode="auto">
            <a:xfrm>
              <a:off x="2154237" y="6441604"/>
              <a:ext cx="2924175" cy="338244"/>
              <a:chOff x="1277" y="3292"/>
              <a:chExt cx="1842" cy="213"/>
            </a:xfrm>
          </p:grpSpPr>
          <p:sp>
            <p:nvSpPr>
              <p:cNvPr id="302" name="Line 101"/>
              <p:cNvSpPr>
                <a:spLocks noChangeShapeType="1"/>
              </p:cNvSpPr>
              <p:nvPr/>
            </p:nvSpPr>
            <p:spPr bwMode="auto">
              <a:xfrm>
                <a:off x="1277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Text Box 102"/>
              <p:cNvSpPr txBox="1">
                <a:spLocks noChangeArrowheads="1"/>
              </p:cNvSpPr>
              <p:nvPr/>
            </p:nvSpPr>
            <p:spPr bwMode="auto">
              <a:xfrm>
                <a:off x="1984" y="3292"/>
                <a:ext cx="359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PPN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 Address Translation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Pages are 64 bytes. How many bits is the offset?</a:t>
            </a:r>
          </a:p>
          <a:p>
            <a:r>
              <a:rPr lang="en-GB" dirty="0" smtClean="0"/>
              <a:t>Find </a:t>
            </a:r>
            <a:r>
              <a:rPr lang="en-GB" dirty="0" smtClean="0">
                <a:latin typeface="Consolas"/>
                <a:cs typeface="Consolas"/>
              </a:rPr>
              <a:t>0x03D4.</a:t>
            </a:r>
          </a:p>
          <a:p>
            <a:endParaRPr lang="en-GB" dirty="0" smtClean="0">
              <a:latin typeface="Consolas"/>
              <a:cs typeface="Consolas"/>
            </a:endParaRPr>
          </a:p>
          <a:p>
            <a:endParaRPr lang="en-GB" dirty="0" smtClean="0">
              <a:latin typeface="Consolas"/>
              <a:cs typeface="Consolas"/>
            </a:endParaRPr>
          </a:p>
          <a:p>
            <a:endParaRPr lang="en-GB" dirty="0" smtClean="0">
              <a:latin typeface="Consolas"/>
              <a:cs typeface="Consolas"/>
            </a:endParaRPr>
          </a:p>
          <a:p>
            <a:r>
              <a:rPr lang="en-GB" dirty="0" smtClean="0">
                <a:latin typeface="Calibri"/>
                <a:cs typeface="Calibri"/>
              </a:rPr>
              <a:t>VPN: _____</a:t>
            </a:r>
          </a:p>
          <a:p>
            <a:r>
              <a:rPr lang="en-GB" dirty="0" smtClean="0">
                <a:latin typeface="Calibri"/>
                <a:cs typeface="Calibri"/>
              </a:rPr>
              <a:t>PPN: ______</a:t>
            </a:r>
          </a:p>
          <a:p>
            <a:r>
              <a:rPr lang="en-GB" dirty="0" smtClean="0">
                <a:latin typeface="Calibri"/>
                <a:cs typeface="Calibri"/>
              </a:rPr>
              <a:t>Physical address:</a:t>
            </a:r>
            <a:br>
              <a:rPr lang="en-GB" dirty="0" smtClean="0">
                <a:latin typeface="Calibri"/>
                <a:cs typeface="Calibri"/>
              </a:rPr>
            </a:br>
            <a:r>
              <a:rPr lang="en-GB" dirty="0" smtClean="0">
                <a:latin typeface="Calibri"/>
                <a:cs typeface="Calibri"/>
              </a:rPr>
              <a:t>___________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grpSp>
        <p:nvGrpSpPr>
          <p:cNvPr id="2" name="Group 256"/>
          <p:cNvGrpSpPr/>
          <p:nvPr/>
        </p:nvGrpSpPr>
        <p:grpSpPr>
          <a:xfrm>
            <a:off x="1117071" y="2937933"/>
            <a:ext cx="6831541" cy="338667"/>
            <a:chOff x="1117071" y="3123676"/>
            <a:chExt cx="6831541" cy="338667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5024437" y="3123676"/>
              <a:ext cx="2924175" cy="338138"/>
              <a:chOff x="3061" y="2140"/>
              <a:chExt cx="1842" cy="213"/>
            </a:xfrm>
          </p:grpSpPr>
          <p:sp>
            <p:nvSpPr>
              <p:cNvPr id="35888" name="Line 48"/>
              <p:cNvSpPr>
                <a:spLocks noChangeShapeType="1"/>
              </p:cNvSpPr>
              <p:nvPr/>
            </p:nvSpPr>
            <p:spPr bwMode="auto">
              <a:xfrm>
                <a:off x="3061" y="2231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5889" name="Text Box 49"/>
              <p:cNvSpPr txBox="1">
                <a:spLocks noChangeArrowheads="1"/>
              </p:cNvSpPr>
              <p:nvPr/>
            </p:nvSpPr>
            <p:spPr bwMode="auto">
              <a:xfrm>
                <a:off x="3768" y="2140"/>
                <a:ext cx="369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VPO</a:t>
                </a:r>
              </a:p>
            </p:txBody>
          </p:sp>
        </p:grp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1117071" y="3124205"/>
              <a:ext cx="3916362" cy="338138"/>
              <a:chOff x="605" y="2135"/>
              <a:chExt cx="2467" cy="213"/>
            </a:xfrm>
          </p:grpSpPr>
          <p:sp>
            <p:nvSpPr>
              <p:cNvPr id="35891" name="Line 51"/>
              <p:cNvSpPr>
                <a:spLocks noChangeShapeType="1"/>
              </p:cNvSpPr>
              <p:nvPr/>
            </p:nvSpPr>
            <p:spPr bwMode="auto">
              <a:xfrm>
                <a:off x="605" y="2226"/>
                <a:ext cx="2467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0"/>
              </a:p>
            </p:txBody>
          </p:sp>
          <p:sp>
            <p:nvSpPr>
              <p:cNvPr id="35892" name="Text Box 52"/>
              <p:cNvSpPr txBox="1">
                <a:spLocks noChangeArrowheads="1"/>
              </p:cNvSpPr>
              <p:nvPr/>
            </p:nvSpPr>
            <p:spPr bwMode="auto">
              <a:xfrm>
                <a:off x="1553" y="2135"/>
                <a:ext cx="366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VPN</a:t>
                </a:r>
              </a:p>
            </p:txBody>
          </p:sp>
        </p:grpSp>
      </p:grp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481257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17645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alibri" pitchFamily="34" charset="0"/>
              </a:rPr>
              <a:t>0</a:t>
            </a:r>
          </a:p>
        </p:txBody>
      </p:sp>
      <p:grpSp>
        <p:nvGrpSpPr>
          <p:cNvPr id="5" name="Group 263"/>
          <p:cNvGrpSpPr/>
          <p:nvPr/>
        </p:nvGrpSpPr>
        <p:grpSpPr>
          <a:xfrm>
            <a:off x="5029200" y="2481257"/>
            <a:ext cx="2924175" cy="304800"/>
            <a:chOff x="5029200" y="2133600"/>
            <a:chExt cx="2924175" cy="304800"/>
          </a:xfrm>
        </p:grpSpPr>
        <p:sp>
          <p:nvSpPr>
            <p:cNvPr id="258" name="Rectangle 30"/>
            <p:cNvSpPr>
              <a:spLocks noChangeArrowheads="1"/>
            </p:cNvSpPr>
            <p:nvPr/>
          </p:nvSpPr>
          <p:spPr bwMode="auto">
            <a:xfrm>
              <a:off x="5029200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59" name="Rectangle 33"/>
            <p:cNvSpPr>
              <a:spLocks noChangeArrowheads="1"/>
            </p:cNvSpPr>
            <p:nvPr/>
          </p:nvSpPr>
          <p:spPr bwMode="auto">
            <a:xfrm>
              <a:off x="5516562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60" name="Rectangle 36"/>
            <p:cNvSpPr>
              <a:spLocks noChangeArrowheads="1"/>
            </p:cNvSpPr>
            <p:nvPr/>
          </p:nvSpPr>
          <p:spPr bwMode="auto">
            <a:xfrm>
              <a:off x="6003925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61" name="Rectangle 39"/>
            <p:cNvSpPr>
              <a:spLocks noChangeArrowheads="1"/>
            </p:cNvSpPr>
            <p:nvPr/>
          </p:nvSpPr>
          <p:spPr bwMode="auto">
            <a:xfrm>
              <a:off x="6491287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62" name="Rectangle 42"/>
            <p:cNvSpPr>
              <a:spLocks noChangeArrowheads="1"/>
            </p:cNvSpPr>
            <p:nvPr/>
          </p:nvSpPr>
          <p:spPr bwMode="auto">
            <a:xfrm>
              <a:off x="6978650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63" name="Rectangle 45"/>
            <p:cNvSpPr>
              <a:spLocks noChangeArrowheads="1"/>
            </p:cNvSpPr>
            <p:nvPr/>
          </p:nvSpPr>
          <p:spPr bwMode="auto">
            <a:xfrm>
              <a:off x="7466012" y="2133600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/>
            </a:p>
          </p:txBody>
        </p:sp>
      </p:grpSp>
      <p:grpSp>
        <p:nvGrpSpPr>
          <p:cNvPr id="6" name="Group 163"/>
          <p:cNvGrpSpPr/>
          <p:nvPr/>
        </p:nvGrpSpPr>
        <p:grpSpPr>
          <a:xfrm>
            <a:off x="6122670" y="2459354"/>
            <a:ext cx="1670050" cy="339726"/>
            <a:chOff x="6122670" y="3526154"/>
            <a:chExt cx="1670050" cy="339726"/>
          </a:xfrm>
        </p:grpSpPr>
        <p:sp>
          <p:nvSpPr>
            <p:cNvPr id="146" name="Text Box 113"/>
            <p:cNvSpPr txBox="1">
              <a:spLocks noChangeArrowheads="1"/>
            </p:cNvSpPr>
            <p:nvPr/>
          </p:nvSpPr>
          <p:spPr bwMode="auto">
            <a:xfrm>
              <a:off x="7583170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Text Box 114"/>
            <p:cNvSpPr txBox="1">
              <a:spLocks noChangeArrowheads="1"/>
            </p:cNvSpPr>
            <p:nvPr/>
          </p:nvSpPr>
          <p:spPr bwMode="auto">
            <a:xfrm>
              <a:off x="7095808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48" name="Text Box 115"/>
            <p:cNvSpPr txBox="1">
              <a:spLocks noChangeArrowheads="1"/>
            </p:cNvSpPr>
            <p:nvPr/>
          </p:nvSpPr>
          <p:spPr bwMode="auto">
            <a:xfrm>
              <a:off x="6610033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Text Box 116"/>
            <p:cNvSpPr txBox="1">
              <a:spLocks noChangeArrowheads="1"/>
            </p:cNvSpPr>
            <p:nvPr/>
          </p:nvSpPr>
          <p:spPr bwMode="auto">
            <a:xfrm>
              <a:off x="6122670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7" name="Group 164"/>
          <p:cNvGrpSpPr/>
          <p:nvPr/>
        </p:nvGrpSpPr>
        <p:grpSpPr>
          <a:xfrm>
            <a:off x="4176395" y="2459354"/>
            <a:ext cx="1670050" cy="339726"/>
            <a:chOff x="4176395" y="3526154"/>
            <a:chExt cx="1670050" cy="339726"/>
          </a:xfrm>
        </p:grpSpPr>
        <p:sp>
          <p:nvSpPr>
            <p:cNvPr id="150" name="Text Box 117"/>
            <p:cNvSpPr txBox="1">
              <a:spLocks noChangeArrowheads="1"/>
            </p:cNvSpPr>
            <p:nvPr/>
          </p:nvSpPr>
          <p:spPr bwMode="auto">
            <a:xfrm>
              <a:off x="5636895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1" name="Text Box 118"/>
            <p:cNvSpPr txBox="1">
              <a:spLocks noChangeArrowheads="1"/>
            </p:cNvSpPr>
            <p:nvPr/>
          </p:nvSpPr>
          <p:spPr bwMode="auto">
            <a:xfrm>
              <a:off x="5149533" y="352615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 smtClean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152" name="Text Box 119"/>
            <p:cNvSpPr txBox="1">
              <a:spLocks noChangeArrowheads="1"/>
            </p:cNvSpPr>
            <p:nvPr/>
          </p:nvSpPr>
          <p:spPr bwMode="auto">
            <a:xfrm>
              <a:off x="4663758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3" name="Text Box 120"/>
            <p:cNvSpPr txBox="1">
              <a:spLocks noChangeArrowheads="1"/>
            </p:cNvSpPr>
            <p:nvPr/>
          </p:nvSpPr>
          <p:spPr bwMode="auto">
            <a:xfrm>
              <a:off x="4176395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8" name="Group 165"/>
          <p:cNvGrpSpPr/>
          <p:nvPr/>
        </p:nvGrpSpPr>
        <p:grpSpPr>
          <a:xfrm>
            <a:off x="2230120" y="2460942"/>
            <a:ext cx="1670050" cy="338138"/>
            <a:chOff x="2230120" y="3527742"/>
            <a:chExt cx="1670050" cy="338138"/>
          </a:xfrm>
        </p:grpSpPr>
        <p:sp>
          <p:nvSpPr>
            <p:cNvPr id="154" name="Text Box 121"/>
            <p:cNvSpPr txBox="1">
              <a:spLocks noChangeArrowheads="1"/>
            </p:cNvSpPr>
            <p:nvPr/>
          </p:nvSpPr>
          <p:spPr bwMode="auto">
            <a:xfrm>
              <a:off x="3690620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5" name="Text Box 122"/>
            <p:cNvSpPr txBox="1">
              <a:spLocks noChangeArrowheads="1"/>
            </p:cNvSpPr>
            <p:nvPr/>
          </p:nvSpPr>
          <p:spPr bwMode="auto">
            <a:xfrm>
              <a:off x="3203258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56" name="Text Box 123"/>
            <p:cNvSpPr txBox="1">
              <a:spLocks noChangeArrowheads="1"/>
            </p:cNvSpPr>
            <p:nvPr/>
          </p:nvSpPr>
          <p:spPr bwMode="auto">
            <a:xfrm>
              <a:off x="2717483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57" name="Text Box 124"/>
            <p:cNvSpPr txBox="1">
              <a:spLocks noChangeArrowheads="1"/>
            </p:cNvSpPr>
            <p:nvPr/>
          </p:nvSpPr>
          <p:spPr bwMode="auto">
            <a:xfrm>
              <a:off x="2230120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" name="Group 166"/>
          <p:cNvGrpSpPr/>
          <p:nvPr/>
        </p:nvGrpSpPr>
        <p:grpSpPr>
          <a:xfrm>
            <a:off x="1258570" y="2460942"/>
            <a:ext cx="695325" cy="338138"/>
            <a:chOff x="1258570" y="3527742"/>
            <a:chExt cx="695325" cy="338138"/>
          </a:xfrm>
        </p:grpSpPr>
        <p:sp>
          <p:nvSpPr>
            <p:cNvPr id="158" name="Text Box 125"/>
            <p:cNvSpPr txBox="1">
              <a:spLocks noChangeArrowheads="1"/>
            </p:cNvSpPr>
            <p:nvPr/>
          </p:nvSpPr>
          <p:spPr bwMode="auto">
            <a:xfrm>
              <a:off x="1744345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Text Box 126"/>
            <p:cNvSpPr txBox="1">
              <a:spLocks noChangeArrowheads="1"/>
            </p:cNvSpPr>
            <p:nvPr/>
          </p:nvSpPr>
          <p:spPr bwMode="auto">
            <a:xfrm>
              <a:off x="1258570" y="3527742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10" name="Group 173"/>
          <p:cNvGrpSpPr/>
          <p:nvPr/>
        </p:nvGrpSpPr>
        <p:grpSpPr>
          <a:xfrm>
            <a:off x="3654838" y="3429001"/>
            <a:ext cx="4346161" cy="2462376"/>
            <a:chOff x="1905000" y="2316480"/>
            <a:chExt cx="4922520" cy="2788920"/>
          </a:xfrm>
        </p:grpSpPr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611028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6" name="Rectangle 5"/>
            <p:cNvSpPr>
              <a:spLocks noChangeArrowheads="1"/>
            </p:cNvSpPr>
            <p:nvPr/>
          </p:nvSpPr>
          <p:spPr bwMode="auto">
            <a:xfrm>
              <a:off x="541813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4724400" y="47815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0F</a:t>
              </a:r>
            </a:p>
          </p:txBody>
        </p:sp>
        <p:sp>
          <p:nvSpPr>
            <p:cNvPr id="178" name="Rectangle 10"/>
            <p:cNvSpPr>
              <a:spLocks noChangeArrowheads="1"/>
            </p:cNvSpPr>
            <p:nvPr/>
          </p:nvSpPr>
          <p:spPr bwMode="auto">
            <a:xfrm>
              <a:off x="611028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9" name="Rectangle 11"/>
            <p:cNvSpPr>
              <a:spLocks noChangeArrowheads="1"/>
            </p:cNvSpPr>
            <p:nvPr/>
          </p:nvSpPr>
          <p:spPr bwMode="auto">
            <a:xfrm>
              <a:off x="541813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0" name="Rectangle 12"/>
            <p:cNvSpPr>
              <a:spLocks noChangeArrowheads="1"/>
            </p:cNvSpPr>
            <p:nvPr/>
          </p:nvSpPr>
          <p:spPr bwMode="auto">
            <a:xfrm>
              <a:off x="4724400" y="4475163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0E</a:t>
              </a:r>
            </a:p>
          </p:txBody>
        </p:sp>
        <p:sp>
          <p:nvSpPr>
            <p:cNvPr id="181" name="Rectangle 16"/>
            <p:cNvSpPr>
              <a:spLocks noChangeArrowheads="1"/>
            </p:cNvSpPr>
            <p:nvPr/>
          </p:nvSpPr>
          <p:spPr bwMode="auto">
            <a:xfrm>
              <a:off x="611028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2" name="Rectangle 17"/>
            <p:cNvSpPr>
              <a:spLocks noChangeArrowheads="1"/>
            </p:cNvSpPr>
            <p:nvPr/>
          </p:nvSpPr>
          <p:spPr bwMode="auto">
            <a:xfrm>
              <a:off x="541813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3" name="Rectangle 18"/>
            <p:cNvSpPr>
              <a:spLocks noChangeArrowheads="1"/>
            </p:cNvSpPr>
            <p:nvPr/>
          </p:nvSpPr>
          <p:spPr bwMode="auto">
            <a:xfrm>
              <a:off x="4724400" y="41687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22"/>
            <p:cNvSpPr>
              <a:spLocks noChangeArrowheads="1"/>
            </p:cNvSpPr>
            <p:nvPr/>
          </p:nvSpPr>
          <p:spPr bwMode="auto">
            <a:xfrm>
              <a:off x="611028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5" name="Rectangle 23"/>
            <p:cNvSpPr>
              <a:spLocks noChangeArrowheads="1"/>
            </p:cNvSpPr>
            <p:nvPr/>
          </p:nvSpPr>
          <p:spPr bwMode="auto">
            <a:xfrm>
              <a:off x="541813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6" name="Rectangle 24"/>
            <p:cNvSpPr>
              <a:spLocks noChangeArrowheads="1"/>
            </p:cNvSpPr>
            <p:nvPr/>
          </p:nvSpPr>
          <p:spPr bwMode="auto">
            <a:xfrm>
              <a:off x="4724400" y="386080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0C</a:t>
              </a:r>
            </a:p>
          </p:txBody>
        </p:sp>
        <p:sp>
          <p:nvSpPr>
            <p:cNvPr id="187" name="Rectangle 28"/>
            <p:cNvSpPr>
              <a:spLocks noChangeArrowheads="1"/>
            </p:cNvSpPr>
            <p:nvPr/>
          </p:nvSpPr>
          <p:spPr bwMode="auto">
            <a:xfrm>
              <a:off x="611028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29"/>
            <p:cNvSpPr>
              <a:spLocks noChangeArrowheads="1"/>
            </p:cNvSpPr>
            <p:nvPr/>
          </p:nvSpPr>
          <p:spPr bwMode="auto">
            <a:xfrm>
              <a:off x="541813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30"/>
            <p:cNvSpPr>
              <a:spLocks noChangeArrowheads="1"/>
            </p:cNvSpPr>
            <p:nvPr/>
          </p:nvSpPr>
          <p:spPr bwMode="auto">
            <a:xfrm>
              <a:off x="4724400" y="355282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0B</a:t>
              </a:r>
            </a:p>
          </p:txBody>
        </p:sp>
        <p:sp>
          <p:nvSpPr>
            <p:cNvPr id="190" name="Rectangle 34"/>
            <p:cNvSpPr>
              <a:spLocks noChangeArrowheads="1"/>
            </p:cNvSpPr>
            <p:nvPr/>
          </p:nvSpPr>
          <p:spPr bwMode="auto">
            <a:xfrm>
              <a:off x="611028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35"/>
            <p:cNvSpPr>
              <a:spLocks noChangeArrowheads="1"/>
            </p:cNvSpPr>
            <p:nvPr/>
          </p:nvSpPr>
          <p:spPr bwMode="auto">
            <a:xfrm>
              <a:off x="541813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2" name="Rectangle 36"/>
            <p:cNvSpPr>
              <a:spLocks noChangeArrowheads="1"/>
            </p:cNvSpPr>
            <p:nvPr/>
          </p:nvSpPr>
          <p:spPr bwMode="auto">
            <a:xfrm>
              <a:off x="4724400" y="3246438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0A</a:t>
              </a:r>
            </a:p>
          </p:txBody>
        </p:sp>
        <p:sp>
          <p:nvSpPr>
            <p:cNvPr id="193" name="Rectangle 40"/>
            <p:cNvSpPr>
              <a:spLocks noChangeArrowheads="1"/>
            </p:cNvSpPr>
            <p:nvPr/>
          </p:nvSpPr>
          <p:spPr bwMode="auto">
            <a:xfrm>
              <a:off x="611028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4" name="Rectangle 41"/>
            <p:cNvSpPr>
              <a:spLocks noChangeArrowheads="1"/>
            </p:cNvSpPr>
            <p:nvPr/>
          </p:nvSpPr>
          <p:spPr bwMode="auto">
            <a:xfrm>
              <a:off x="541813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17</a:t>
              </a:r>
            </a:p>
          </p:txBody>
        </p:sp>
        <p:sp>
          <p:nvSpPr>
            <p:cNvPr id="195" name="Rectangle 42"/>
            <p:cNvSpPr>
              <a:spLocks noChangeArrowheads="1"/>
            </p:cNvSpPr>
            <p:nvPr/>
          </p:nvSpPr>
          <p:spPr bwMode="auto">
            <a:xfrm>
              <a:off x="4724400" y="29400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09</a:t>
              </a:r>
            </a:p>
          </p:txBody>
        </p:sp>
        <p:sp>
          <p:nvSpPr>
            <p:cNvPr id="196" name="Rectangle 46"/>
            <p:cNvSpPr>
              <a:spLocks noChangeArrowheads="1"/>
            </p:cNvSpPr>
            <p:nvPr/>
          </p:nvSpPr>
          <p:spPr bwMode="auto">
            <a:xfrm>
              <a:off x="611028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7" name="Rectangle 47"/>
            <p:cNvSpPr>
              <a:spLocks noChangeArrowheads="1"/>
            </p:cNvSpPr>
            <p:nvPr/>
          </p:nvSpPr>
          <p:spPr bwMode="auto">
            <a:xfrm>
              <a:off x="541813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4400" y="26320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08</a:t>
              </a:r>
            </a:p>
          </p:txBody>
        </p:sp>
        <p:sp>
          <p:nvSpPr>
            <p:cNvPr id="199" name="Rectangle 52"/>
            <p:cNvSpPr>
              <a:spLocks noChangeArrowheads="1"/>
            </p:cNvSpPr>
            <p:nvPr/>
          </p:nvSpPr>
          <p:spPr bwMode="auto">
            <a:xfrm>
              <a:off x="611028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0" name="Rectangle 53"/>
            <p:cNvSpPr>
              <a:spLocks noChangeArrowheads="1"/>
            </p:cNvSpPr>
            <p:nvPr/>
          </p:nvSpPr>
          <p:spPr bwMode="auto">
            <a:xfrm>
              <a:off x="541813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1" name="Rectangle 54"/>
            <p:cNvSpPr>
              <a:spLocks noChangeArrowheads="1"/>
            </p:cNvSpPr>
            <p:nvPr/>
          </p:nvSpPr>
          <p:spPr bwMode="auto">
            <a:xfrm>
              <a:off x="4724400" y="2325688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724400" y="2632076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>
              <a:off x="4724400" y="294005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60"/>
            <p:cNvSpPr>
              <a:spLocks noChangeShapeType="1"/>
            </p:cNvSpPr>
            <p:nvPr/>
          </p:nvSpPr>
          <p:spPr bwMode="auto">
            <a:xfrm>
              <a:off x="4724400" y="324961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61"/>
            <p:cNvSpPr>
              <a:spLocks noChangeShapeType="1"/>
            </p:cNvSpPr>
            <p:nvPr/>
          </p:nvSpPr>
          <p:spPr bwMode="auto">
            <a:xfrm>
              <a:off x="4724400" y="3552826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4724400" y="386080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63"/>
            <p:cNvSpPr>
              <a:spLocks noChangeShapeType="1"/>
            </p:cNvSpPr>
            <p:nvPr/>
          </p:nvSpPr>
          <p:spPr bwMode="auto">
            <a:xfrm>
              <a:off x="4724400" y="4157135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64"/>
            <p:cNvSpPr>
              <a:spLocks noChangeShapeType="1"/>
            </p:cNvSpPr>
            <p:nvPr/>
          </p:nvSpPr>
          <p:spPr bwMode="auto">
            <a:xfrm>
              <a:off x="4724400" y="4475163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65"/>
            <p:cNvSpPr>
              <a:spLocks noChangeShapeType="1"/>
            </p:cNvSpPr>
            <p:nvPr/>
          </p:nvSpPr>
          <p:spPr bwMode="auto">
            <a:xfrm>
              <a:off x="4724400" y="4781551"/>
              <a:ext cx="2103120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68"/>
            <p:cNvSpPr>
              <a:spLocks noChangeShapeType="1"/>
            </p:cNvSpPr>
            <p:nvPr/>
          </p:nvSpPr>
          <p:spPr bwMode="auto">
            <a:xfrm>
              <a:off x="541813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69"/>
            <p:cNvSpPr>
              <a:spLocks noChangeShapeType="1"/>
            </p:cNvSpPr>
            <p:nvPr/>
          </p:nvSpPr>
          <p:spPr bwMode="auto">
            <a:xfrm>
              <a:off x="611028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72"/>
            <p:cNvSpPr>
              <a:spLocks noChangeShapeType="1"/>
            </p:cNvSpPr>
            <p:nvPr/>
          </p:nvSpPr>
          <p:spPr bwMode="auto">
            <a:xfrm>
              <a:off x="4724400" y="2325688"/>
              <a:ext cx="2103120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73"/>
            <p:cNvSpPr>
              <a:spLocks noChangeShapeType="1"/>
            </p:cNvSpPr>
            <p:nvPr/>
          </p:nvSpPr>
          <p:spPr bwMode="auto">
            <a:xfrm>
              <a:off x="6810905" y="2325688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74"/>
            <p:cNvSpPr>
              <a:spLocks noChangeShapeType="1"/>
            </p:cNvSpPr>
            <p:nvPr/>
          </p:nvSpPr>
          <p:spPr bwMode="auto">
            <a:xfrm>
              <a:off x="4724400" y="5089526"/>
              <a:ext cx="2103120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73"/>
            <p:cNvSpPr>
              <a:spLocks noChangeShapeType="1"/>
            </p:cNvSpPr>
            <p:nvPr/>
          </p:nvSpPr>
          <p:spPr bwMode="auto">
            <a:xfrm>
              <a:off x="4724400" y="2333095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"/>
            <p:cNvSpPr>
              <a:spLocks noChangeArrowheads="1"/>
            </p:cNvSpPr>
            <p:nvPr/>
          </p:nvSpPr>
          <p:spPr bwMode="auto">
            <a:xfrm>
              <a:off x="329088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7" name="Rectangle 8"/>
            <p:cNvSpPr>
              <a:spLocks noChangeArrowheads="1"/>
            </p:cNvSpPr>
            <p:nvPr/>
          </p:nvSpPr>
          <p:spPr bwMode="auto">
            <a:xfrm>
              <a:off x="2598738" y="47815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8" name="Rectangle 9"/>
            <p:cNvSpPr>
              <a:spLocks noChangeArrowheads="1"/>
            </p:cNvSpPr>
            <p:nvPr/>
          </p:nvSpPr>
          <p:spPr bwMode="auto">
            <a:xfrm>
              <a:off x="1905000" y="47815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219" name="Rectangle 13"/>
            <p:cNvSpPr>
              <a:spLocks noChangeArrowheads="1"/>
            </p:cNvSpPr>
            <p:nvPr/>
          </p:nvSpPr>
          <p:spPr bwMode="auto">
            <a:xfrm>
              <a:off x="329088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4"/>
            <p:cNvSpPr>
              <a:spLocks noChangeArrowheads="1"/>
            </p:cNvSpPr>
            <p:nvPr/>
          </p:nvSpPr>
          <p:spPr bwMode="auto">
            <a:xfrm>
              <a:off x="2598738" y="4475163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21" name="Rectangle 15"/>
            <p:cNvSpPr>
              <a:spLocks noChangeArrowheads="1"/>
            </p:cNvSpPr>
            <p:nvPr/>
          </p:nvSpPr>
          <p:spPr bwMode="auto">
            <a:xfrm>
              <a:off x="1905000" y="4475163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222" name="Rectangle 19"/>
            <p:cNvSpPr>
              <a:spLocks noChangeArrowheads="1"/>
            </p:cNvSpPr>
            <p:nvPr/>
          </p:nvSpPr>
          <p:spPr bwMode="auto">
            <a:xfrm>
              <a:off x="329088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3" name="Rectangle 20"/>
            <p:cNvSpPr>
              <a:spLocks noChangeArrowheads="1"/>
            </p:cNvSpPr>
            <p:nvPr/>
          </p:nvSpPr>
          <p:spPr bwMode="auto">
            <a:xfrm>
              <a:off x="2598738" y="41687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24" name="Rectangle 21"/>
            <p:cNvSpPr>
              <a:spLocks noChangeArrowheads="1"/>
            </p:cNvSpPr>
            <p:nvPr/>
          </p:nvSpPr>
          <p:spPr bwMode="auto">
            <a:xfrm>
              <a:off x="1905000" y="41687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225" name="Rectangle 25"/>
            <p:cNvSpPr>
              <a:spLocks noChangeArrowheads="1"/>
            </p:cNvSpPr>
            <p:nvPr/>
          </p:nvSpPr>
          <p:spPr bwMode="auto">
            <a:xfrm>
              <a:off x="329088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26" name="Rectangle 26"/>
            <p:cNvSpPr>
              <a:spLocks noChangeArrowheads="1"/>
            </p:cNvSpPr>
            <p:nvPr/>
          </p:nvSpPr>
          <p:spPr bwMode="auto">
            <a:xfrm>
              <a:off x="2598738" y="386080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27" name="Rectangle 27"/>
            <p:cNvSpPr>
              <a:spLocks noChangeArrowheads="1"/>
            </p:cNvSpPr>
            <p:nvPr/>
          </p:nvSpPr>
          <p:spPr bwMode="auto">
            <a:xfrm>
              <a:off x="1905000" y="386080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228" name="Rectangle 31"/>
            <p:cNvSpPr>
              <a:spLocks noChangeArrowheads="1"/>
            </p:cNvSpPr>
            <p:nvPr/>
          </p:nvSpPr>
          <p:spPr bwMode="auto">
            <a:xfrm>
              <a:off x="329088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29" name="Rectangle 32"/>
            <p:cNvSpPr>
              <a:spLocks noChangeArrowheads="1"/>
            </p:cNvSpPr>
            <p:nvPr/>
          </p:nvSpPr>
          <p:spPr bwMode="auto">
            <a:xfrm>
              <a:off x="2598738" y="355282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30" name="Rectangle 33"/>
            <p:cNvSpPr>
              <a:spLocks noChangeArrowheads="1"/>
            </p:cNvSpPr>
            <p:nvPr/>
          </p:nvSpPr>
          <p:spPr bwMode="auto">
            <a:xfrm>
              <a:off x="1905000" y="355282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231" name="Rectangle 37"/>
            <p:cNvSpPr>
              <a:spLocks noChangeArrowheads="1"/>
            </p:cNvSpPr>
            <p:nvPr/>
          </p:nvSpPr>
          <p:spPr bwMode="auto">
            <a:xfrm>
              <a:off x="329088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2" name="Rectangle 38"/>
            <p:cNvSpPr>
              <a:spLocks noChangeArrowheads="1"/>
            </p:cNvSpPr>
            <p:nvPr/>
          </p:nvSpPr>
          <p:spPr bwMode="auto">
            <a:xfrm>
              <a:off x="2598738" y="3246438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233" name="Rectangle 39"/>
            <p:cNvSpPr>
              <a:spLocks noChangeArrowheads="1"/>
            </p:cNvSpPr>
            <p:nvPr/>
          </p:nvSpPr>
          <p:spPr bwMode="auto">
            <a:xfrm>
              <a:off x="1905000" y="3246438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234" name="Rectangle 43"/>
            <p:cNvSpPr>
              <a:spLocks noChangeArrowheads="1"/>
            </p:cNvSpPr>
            <p:nvPr/>
          </p:nvSpPr>
          <p:spPr bwMode="auto">
            <a:xfrm>
              <a:off x="329088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35" name="Rectangle 44"/>
            <p:cNvSpPr>
              <a:spLocks noChangeArrowheads="1"/>
            </p:cNvSpPr>
            <p:nvPr/>
          </p:nvSpPr>
          <p:spPr bwMode="auto">
            <a:xfrm>
              <a:off x="2598738" y="2940051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36" name="Rectangle 45"/>
            <p:cNvSpPr>
              <a:spLocks noChangeArrowheads="1"/>
            </p:cNvSpPr>
            <p:nvPr/>
          </p:nvSpPr>
          <p:spPr bwMode="auto">
            <a:xfrm>
              <a:off x="1905000" y="2940051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237" name="Rectangle 49"/>
            <p:cNvSpPr>
              <a:spLocks noChangeArrowheads="1"/>
            </p:cNvSpPr>
            <p:nvPr/>
          </p:nvSpPr>
          <p:spPr bwMode="auto">
            <a:xfrm>
              <a:off x="329088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Rectangle 50"/>
            <p:cNvSpPr>
              <a:spLocks noChangeArrowheads="1"/>
            </p:cNvSpPr>
            <p:nvPr/>
          </p:nvSpPr>
          <p:spPr bwMode="auto">
            <a:xfrm>
              <a:off x="2598738" y="2632076"/>
              <a:ext cx="692150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239" name="Rectangle 51"/>
            <p:cNvSpPr>
              <a:spLocks noChangeArrowheads="1"/>
            </p:cNvSpPr>
            <p:nvPr/>
          </p:nvSpPr>
          <p:spPr bwMode="auto">
            <a:xfrm>
              <a:off x="1905000" y="2632076"/>
              <a:ext cx="693738" cy="3079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240" name="Rectangle 55"/>
            <p:cNvSpPr>
              <a:spLocks noChangeArrowheads="1"/>
            </p:cNvSpPr>
            <p:nvPr/>
          </p:nvSpPr>
          <p:spPr bwMode="auto">
            <a:xfrm>
              <a:off x="329088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41" name="Rectangle 56"/>
            <p:cNvSpPr>
              <a:spLocks noChangeArrowheads="1"/>
            </p:cNvSpPr>
            <p:nvPr/>
          </p:nvSpPr>
          <p:spPr bwMode="auto">
            <a:xfrm>
              <a:off x="2598738" y="2325688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42" name="Rectangle 57"/>
            <p:cNvSpPr>
              <a:spLocks noChangeArrowheads="1"/>
            </p:cNvSpPr>
            <p:nvPr/>
          </p:nvSpPr>
          <p:spPr bwMode="auto">
            <a:xfrm>
              <a:off x="1905000" y="2325688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243" name="Line 58"/>
            <p:cNvSpPr>
              <a:spLocks noChangeShapeType="1"/>
            </p:cNvSpPr>
            <p:nvPr/>
          </p:nvSpPr>
          <p:spPr bwMode="auto">
            <a:xfrm>
              <a:off x="1905000" y="263207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59"/>
            <p:cNvSpPr>
              <a:spLocks noChangeShapeType="1"/>
            </p:cNvSpPr>
            <p:nvPr/>
          </p:nvSpPr>
          <p:spPr bwMode="auto">
            <a:xfrm>
              <a:off x="1905000" y="294005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60"/>
            <p:cNvSpPr>
              <a:spLocks noChangeShapeType="1"/>
            </p:cNvSpPr>
            <p:nvPr/>
          </p:nvSpPr>
          <p:spPr bwMode="auto">
            <a:xfrm>
              <a:off x="1905000" y="324961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61"/>
            <p:cNvSpPr>
              <a:spLocks noChangeShapeType="1"/>
            </p:cNvSpPr>
            <p:nvPr/>
          </p:nvSpPr>
          <p:spPr bwMode="auto">
            <a:xfrm>
              <a:off x="1905000" y="355282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62"/>
            <p:cNvSpPr>
              <a:spLocks noChangeShapeType="1"/>
            </p:cNvSpPr>
            <p:nvPr/>
          </p:nvSpPr>
          <p:spPr bwMode="auto">
            <a:xfrm>
              <a:off x="1905000" y="38608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63"/>
            <p:cNvSpPr>
              <a:spLocks noChangeShapeType="1"/>
            </p:cNvSpPr>
            <p:nvPr/>
          </p:nvSpPr>
          <p:spPr bwMode="auto">
            <a:xfrm>
              <a:off x="1905000" y="4172478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64"/>
            <p:cNvSpPr>
              <a:spLocks noChangeShapeType="1"/>
            </p:cNvSpPr>
            <p:nvPr/>
          </p:nvSpPr>
          <p:spPr bwMode="auto">
            <a:xfrm>
              <a:off x="1905000" y="4475163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65"/>
            <p:cNvSpPr>
              <a:spLocks noChangeShapeType="1"/>
            </p:cNvSpPr>
            <p:nvPr/>
          </p:nvSpPr>
          <p:spPr bwMode="auto">
            <a:xfrm>
              <a:off x="1905000" y="478155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66"/>
            <p:cNvSpPr>
              <a:spLocks noChangeShapeType="1"/>
            </p:cNvSpPr>
            <p:nvPr/>
          </p:nvSpPr>
          <p:spPr bwMode="auto">
            <a:xfrm>
              <a:off x="2589212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67"/>
            <p:cNvSpPr>
              <a:spLocks noChangeShapeType="1"/>
            </p:cNvSpPr>
            <p:nvPr/>
          </p:nvSpPr>
          <p:spPr bwMode="auto">
            <a:xfrm>
              <a:off x="3290888" y="2325688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70"/>
            <p:cNvSpPr>
              <a:spLocks noChangeShapeType="1"/>
            </p:cNvSpPr>
            <p:nvPr/>
          </p:nvSpPr>
          <p:spPr bwMode="auto">
            <a:xfrm>
              <a:off x="1905000" y="2325688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72"/>
            <p:cNvSpPr>
              <a:spLocks noChangeShapeType="1"/>
            </p:cNvSpPr>
            <p:nvPr/>
          </p:nvSpPr>
          <p:spPr bwMode="auto">
            <a:xfrm>
              <a:off x="1905000" y="2325688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74"/>
            <p:cNvSpPr>
              <a:spLocks noChangeShapeType="1"/>
            </p:cNvSpPr>
            <p:nvPr/>
          </p:nvSpPr>
          <p:spPr bwMode="auto">
            <a:xfrm>
              <a:off x="1905000" y="50895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70"/>
            <p:cNvSpPr>
              <a:spLocks noChangeShapeType="1"/>
            </p:cNvSpPr>
            <p:nvPr/>
          </p:nvSpPr>
          <p:spPr bwMode="auto">
            <a:xfrm>
              <a:off x="3989386" y="2316480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1" name="Text Box 119"/>
          <p:cNvSpPr txBox="1">
            <a:spLocks noChangeArrowheads="1"/>
          </p:cNvSpPr>
          <p:nvPr/>
        </p:nvSpPr>
        <p:spPr bwMode="auto">
          <a:xfrm>
            <a:off x="1523999" y="3581400"/>
            <a:ext cx="91567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C00000"/>
                </a:solidFill>
                <a:latin typeface="Consolas"/>
                <a:cs typeface="Consolas"/>
              </a:rPr>
              <a:t>0x0F</a:t>
            </a:r>
            <a:endParaRPr lang="en-GB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272" name="Text Box 119"/>
          <p:cNvSpPr txBox="1">
            <a:spLocks noChangeArrowheads="1"/>
          </p:cNvSpPr>
          <p:nvPr/>
        </p:nvSpPr>
        <p:spPr bwMode="auto">
          <a:xfrm>
            <a:off x="1524000" y="3991514"/>
            <a:ext cx="915670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C00000"/>
                </a:solidFill>
                <a:latin typeface="Consolas"/>
                <a:cs typeface="Consolas"/>
              </a:rPr>
              <a:t>0x0D</a:t>
            </a:r>
            <a:endParaRPr lang="en-GB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273" name="Text Box 119"/>
          <p:cNvSpPr txBox="1">
            <a:spLocks noChangeArrowheads="1"/>
          </p:cNvSpPr>
          <p:nvPr/>
        </p:nvSpPr>
        <p:spPr bwMode="auto">
          <a:xfrm>
            <a:off x="817879" y="4817746"/>
            <a:ext cx="1769745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C00000"/>
                </a:solidFill>
                <a:latin typeface="Consolas"/>
                <a:cs typeface="Consolas"/>
              </a:rPr>
              <a:t>0x0354</a:t>
            </a:r>
            <a:endParaRPr lang="en-GB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grpSp>
        <p:nvGrpSpPr>
          <p:cNvPr id="11" name="Group 310"/>
          <p:cNvGrpSpPr/>
          <p:nvPr/>
        </p:nvGrpSpPr>
        <p:grpSpPr>
          <a:xfrm>
            <a:off x="2133600" y="6058958"/>
            <a:ext cx="5848351" cy="304800"/>
            <a:chOff x="2133600" y="6058958"/>
            <a:chExt cx="5848351" cy="304800"/>
          </a:xfrm>
        </p:grpSpPr>
        <p:sp>
          <p:nvSpPr>
            <p:cNvPr id="275" name="Rectangle 62"/>
            <p:cNvSpPr>
              <a:spLocks noChangeArrowheads="1"/>
            </p:cNvSpPr>
            <p:nvPr/>
          </p:nvSpPr>
          <p:spPr bwMode="auto">
            <a:xfrm>
              <a:off x="2133600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65"/>
            <p:cNvSpPr>
              <a:spLocks noChangeArrowheads="1"/>
            </p:cNvSpPr>
            <p:nvPr/>
          </p:nvSpPr>
          <p:spPr bwMode="auto">
            <a:xfrm>
              <a:off x="2620963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Rectangle 68"/>
            <p:cNvSpPr>
              <a:spLocks noChangeArrowheads="1"/>
            </p:cNvSpPr>
            <p:nvPr/>
          </p:nvSpPr>
          <p:spPr bwMode="auto">
            <a:xfrm>
              <a:off x="3108325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Rectangle 71"/>
            <p:cNvSpPr>
              <a:spLocks noChangeArrowheads="1"/>
            </p:cNvSpPr>
            <p:nvPr/>
          </p:nvSpPr>
          <p:spPr bwMode="auto">
            <a:xfrm>
              <a:off x="3595688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Rectangle 74"/>
            <p:cNvSpPr>
              <a:spLocks noChangeArrowheads="1"/>
            </p:cNvSpPr>
            <p:nvPr/>
          </p:nvSpPr>
          <p:spPr bwMode="auto">
            <a:xfrm>
              <a:off x="4083050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Rectangle 77"/>
            <p:cNvSpPr>
              <a:spLocks noChangeArrowheads="1"/>
            </p:cNvSpPr>
            <p:nvPr/>
          </p:nvSpPr>
          <p:spPr bwMode="auto">
            <a:xfrm>
              <a:off x="4570413" y="6058958"/>
              <a:ext cx="487363" cy="3048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Rectangle 80"/>
            <p:cNvSpPr>
              <a:spLocks noChangeArrowheads="1"/>
            </p:cNvSpPr>
            <p:nvPr/>
          </p:nvSpPr>
          <p:spPr bwMode="auto">
            <a:xfrm>
              <a:off x="5057775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Rectangle 83"/>
            <p:cNvSpPr>
              <a:spLocks noChangeArrowheads="1"/>
            </p:cNvSpPr>
            <p:nvPr/>
          </p:nvSpPr>
          <p:spPr bwMode="auto">
            <a:xfrm>
              <a:off x="5545138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86"/>
            <p:cNvSpPr>
              <a:spLocks noChangeArrowheads="1"/>
            </p:cNvSpPr>
            <p:nvPr/>
          </p:nvSpPr>
          <p:spPr bwMode="auto">
            <a:xfrm>
              <a:off x="6032500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Rectangle 89"/>
            <p:cNvSpPr>
              <a:spLocks noChangeArrowheads="1"/>
            </p:cNvSpPr>
            <p:nvPr/>
          </p:nvSpPr>
          <p:spPr bwMode="auto">
            <a:xfrm>
              <a:off x="6519863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Rectangle 92"/>
            <p:cNvSpPr>
              <a:spLocks noChangeArrowheads="1"/>
            </p:cNvSpPr>
            <p:nvPr/>
          </p:nvSpPr>
          <p:spPr bwMode="auto">
            <a:xfrm>
              <a:off x="7007225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Rectangle 95"/>
            <p:cNvSpPr>
              <a:spLocks noChangeArrowheads="1"/>
            </p:cNvSpPr>
            <p:nvPr/>
          </p:nvSpPr>
          <p:spPr bwMode="auto">
            <a:xfrm>
              <a:off x="7494588" y="6058958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09"/>
          <p:cNvGrpSpPr/>
          <p:nvPr/>
        </p:nvGrpSpPr>
        <p:grpSpPr>
          <a:xfrm>
            <a:off x="2154237" y="6441604"/>
            <a:ext cx="5836709" cy="346711"/>
            <a:chOff x="2154237" y="6441604"/>
            <a:chExt cx="5836709" cy="346711"/>
          </a:xfrm>
        </p:grpSpPr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5066771" y="6450071"/>
              <a:ext cx="2924175" cy="338244"/>
              <a:chOff x="3101" y="3292"/>
              <a:chExt cx="1842" cy="213"/>
            </a:xfrm>
          </p:grpSpPr>
          <p:sp>
            <p:nvSpPr>
              <p:cNvPr id="304" name="Line 98"/>
              <p:cNvSpPr>
                <a:spLocks noChangeShapeType="1"/>
              </p:cNvSpPr>
              <p:nvPr/>
            </p:nvSpPr>
            <p:spPr bwMode="auto">
              <a:xfrm>
                <a:off x="3101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Text Box 99"/>
              <p:cNvSpPr txBox="1">
                <a:spLocks noChangeArrowheads="1"/>
              </p:cNvSpPr>
              <p:nvPr/>
            </p:nvSpPr>
            <p:spPr bwMode="auto">
              <a:xfrm>
                <a:off x="3808" y="3292"/>
                <a:ext cx="361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PPO</a:t>
                </a:r>
              </a:p>
            </p:txBody>
          </p:sp>
        </p:grpSp>
        <p:grpSp>
          <p:nvGrpSpPr>
            <p:cNvPr id="14" name="Group 100"/>
            <p:cNvGrpSpPr>
              <a:grpSpLocks/>
            </p:cNvGrpSpPr>
            <p:nvPr/>
          </p:nvGrpSpPr>
          <p:grpSpPr bwMode="auto">
            <a:xfrm>
              <a:off x="2154237" y="6441604"/>
              <a:ext cx="2924175" cy="338244"/>
              <a:chOff x="1277" y="3292"/>
              <a:chExt cx="1842" cy="213"/>
            </a:xfrm>
          </p:grpSpPr>
          <p:sp>
            <p:nvSpPr>
              <p:cNvPr id="302" name="Line 101"/>
              <p:cNvSpPr>
                <a:spLocks noChangeShapeType="1"/>
              </p:cNvSpPr>
              <p:nvPr/>
            </p:nvSpPr>
            <p:spPr bwMode="auto">
              <a:xfrm>
                <a:off x="1277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Text Box 102"/>
              <p:cNvSpPr txBox="1">
                <a:spLocks noChangeArrowheads="1"/>
              </p:cNvSpPr>
              <p:nvPr/>
            </p:nvSpPr>
            <p:spPr bwMode="auto">
              <a:xfrm>
                <a:off x="1984" y="3292"/>
                <a:ext cx="359" cy="2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0" dirty="0">
                    <a:latin typeface="Calibri" pitchFamily="34" charset="0"/>
                  </a:rPr>
                  <a:t>PPN</a:t>
                </a:r>
              </a:p>
            </p:txBody>
          </p:sp>
        </p:grpSp>
      </p:grpSp>
      <p:grpSp>
        <p:nvGrpSpPr>
          <p:cNvPr id="15" name="Group 308"/>
          <p:cNvGrpSpPr/>
          <p:nvPr/>
        </p:nvGrpSpPr>
        <p:grpSpPr>
          <a:xfrm>
            <a:off x="5204886" y="6056856"/>
            <a:ext cx="2649538" cy="339726"/>
            <a:chOff x="5204886" y="6056856"/>
            <a:chExt cx="2649538" cy="339726"/>
          </a:xfrm>
        </p:grpSpPr>
        <p:sp>
          <p:nvSpPr>
            <p:cNvPr id="290" name="Text Box 136"/>
            <p:cNvSpPr txBox="1">
              <a:spLocks noChangeArrowheads="1"/>
            </p:cNvSpPr>
            <p:nvPr/>
          </p:nvSpPr>
          <p:spPr bwMode="auto">
            <a:xfrm>
              <a:off x="7644874" y="6058444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1" name="Text Box 137"/>
            <p:cNvSpPr txBox="1">
              <a:spLocks noChangeArrowheads="1"/>
            </p:cNvSpPr>
            <p:nvPr/>
          </p:nvSpPr>
          <p:spPr bwMode="auto">
            <a:xfrm>
              <a:off x="7155924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Text Box 138"/>
            <p:cNvSpPr txBox="1">
              <a:spLocks noChangeArrowheads="1"/>
            </p:cNvSpPr>
            <p:nvPr/>
          </p:nvSpPr>
          <p:spPr bwMode="auto">
            <a:xfrm>
              <a:off x="6179611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" name="Text Box 143"/>
            <p:cNvSpPr txBox="1">
              <a:spLocks noChangeArrowheads="1"/>
            </p:cNvSpPr>
            <p:nvPr/>
          </p:nvSpPr>
          <p:spPr bwMode="auto">
            <a:xfrm>
              <a:off x="6668561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8" name="Text Box 144"/>
            <p:cNvSpPr txBox="1">
              <a:spLocks noChangeArrowheads="1"/>
            </p:cNvSpPr>
            <p:nvPr/>
          </p:nvSpPr>
          <p:spPr bwMode="auto">
            <a:xfrm>
              <a:off x="5692248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Text Box 145"/>
            <p:cNvSpPr txBox="1">
              <a:spLocks noChangeArrowheads="1"/>
            </p:cNvSpPr>
            <p:nvPr/>
          </p:nvSpPr>
          <p:spPr bwMode="auto">
            <a:xfrm>
              <a:off x="5204886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16" name="Group 307"/>
          <p:cNvGrpSpPr/>
          <p:nvPr/>
        </p:nvGrpSpPr>
        <p:grpSpPr>
          <a:xfrm>
            <a:off x="2277535" y="6056856"/>
            <a:ext cx="2647951" cy="338138"/>
            <a:chOff x="2277535" y="6056856"/>
            <a:chExt cx="2647951" cy="338138"/>
          </a:xfrm>
        </p:grpSpPr>
        <p:sp>
          <p:nvSpPr>
            <p:cNvPr id="293" name="Text Box 139"/>
            <p:cNvSpPr txBox="1">
              <a:spLocks noChangeArrowheads="1"/>
            </p:cNvSpPr>
            <p:nvPr/>
          </p:nvSpPr>
          <p:spPr bwMode="auto">
            <a:xfrm>
              <a:off x="4715936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4" name="Text Box 140"/>
            <p:cNvSpPr txBox="1">
              <a:spLocks noChangeArrowheads="1"/>
            </p:cNvSpPr>
            <p:nvPr/>
          </p:nvSpPr>
          <p:spPr bwMode="auto">
            <a:xfrm>
              <a:off x="4228573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5" name="Text Box 141"/>
            <p:cNvSpPr txBox="1">
              <a:spLocks noChangeArrowheads="1"/>
            </p:cNvSpPr>
            <p:nvPr/>
          </p:nvSpPr>
          <p:spPr bwMode="auto">
            <a:xfrm>
              <a:off x="3739623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6" name="Text Box 142"/>
            <p:cNvSpPr txBox="1">
              <a:spLocks noChangeArrowheads="1"/>
            </p:cNvSpPr>
            <p:nvPr/>
          </p:nvSpPr>
          <p:spPr bwMode="auto">
            <a:xfrm>
              <a:off x="2764898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00" name="Text Box 146"/>
            <p:cNvSpPr txBox="1">
              <a:spLocks noChangeArrowheads="1"/>
            </p:cNvSpPr>
            <p:nvPr/>
          </p:nvSpPr>
          <p:spPr bwMode="auto">
            <a:xfrm>
              <a:off x="3250673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01" name="Text Box 147"/>
            <p:cNvSpPr txBox="1">
              <a:spLocks noChangeArrowheads="1"/>
            </p:cNvSpPr>
            <p:nvPr/>
          </p:nvSpPr>
          <p:spPr bwMode="auto">
            <a:xfrm>
              <a:off x="2277535" y="6056856"/>
              <a:ext cx="20955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13" name="Text Box 119"/>
          <p:cNvSpPr txBox="1">
            <a:spLocks noChangeArrowheads="1"/>
          </p:cNvSpPr>
          <p:nvPr/>
        </p:nvSpPr>
        <p:spPr bwMode="auto">
          <a:xfrm>
            <a:off x="6912452" y="1391838"/>
            <a:ext cx="154574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C00000"/>
                </a:solidFill>
                <a:latin typeface="Calibri" pitchFamily="34" charset="0"/>
              </a:rPr>
              <a:t>log</a:t>
            </a:r>
            <a:r>
              <a:rPr lang="en-GB" baseline="-25000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GB" dirty="0" smtClean="0">
                <a:solidFill>
                  <a:srgbClr val="C00000"/>
                </a:solidFill>
                <a:latin typeface="Calibri" pitchFamily="34" charset="0"/>
              </a:rPr>
              <a:t> 64 = 6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  <p:bldP spid="272" grpId="0"/>
      <p:bldP spid="273" grpId="0"/>
      <p:bldP spid="3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1" charset="0"/>
              </a:rPr>
              <a:t>Agenda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7F7F7F"/>
                </a:solidFill>
                <a:ea typeface="+mn-ea"/>
                <a:cs typeface="+mn-cs"/>
              </a:rPr>
              <a:t>Shell Lab </a:t>
            </a:r>
            <a:r>
              <a:rPr lang="en-US" dirty="0" err="1" smtClean="0">
                <a:solidFill>
                  <a:srgbClr val="7F7F7F"/>
                </a:solidFill>
                <a:ea typeface="+mn-ea"/>
                <a:cs typeface="+mn-cs"/>
              </a:rPr>
              <a:t>FAQs</a:t>
            </a:r>
            <a:endParaRPr lang="en-US" dirty="0" smtClean="0">
              <a:solidFill>
                <a:srgbClr val="7F7F7F"/>
              </a:solidFill>
              <a:ea typeface="+mn-ea"/>
              <a:cs typeface="+mn-cs"/>
            </a:endParaRPr>
          </a:p>
          <a:p>
            <a:pPr>
              <a:buFont typeface="Wingdings 2" pitchFamily="18" charset="2"/>
              <a:buChar char="¢"/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Malloc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 Lab Sneak Preview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Virtual Memory Concepts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Address Translation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TLB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Multilevel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Lab is due Tuesday (tomorrow), 11:59 p.m.</a:t>
            </a:r>
          </a:p>
          <a:p>
            <a:r>
              <a:rPr lang="en-US" dirty="0" err="1" smtClean="0"/>
              <a:t>Malloc</a:t>
            </a:r>
            <a:r>
              <a:rPr lang="en-US" dirty="0" smtClean="0"/>
              <a:t> Lab is out Tuesday (tomorrow), 11:59 p.m.</a:t>
            </a:r>
          </a:p>
          <a:p>
            <a:pPr lvl="1"/>
            <a:r>
              <a:rPr lang="en-US" dirty="0" smtClean="0"/>
              <a:t>Due Thursday, Nov. 19</a:t>
            </a:r>
          </a:p>
          <a:p>
            <a:pPr lvl="1"/>
            <a:r>
              <a:rPr lang="en-US" dirty="0" smtClean="0"/>
              <a:t>Start early!!</a:t>
            </a:r>
          </a:p>
          <a:p>
            <a:pPr lvl="1"/>
            <a:r>
              <a:rPr lang="en-US" dirty="0" smtClean="0"/>
              <a:t>“The total time you spend designing and debugging can easily eclipse the time you spend coding.”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Address Translation	 with TLB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That’s nice and simple, but it doubles memory usage.</a:t>
            </a:r>
          </a:p>
          <a:p>
            <a:pPr lvl="1"/>
            <a:r>
              <a:rPr lang="en-US" dirty="0" smtClean="0"/>
              <a:t>One memory access to look in the page table.</a:t>
            </a:r>
          </a:p>
          <a:p>
            <a:pPr lvl="1"/>
            <a:r>
              <a:rPr lang="en-US" dirty="0" smtClean="0"/>
              <a:t>One memory access of the actual memory we’re looking for.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Cache the most frequently used page table entries in the TLB.</a:t>
            </a:r>
          </a:p>
          <a:p>
            <a:pPr lvl="1">
              <a:buClr>
                <a:srgbClr val="800000"/>
              </a:buClr>
            </a:pPr>
            <a:r>
              <a:rPr lang="en-US" dirty="0" smtClean="0"/>
              <a:t>To look up a virtual address in the TLB, split up the VPN (</a:t>
            </a:r>
            <a:r>
              <a:rPr lang="en-US" dirty="0" smtClean="0">
                <a:solidFill>
                  <a:srgbClr val="800000"/>
                </a:solidFill>
              </a:rPr>
              <a:t>not the whole virtual address!</a:t>
            </a:r>
            <a:r>
              <a:rPr lang="en-US" dirty="0" smtClean="0"/>
              <a:t>) into a TLB index and a TLB tag.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58593" y="4052711"/>
            <a:ext cx="4360334" cy="2569990"/>
            <a:chOff x="1384985" y="1752600"/>
            <a:chExt cx="6082615" cy="3585106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  <p:grpSp>
          <p:nvGrpSpPr>
            <p:cNvPr id="8" name="Group 26"/>
            <p:cNvGrpSpPr/>
            <p:nvPr/>
          </p:nvGrpSpPr>
          <p:grpSpPr>
            <a:xfrm>
              <a:off x="1384985" y="1752600"/>
              <a:ext cx="6082615" cy="3391963"/>
              <a:chOff x="1384985" y="1752600"/>
              <a:chExt cx="6082615" cy="3391963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384985" y="1752600"/>
                <a:ext cx="3749615" cy="2695242"/>
              </a:xfrm>
              <a:prstGeom prst="rect">
                <a:avLst/>
              </a:prstGeom>
              <a:solidFill>
                <a:srgbClr val="EBEBEB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3963987" y="3007259"/>
                <a:ext cx="1066800" cy="1237384"/>
              </a:xfrm>
              <a:prstGeom prst="rect">
                <a:avLst/>
              </a:prstGeom>
              <a:solidFill>
                <a:srgbClr val="DBF2DA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dirty="0" smtClean="0">
                    <a:latin typeface="Calibri" pitchFamily="34" charset="0"/>
                  </a:rPr>
                  <a:t>MMU</a:t>
                </a:r>
                <a:endParaRPr lang="en-GB" sz="1600" dirty="0">
                  <a:latin typeface="Calibri" pitchFamily="34" charset="0"/>
                </a:endParaRPr>
              </a:p>
            </p:txBody>
          </p:sp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6553200" y="2722233"/>
                <a:ext cx="914400" cy="2284410"/>
              </a:xfrm>
              <a:prstGeom prst="rect">
                <a:avLst/>
              </a:prstGeom>
              <a:solidFill>
                <a:srgbClr val="EBEBEB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Cache/</a:t>
                </a:r>
              </a:p>
              <a:p>
                <a:pPr algn="ctr"/>
                <a:r>
                  <a:rPr lang="en-US" sz="1600" dirty="0" smtClean="0">
                    <a:latin typeface="Calibri" pitchFamily="34" charset="0"/>
                  </a:rPr>
                  <a:t>Memory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5470868" y="3221089"/>
                <a:ext cx="658010" cy="4273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 smtClean="0">
                    <a:latin typeface="Calibri" pitchFamily="34" charset="0"/>
                  </a:rPr>
                  <a:t>PA</a:t>
                </a:r>
                <a:endParaRPr lang="en-GB" sz="1400" dirty="0">
                  <a:latin typeface="Calibri" pitchFamily="34" charset="0"/>
                </a:endParaRPr>
              </a:p>
            </p:txBody>
          </p:sp>
          <p:sp>
            <p:nvSpPr>
              <p:cNvPr id="13" name="Text Box 32"/>
              <p:cNvSpPr txBox="1">
                <a:spLocks noChangeArrowheads="1"/>
              </p:cNvSpPr>
              <p:nvPr/>
            </p:nvSpPr>
            <p:spPr bwMode="auto">
              <a:xfrm>
                <a:off x="3834873" y="4717185"/>
                <a:ext cx="758826" cy="4273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 smtClean="0">
                    <a:latin typeface="Calibri" pitchFamily="34" charset="0"/>
                  </a:rPr>
                  <a:t>Data</a:t>
                </a:r>
                <a:endParaRPr lang="en-GB" sz="1400" dirty="0">
                  <a:latin typeface="Calibri" pitchFamily="34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 bwMode="auto">
              <a:xfrm flipV="1">
                <a:off x="5030787" y="3605659"/>
                <a:ext cx="1522413" cy="1376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1525587" y="3359738"/>
                <a:ext cx="1066800" cy="533400"/>
              </a:xfrm>
              <a:prstGeom prst="rect">
                <a:avLst/>
              </a:prstGeom>
              <a:solidFill>
                <a:srgbClr val="F6D2D2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dirty="0">
                    <a:latin typeface="Calibri" pitchFamily="34" charset="0"/>
                  </a:rPr>
                  <a:t>CPU</a:t>
                </a: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 bwMode="auto">
              <a:xfrm flipV="1">
                <a:off x="2592387" y="3621869"/>
                <a:ext cx="1370013" cy="456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2902211" y="3259602"/>
                <a:ext cx="664702" cy="4273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 smtClean="0">
                    <a:latin typeface="Calibri" pitchFamily="34" charset="0"/>
                  </a:rPr>
                  <a:t>VA</a:t>
                </a:r>
                <a:endParaRPr lang="en-GB" sz="1400" dirty="0">
                  <a:latin typeface="Calibri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90151" y="1752600"/>
                <a:ext cx="1058302" cy="90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CPU Chip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4509755" y="2218201"/>
                <a:ext cx="822668" cy="4273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 smtClean="0">
                    <a:latin typeface="Calibri" pitchFamily="34" charset="0"/>
                  </a:rPr>
                  <a:t>PTE</a:t>
                </a:r>
                <a:endParaRPr lang="en-GB" sz="1400" dirty="0">
                  <a:latin typeface="Calibri" pitchFamily="34" charset="0"/>
                </a:endParaRPr>
              </a:p>
            </p:txBody>
          </p:sp>
          <p:cxnSp>
            <p:nvCxnSpPr>
              <p:cNvPr id="20" name="Shape 19"/>
              <p:cNvCxnSpPr>
                <a:endCxn id="15" idx="2"/>
              </p:cNvCxnSpPr>
              <p:nvPr/>
            </p:nvCxnSpPr>
            <p:spPr bwMode="auto">
              <a:xfrm rot="10800000">
                <a:off x="2058988" y="3893139"/>
                <a:ext cx="4494213" cy="884905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107265" y="3008493"/>
                <a:ext cx="274637" cy="2746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44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 smtClean="0">
                    <a:solidFill>
                      <a:schemeClr val="bg1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4038600" y="2370704"/>
                <a:ext cx="274638" cy="2746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44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chemeClr val="bg1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5656358" y="3672552"/>
                <a:ext cx="274638" cy="2746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44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dirty="0">
                    <a:solidFill>
                      <a:schemeClr val="bg1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3962400" y="19050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dirty="0" smtClean="0">
                    <a:latin typeface="Calibri" pitchFamily="34" charset="0"/>
                  </a:rPr>
                  <a:t>TLB</a:t>
                </a:r>
                <a:endParaRPr lang="en-GB" sz="1600" dirty="0">
                  <a:latin typeface="Calibri" pitchFamily="34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 bwMode="auto">
              <a:xfrm rot="16200000" flipV="1">
                <a:off x="4058177" y="2645836"/>
                <a:ext cx="721259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 rot="5400000">
                <a:off x="4286777" y="2645836"/>
                <a:ext cx="721259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3746847" y="2583300"/>
                <a:ext cx="863976" cy="42737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 smtClean="0">
                    <a:latin typeface="Calibri" pitchFamily="34" charset="0"/>
                  </a:rPr>
                  <a:t>VPN</a:t>
                </a:r>
                <a:endParaRPr lang="en-GB" sz="1400" dirty="0">
                  <a:latin typeface="Calibri" pitchFamily="34" charset="0"/>
                </a:endParaRPr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>
                <a:off x="4791556" y="2583300"/>
                <a:ext cx="274638" cy="27463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44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chemeClr val="bg1"/>
                    </a:solidFill>
                    <a:latin typeface="Calibri" pitchFamily="34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GB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TLB</a:t>
            </a:r>
            <a:endParaRPr lang="en-GB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>
              <a:buNone/>
            </a:pPr>
            <a:r>
              <a:rPr lang="en-GB" sz="2000" b="0" dirty="0" smtClean="0"/>
              <a:t>1 MB of virtual memory		4 KB page size</a:t>
            </a:r>
            <a:endParaRPr lang="en-GB" sz="2000" b="0" i="1" dirty="0" smtClean="0"/>
          </a:p>
          <a:p>
            <a:pPr>
              <a:buNone/>
            </a:pPr>
            <a:r>
              <a:rPr lang="en-GB" sz="2000" b="0" dirty="0" smtClean="0"/>
              <a:t>256 KB of physical memory	TLB: 8 entries, 2-way set associative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How many bits are needed to represent the virtual address space?</a:t>
            </a:r>
          </a:p>
          <a:p>
            <a:r>
              <a:rPr lang="en-GB" dirty="0" smtClean="0"/>
              <a:t>How many bits are needed to represent the physical address space?</a:t>
            </a:r>
          </a:p>
          <a:p>
            <a:r>
              <a:rPr lang="en-GB" dirty="0" smtClean="0"/>
              <a:t>How many bits are needed to represent the offset?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How many bits are needed to represent VPN?</a:t>
            </a:r>
          </a:p>
          <a:p>
            <a:r>
              <a:rPr lang="en-GB" dirty="0" smtClean="0"/>
              <a:t>How many bits are in the TLB index?</a:t>
            </a:r>
          </a:p>
          <a:p>
            <a:r>
              <a:rPr lang="en-GB" dirty="0" smtClean="0"/>
              <a:t>How many bits are in the TLB tag?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GB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TLB</a:t>
            </a:r>
            <a:endParaRPr lang="en-GB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>
              <a:buNone/>
            </a:pPr>
            <a:r>
              <a:rPr lang="en-GB" sz="2000" b="0" dirty="0" smtClean="0"/>
              <a:t>1 MB of virtual memory		4 KB page size</a:t>
            </a:r>
            <a:endParaRPr lang="en-GB" sz="2000" b="0" i="1" dirty="0" smtClean="0"/>
          </a:p>
          <a:p>
            <a:pPr>
              <a:buNone/>
            </a:pPr>
            <a:r>
              <a:rPr lang="en-GB" sz="2000" b="0" dirty="0" smtClean="0"/>
              <a:t>256 KB of physical memory	TLB: 8 entries, 2-way set associative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How many bits are needed to represent the virtual address space?</a:t>
            </a:r>
          </a:p>
          <a:p>
            <a:r>
              <a:rPr lang="en-GB" dirty="0" smtClean="0"/>
              <a:t>How many bits are needed to represent the physical address space?</a:t>
            </a:r>
          </a:p>
          <a:p>
            <a:r>
              <a:rPr lang="en-GB" dirty="0" smtClean="0"/>
              <a:t>How many bits are needed to represent the offset?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How many bits are needed to represent VPN?</a:t>
            </a:r>
          </a:p>
          <a:p>
            <a:r>
              <a:rPr lang="en-GB" dirty="0" smtClean="0"/>
              <a:t>How many bits are in the TLB index?</a:t>
            </a:r>
          </a:p>
          <a:p>
            <a:r>
              <a:rPr lang="en-GB" dirty="0" smtClean="0"/>
              <a:t>How many bits are in the TLB tag?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19400" y="2824856"/>
            <a:ext cx="3006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20. (1 MB = 2</a:t>
            </a:r>
            <a:r>
              <a:rPr lang="en-GB" baseline="30000" dirty="0" smtClean="0">
                <a:solidFill>
                  <a:srgbClr val="800000"/>
                </a:solidFill>
                <a:latin typeface="Calibri"/>
                <a:cs typeface="Calibri"/>
              </a:rPr>
              <a:t>20</a:t>
            </a:r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 bytes.)</a:t>
            </a:r>
            <a:endParaRPr lang="en-US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3649550"/>
            <a:ext cx="3218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18. (256 KB = 2</a:t>
            </a:r>
            <a:r>
              <a:rPr lang="en-GB" baseline="30000" dirty="0" smtClean="0">
                <a:solidFill>
                  <a:srgbClr val="800000"/>
                </a:solidFill>
                <a:latin typeface="Calibri"/>
                <a:cs typeface="Calibri"/>
              </a:rPr>
              <a:t>18</a:t>
            </a:r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 bytes.)</a:t>
            </a:r>
            <a:endParaRPr lang="en-US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2810" y="4896642"/>
            <a:ext cx="1484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800000"/>
                </a:solidFill>
                <a:latin typeface="Calibri"/>
                <a:cs typeface="Calibri"/>
              </a:rPr>
              <a:t>8</a:t>
            </a:r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. (20-12.)</a:t>
            </a:r>
            <a:endParaRPr lang="en-US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4441730"/>
            <a:ext cx="2906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12. (4 KB = 2</a:t>
            </a:r>
            <a:r>
              <a:rPr lang="en-GB" baseline="30000" dirty="0" smtClean="0">
                <a:solidFill>
                  <a:srgbClr val="800000"/>
                </a:solidFill>
                <a:latin typeface="Calibri"/>
                <a:cs typeface="Calibri"/>
              </a:rPr>
              <a:t>12</a:t>
            </a:r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 bytes.)</a:t>
            </a:r>
            <a:endParaRPr lang="en-US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04490" y="5309693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2. (4 sets = 2</a:t>
            </a:r>
            <a:r>
              <a:rPr lang="en-GB" baseline="30000" dirty="0" smtClean="0">
                <a:solidFill>
                  <a:srgbClr val="800000"/>
                </a:solidFill>
                <a:latin typeface="Calibri"/>
                <a:cs typeface="Calibri"/>
              </a:rPr>
              <a:t>2</a:t>
            </a:r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 set bits.) </a:t>
            </a:r>
            <a:endParaRPr lang="en-US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75745" y="5747051"/>
            <a:ext cx="1172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800000"/>
                </a:solidFill>
                <a:latin typeface="Calibri"/>
                <a:cs typeface="Calibri"/>
              </a:rPr>
              <a:t>6. (8-2.)</a:t>
            </a:r>
            <a:endParaRPr lang="en-US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4" grpId="1"/>
      <p:bldP spid="15" grpId="0"/>
      <p:bldP spid="1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Example 2a: Address Translation with TLB</a:t>
            </a:r>
            <a:endParaRPr lang="en-US" dirty="0"/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</a:t>
            </a:r>
            <a:r>
              <a:rPr lang="en-US" dirty="0" smtClean="0">
                <a:latin typeface="Consolas"/>
                <a:cs typeface="Consolas"/>
              </a:rPr>
              <a:t>0x14213</a:t>
            </a:r>
            <a:r>
              <a:rPr lang="en-US" dirty="0" smtClean="0"/>
              <a:t>, given the contents of TLB and the first 32 entries of the page table below. (All the numbers are in hexadecimal.)</a:t>
            </a:r>
          </a:p>
          <a:p>
            <a:endParaRPr lang="en-US" dirty="0"/>
          </a:p>
        </p:txBody>
      </p:sp>
      <p:pic>
        <p:nvPicPr>
          <p:cNvPr id="11267" name="Picture 3" descr="Screen Shot 2013-10-27 at 12.39.58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063" y="2590800"/>
            <a:ext cx="69215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Example 2a: Address Translation with TLB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2133600"/>
          <a:ext cx="8225000" cy="5545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</a:tblGrid>
              <a:tr h="5545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334" name="TextBox 6"/>
          <p:cNvSpPr txBox="1">
            <a:spLocks noChangeArrowheads="1"/>
          </p:cNvSpPr>
          <p:nvPr/>
        </p:nvSpPr>
        <p:spPr bwMode="auto">
          <a:xfrm>
            <a:off x="7543800" y="1452563"/>
            <a:ext cx="3286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800">
              <a:latin typeface="Calibri" pitchFamily="-1" charset="0"/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384175" y="1671638"/>
          <a:ext cx="8197850" cy="434975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11162"/>
                <a:gridCol w="409575"/>
                <a:gridCol w="40957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57188" y="2882901"/>
            <a:ext cx="8224837" cy="388937"/>
            <a:chOff x="357188" y="3040063"/>
            <a:chExt cx="8224837" cy="388937"/>
          </a:xfrm>
        </p:grpSpPr>
        <p:cxnSp>
          <p:nvCxnSpPr>
            <p:cNvPr id="12357" name="Straight Arrow Connector 13"/>
            <p:cNvCxnSpPr>
              <a:cxnSpLocks noChangeShapeType="1"/>
            </p:cNvCxnSpPr>
            <p:nvPr/>
          </p:nvCxnSpPr>
          <p:spPr bwMode="auto">
            <a:xfrm>
              <a:off x="3657600" y="3040063"/>
              <a:ext cx="49244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58" name="TextBox 15"/>
            <p:cNvSpPr txBox="1">
              <a:spLocks noChangeArrowheads="1"/>
            </p:cNvSpPr>
            <p:nvPr/>
          </p:nvSpPr>
          <p:spPr bwMode="auto">
            <a:xfrm>
              <a:off x="5715000" y="3060700"/>
              <a:ext cx="6000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VPO</a:t>
              </a:r>
            </a:p>
          </p:txBody>
        </p:sp>
        <p:cxnSp>
          <p:nvCxnSpPr>
            <p:cNvPr id="12359" name="Straight Arrow Connector 17"/>
            <p:cNvCxnSpPr>
              <a:cxnSpLocks noChangeShapeType="1"/>
            </p:cNvCxnSpPr>
            <p:nvPr/>
          </p:nvCxnSpPr>
          <p:spPr bwMode="auto">
            <a:xfrm>
              <a:off x="357188" y="3040063"/>
              <a:ext cx="33004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0" name="TextBox 18"/>
            <p:cNvSpPr txBox="1">
              <a:spLocks noChangeArrowheads="1"/>
            </p:cNvSpPr>
            <p:nvPr/>
          </p:nvSpPr>
          <p:spPr bwMode="auto">
            <a:xfrm>
              <a:off x="1660525" y="3059113"/>
              <a:ext cx="5953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VPN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6875" y="3810000"/>
            <a:ext cx="97472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VPN:</a:t>
            </a:r>
          </a:p>
          <a:p>
            <a:r>
              <a:rPr lang="en-US" dirty="0" smtClean="0">
                <a:latin typeface="Calibri"/>
                <a:cs typeface="Calibri"/>
              </a:rPr>
              <a:t>TLBI: </a:t>
            </a:r>
          </a:p>
          <a:p>
            <a:r>
              <a:rPr lang="en-US" dirty="0" smtClean="0">
                <a:latin typeface="Calibri"/>
                <a:cs typeface="Calibri"/>
              </a:rPr>
              <a:t>TLBT: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24" name="Picture 3" descr="Screen Shot 2013-10-27 at 1.21.43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56000"/>
            <a:ext cx="30226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7"/>
          <p:cNvCxnSpPr>
            <a:cxnSpLocks noChangeShapeType="1"/>
          </p:cNvCxnSpPr>
          <p:nvPr/>
        </p:nvCxnSpPr>
        <p:spPr bwMode="auto">
          <a:xfrm>
            <a:off x="3200400" y="4572000"/>
            <a:ext cx="18288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</p:cxnSp>
      <p:sp>
        <p:nvSpPr>
          <p:cNvPr id="26" name="Rectangle 25"/>
          <p:cNvSpPr/>
          <p:nvPr/>
        </p:nvSpPr>
        <p:spPr>
          <a:xfrm>
            <a:off x="5584825" y="3810000"/>
            <a:ext cx="299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Calibri" pitchFamily="-1" charset="0"/>
              </a:rPr>
              <a:t>TLB Hit!</a:t>
            </a:r>
          </a:p>
          <a:p>
            <a:pPr eaLnBrk="0" hangingPunct="0"/>
            <a:r>
              <a:rPr lang="en-US" dirty="0" smtClean="0">
                <a:latin typeface="Calibri" pitchFamily="-1" charset="0"/>
              </a:rPr>
              <a:t>PPN:</a:t>
            </a:r>
            <a:endParaRPr lang="en-US" dirty="0" smtClean="0">
              <a:latin typeface="Consolas"/>
              <a:cs typeface="Consolas"/>
            </a:endParaRPr>
          </a:p>
          <a:p>
            <a:pPr eaLnBrk="0" hangingPunct="0"/>
            <a:r>
              <a:rPr lang="en-US" dirty="0" smtClean="0">
                <a:latin typeface="Calibri" pitchFamily="-1" charset="0"/>
              </a:rPr>
              <a:t>Offset:</a:t>
            </a:r>
            <a:endParaRPr lang="en-US" dirty="0" smtClean="0">
              <a:latin typeface="Consolas"/>
              <a:cs typeface="Consolas"/>
            </a:endParaRPr>
          </a:p>
          <a:p>
            <a:pPr eaLnBrk="0" hangingPunct="0"/>
            <a:endParaRPr lang="en-US" dirty="0" smtClean="0">
              <a:latin typeface="Calibri" pitchFamily="-1" charset="0"/>
            </a:endParaRPr>
          </a:p>
          <a:p>
            <a:pPr eaLnBrk="0" hangingPunct="0"/>
            <a:r>
              <a:rPr lang="en-US" dirty="0" smtClean="0">
                <a:latin typeface="Calibri" pitchFamily="-1" charset="0"/>
              </a:rPr>
              <a:t>Physical address: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52690" y="111948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0x14213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Example 2a: Address Translation with TLB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2133600"/>
          <a:ext cx="8225000" cy="5545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</a:tblGrid>
              <a:tr h="5545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334" name="TextBox 6"/>
          <p:cNvSpPr txBox="1">
            <a:spLocks noChangeArrowheads="1"/>
          </p:cNvSpPr>
          <p:nvPr/>
        </p:nvSpPr>
        <p:spPr bwMode="auto">
          <a:xfrm>
            <a:off x="7543800" y="1452563"/>
            <a:ext cx="3286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800">
              <a:latin typeface="Calibri" pitchFamily="-1" charset="0"/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384175" y="1671638"/>
          <a:ext cx="8197850" cy="434975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11162"/>
                <a:gridCol w="409575"/>
                <a:gridCol w="40957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357188" y="2882901"/>
            <a:ext cx="8224837" cy="388937"/>
            <a:chOff x="357188" y="3040063"/>
            <a:chExt cx="8224837" cy="388937"/>
          </a:xfrm>
        </p:grpSpPr>
        <p:cxnSp>
          <p:nvCxnSpPr>
            <p:cNvPr id="12357" name="Straight Arrow Connector 13"/>
            <p:cNvCxnSpPr>
              <a:cxnSpLocks noChangeShapeType="1"/>
            </p:cNvCxnSpPr>
            <p:nvPr/>
          </p:nvCxnSpPr>
          <p:spPr bwMode="auto">
            <a:xfrm>
              <a:off x="3657600" y="3040063"/>
              <a:ext cx="49244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58" name="TextBox 15"/>
            <p:cNvSpPr txBox="1">
              <a:spLocks noChangeArrowheads="1"/>
            </p:cNvSpPr>
            <p:nvPr/>
          </p:nvSpPr>
          <p:spPr bwMode="auto">
            <a:xfrm>
              <a:off x="5715000" y="3060700"/>
              <a:ext cx="6000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VPO</a:t>
              </a:r>
            </a:p>
          </p:txBody>
        </p:sp>
        <p:cxnSp>
          <p:nvCxnSpPr>
            <p:cNvPr id="12359" name="Straight Arrow Connector 17"/>
            <p:cNvCxnSpPr>
              <a:cxnSpLocks noChangeShapeType="1"/>
            </p:cNvCxnSpPr>
            <p:nvPr/>
          </p:nvCxnSpPr>
          <p:spPr bwMode="auto">
            <a:xfrm>
              <a:off x="357188" y="3040063"/>
              <a:ext cx="33004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0" name="TextBox 18"/>
            <p:cNvSpPr txBox="1">
              <a:spLocks noChangeArrowheads="1"/>
            </p:cNvSpPr>
            <p:nvPr/>
          </p:nvSpPr>
          <p:spPr bwMode="auto">
            <a:xfrm>
              <a:off x="1660525" y="3059113"/>
              <a:ext cx="5953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VPN</a:t>
              </a: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357188" y="1219200"/>
            <a:ext cx="3300412" cy="376238"/>
            <a:chOff x="357188" y="1219200"/>
            <a:chExt cx="3300412" cy="376238"/>
          </a:xfrm>
        </p:grpSpPr>
        <p:cxnSp>
          <p:nvCxnSpPr>
            <p:cNvPr id="12361" name="Straight Arrow Connector 20"/>
            <p:cNvCxnSpPr>
              <a:cxnSpLocks noChangeShapeType="1"/>
            </p:cNvCxnSpPr>
            <p:nvPr/>
          </p:nvCxnSpPr>
          <p:spPr bwMode="auto">
            <a:xfrm>
              <a:off x="2873375" y="1581150"/>
              <a:ext cx="7842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2" name="TextBox 21"/>
            <p:cNvSpPr txBox="1">
              <a:spLocks noChangeArrowheads="1"/>
            </p:cNvSpPr>
            <p:nvPr/>
          </p:nvSpPr>
          <p:spPr bwMode="auto">
            <a:xfrm>
              <a:off x="2971800" y="1219200"/>
              <a:ext cx="5873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latin typeface="Calibri" pitchFamily="-1" charset="0"/>
                </a:rPr>
                <a:t>TLBI</a:t>
              </a:r>
            </a:p>
          </p:txBody>
        </p:sp>
        <p:cxnSp>
          <p:nvCxnSpPr>
            <p:cNvPr id="12363" name="Straight Arrow Connector 26"/>
            <p:cNvCxnSpPr>
              <a:cxnSpLocks noChangeShapeType="1"/>
            </p:cNvCxnSpPr>
            <p:nvPr/>
          </p:nvCxnSpPr>
          <p:spPr bwMode="auto">
            <a:xfrm>
              <a:off x="357188" y="1581150"/>
              <a:ext cx="26146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4" name="TextBox 29"/>
            <p:cNvSpPr txBox="1">
              <a:spLocks noChangeArrowheads="1"/>
            </p:cNvSpPr>
            <p:nvPr/>
          </p:nvSpPr>
          <p:spPr bwMode="auto">
            <a:xfrm>
              <a:off x="1660525" y="1225550"/>
              <a:ext cx="6397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TLBT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6875" y="3810000"/>
            <a:ext cx="97472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VPN:</a:t>
            </a:r>
          </a:p>
          <a:p>
            <a:r>
              <a:rPr lang="en-US" dirty="0" smtClean="0">
                <a:latin typeface="Calibri"/>
                <a:cs typeface="Calibri"/>
              </a:rPr>
              <a:t>TLBI: </a:t>
            </a:r>
          </a:p>
          <a:p>
            <a:r>
              <a:rPr lang="en-US" dirty="0" smtClean="0">
                <a:latin typeface="Calibri"/>
                <a:cs typeface="Calibri"/>
              </a:rPr>
              <a:t>TLBT: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24" name="Picture 3" descr="Screen Shot 2013-10-27 at 1.21.43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56000"/>
            <a:ext cx="30226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7"/>
          <p:cNvCxnSpPr>
            <a:cxnSpLocks noChangeShapeType="1"/>
          </p:cNvCxnSpPr>
          <p:nvPr/>
        </p:nvCxnSpPr>
        <p:spPr bwMode="auto">
          <a:xfrm>
            <a:off x="3200400" y="4572000"/>
            <a:ext cx="18288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</p:cxnSp>
      <p:sp>
        <p:nvSpPr>
          <p:cNvPr id="26" name="Rectangle 25"/>
          <p:cNvSpPr/>
          <p:nvPr/>
        </p:nvSpPr>
        <p:spPr>
          <a:xfrm>
            <a:off x="5584825" y="3810000"/>
            <a:ext cx="299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Calibri" pitchFamily="-1" charset="0"/>
              </a:rPr>
              <a:t>TLB Hit!</a:t>
            </a:r>
          </a:p>
          <a:p>
            <a:pPr eaLnBrk="0" hangingPunct="0"/>
            <a:r>
              <a:rPr lang="en-US" dirty="0" smtClean="0">
                <a:latin typeface="Calibri" pitchFamily="-1" charset="0"/>
              </a:rPr>
              <a:t>PPN:	</a:t>
            </a:r>
            <a:r>
              <a:rPr lang="en-US" dirty="0" smtClean="0">
                <a:latin typeface="Consolas"/>
                <a:cs typeface="Consolas"/>
              </a:rPr>
              <a:t>0x13</a:t>
            </a:r>
          </a:p>
          <a:p>
            <a:pPr eaLnBrk="0" hangingPunct="0"/>
            <a:r>
              <a:rPr lang="en-US" dirty="0" smtClean="0">
                <a:latin typeface="Calibri" pitchFamily="-1" charset="0"/>
              </a:rPr>
              <a:t>Offset:</a:t>
            </a:r>
            <a:r>
              <a:rPr lang="en-US" dirty="0">
                <a:latin typeface="Calibri" pitchFamily="-1" charset="0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0x213</a:t>
            </a:r>
          </a:p>
          <a:p>
            <a:pPr eaLnBrk="0" hangingPunct="0"/>
            <a:endParaRPr lang="en-US" dirty="0" smtClean="0">
              <a:latin typeface="Calibri" pitchFamily="-1" charset="0"/>
            </a:endParaRPr>
          </a:p>
          <a:p>
            <a:pPr eaLnBrk="0" hangingPunct="0"/>
            <a:r>
              <a:rPr lang="en-US" dirty="0" smtClean="0">
                <a:latin typeface="Calibri" pitchFamily="-1" charset="0"/>
              </a:rPr>
              <a:t>Physical address: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52690" y="111948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0x14213</a:t>
            </a:r>
            <a:endParaRPr lang="en-US" dirty="0"/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/>
        </p:nvGraphicFramePr>
        <p:xfrm>
          <a:off x="396875" y="2133600"/>
          <a:ext cx="8225000" cy="5545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</a:tblGrid>
              <a:tr h="554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1229758" y="3810000"/>
            <a:ext cx="86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0x14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419100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0x00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29758" y="4542237"/>
            <a:ext cx="86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0x05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1605" y="5638800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onsolas"/>
                <a:cs typeface="Consolas"/>
              </a:rPr>
              <a:t>0x13213</a:t>
            </a: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3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Example 2b: Address Translation with TLB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</a:t>
            </a:r>
            <a:r>
              <a:rPr lang="en-US" dirty="0" smtClean="0">
                <a:latin typeface="Consolas"/>
                <a:cs typeface="Consolas"/>
              </a:rPr>
              <a:t>0x1F213</a:t>
            </a:r>
            <a:r>
              <a:rPr lang="en-US" dirty="0" smtClean="0"/>
              <a:t>, given the contents of TLB and the first 32 entries of the page table below.</a:t>
            </a:r>
          </a:p>
          <a:p>
            <a:endParaRPr lang="en-US" dirty="0"/>
          </a:p>
        </p:txBody>
      </p:sp>
      <p:pic>
        <p:nvPicPr>
          <p:cNvPr id="15363" name="Picture 3" descr="Screen Shot 2013-10-27 at 12.39.58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063" y="2438400"/>
            <a:ext cx="69215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Example 2b: Address Translation with TLB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2133600"/>
          <a:ext cx="8225000" cy="5545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</a:tblGrid>
              <a:tr h="5545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334" name="TextBox 6"/>
          <p:cNvSpPr txBox="1">
            <a:spLocks noChangeArrowheads="1"/>
          </p:cNvSpPr>
          <p:nvPr/>
        </p:nvSpPr>
        <p:spPr bwMode="auto">
          <a:xfrm>
            <a:off x="7543800" y="1452563"/>
            <a:ext cx="3286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800">
              <a:latin typeface="Calibri" pitchFamily="-1" charset="0"/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384175" y="1671638"/>
          <a:ext cx="8197850" cy="434975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11162"/>
                <a:gridCol w="409575"/>
                <a:gridCol w="40957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357188" y="2882901"/>
            <a:ext cx="8224837" cy="388937"/>
            <a:chOff x="357188" y="3040063"/>
            <a:chExt cx="8224837" cy="388937"/>
          </a:xfrm>
        </p:grpSpPr>
        <p:cxnSp>
          <p:nvCxnSpPr>
            <p:cNvPr id="12357" name="Straight Arrow Connector 13"/>
            <p:cNvCxnSpPr>
              <a:cxnSpLocks noChangeShapeType="1"/>
            </p:cNvCxnSpPr>
            <p:nvPr/>
          </p:nvCxnSpPr>
          <p:spPr bwMode="auto">
            <a:xfrm>
              <a:off x="3657600" y="3040063"/>
              <a:ext cx="49244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58" name="TextBox 15"/>
            <p:cNvSpPr txBox="1">
              <a:spLocks noChangeArrowheads="1"/>
            </p:cNvSpPr>
            <p:nvPr/>
          </p:nvSpPr>
          <p:spPr bwMode="auto">
            <a:xfrm>
              <a:off x="5715000" y="3060700"/>
              <a:ext cx="6000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VPO</a:t>
              </a:r>
            </a:p>
          </p:txBody>
        </p:sp>
        <p:cxnSp>
          <p:nvCxnSpPr>
            <p:cNvPr id="12359" name="Straight Arrow Connector 17"/>
            <p:cNvCxnSpPr>
              <a:cxnSpLocks noChangeShapeType="1"/>
            </p:cNvCxnSpPr>
            <p:nvPr/>
          </p:nvCxnSpPr>
          <p:spPr bwMode="auto">
            <a:xfrm>
              <a:off x="357188" y="3040063"/>
              <a:ext cx="33004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0" name="TextBox 18"/>
            <p:cNvSpPr txBox="1">
              <a:spLocks noChangeArrowheads="1"/>
            </p:cNvSpPr>
            <p:nvPr/>
          </p:nvSpPr>
          <p:spPr bwMode="auto">
            <a:xfrm>
              <a:off x="1660525" y="3059113"/>
              <a:ext cx="5953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VPN</a:t>
              </a:r>
            </a:p>
          </p:txBody>
        </p:sp>
      </p:grpSp>
      <p:pic>
        <p:nvPicPr>
          <p:cNvPr id="24" name="Picture 3" descr="Screen Shot 2013-10-27 at 1.21.43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56000"/>
            <a:ext cx="30226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7252690" y="111948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0x1F213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7018" y="3810000"/>
            <a:ext cx="97472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VPN:</a:t>
            </a:r>
          </a:p>
          <a:p>
            <a:r>
              <a:rPr lang="en-US" dirty="0" smtClean="0">
                <a:latin typeface="Calibri"/>
                <a:cs typeface="Calibri"/>
              </a:rPr>
              <a:t>TLBI: </a:t>
            </a:r>
          </a:p>
          <a:p>
            <a:r>
              <a:rPr lang="en-US" dirty="0" smtClean="0">
                <a:latin typeface="Calibri"/>
                <a:cs typeface="Calibri"/>
              </a:rPr>
              <a:t>TLBT: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Example 2b: Address Translation with TLB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2133600"/>
          <a:ext cx="8225000" cy="5545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</a:tblGrid>
              <a:tr h="5545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334" name="TextBox 6"/>
          <p:cNvSpPr txBox="1">
            <a:spLocks noChangeArrowheads="1"/>
          </p:cNvSpPr>
          <p:nvPr/>
        </p:nvSpPr>
        <p:spPr bwMode="auto">
          <a:xfrm>
            <a:off x="7543800" y="1452563"/>
            <a:ext cx="3286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800">
              <a:latin typeface="Calibri" pitchFamily="-1" charset="0"/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384175" y="1671638"/>
          <a:ext cx="8197850" cy="434975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11162"/>
                <a:gridCol w="409575"/>
                <a:gridCol w="40957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357188" y="2882901"/>
            <a:ext cx="8224837" cy="388937"/>
            <a:chOff x="357188" y="3040063"/>
            <a:chExt cx="8224837" cy="388937"/>
          </a:xfrm>
        </p:grpSpPr>
        <p:cxnSp>
          <p:nvCxnSpPr>
            <p:cNvPr id="12357" name="Straight Arrow Connector 13"/>
            <p:cNvCxnSpPr>
              <a:cxnSpLocks noChangeShapeType="1"/>
            </p:cNvCxnSpPr>
            <p:nvPr/>
          </p:nvCxnSpPr>
          <p:spPr bwMode="auto">
            <a:xfrm>
              <a:off x="3657600" y="3040063"/>
              <a:ext cx="49244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58" name="TextBox 15"/>
            <p:cNvSpPr txBox="1">
              <a:spLocks noChangeArrowheads="1"/>
            </p:cNvSpPr>
            <p:nvPr/>
          </p:nvSpPr>
          <p:spPr bwMode="auto">
            <a:xfrm>
              <a:off x="5715000" y="3060700"/>
              <a:ext cx="6000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VPO</a:t>
              </a:r>
            </a:p>
          </p:txBody>
        </p:sp>
        <p:cxnSp>
          <p:nvCxnSpPr>
            <p:cNvPr id="12359" name="Straight Arrow Connector 17"/>
            <p:cNvCxnSpPr>
              <a:cxnSpLocks noChangeShapeType="1"/>
            </p:cNvCxnSpPr>
            <p:nvPr/>
          </p:nvCxnSpPr>
          <p:spPr bwMode="auto">
            <a:xfrm>
              <a:off x="357188" y="3040063"/>
              <a:ext cx="33004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0" name="TextBox 18"/>
            <p:cNvSpPr txBox="1">
              <a:spLocks noChangeArrowheads="1"/>
            </p:cNvSpPr>
            <p:nvPr/>
          </p:nvSpPr>
          <p:spPr bwMode="auto">
            <a:xfrm>
              <a:off x="1660525" y="3059113"/>
              <a:ext cx="5953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VPN</a:t>
              </a: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357188" y="1219200"/>
            <a:ext cx="3300412" cy="376238"/>
            <a:chOff x="357188" y="1219200"/>
            <a:chExt cx="3300412" cy="376238"/>
          </a:xfrm>
        </p:grpSpPr>
        <p:cxnSp>
          <p:nvCxnSpPr>
            <p:cNvPr id="12361" name="Straight Arrow Connector 20"/>
            <p:cNvCxnSpPr>
              <a:cxnSpLocks noChangeShapeType="1"/>
            </p:cNvCxnSpPr>
            <p:nvPr/>
          </p:nvCxnSpPr>
          <p:spPr bwMode="auto">
            <a:xfrm>
              <a:off x="2873375" y="1581150"/>
              <a:ext cx="7842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2" name="TextBox 21"/>
            <p:cNvSpPr txBox="1">
              <a:spLocks noChangeArrowheads="1"/>
            </p:cNvSpPr>
            <p:nvPr/>
          </p:nvSpPr>
          <p:spPr bwMode="auto">
            <a:xfrm>
              <a:off x="2971800" y="1219200"/>
              <a:ext cx="5873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latin typeface="Calibri" pitchFamily="-1" charset="0"/>
                </a:rPr>
                <a:t>TLBI</a:t>
              </a:r>
            </a:p>
          </p:txBody>
        </p:sp>
        <p:cxnSp>
          <p:nvCxnSpPr>
            <p:cNvPr id="12363" name="Straight Arrow Connector 26"/>
            <p:cNvCxnSpPr>
              <a:cxnSpLocks noChangeShapeType="1"/>
            </p:cNvCxnSpPr>
            <p:nvPr/>
          </p:nvCxnSpPr>
          <p:spPr bwMode="auto">
            <a:xfrm>
              <a:off x="357188" y="1581150"/>
              <a:ext cx="26146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4" name="TextBox 29"/>
            <p:cNvSpPr txBox="1">
              <a:spLocks noChangeArrowheads="1"/>
            </p:cNvSpPr>
            <p:nvPr/>
          </p:nvSpPr>
          <p:spPr bwMode="auto">
            <a:xfrm>
              <a:off x="1660525" y="1225550"/>
              <a:ext cx="6397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TLBT</a:t>
              </a:r>
            </a:p>
          </p:txBody>
        </p:sp>
      </p:grpSp>
      <p:pic>
        <p:nvPicPr>
          <p:cNvPr id="24" name="Picture 3" descr="Screen Shot 2013-10-27 at 1.21.43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56000"/>
            <a:ext cx="30226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5584825" y="3810000"/>
            <a:ext cx="299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Calibri" pitchFamily="-1" charset="0"/>
              </a:rPr>
              <a:t>TLB Miss!</a:t>
            </a:r>
          </a:p>
          <a:p>
            <a:pPr eaLnBrk="0" hangingPunct="0"/>
            <a:endParaRPr lang="en-US" dirty="0" smtClean="0">
              <a:latin typeface="Calibri" pitchFamily="-1" charset="0"/>
            </a:endParaRPr>
          </a:p>
          <a:p>
            <a:pPr eaLnBrk="0" hangingPunct="0"/>
            <a:r>
              <a:rPr lang="en-US" dirty="0" smtClean="0">
                <a:latin typeface="Calibri" pitchFamily="-1" charset="0"/>
              </a:rPr>
              <a:t>Step 2: look it up in the page table. </a:t>
            </a:r>
            <a:r>
              <a:rPr lang="en-US" dirty="0" err="1" smtClean="0">
                <a:latin typeface="Calibri" pitchFamily="-1" charset="0"/>
                <a:sym typeface="Wingdings"/>
              </a:rPr>
              <a:t></a:t>
            </a:r>
            <a:endParaRPr lang="en-US" dirty="0" smtClean="0">
              <a:latin typeface="Calibri" pitchFamily="-1" charset="0"/>
              <a:sym typeface="Wingding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52690" y="111948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0x1F213</a:t>
            </a:r>
            <a:endParaRPr lang="en-US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/>
        </p:nvGraphicFramePr>
        <p:xfrm>
          <a:off x="396875" y="2133600"/>
          <a:ext cx="8225000" cy="5545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</a:tblGrid>
              <a:tr h="554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357018" y="3810000"/>
            <a:ext cx="97472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VPN:</a:t>
            </a:r>
          </a:p>
          <a:p>
            <a:r>
              <a:rPr lang="en-US" dirty="0" smtClean="0">
                <a:latin typeface="Calibri"/>
                <a:cs typeface="Calibri"/>
              </a:rPr>
              <a:t>TLBI: </a:t>
            </a:r>
          </a:p>
          <a:p>
            <a:r>
              <a:rPr lang="en-US" dirty="0" smtClean="0">
                <a:latin typeface="Calibri"/>
                <a:cs typeface="Calibri"/>
              </a:rPr>
              <a:t>TLBT: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89901" y="3810000"/>
            <a:ext cx="86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0x1F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79343" y="419100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0x03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89901" y="4542237"/>
            <a:ext cx="86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0x07</a:t>
            </a: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Example 2b: Address Translation with TLB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2133600"/>
          <a:ext cx="8225000" cy="5545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</a:tblGrid>
              <a:tr h="554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334" name="TextBox 6"/>
          <p:cNvSpPr txBox="1">
            <a:spLocks noChangeArrowheads="1"/>
          </p:cNvSpPr>
          <p:nvPr/>
        </p:nvSpPr>
        <p:spPr bwMode="auto">
          <a:xfrm>
            <a:off x="7543800" y="1452563"/>
            <a:ext cx="3286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800">
              <a:latin typeface="Calibri" pitchFamily="-1" charset="0"/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384175" y="1671638"/>
          <a:ext cx="8197850" cy="434975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11162"/>
                <a:gridCol w="409575"/>
                <a:gridCol w="40957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357188" y="2882901"/>
            <a:ext cx="8224837" cy="388937"/>
            <a:chOff x="357188" y="3040063"/>
            <a:chExt cx="8224837" cy="388937"/>
          </a:xfrm>
        </p:grpSpPr>
        <p:cxnSp>
          <p:nvCxnSpPr>
            <p:cNvPr id="12357" name="Straight Arrow Connector 13"/>
            <p:cNvCxnSpPr>
              <a:cxnSpLocks noChangeShapeType="1"/>
            </p:cNvCxnSpPr>
            <p:nvPr/>
          </p:nvCxnSpPr>
          <p:spPr bwMode="auto">
            <a:xfrm>
              <a:off x="3657600" y="3040063"/>
              <a:ext cx="49244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58" name="TextBox 15"/>
            <p:cNvSpPr txBox="1">
              <a:spLocks noChangeArrowheads="1"/>
            </p:cNvSpPr>
            <p:nvPr/>
          </p:nvSpPr>
          <p:spPr bwMode="auto">
            <a:xfrm>
              <a:off x="5715000" y="3060700"/>
              <a:ext cx="6000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VPO</a:t>
              </a:r>
            </a:p>
          </p:txBody>
        </p:sp>
        <p:cxnSp>
          <p:nvCxnSpPr>
            <p:cNvPr id="12359" name="Straight Arrow Connector 17"/>
            <p:cNvCxnSpPr>
              <a:cxnSpLocks noChangeShapeType="1"/>
            </p:cNvCxnSpPr>
            <p:nvPr/>
          </p:nvCxnSpPr>
          <p:spPr bwMode="auto">
            <a:xfrm>
              <a:off x="357188" y="3040063"/>
              <a:ext cx="33004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0" name="TextBox 18"/>
            <p:cNvSpPr txBox="1">
              <a:spLocks noChangeArrowheads="1"/>
            </p:cNvSpPr>
            <p:nvPr/>
          </p:nvSpPr>
          <p:spPr bwMode="auto">
            <a:xfrm>
              <a:off x="1660525" y="3059113"/>
              <a:ext cx="5953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VPN</a:t>
              </a: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357188" y="1219200"/>
            <a:ext cx="3300412" cy="376238"/>
            <a:chOff x="357188" y="1219200"/>
            <a:chExt cx="3300412" cy="376238"/>
          </a:xfrm>
        </p:grpSpPr>
        <p:cxnSp>
          <p:nvCxnSpPr>
            <p:cNvPr id="12361" name="Straight Arrow Connector 20"/>
            <p:cNvCxnSpPr>
              <a:cxnSpLocks noChangeShapeType="1"/>
            </p:cNvCxnSpPr>
            <p:nvPr/>
          </p:nvCxnSpPr>
          <p:spPr bwMode="auto">
            <a:xfrm>
              <a:off x="2873375" y="1581150"/>
              <a:ext cx="7842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2" name="TextBox 21"/>
            <p:cNvSpPr txBox="1">
              <a:spLocks noChangeArrowheads="1"/>
            </p:cNvSpPr>
            <p:nvPr/>
          </p:nvSpPr>
          <p:spPr bwMode="auto">
            <a:xfrm>
              <a:off x="2971800" y="1219200"/>
              <a:ext cx="5873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latin typeface="Calibri" pitchFamily="-1" charset="0"/>
                </a:rPr>
                <a:t>TLBI</a:t>
              </a:r>
            </a:p>
          </p:txBody>
        </p:sp>
        <p:cxnSp>
          <p:nvCxnSpPr>
            <p:cNvPr id="12363" name="Straight Arrow Connector 26"/>
            <p:cNvCxnSpPr>
              <a:cxnSpLocks noChangeShapeType="1"/>
            </p:cNvCxnSpPr>
            <p:nvPr/>
          </p:nvCxnSpPr>
          <p:spPr bwMode="auto">
            <a:xfrm>
              <a:off x="357188" y="1581150"/>
              <a:ext cx="26146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4" name="TextBox 29"/>
            <p:cNvSpPr txBox="1">
              <a:spLocks noChangeArrowheads="1"/>
            </p:cNvSpPr>
            <p:nvPr/>
          </p:nvSpPr>
          <p:spPr bwMode="auto">
            <a:xfrm>
              <a:off x="1660525" y="1225550"/>
              <a:ext cx="6397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TLBT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252690" y="111948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0x1F213</a:t>
            </a:r>
            <a:endParaRPr lang="en-US" dirty="0"/>
          </a:p>
        </p:txBody>
      </p:sp>
      <p:pic>
        <p:nvPicPr>
          <p:cNvPr id="20" name="Picture 3" descr="Screen Shot 2013-10-27 at 12.39.58 AM.png"/>
          <p:cNvPicPr>
            <a:picLocks noChangeAspect="1"/>
          </p:cNvPicPr>
          <p:nvPr/>
        </p:nvPicPr>
        <p:blipFill>
          <a:blip r:embed="rId2"/>
          <a:srcRect l="49289" r="3372"/>
          <a:stretch>
            <a:fillRect/>
          </a:stretch>
        </p:blipFill>
        <p:spPr bwMode="auto">
          <a:xfrm>
            <a:off x="2209800" y="3113087"/>
            <a:ext cx="32766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Connector 5"/>
          <p:cNvCxnSpPr>
            <a:cxnSpLocks noChangeShapeType="1"/>
          </p:cNvCxnSpPr>
          <p:nvPr/>
        </p:nvCxnSpPr>
        <p:spPr bwMode="auto">
          <a:xfrm>
            <a:off x="3932237" y="6629400"/>
            <a:ext cx="1279525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</p:spPr>
      </p:cxnSp>
      <p:sp>
        <p:nvSpPr>
          <p:cNvPr id="27" name="Rectangle 26"/>
          <p:cNvSpPr/>
          <p:nvPr/>
        </p:nvSpPr>
        <p:spPr>
          <a:xfrm>
            <a:off x="357018" y="3810000"/>
            <a:ext cx="97472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VPN:</a:t>
            </a:r>
          </a:p>
          <a:p>
            <a:r>
              <a:rPr lang="en-US" dirty="0" smtClean="0">
                <a:latin typeface="Calibri"/>
                <a:cs typeface="Calibri"/>
              </a:rPr>
              <a:t>TLBI: </a:t>
            </a:r>
          </a:p>
          <a:p>
            <a:r>
              <a:rPr lang="en-US" dirty="0" smtClean="0">
                <a:latin typeface="Calibri"/>
                <a:cs typeface="Calibri"/>
              </a:rPr>
              <a:t>TLBT: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9901" y="3810000"/>
            <a:ext cx="86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0x1F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79343" y="419100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0x03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89901" y="4542237"/>
            <a:ext cx="86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0x07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84825" y="3810000"/>
            <a:ext cx="299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Calibri" pitchFamily="-1" charset="0"/>
              </a:rPr>
              <a:t>Page Table Hit</a:t>
            </a:r>
          </a:p>
          <a:p>
            <a:pPr eaLnBrk="0" hangingPunct="0"/>
            <a:r>
              <a:rPr lang="en-US" dirty="0" smtClean="0">
                <a:latin typeface="Calibri" pitchFamily="-1" charset="0"/>
              </a:rPr>
              <a:t>PPN:</a:t>
            </a:r>
            <a:endParaRPr lang="en-US" dirty="0" smtClean="0">
              <a:latin typeface="Consolas"/>
              <a:cs typeface="Consolas"/>
            </a:endParaRPr>
          </a:p>
          <a:p>
            <a:pPr eaLnBrk="0" hangingPunct="0"/>
            <a:r>
              <a:rPr lang="en-US" dirty="0" smtClean="0">
                <a:latin typeface="Calibri" pitchFamily="-1" charset="0"/>
              </a:rPr>
              <a:t>Offset:</a:t>
            </a:r>
            <a:endParaRPr lang="en-US" dirty="0" smtClean="0">
              <a:latin typeface="Consolas"/>
              <a:cs typeface="Consolas"/>
            </a:endParaRPr>
          </a:p>
          <a:p>
            <a:pPr eaLnBrk="0" hangingPunct="0"/>
            <a:endParaRPr lang="en-US" dirty="0" smtClean="0">
              <a:latin typeface="Calibri" pitchFamily="-1" charset="0"/>
            </a:endParaRPr>
          </a:p>
          <a:p>
            <a:pPr eaLnBrk="0" hangingPunct="0"/>
            <a:r>
              <a:rPr lang="en-US" dirty="0" smtClean="0">
                <a:latin typeface="Calibri" pitchFamily="-1" charset="0"/>
              </a:rPr>
              <a:t>Physical address: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Lab 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traces behave differently from command-line input!”</a:t>
            </a:r>
          </a:p>
          <a:p>
            <a:pPr lvl="1"/>
            <a:r>
              <a:rPr lang="en-US" dirty="0" smtClean="0"/>
              <a:t>Some people are confused to find /bin/echo on their jobs list after running some trace files.</a:t>
            </a:r>
          </a:p>
          <a:p>
            <a:pPr lvl="1"/>
            <a:r>
              <a:rPr lang="en-US" dirty="0" smtClean="0"/>
              <a:t>Some traces (e.g. trace05) print what they’re running before they run them. They do this by using /bin/echo.</a:t>
            </a:r>
          </a:p>
          <a:p>
            <a:pPr lvl="1"/>
            <a:r>
              <a:rPr lang="en-US" dirty="0" smtClean="0"/>
              <a:t>So if you see a mysterious /bin/echo show up on your jobs list, you shouldn’t wonder </a:t>
            </a:r>
            <a:r>
              <a:rPr lang="en-US" i="1" dirty="0" smtClean="0"/>
              <a:t>why it got on your jobs list</a:t>
            </a:r>
            <a:r>
              <a:rPr lang="en-US" dirty="0" smtClean="0"/>
              <a:t>, you should wonder </a:t>
            </a:r>
            <a:r>
              <a:rPr lang="en-US" i="1" dirty="0" smtClean="0"/>
              <a:t>why it never got deleted.</a:t>
            </a:r>
            <a:endParaRPr lang="en-US" dirty="0" smtClean="0"/>
          </a:p>
          <a:p>
            <a:pPr lvl="1"/>
            <a:r>
              <a:rPr lang="en-US" dirty="0" smtClean="0"/>
              <a:t>Moral of the story: open the trace file and see what it does!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Example 2b: Address Translation with TLB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2133600"/>
          <a:ext cx="8225000" cy="5545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  <a:gridCol w="411250"/>
              </a:tblGrid>
              <a:tr h="554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334" name="TextBox 6"/>
          <p:cNvSpPr txBox="1">
            <a:spLocks noChangeArrowheads="1"/>
          </p:cNvSpPr>
          <p:nvPr/>
        </p:nvSpPr>
        <p:spPr bwMode="auto">
          <a:xfrm>
            <a:off x="7543800" y="1452563"/>
            <a:ext cx="3286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800">
              <a:latin typeface="Calibri" pitchFamily="-1" charset="0"/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384175" y="1671638"/>
          <a:ext cx="8197850" cy="434975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11163"/>
                <a:gridCol w="409575"/>
                <a:gridCol w="409575"/>
                <a:gridCol w="409575"/>
                <a:gridCol w="411162"/>
                <a:gridCol w="409575"/>
                <a:gridCol w="409575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18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10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宋体" pitchFamily="-1" charset="-122"/>
                          <a:cs typeface="宋体" pitchFamily="-1" charset="-122"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-1" charset="0"/>
                        <a:ea typeface="ＭＳ Ｐゴシック" pitchFamily="-1" charset="-128"/>
                        <a:cs typeface="ＭＳ Ｐゴシック" pitchFamily="-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" charset="0"/>
                          <a:ea typeface="ＭＳ Ｐゴシック" pitchFamily="-1" charset="-128"/>
                          <a:cs typeface="ＭＳ Ｐゴシック" pitchFamily="-1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357188" y="2882901"/>
            <a:ext cx="8224837" cy="388937"/>
            <a:chOff x="357188" y="3040063"/>
            <a:chExt cx="8224837" cy="388937"/>
          </a:xfrm>
        </p:grpSpPr>
        <p:cxnSp>
          <p:nvCxnSpPr>
            <p:cNvPr id="12357" name="Straight Arrow Connector 13"/>
            <p:cNvCxnSpPr>
              <a:cxnSpLocks noChangeShapeType="1"/>
            </p:cNvCxnSpPr>
            <p:nvPr/>
          </p:nvCxnSpPr>
          <p:spPr bwMode="auto">
            <a:xfrm>
              <a:off x="3657600" y="3040063"/>
              <a:ext cx="49244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58" name="TextBox 15"/>
            <p:cNvSpPr txBox="1">
              <a:spLocks noChangeArrowheads="1"/>
            </p:cNvSpPr>
            <p:nvPr/>
          </p:nvSpPr>
          <p:spPr bwMode="auto">
            <a:xfrm>
              <a:off x="5715000" y="3060700"/>
              <a:ext cx="6000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VPO</a:t>
              </a:r>
            </a:p>
          </p:txBody>
        </p:sp>
        <p:cxnSp>
          <p:nvCxnSpPr>
            <p:cNvPr id="12359" name="Straight Arrow Connector 17"/>
            <p:cNvCxnSpPr>
              <a:cxnSpLocks noChangeShapeType="1"/>
            </p:cNvCxnSpPr>
            <p:nvPr/>
          </p:nvCxnSpPr>
          <p:spPr bwMode="auto">
            <a:xfrm>
              <a:off x="357188" y="3040063"/>
              <a:ext cx="33004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0" name="TextBox 18"/>
            <p:cNvSpPr txBox="1">
              <a:spLocks noChangeArrowheads="1"/>
            </p:cNvSpPr>
            <p:nvPr/>
          </p:nvSpPr>
          <p:spPr bwMode="auto">
            <a:xfrm>
              <a:off x="1660525" y="3059113"/>
              <a:ext cx="5953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VPN</a:t>
              </a: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357188" y="1219200"/>
            <a:ext cx="3300412" cy="376238"/>
            <a:chOff x="357188" y="1219200"/>
            <a:chExt cx="3300412" cy="376238"/>
          </a:xfrm>
        </p:grpSpPr>
        <p:cxnSp>
          <p:nvCxnSpPr>
            <p:cNvPr id="12361" name="Straight Arrow Connector 20"/>
            <p:cNvCxnSpPr>
              <a:cxnSpLocks noChangeShapeType="1"/>
            </p:cNvCxnSpPr>
            <p:nvPr/>
          </p:nvCxnSpPr>
          <p:spPr bwMode="auto">
            <a:xfrm>
              <a:off x="2873375" y="1581150"/>
              <a:ext cx="7842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2" name="TextBox 21"/>
            <p:cNvSpPr txBox="1">
              <a:spLocks noChangeArrowheads="1"/>
            </p:cNvSpPr>
            <p:nvPr/>
          </p:nvSpPr>
          <p:spPr bwMode="auto">
            <a:xfrm>
              <a:off x="2971800" y="1219200"/>
              <a:ext cx="5873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latin typeface="Calibri" pitchFamily="-1" charset="0"/>
                </a:rPr>
                <a:t>TLBI</a:t>
              </a:r>
            </a:p>
          </p:txBody>
        </p:sp>
        <p:cxnSp>
          <p:nvCxnSpPr>
            <p:cNvPr id="12363" name="Straight Arrow Connector 26"/>
            <p:cNvCxnSpPr>
              <a:cxnSpLocks noChangeShapeType="1"/>
            </p:cNvCxnSpPr>
            <p:nvPr/>
          </p:nvCxnSpPr>
          <p:spPr bwMode="auto">
            <a:xfrm>
              <a:off x="357188" y="1581150"/>
              <a:ext cx="26146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2364" name="TextBox 29"/>
            <p:cNvSpPr txBox="1">
              <a:spLocks noChangeArrowheads="1"/>
            </p:cNvSpPr>
            <p:nvPr/>
          </p:nvSpPr>
          <p:spPr bwMode="auto">
            <a:xfrm>
              <a:off x="1660525" y="1225550"/>
              <a:ext cx="6397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-1" charset="0"/>
                </a:rPr>
                <a:t>TLBT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252690" y="1119485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0x1F213</a:t>
            </a:r>
            <a:endParaRPr lang="en-US" dirty="0"/>
          </a:p>
        </p:txBody>
      </p:sp>
      <p:pic>
        <p:nvPicPr>
          <p:cNvPr id="20" name="Picture 3" descr="Screen Shot 2013-10-27 at 12.39.58 AM.png"/>
          <p:cNvPicPr>
            <a:picLocks noChangeAspect="1"/>
          </p:cNvPicPr>
          <p:nvPr/>
        </p:nvPicPr>
        <p:blipFill>
          <a:blip r:embed="rId2"/>
          <a:srcRect l="49289" r="3372"/>
          <a:stretch>
            <a:fillRect/>
          </a:stretch>
        </p:blipFill>
        <p:spPr bwMode="auto">
          <a:xfrm>
            <a:off x="2209800" y="3113087"/>
            <a:ext cx="32766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Connector 5"/>
          <p:cNvCxnSpPr>
            <a:cxnSpLocks noChangeShapeType="1"/>
          </p:cNvCxnSpPr>
          <p:nvPr/>
        </p:nvCxnSpPr>
        <p:spPr bwMode="auto">
          <a:xfrm>
            <a:off x="3932237" y="6629400"/>
            <a:ext cx="1279525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</p:spPr>
      </p:cxnSp>
      <p:sp>
        <p:nvSpPr>
          <p:cNvPr id="27" name="Rectangle 26"/>
          <p:cNvSpPr/>
          <p:nvPr/>
        </p:nvSpPr>
        <p:spPr>
          <a:xfrm>
            <a:off x="357018" y="3810000"/>
            <a:ext cx="97472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VPN:</a:t>
            </a:r>
          </a:p>
          <a:p>
            <a:r>
              <a:rPr lang="en-US" dirty="0" smtClean="0">
                <a:latin typeface="Calibri"/>
                <a:cs typeface="Calibri"/>
              </a:rPr>
              <a:t>TLBI: </a:t>
            </a:r>
          </a:p>
          <a:p>
            <a:r>
              <a:rPr lang="en-US" dirty="0" smtClean="0">
                <a:latin typeface="Calibri"/>
                <a:cs typeface="Calibri"/>
              </a:rPr>
              <a:t>TLBT: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9901" y="3810000"/>
            <a:ext cx="86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0x1F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79343" y="419100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0x03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89901" y="4542237"/>
            <a:ext cx="861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0x07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84825" y="3810000"/>
            <a:ext cx="299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Calibri" pitchFamily="-1" charset="0"/>
              </a:rPr>
              <a:t>Page Table Hit</a:t>
            </a:r>
          </a:p>
          <a:p>
            <a:pPr eaLnBrk="0" hangingPunct="0"/>
            <a:r>
              <a:rPr lang="en-US" dirty="0" smtClean="0">
                <a:latin typeface="Calibri" pitchFamily="-1" charset="0"/>
              </a:rPr>
              <a:t>PPN:	</a:t>
            </a:r>
            <a:r>
              <a:rPr lang="en-US" dirty="0" smtClean="0">
                <a:latin typeface="Consolas"/>
                <a:cs typeface="Consolas"/>
              </a:rPr>
              <a:t>0x15</a:t>
            </a:r>
          </a:p>
          <a:p>
            <a:pPr eaLnBrk="0" hangingPunct="0"/>
            <a:r>
              <a:rPr lang="en-US" dirty="0" smtClean="0">
                <a:latin typeface="Calibri" pitchFamily="-1" charset="0"/>
              </a:rPr>
              <a:t>Offset:</a:t>
            </a:r>
            <a:r>
              <a:rPr lang="en-US" dirty="0">
                <a:latin typeface="Calibri" pitchFamily="-1" charset="0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0x213</a:t>
            </a:r>
          </a:p>
          <a:p>
            <a:pPr eaLnBrk="0" hangingPunct="0"/>
            <a:endParaRPr lang="en-US" dirty="0" smtClean="0">
              <a:latin typeface="Calibri" pitchFamily="-1" charset="0"/>
            </a:endParaRPr>
          </a:p>
          <a:p>
            <a:pPr eaLnBrk="0" hangingPunct="0"/>
            <a:r>
              <a:rPr lang="en-US" dirty="0" smtClean="0">
                <a:latin typeface="Calibri" pitchFamily="-1" charset="0"/>
              </a:rPr>
              <a:t>Physical address: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91605" y="5638800"/>
            <a:ext cx="13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onsolas"/>
                <a:cs typeface="Consolas"/>
              </a:rPr>
              <a:t>0x15213</a:t>
            </a: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smtClean="0">
                <a:latin typeface="Calibri" pitchFamily="-1" charset="0"/>
              </a:rPr>
              <a:t>Agenda		</a:t>
            </a:r>
            <a:endParaRPr lang="en-US">
              <a:latin typeface="Calibri" pitchFamily="-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7F7F7F"/>
                </a:solidFill>
                <a:ea typeface="+mn-ea"/>
                <a:cs typeface="+mn-cs"/>
              </a:rPr>
              <a:t>Shell Lab FAQs and I/O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Malloc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 Lab Sneak Preview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Virtual Memory Concepts</a:t>
            </a:r>
          </a:p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Address Translation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7F7F7F"/>
                </a:solidFill>
              </a:rPr>
              <a:t>TLB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Multilevel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level page tables, with the first level often called a “page directory”</a:t>
            </a:r>
          </a:p>
          <a:p>
            <a:r>
              <a:rPr lang="en-US" dirty="0" smtClean="0"/>
              <a:t>Use first part of the VPN to get to the right directory and then the next part to get the PPN</a:t>
            </a:r>
          </a:p>
          <a:p>
            <a:r>
              <a:rPr lang="en-US" dirty="0" smtClean="0"/>
              <a:t>K-level page table divides VPN into k parts</a:t>
            </a:r>
            <a:endParaRPr lang="en-US" dirty="0"/>
          </a:p>
        </p:txBody>
      </p:sp>
      <p:pic>
        <p:nvPicPr>
          <p:cNvPr id="4" name="pg_0017.pdf"/>
          <p:cNvPicPr/>
          <p:nvPr/>
        </p:nvPicPr>
        <p:blipFill rotWithShape="1">
          <a:blip r:embed="rId2">
            <a:extLst/>
          </a:blip>
          <a:srcRect t="46473" b="13488"/>
          <a:stretch/>
        </p:blipFill>
        <p:spPr>
          <a:xfrm>
            <a:off x="-457200" y="3581400"/>
            <a:ext cx="10058400" cy="30509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779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Lab 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Sigsuspend</a:t>
            </a:r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You can only use </a:t>
            </a:r>
            <a:r>
              <a:rPr lang="en-US" dirty="0" err="1" smtClean="0"/>
              <a:t>waitpid</a:t>
            </a:r>
            <a:r>
              <a:rPr lang="en-US" dirty="0" smtClean="0"/>
              <a:t>() once, but there are probably two places you probably need to reap children (one for foreground jobs, one for background jobs).</a:t>
            </a:r>
          </a:p>
          <a:p>
            <a:pPr lvl="1"/>
            <a:r>
              <a:rPr lang="en-US" dirty="0" smtClean="0"/>
              <a:t>Temptation: use </a:t>
            </a:r>
            <a:r>
              <a:rPr lang="en-US" dirty="0" err="1" smtClean="0"/>
              <a:t>waitpid</a:t>
            </a:r>
            <a:r>
              <a:rPr lang="en-US" dirty="0" smtClean="0"/>
              <a:t>() for background jobs; use </a:t>
            </a:r>
            <a:r>
              <a:rPr lang="en-US" dirty="0" smtClean="0">
                <a:latin typeface="Consolas"/>
                <a:cs typeface="Consolas"/>
              </a:rPr>
              <a:t>sleep()</a:t>
            </a:r>
            <a:r>
              <a:rPr lang="en-US" dirty="0" smtClean="0"/>
              <a:t> or a tight loop (i.e., </a:t>
            </a:r>
            <a:r>
              <a:rPr lang="en-US" dirty="0" smtClean="0">
                <a:latin typeface="Consolas"/>
                <a:cs typeface="Consolas"/>
              </a:rPr>
              <a:t>while(1) {}</a:t>
            </a:r>
            <a:r>
              <a:rPr lang="en-US" dirty="0" smtClean="0"/>
              <a:t>).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i="1" dirty="0" smtClean="0"/>
              <a:t>Correct</a:t>
            </a:r>
            <a:r>
              <a:rPr lang="en-US" dirty="0" smtClean="0"/>
              <a:t> solution: use </a:t>
            </a:r>
            <a:r>
              <a:rPr lang="en-US" dirty="0" err="1" smtClean="0"/>
              <a:t>sigsuspend</a:t>
            </a:r>
            <a:r>
              <a:rPr lang="en-US" dirty="0" smtClean="0"/>
              <a:t> to block your process until a signal arrives.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sigsuspend(const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sigset_t</a:t>
            </a:r>
            <a:r>
              <a:rPr lang="en-US" dirty="0" smtClean="0">
                <a:latin typeface="Consolas"/>
                <a:cs typeface="Consolas"/>
              </a:rPr>
              <a:t> *mask)</a:t>
            </a:r>
          </a:p>
          <a:p>
            <a:pPr lvl="1"/>
            <a:r>
              <a:rPr lang="en-US" i="1" dirty="0" smtClean="0"/>
              <a:t>Temporarily </a:t>
            </a:r>
            <a:r>
              <a:rPr lang="en-US" dirty="0" smtClean="0"/>
              <a:t>replaces the process’s signal mask with </a:t>
            </a:r>
            <a:r>
              <a:rPr lang="en-US" dirty="0" smtClean="0">
                <a:latin typeface="Consolas"/>
                <a:cs typeface="Consolas"/>
              </a:rPr>
              <a:t>mask</a:t>
            </a:r>
            <a:r>
              <a:rPr lang="en-US" dirty="0" smtClean="0">
                <a:cs typeface="Consolas"/>
              </a:rPr>
              <a:t>, which </a:t>
            </a:r>
            <a:r>
              <a:rPr lang="en-US" dirty="0" smtClean="0"/>
              <a:t>should be the signals you </a:t>
            </a:r>
            <a:r>
              <a:rPr lang="en-US" b="1" dirty="0" smtClean="0"/>
              <a:t>don’t</a:t>
            </a:r>
            <a:r>
              <a:rPr lang="en-US" dirty="0" smtClean="0"/>
              <a:t> want to be interrupted by.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sigsuspend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will return after an </a:t>
            </a:r>
            <a:r>
              <a:rPr lang="en-US" b="1" dirty="0" smtClean="0"/>
              <a:t>un</a:t>
            </a:r>
            <a:r>
              <a:rPr lang="en-US" dirty="0" smtClean="0"/>
              <a:t>blocked signal is received and its handler run. When it returns, it automatically reverts the process signal mask to its old value.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Lab FAQ: </a:t>
            </a:r>
            <a:r>
              <a:rPr lang="en-US" dirty="0" err="1" smtClean="0"/>
              <a:t>sigsuspend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0" dirty="0" err="1" smtClean="0">
                <a:latin typeface="Consolas"/>
                <a:cs typeface="Consolas"/>
              </a:rPr>
              <a:t>int</a:t>
            </a:r>
            <a:r>
              <a:rPr lang="en-US" sz="1200" b="0" dirty="0" smtClean="0">
                <a:latin typeface="Consolas"/>
                <a:cs typeface="Consolas"/>
              </a:rPr>
              <a:t> main() {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</a:t>
            </a:r>
            <a:r>
              <a:rPr lang="en-US" sz="1200" b="0" dirty="0" err="1" smtClean="0">
                <a:latin typeface="Consolas"/>
                <a:cs typeface="Consolas"/>
              </a:rPr>
              <a:t>sigset_t</a:t>
            </a:r>
            <a:r>
              <a:rPr lang="en-US" sz="1200" b="0" dirty="0" smtClean="0">
                <a:latin typeface="Consolas"/>
                <a:cs typeface="Consolas"/>
              </a:rPr>
              <a:t> </a:t>
            </a:r>
            <a:r>
              <a:rPr lang="en-US" sz="1200" b="0" dirty="0" err="1" smtClean="0">
                <a:latin typeface="Consolas"/>
                <a:cs typeface="Consolas"/>
              </a:rPr>
              <a:t>waitmask</a:t>
            </a:r>
            <a:r>
              <a:rPr lang="en-US" sz="1200" b="0" dirty="0" smtClean="0">
                <a:latin typeface="Consolas"/>
                <a:cs typeface="Consolas"/>
              </a:rPr>
              <a:t>, </a:t>
            </a:r>
            <a:r>
              <a:rPr lang="en-US" sz="1200" b="0" dirty="0" err="1" smtClean="0">
                <a:latin typeface="Consolas"/>
                <a:cs typeface="Consolas"/>
              </a:rPr>
              <a:t>newmask</a:t>
            </a:r>
            <a:r>
              <a:rPr lang="en-US" sz="1200" b="0" dirty="0" smtClean="0">
                <a:latin typeface="Consolas"/>
                <a:cs typeface="Consolas"/>
              </a:rPr>
              <a:t>, </a:t>
            </a:r>
            <a:r>
              <a:rPr lang="en-US" sz="1200" b="0" dirty="0" err="1" smtClean="0">
                <a:latin typeface="Consolas"/>
                <a:cs typeface="Consolas"/>
              </a:rPr>
              <a:t>oldmask</a:t>
            </a:r>
            <a:r>
              <a:rPr lang="en-US" sz="1200" b="0" dirty="0" smtClean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endParaRPr lang="en-US" sz="1200" b="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/* set </a:t>
            </a:r>
            <a:r>
              <a:rPr lang="en-US" sz="1200" b="0" dirty="0" err="1" smtClean="0">
                <a:latin typeface="Consolas"/>
                <a:cs typeface="Consolas"/>
              </a:rPr>
              <a:t>waitmask</a:t>
            </a:r>
            <a:r>
              <a:rPr lang="en-US" sz="1200" b="0" dirty="0" smtClean="0">
                <a:latin typeface="Consolas"/>
                <a:cs typeface="Consolas"/>
              </a:rPr>
              <a:t> with everything </a:t>
            </a:r>
            <a:r>
              <a:rPr lang="en-US" sz="1200" b="0" dirty="0" smtClean="0">
                <a:solidFill>
                  <a:srgbClr val="FF0000"/>
                </a:solidFill>
                <a:latin typeface="Consolas"/>
                <a:cs typeface="Consolas"/>
              </a:rPr>
              <a:t>except </a:t>
            </a:r>
            <a:r>
              <a:rPr lang="en-US" sz="1200" b="0" dirty="0" smtClean="0">
                <a:latin typeface="Consolas"/>
                <a:cs typeface="Consolas"/>
              </a:rPr>
              <a:t>SIGINT */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</a:t>
            </a:r>
            <a:r>
              <a:rPr lang="en-US" sz="1200" b="0" dirty="0" err="1" smtClean="0">
                <a:latin typeface="Consolas"/>
                <a:cs typeface="Consolas"/>
              </a:rPr>
              <a:t>sigfillset(&amp;waitmask</a:t>
            </a:r>
            <a:r>
              <a:rPr lang="en-US" sz="1200" b="0" dirty="0" smtClean="0">
                <a:latin typeface="Consolas"/>
                <a:cs typeface="Consolas"/>
              </a:rPr>
              <a:t>);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</a:t>
            </a:r>
            <a:r>
              <a:rPr lang="en-US" sz="1200" b="0" dirty="0" err="1" smtClean="0">
                <a:latin typeface="Consolas"/>
                <a:cs typeface="Consolas"/>
              </a:rPr>
              <a:t>sigdelset(&amp;waitmask</a:t>
            </a:r>
            <a:r>
              <a:rPr lang="en-US" sz="1200" b="0" dirty="0" smtClean="0">
                <a:latin typeface="Consolas"/>
                <a:cs typeface="Consolas"/>
              </a:rPr>
              <a:t>, SIGINT);</a:t>
            </a:r>
          </a:p>
          <a:p>
            <a:pPr>
              <a:buNone/>
            </a:pPr>
            <a:endParaRPr lang="en-US" sz="1200" b="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/* set </a:t>
            </a:r>
            <a:r>
              <a:rPr lang="en-US" sz="1200" b="0" dirty="0" err="1" smtClean="0">
                <a:latin typeface="Consolas"/>
                <a:cs typeface="Consolas"/>
              </a:rPr>
              <a:t>newmask</a:t>
            </a:r>
            <a:r>
              <a:rPr lang="en-US" sz="1200" b="0" dirty="0" smtClean="0">
                <a:latin typeface="Consolas"/>
                <a:cs typeface="Consolas"/>
              </a:rPr>
              <a:t> with </a:t>
            </a:r>
            <a:r>
              <a:rPr lang="en-US" sz="1200" b="0" dirty="0" smtClean="0">
                <a:solidFill>
                  <a:srgbClr val="FF0000"/>
                </a:solidFill>
                <a:latin typeface="Consolas"/>
                <a:cs typeface="Consolas"/>
              </a:rPr>
              <a:t>only </a:t>
            </a:r>
            <a:r>
              <a:rPr lang="en-US" sz="1200" b="0" dirty="0" smtClean="0">
                <a:latin typeface="Consolas"/>
                <a:cs typeface="Consolas"/>
              </a:rPr>
              <a:t>SIGINT */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</a:t>
            </a:r>
            <a:r>
              <a:rPr lang="en-US" sz="1200" b="0" dirty="0" err="1" smtClean="0">
                <a:latin typeface="Consolas"/>
                <a:cs typeface="Consolas"/>
              </a:rPr>
              <a:t>sigemptyset(&amp;newmask</a:t>
            </a:r>
            <a:r>
              <a:rPr lang="en-US" sz="1200" b="0" dirty="0" smtClean="0">
                <a:latin typeface="Consolas"/>
                <a:cs typeface="Consolas"/>
              </a:rPr>
              <a:t>);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</a:t>
            </a:r>
            <a:r>
              <a:rPr lang="en-US" sz="1200" b="0" dirty="0" err="1" smtClean="0">
                <a:latin typeface="Consolas"/>
                <a:cs typeface="Consolas"/>
              </a:rPr>
              <a:t>sigaddset(&amp;newmask</a:t>
            </a:r>
            <a:r>
              <a:rPr lang="en-US" sz="1200" b="0" dirty="0" smtClean="0">
                <a:latin typeface="Consolas"/>
                <a:cs typeface="Consolas"/>
              </a:rPr>
              <a:t>, SIGINT);</a:t>
            </a:r>
          </a:p>
          <a:p>
            <a:pPr>
              <a:buNone/>
            </a:pPr>
            <a:endParaRPr lang="en-US" sz="1200" b="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</a:t>
            </a: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if (</a:t>
            </a:r>
            <a:r>
              <a:rPr lang="en-US" sz="1200" b="0" dirty="0" err="1" smtClean="0">
                <a:latin typeface="Consolas"/>
                <a:cs typeface="Consolas"/>
              </a:rPr>
              <a:t>sigprocmask(SIG_BLOCK</a:t>
            </a:r>
            <a:r>
              <a:rPr lang="en-US" sz="1200" b="0" dirty="0" smtClean="0">
                <a:latin typeface="Consolas"/>
                <a:cs typeface="Consolas"/>
              </a:rPr>
              <a:t>, &amp;</a:t>
            </a:r>
            <a:r>
              <a:rPr lang="en-US" sz="1200" b="0" dirty="0" err="1" smtClean="0">
                <a:latin typeface="Consolas"/>
                <a:cs typeface="Consolas"/>
              </a:rPr>
              <a:t>newmask</a:t>
            </a:r>
            <a:r>
              <a:rPr lang="en-US" sz="1200" b="0" dirty="0" smtClean="0">
                <a:latin typeface="Consolas"/>
                <a:cs typeface="Consolas"/>
              </a:rPr>
              <a:t>, &amp;</a:t>
            </a:r>
            <a:r>
              <a:rPr lang="en-US" sz="1200" b="0" dirty="0" err="1" smtClean="0">
                <a:latin typeface="Consolas"/>
                <a:cs typeface="Consolas"/>
              </a:rPr>
              <a:t>oldmask</a:t>
            </a: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) &lt; 0) </a:t>
            </a:r>
            <a:r>
              <a:rPr lang="en-US" sz="1200" b="0" dirty="0" smtClean="0">
                <a:solidFill>
                  <a:srgbClr val="000000"/>
                </a:solidFill>
                <a:latin typeface="Consolas"/>
                <a:cs typeface="Consolas"/>
              </a:rPr>
              <a:t>//</a:t>
            </a:r>
            <a:r>
              <a:rPr lang="en-US" sz="1200" b="0" dirty="0" err="1" smtClean="0">
                <a:solidFill>
                  <a:srgbClr val="000000"/>
                </a:solidFill>
                <a:latin typeface="Consolas"/>
                <a:cs typeface="Consolas"/>
              </a:rPr>
              <a:t>oldmask</a:t>
            </a:r>
            <a:r>
              <a:rPr lang="en-US" sz="1200" b="0" dirty="0" smtClean="0">
                <a:solidFill>
                  <a:srgbClr val="000000"/>
                </a:solidFill>
                <a:latin typeface="Consolas"/>
                <a:cs typeface="Consolas"/>
              </a:rPr>
              <a:t> now stores </a:t>
            </a:r>
            <a:r>
              <a:rPr lang="en-US" sz="1200" b="0" dirty="0" err="1" smtClean="0">
                <a:solidFill>
                  <a:srgbClr val="000000"/>
                </a:solidFill>
                <a:latin typeface="Consolas"/>
                <a:cs typeface="Consolas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Consolas"/>
                <a:cs typeface="Consolas"/>
              </a:rPr>
              <a:t> mask</a:t>
            </a:r>
          </a:p>
          <a:p>
            <a:pPr>
              <a:buNone/>
            </a:pP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		</a:t>
            </a:r>
            <a:r>
              <a:rPr lang="en-US" sz="1200" b="0" dirty="0" err="1" smtClean="0">
                <a:solidFill>
                  <a:schemeClr val="bg2"/>
                </a:solidFill>
                <a:latin typeface="Consolas"/>
                <a:cs typeface="Consolas"/>
              </a:rPr>
              <a:t>unix_error("SIG_BLOCK</a:t>
            </a: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 error");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/* CRITICAL REGION OF CODE (SIGINT blocked) */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/* pause, allowing ONLY SIGINT */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</a:t>
            </a: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if (</a:t>
            </a:r>
            <a:r>
              <a:rPr lang="en-US" sz="1200" b="0" dirty="0" err="1" smtClean="0">
                <a:latin typeface="Consolas"/>
                <a:cs typeface="Consolas"/>
              </a:rPr>
              <a:t>sigsuspend(&amp;waitmask</a:t>
            </a:r>
            <a:r>
              <a:rPr lang="en-US" sz="1200" b="0" dirty="0" smtClean="0">
                <a:latin typeface="Consolas"/>
                <a:cs typeface="Consolas"/>
              </a:rPr>
              <a:t>)</a:t>
            </a: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 != -1)</a:t>
            </a:r>
          </a:p>
          <a:p>
            <a:pPr>
              <a:buNone/>
            </a:pP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		</a:t>
            </a:r>
            <a:r>
              <a:rPr lang="en-US" sz="1200" b="0" dirty="0" err="1" smtClean="0">
                <a:solidFill>
                  <a:schemeClr val="bg2"/>
                </a:solidFill>
                <a:latin typeface="Consolas"/>
                <a:cs typeface="Consolas"/>
              </a:rPr>
              <a:t>unix_error("sigsuspend</a:t>
            </a: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 error");</a:t>
            </a:r>
          </a:p>
          <a:p>
            <a:pPr>
              <a:buNone/>
            </a:pPr>
            <a:endParaRPr lang="en-US" sz="1200" b="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/* RETURN FROM SIGSUSPEND (returns to signal state from before </a:t>
            </a:r>
            <a:r>
              <a:rPr lang="en-US" sz="1200" b="0" dirty="0" err="1" smtClean="0">
                <a:latin typeface="Consolas"/>
                <a:cs typeface="Consolas"/>
              </a:rPr>
              <a:t>sigsuspend</a:t>
            </a:r>
            <a:r>
              <a:rPr lang="en-US" sz="1200" b="0" dirty="0" smtClean="0">
                <a:latin typeface="Consolas"/>
                <a:cs typeface="Consolas"/>
              </a:rPr>
              <a:t>) */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/* Reset signal mask which unblocks SIGINT */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	</a:t>
            </a: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if (</a:t>
            </a:r>
            <a:r>
              <a:rPr lang="en-US" sz="1200" b="0" dirty="0" err="1" smtClean="0">
                <a:latin typeface="Consolas"/>
                <a:cs typeface="Consolas"/>
              </a:rPr>
              <a:t>sigprocmask(SIG_SETMASK</a:t>
            </a:r>
            <a:r>
              <a:rPr lang="en-US" sz="1200" b="0" dirty="0" smtClean="0">
                <a:latin typeface="Consolas"/>
                <a:cs typeface="Consolas"/>
              </a:rPr>
              <a:t>, &amp;</a:t>
            </a:r>
            <a:r>
              <a:rPr lang="en-US" sz="1200" b="0" dirty="0" err="1" smtClean="0">
                <a:latin typeface="Consolas"/>
                <a:cs typeface="Consolas"/>
              </a:rPr>
              <a:t>oldmask</a:t>
            </a:r>
            <a:r>
              <a:rPr lang="en-US" sz="1200" b="0" dirty="0" smtClean="0">
                <a:latin typeface="Consolas"/>
                <a:cs typeface="Consolas"/>
              </a:rPr>
              <a:t>, NULL</a:t>
            </a: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) &lt; 0)</a:t>
            </a:r>
          </a:p>
          <a:p>
            <a:pPr>
              <a:buNone/>
            </a:pP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		</a:t>
            </a:r>
            <a:r>
              <a:rPr lang="en-US" sz="1200" b="0" dirty="0" err="1" smtClean="0">
                <a:solidFill>
                  <a:schemeClr val="bg2"/>
                </a:solidFill>
                <a:latin typeface="Consolas"/>
                <a:cs typeface="Consolas"/>
              </a:rPr>
              <a:t>unix_error("SIG_SETMASK</a:t>
            </a:r>
            <a:r>
              <a:rPr lang="en-US" sz="1200" b="0" dirty="0" smtClean="0">
                <a:solidFill>
                  <a:schemeClr val="bg2"/>
                </a:solidFill>
                <a:latin typeface="Consolas"/>
                <a:cs typeface="Consolas"/>
              </a:rPr>
              <a:t> error");</a:t>
            </a:r>
          </a:p>
          <a:p>
            <a:pPr>
              <a:buNone/>
            </a:pPr>
            <a:r>
              <a:rPr lang="en-US" sz="1200" b="0" dirty="0" smtClean="0">
                <a:latin typeface="Consolas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 and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 Error Handling </a:t>
            </a:r>
          </a:p>
          <a:p>
            <a:r>
              <a:rPr lang="en-US" dirty="0" smtClean="0"/>
              <a:t>Always </a:t>
            </a:r>
            <a:r>
              <a:rPr lang="en-US" dirty="0"/>
              <a:t>handle errors for every system call – #include &lt;</a:t>
            </a:r>
            <a:r>
              <a:rPr lang="en-US" dirty="0" err="1"/>
              <a:t>errno.h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Failed system calls almost always return -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Global </a:t>
            </a:r>
            <a:r>
              <a:rPr lang="en-US" dirty="0"/>
              <a:t>integer error number: </a:t>
            </a:r>
            <a:r>
              <a:rPr lang="en-US" dirty="0" err="1" smtClean="0"/>
              <a:t>errno</a:t>
            </a:r>
            <a:endParaRPr lang="en-US" dirty="0" smtClean="0"/>
          </a:p>
          <a:p>
            <a:pPr lvl="1"/>
            <a:r>
              <a:rPr lang="en-US" dirty="0" smtClean="0"/>
              <a:t>Getting </a:t>
            </a:r>
            <a:r>
              <a:rPr lang="en-US" dirty="0"/>
              <a:t>error </a:t>
            </a:r>
            <a:r>
              <a:rPr lang="en-US" dirty="0" smtClean="0"/>
              <a:t>description</a:t>
            </a:r>
            <a:r>
              <a:rPr lang="en-US" dirty="0"/>
              <a:t>: </a:t>
            </a:r>
            <a:r>
              <a:rPr lang="en-US" dirty="0" err="1"/>
              <a:t>strerror</a:t>
            </a:r>
            <a:r>
              <a:rPr lang="en-US" dirty="0"/>
              <a:t>(</a:t>
            </a:r>
            <a:r>
              <a:rPr lang="en-US" dirty="0" err="1"/>
              <a:t>errno</a:t>
            </a:r>
            <a:r>
              <a:rPr lang="en-US" dirty="0"/>
              <a:t>) </a:t>
            </a:r>
          </a:p>
          <a:p>
            <a:r>
              <a:rPr lang="en-US" dirty="0" smtClean="0"/>
              <a:t>We </a:t>
            </a:r>
            <a:r>
              <a:rPr lang="en-US" dirty="0"/>
              <a:t>deduct style points for not handling system call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Do not lose style points here!</a:t>
            </a:r>
          </a:p>
          <a:p>
            <a:r>
              <a:rPr lang="en-US" dirty="0" smtClean="0"/>
              <a:t>Easy solution : Use wrappers from CSAPP website (Fork(),</a:t>
            </a:r>
            <a:r>
              <a:rPr lang="en-US" dirty="0" err="1" smtClean="0"/>
              <a:t>Execve</a:t>
            </a:r>
            <a:r>
              <a:rPr lang="en-US" dirty="0" smtClean="0"/>
              <a:t>(),</a:t>
            </a:r>
            <a:r>
              <a:rPr lang="en-US" dirty="0" err="1" smtClean="0"/>
              <a:t>Sigprocmask</a:t>
            </a:r>
            <a:r>
              <a:rPr lang="en-US" dirty="0" smtClean="0"/>
              <a:t>()…)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6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basic </a:t>
            </a:r>
            <a:r>
              <a:rPr lang="en-US" dirty="0" smtClean="0"/>
              <a:t>operations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open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lose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 </a:t>
            </a:r>
            <a:endParaRPr lang="en-US" dirty="0"/>
          </a:p>
          <a:p>
            <a:r>
              <a:rPr lang="en-US" dirty="0" smtClean="0"/>
              <a:t>What’s </a:t>
            </a:r>
            <a:r>
              <a:rPr lang="en-US" dirty="0"/>
              <a:t>a file descriptor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Returned </a:t>
            </a:r>
            <a:r>
              <a:rPr lang="en-US" dirty="0"/>
              <a:t>by open.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fd</a:t>
            </a:r>
            <a:r>
              <a:rPr lang="en-US" dirty="0"/>
              <a:t> = open(“/path/to/file”, O_RDONLY)</a:t>
            </a:r>
            <a:r>
              <a:rPr lang="en-US" dirty="0" smtClean="0"/>
              <a:t>; </a:t>
            </a:r>
          </a:p>
          <a:p>
            <a:pPr lvl="1"/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/>
              <a:t>is some </a:t>
            </a:r>
            <a:r>
              <a:rPr lang="en-US" dirty="0" smtClean="0"/>
              <a:t>positive </a:t>
            </a:r>
            <a:r>
              <a:rPr lang="en-US" dirty="0"/>
              <a:t>value or -1 to denote error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process starts with 3 open file </a:t>
            </a:r>
            <a:r>
              <a:rPr lang="en-US" dirty="0" smtClean="0"/>
              <a:t>descriptors that can be accessed macros like STDOUT_FILENO </a:t>
            </a:r>
            <a:endParaRPr lang="en-US" dirty="0"/>
          </a:p>
          <a:p>
            <a:pPr lvl="1"/>
            <a:r>
              <a:rPr lang="en-US" dirty="0" smtClean="0"/>
              <a:t>0 </a:t>
            </a:r>
            <a:r>
              <a:rPr lang="en-US" dirty="0"/>
              <a:t> </a:t>
            </a:r>
            <a:r>
              <a:rPr lang="en-US" dirty="0" smtClean="0"/>
              <a:t>-  STDIN 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 - </a:t>
            </a:r>
            <a:r>
              <a:rPr lang="en-US" dirty="0" smtClean="0"/>
              <a:t> STDOUT</a:t>
            </a:r>
            <a:endParaRPr lang="en-US" dirty="0"/>
          </a:p>
          <a:p>
            <a:pPr lvl="1"/>
            <a:r>
              <a:rPr lang="en-US" dirty="0" smtClean="0"/>
              <a:t>2 </a:t>
            </a:r>
            <a:r>
              <a:rPr lang="en-US" dirty="0"/>
              <a:t> </a:t>
            </a:r>
            <a:r>
              <a:rPr lang="en-US" dirty="0" smtClean="0"/>
              <a:t>- STDERR </a:t>
            </a:r>
          </a:p>
        </p:txBody>
      </p:sp>
    </p:spTree>
    <p:extLst>
      <p:ext uri="{BB962C8B-B14F-4D97-AF65-F5344CB8AC3E}">
        <p14:creationId xmlns:p14="http://schemas.microsoft.com/office/powerpoint/2010/main" val="113762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20140</TotalTime>
  <Words>3034</Words>
  <Application>Microsoft Macintosh PowerPoint</Application>
  <PresentationFormat>On-screen Show (4:3)</PresentationFormat>
  <Paragraphs>1055</Paragraphs>
  <Slides>42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template2007</vt:lpstr>
      <vt:lpstr>Virtual Memory </vt:lpstr>
      <vt:lpstr>Agenda  </vt:lpstr>
      <vt:lpstr>Updates  </vt:lpstr>
      <vt:lpstr>Shell Lab FAQ</vt:lpstr>
      <vt:lpstr>Shell Lab FAQ</vt:lpstr>
      <vt:lpstr>Shell Lab FAQ: sigsuspend example</vt:lpstr>
      <vt:lpstr>System Calls and Error Handling</vt:lpstr>
      <vt:lpstr>I/O Basics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Malloc Lab Sneak Preview</vt:lpstr>
      <vt:lpstr>Malloc Lab Sneak Preview</vt:lpstr>
      <vt:lpstr>Agenda  </vt:lpstr>
      <vt:lpstr>Virtual Memory Concepts</vt:lpstr>
      <vt:lpstr>Virtual memory concepts</vt:lpstr>
      <vt:lpstr>Virtual memory concepts</vt:lpstr>
      <vt:lpstr>Virtual memory concepts</vt:lpstr>
      <vt:lpstr>Agenda  </vt:lpstr>
      <vt:lpstr>VM Address Translation</vt:lpstr>
      <vt:lpstr>VM Address Translation</vt:lpstr>
      <vt:lpstr>VM Address Translation</vt:lpstr>
      <vt:lpstr>Example 1: Address Translation</vt:lpstr>
      <vt:lpstr>Example 1: Address Translation</vt:lpstr>
      <vt:lpstr>Agenda  </vt:lpstr>
      <vt:lpstr>VM Address Translation  with TLB</vt:lpstr>
      <vt:lpstr>Example 2: Address Translation with TLB</vt:lpstr>
      <vt:lpstr>Example 2: Address Translation with TLB</vt:lpstr>
      <vt:lpstr>Example 2a: Address Translation with TLB</vt:lpstr>
      <vt:lpstr>Example 2a: Address Translation with TLB</vt:lpstr>
      <vt:lpstr>Example 2a: Address Translation with TLB</vt:lpstr>
      <vt:lpstr>Example 2b: Address Translation with TLB</vt:lpstr>
      <vt:lpstr>Example 2b: Address Translation with TLB</vt:lpstr>
      <vt:lpstr>Example 2b: Address Translation with TLB</vt:lpstr>
      <vt:lpstr>Example 2b: Address Translation with TLB</vt:lpstr>
      <vt:lpstr>Example 2b: Address Translation with TLB</vt:lpstr>
      <vt:lpstr>Agenda  </vt:lpstr>
      <vt:lpstr>Address Translation in Real Life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822</cp:revision>
  <cp:lastPrinted>1999-09-20T15:19:18Z</cp:lastPrinted>
  <dcterms:created xsi:type="dcterms:W3CDTF">2013-10-29T00:22:44Z</dcterms:created>
  <dcterms:modified xsi:type="dcterms:W3CDTF">2015-12-02T00:12:56Z</dcterms:modified>
</cp:coreProperties>
</file>