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7"/>
  </p:notesMasterIdLst>
  <p:sldIdLst>
    <p:sldId id="256" r:id="rId2"/>
    <p:sldId id="259" r:id="rId3"/>
    <p:sldId id="275" r:id="rId4"/>
    <p:sldId id="269" r:id="rId5"/>
    <p:sldId id="270" r:id="rId6"/>
    <p:sldId id="289" r:id="rId7"/>
    <p:sldId id="290" r:id="rId8"/>
    <p:sldId id="291" r:id="rId9"/>
    <p:sldId id="277" r:id="rId10"/>
    <p:sldId id="271" r:id="rId11"/>
    <p:sldId id="282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78" r:id="rId20"/>
    <p:sldId id="261" r:id="rId21"/>
    <p:sldId id="260" r:id="rId22"/>
    <p:sldId id="262" r:id="rId23"/>
    <p:sldId id="263" r:id="rId24"/>
    <p:sldId id="264" r:id="rId25"/>
    <p:sldId id="267" r:id="rId26"/>
    <p:sldId id="268" r:id="rId27"/>
    <p:sldId id="288" r:id="rId28"/>
    <p:sldId id="287" r:id="rId29"/>
    <p:sldId id="292" r:id="rId30"/>
    <p:sldId id="293" r:id="rId31"/>
    <p:sldId id="294" r:id="rId32"/>
    <p:sldId id="266" r:id="rId33"/>
    <p:sldId id="265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590" autoAdjust="0"/>
  </p:normalViewPr>
  <p:slideViewPr>
    <p:cSldViewPr>
      <p:cViewPr varScale="1">
        <p:scale>
          <a:sx n="102" d="100"/>
          <a:sy n="102" d="100"/>
        </p:scale>
        <p:origin x="-30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A368C-9BA0-4C50-A05C-73D6A7980337}" type="datetimeFigureOut">
              <a:rPr lang="en-US" smtClean="0"/>
              <a:pPr/>
              <a:t>12/1/15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1925-B482-48E1-ACE7-DEF2ABBBC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8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7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451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7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4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4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7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0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b="0">
              <a:latin typeface="Times New Roman" pitchFamily="-1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>
                <a:solidFill>
                  <a:schemeClr val="bg1"/>
                </a:solidFill>
                <a:latin typeface="Times New Roman" pitchFamily="-1" charset="0"/>
              </a:rPr>
              <a:t>Carnegie Mellon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fld id="{4C2444F9-CA7F-3E43-ACC7-BF7CD14DC1B7}" type="slidenum">
              <a:rPr lang="en-US" sz="1000">
                <a:solidFill>
                  <a:srgbClr val="000000"/>
                </a:solidFill>
              </a:rPr>
              <a:pPr eaLnBrk="0" hangingPunct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1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1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1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1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Spinelli</a:t>
            </a:r>
          </a:p>
          <a:p>
            <a:r>
              <a:rPr lang="en-US" dirty="0" smtClean="0"/>
              <a:t>Recitation 11: November </a:t>
            </a:r>
            <a:r>
              <a:rPr lang="en-US" dirty="0"/>
              <a:t>9</a:t>
            </a:r>
            <a:r>
              <a:rPr lang="en-US" dirty="0" smtClean="0"/>
              <a:t>, 2015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Cast from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type_a</a:t>
            </a:r>
            <a:r>
              <a:rPr lang="en-US" dirty="0" smtClean="0"/>
              <a:t>&gt;* to &lt;</a:t>
            </a:r>
            <a:r>
              <a:rPr lang="en-US" dirty="0" err="1" smtClean="0"/>
              <a:t>type_b</a:t>
            </a:r>
            <a:r>
              <a:rPr lang="en-US" dirty="0" smtClean="0"/>
              <a:t>&gt;*</a:t>
            </a:r>
          </a:p>
          <a:p>
            <a:pPr lvl="2"/>
            <a:r>
              <a:rPr lang="en-US" dirty="0" smtClean="0"/>
              <a:t>Gives back the same value</a:t>
            </a:r>
          </a:p>
          <a:p>
            <a:pPr lvl="2"/>
            <a:r>
              <a:rPr lang="en-US" dirty="0" smtClean="0"/>
              <a:t>Changes the behavior that will happen when dereferenced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type_a</a:t>
            </a:r>
            <a:r>
              <a:rPr lang="en-US" dirty="0" smtClean="0"/>
              <a:t>&gt;* to integer/ unsigned </a:t>
            </a:r>
            <a:r>
              <a:rPr lang="en-US" dirty="0" err="1" smtClean="0"/>
              <a:t>int</a:t>
            </a:r>
            <a:endParaRPr lang="en-US" dirty="0"/>
          </a:p>
          <a:p>
            <a:pPr lvl="2"/>
            <a:r>
              <a:rPr lang="en-US" dirty="0" smtClean="0"/>
              <a:t>Pointers are really just 8-byte numbers</a:t>
            </a:r>
          </a:p>
          <a:p>
            <a:pPr lvl="2"/>
            <a:r>
              <a:rPr lang="en-US" dirty="0" smtClean="0"/>
              <a:t>Taking advantage of this is an important part of </a:t>
            </a:r>
            <a:r>
              <a:rPr lang="en-US" dirty="0" err="1" smtClean="0"/>
              <a:t>malloc</a:t>
            </a:r>
            <a:r>
              <a:rPr lang="en-US" dirty="0" smtClean="0"/>
              <a:t> lab</a:t>
            </a:r>
          </a:p>
          <a:p>
            <a:pPr lvl="2"/>
            <a:r>
              <a:rPr lang="en-US" dirty="0" smtClean="0"/>
              <a:t>Be careful, though, as this can easily lead to errors</a:t>
            </a:r>
            <a:endParaRPr lang="en-US" dirty="0"/>
          </a:p>
          <a:p>
            <a:pPr lvl="1"/>
            <a:r>
              <a:rPr lang="en-US" dirty="0" smtClean="0"/>
              <a:t>integer/ unsigned </a:t>
            </a:r>
            <a:r>
              <a:rPr lang="en-US" dirty="0" err="1" smtClean="0"/>
              <a:t>int</a:t>
            </a:r>
            <a:r>
              <a:rPr lang="en-US" dirty="0" smtClean="0"/>
              <a:t> to &lt;</a:t>
            </a:r>
            <a:r>
              <a:rPr lang="en-US" dirty="0" err="1" smtClean="0"/>
              <a:t>type_a</a:t>
            </a:r>
            <a:r>
              <a:rPr lang="en-US" dirty="0" smtClean="0"/>
              <a:t>&gt;*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expression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a </a:t>
            </a:r>
            <a:r>
              <a:rPr lang="en-US" dirty="0" smtClean="0"/>
              <a:t>doesn’t mean the same thing as it would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/>
              <a:t> were an integer.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type_a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 pointer = …;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(void *) pointer2 = (void *) (pointer + a);</a:t>
            </a:r>
          </a:p>
          <a:p>
            <a:r>
              <a:rPr lang="en-US" dirty="0" smtClean="0">
                <a:latin typeface="+mj-lt"/>
                <a:cs typeface="Courier New" pitchFamily="49" charset="0"/>
              </a:rPr>
              <a:t>This is really computing: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pointer2 = pointer + (a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lea (pointer, a,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type_a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)), pointer2;</a:t>
            </a:r>
          </a:p>
          <a:p>
            <a:r>
              <a:rPr lang="en-US" sz="2400" dirty="0" smtClean="0">
                <a:latin typeface="+mn-lt"/>
                <a:cs typeface="Courier New" pitchFamily="49" charset="0"/>
              </a:rPr>
              <a:t>Pointer arithmetic on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void*</a:t>
            </a:r>
            <a:r>
              <a:rPr lang="en-US" sz="2400" dirty="0" smtClean="0">
                <a:latin typeface="+mn-lt"/>
                <a:cs typeface="Courier New" pitchFamily="49" charset="0"/>
              </a:rPr>
              <a:t> is undefined</a:t>
            </a:r>
            <a:endParaRPr lang="en-US" sz="2000" dirty="0" smtClean="0">
              <a:latin typeface="+mn-lt"/>
              <a:cs typeface="Courier New" pitchFamily="49" charset="0"/>
            </a:endParaRPr>
          </a:p>
          <a:p>
            <a:endParaRPr lang="en-US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ptr2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(char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 ptr2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ptr2 = ((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 (((char *)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+ 1));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(char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ptr2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ptr2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4972050"/>
          </a:xfrm>
        </p:spPr>
        <p:txBody>
          <a:bodyPr>
            <a:normAutofit lnSpcReduction="10000"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ptr2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0x12341234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(char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 ptr2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0x12341231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ptr2 = ((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 (((char *)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+ 1));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0x12341231</a:t>
            </a: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(char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ptr2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0x12341231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ptr2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still 0x12341231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ptr2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har **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(char **)0x12341230;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short * ptr2 = (short *)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ptr2 = &amp;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ptr2 = ((void *)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+ 1));</a:t>
            </a:r>
          </a:p>
          <a:p>
            <a:endParaRPr lang="en-US" dirty="0" smtClean="0"/>
          </a:p>
          <a:p>
            <a:r>
              <a:rPr lang="en-US" b="1" u="sng" dirty="0" smtClean="0"/>
              <a:t>This is on a 64-bit machine!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pointer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ptr2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+ 1);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= 0x12341238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har **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(char **)0x12341230;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short * ptr2 = (short *)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= 0x12341238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ptr2 = &amp;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+ 1;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= ??</a:t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actually 8 bytes higher than the address of the variable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which is somewhere on the stack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*)0x12341230;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ptr2 = ((void *)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+ 1));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= ??</a:t>
            </a:r>
            <a:b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//ptr2 is one plus the value at 0x12341230</a:t>
            </a:r>
          </a:p>
          <a:p>
            <a:pPr lvl="1"/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(so undefined, but it probably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segfaults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It must be a POINTER type (or cast to one) at the time of dereference</a:t>
            </a:r>
          </a:p>
          <a:p>
            <a:pPr lvl="1"/>
            <a:r>
              <a:rPr lang="en-US" dirty="0" smtClean="0"/>
              <a:t>Cannot dereference expressions with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</a:p>
          <a:p>
            <a:pPr lvl="1"/>
            <a:r>
              <a:rPr lang="en-US" dirty="0" smtClean="0"/>
              <a:t>Dereferencing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t*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/>
              <a:t>evaluates to a value with 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gets “returned?”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 ptr1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));</a:t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*ptr1 = 0xdeadbeef;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val1 = *ptr1;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val2 =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*((char *) ptr1);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What are val1 and val2?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dereferencing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gets “returned?”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* ptr1 =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));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*ptr1 = 0xdeadbeef;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val1 = *ptr1;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val2 = 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 *((char *) ptr1);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val1 = 0xdeadbeef;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val2 = 0xffffffef;</a:t>
            </a:r>
          </a:p>
          <a:p>
            <a:pPr>
              <a:buNone/>
            </a:pPr>
            <a:r>
              <a:rPr lang="en-US" dirty="0" smtClean="0"/>
              <a:t>What happened??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Macros / Inline functions</a:t>
            </a:r>
          </a:p>
          <a:p>
            <a:r>
              <a:rPr lang="en-US" dirty="0" smtClean="0"/>
              <a:t>Quick pointer review</a:t>
            </a:r>
          </a:p>
          <a:p>
            <a:r>
              <a:rPr lang="en-US" dirty="0" err="1" smtClean="0"/>
              <a:t>Malloc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dynamic memory allocation?</a:t>
            </a:r>
          </a:p>
          <a:p>
            <a:endParaRPr lang="en-US" dirty="0"/>
          </a:p>
          <a:p>
            <a:r>
              <a:rPr lang="en-US" dirty="0" smtClean="0"/>
              <a:t>Terms you will need to know</a:t>
            </a:r>
          </a:p>
          <a:p>
            <a:pPr lvl="1"/>
            <a:r>
              <a:rPr lang="en-US" dirty="0" err="1" smtClean="0"/>
              <a:t>malloc</a:t>
            </a:r>
            <a:r>
              <a:rPr lang="en-US" dirty="0" smtClean="0"/>
              <a:t>/ </a:t>
            </a:r>
            <a:r>
              <a:rPr lang="en-US" dirty="0" err="1" smtClean="0"/>
              <a:t>calloc</a:t>
            </a:r>
            <a:r>
              <a:rPr lang="en-US" dirty="0" smtClean="0"/>
              <a:t> / </a:t>
            </a:r>
            <a:r>
              <a:rPr lang="en-US" dirty="0" err="1" smtClean="0"/>
              <a:t>realloc</a:t>
            </a:r>
            <a:endParaRPr lang="en-US" dirty="0"/>
          </a:p>
          <a:p>
            <a:pPr lvl="1"/>
            <a:r>
              <a:rPr lang="en-US" dirty="0" smtClean="0"/>
              <a:t>free</a:t>
            </a:r>
          </a:p>
          <a:p>
            <a:pPr lvl="1"/>
            <a:r>
              <a:rPr lang="en-US" dirty="0" err="1" smtClean="0"/>
              <a:t>sbrk</a:t>
            </a:r>
            <a:endParaRPr lang="en-US" dirty="0" smtClean="0"/>
          </a:p>
          <a:p>
            <a:pPr lvl="1"/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fragmentation (internal vs. external)</a:t>
            </a:r>
          </a:p>
          <a:p>
            <a:pPr lvl="1"/>
            <a:r>
              <a:rPr lang="en-US" dirty="0" smtClean="0"/>
              <a:t>coalescing</a:t>
            </a:r>
          </a:p>
          <a:p>
            <a:pPr lvl="2"/>
            <a:r>
              <a:rPr lang="en-US" dirty="0" smtClean="0"/>
              <a:t>Bi-directional</a:t>
            </a:r>
          </a:p>
          <a:p>
            <a:pPr lvl="2"/>
            <a:r>
              <a:rPr lang="en-US" dirty="0" smtClean="0"/>
              <a:t>Immediate vs. Deferred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t="6250"/>
          <a:stretch/>
        </p:blipFill>
        <p:spPr bwMode="auto">
          <a:xfrm>
            <a:off x="4354" y="457200"/>
            <a:ext cx="9181942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fragmentation</a:t>
            </a:r>
          </a:p>
          <a:p>
            <a:pPr lvl="1"/>
            <a:r>
              <a:rPr lang="en-US" dirty="0" smtClean="0"/>
              <a:t>Result of </a:t>
            </a:r>
            <a:r>
              <a:rPr lang="en-US" b="1" u="sng" dirty="0" smtClean="0"/>
              <a:t>payload</a:t>
            </a:r>
            <a:r>
              <a:rPr lang="en-US" dirty="0" smtClean="0"/>
              <a:t> being smaller than block size.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* m1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(3); void * m1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m1,m2 </a:t>
            </a:r>
            <a:r>
              <a:rPr lang="en-US" dirty="0" smtClean="0"/>
              <a:t>both have to be aligned to 8 bytes…</a:t>
            </a:r>
          </a:p>
          <a:p>
            <a:endParaRPr lang="en-US" dirty="0" smtClean="0"/>
          </a:p>
          <a:p>
            <a:r>
              <a:rPr lang="en-US" dirty="0" smtClean="0"/>
              <a:t>External fragmentation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/>
          <a:srcRect t="4729"/>
          <a:stretch/>
        </p:blipFill>
        <p:spPr bwMode="auto">
          <a:xfrm>
            <a:off x="152400" y="381000"/>
            <a:ext cx="8837023" cy="614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Hurdles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know where the blocks are?</a:t>
            </a:r>
          </a:p>
          <a:p>
            <a:r>
              <a:rPr lang="en-US" dirty="0" smtClean="0"/>
              <a:t>How do we know how big the blocks are?</a:t>
            </a:r>
          </a:p>
          <a:p>
            <a:r>
              <a:rPr lang="en-US" dirty="0" smtClean="0"/>
              <a:t>How do we know which blocks are free?</a:t>
            </a:r>
            <a:endParaRPr lang="en-US" dirty="0"/>
          </a:p>
          <a:p>
            <a:r>
              <a:rPr lang="en-US" dirty="0" smtClean="0"/>
              <a:t>Remember: can’t buffer calls to </a:t>
            </a:r>
            <a:r>
              <a:rPr lang="en-US" dirty="0" err="1" smtClean="0"/>
              <a:t>malloc</a:t>
            </a:r>
            <a:r>
              <a:rPr lang="en-US" dirty="0" smtClean="0"/>
              <a:t> and free… must deal with them real-time.</a:t>
            </a:r>
          </a:p>
          <a:p>
            <a:r>
              <a:rPr lang="en-US" dirty="0" smtClean="0"/>
              <a:t>Remember: calls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US" dirty="0" smtClean="0"/>
              <a:t> only takes a pointer, not a pointer and a size.</a:t>
            </a:r>
          </a:p>
          <a:p>
            <a:r>
              <a:rPr lang="en-US" dirty="0" smtClean="0"/>
              <a:t>Solution: </a:t>
            </a:r>
            <a:r>
              <a:rPr lang="en-US" b="1" u="sng" dirty="0" smtClean="0"/>
              <a:t>Need a data structure to store information on the “</a:t>
            </a:r>
            <a:r>
              <a:rPr lang="en-US" u="sng" dirty="0" smtClean="0"/>
              <a:t>blocks</a:t>
            </a:r>
            <a:r>
              <a:rPr lang="en-US" b="1" u="sng" dirty="0" smtClean="0"/>
              <a:t>”</a:t>
            </a:r>
          </a:p>
          <a:p>
            <a:pPr lvl="1"/>
            <a:r>
              <a:rPr lang="en-US" dirty="0" smtClean="0"/>
              <a:t>Where do I keep this data structure?</a:t>
            </a:r>
          </a:p>
          <a:p>
            <a:pPr lvl="1"/>
            <a:r>
              <a:rPr lang="en-US" dirty="0" smtClean="0"/>
              <a:t>We can’t allocate a space for it, that’s what we are writing!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The data structure needs to tell us where the blocks are, how big they are, and whether they’re free</a:t>
            </a:r>
          </a:p>
          <a:p>
            <a:pPr lvl="1"/>
            <a:r>
              <a:rPr lang="en-US" dirty="0" smtClean="0"/>
              <a:t>We need to be able to CHANGE the data structure during calls to </a:t>
            </a:r>
            <a:r>
              <a:rPr lang="en-US" dirty="0" err="1" smtClean="0"/>
              <a:t>malloc</a:t>
            </a:r>
            <a:r>
              <a:rPr lang="en-US" dirty="0" smtClean="0"/>
              <a:t> and free</a:t>
            </a:r>
          </a:p>
          <a:p>
            <a:pPr lvl="1"/>
            <a:r>
              <a:rPr lang="en-US" dirty="0" smtClean="0"/>
              <a:t>We need to be able to find the </a:t>
            </a:r>
            <a:r>
              <a:rPr lang="en-US" b="1" dirty="0" smtClean="0"/>
              <a:t>next free block</a:t>
            </a:r>
            <a:r>
              <a:rPr lang="en-US" dirty="0" smtClean="0"/>
              <a:t> that is “a good fit for” a given payload</a:t>
            </a:r>
          </a:p>
          <a:p>
            <a:pPr lvl="1"/>
            <a:r>
              <a:rPr lang="en-US" dirty="0" smtClean="0"/>
              <a:t>We need to be able to quickly mark a block as free/allocated</a:t>
            </a:r>
          </a:p>
          <a:p>
            <a:pPr lvl="1"/>
            <a:r>
              <a:rPr lang="en-US" dirty="0" smtClean="0"/>
              <a:t>We need to be able to detect when we’re out of blocks.</a:t>
            </a:r>
          </a:p>
          <a:p>
            <a:pPr lvl="2"/>
            <a:r>
              <a:rPr lang="en-US" dirty="0" smtClean="0"/>
              <a:t>What do we do when we’re out of blocks?</a:t>
            </a:r>
          </a:p>
          <a:p>
            <a:pPr lvl="1"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would be convenient if it worked like:</a:t>
            </a:r>
          </a:p>
          <a:p>
            <a:pPr lvl="1"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malloc_struct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malloc_data_structure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(100, &amp;malloc_data_structure);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malloc_data_structure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r>
              <a:rPr lang="en-US" dirty="0" smtClean="0"/>
              <a:t>Instead all we have is the memory we’re giving out.</a:t>
            </a:r>
          </a:p>
          <a:p>
            <a:pPr lvl="1"/>
            <a:r>
              <a:rPr lang="en-US" dirty="0" smtClean="0"/>
              <a:t>All of it doesn’t have to be payload! We can use some of that for our data structure.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structure IS your memory!</a:t>
            </a:r>
          </a:p>
          <a:p>
            <a:r>
              <a:rPr lang="en-US" dirty="0" smtClean="0"/>
              <a:t>A start:</a:t>
            </a:r>
          </a:p>
          <a:p>
            <a:pPr lvl="1"/>
            <a:r>
              <a:rPr lang="en-US" dirty="0" smtClean="0"/>
              <a:t>&lt;h1&gt; &lt;pl1&gt; &lt;h2&gt; &lt;pl2&gt; &lt;h3&gt; &lt;pl3&gt;</a:t>
            </a:r>
          </a:p>
          <a:p>
            <a:pPr lvl="1"/>
            <a:r>
              <a:rPr lang="en-US" dirty="0" smtClean="0"/>
              <a:t>What goes in the header?</a:t>
            </a:r>
          </a:p>
          <a:p>
            <a:pPr lvl="2"/>
            <a:r>
              <a:rPr lang="en-US" dirty="0" smtClean="0"/>
              <a:t>That’s your job!</a:t>
            </a:r>
          </a:p>
          <a:p>
            <a:pPr lvl="1"/>
            <a:r>
              <a:rPr lang="en-US" dirty="0" smtClean="0"/>
              <a:t>Lets say somebody calls free(p2), how can I coalesce?</a:t>
            </a:r>
          </a:p>
          <a:p>
            <a:pPr lvl="2"/>
            <a:r>
              <a:rPr lang="en-US" dirty="0" smtClean="0"/>
              <a:t>Maybe you need a </a:t>
            </a:r>
            <a:r>
              <a:rPr lang="en-US" b="1" dirty="0" smtClean="0"/>
              <a:t>footer</a:t>
            </a:r>
            <a:r>
              <a:rPr lang="en-US" dirty="0" smtClean="0"/>
              <a:t>? Maybe not?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89925" cy="4972050"/>
          </a:xfrm>
        </p:spPr>
        <p:txBody>
          <a:bodyPr>
            <a:normAutofit/>
          </a:bodyPr>
          <a:lstStyle/>
          <a:p>
            <a:r>
              <a:rPr lang="en-US" dirty="0" smtClean="0"/>
              <a:t>Common types</a:t>
            </a:r>
          </a:p>
          <a:p>
            <a:pPr lvl="1"/>
            <a:r>
              <a:rPr lang="en-US" sz="2000" dirty="0" smtClean="0"/>
              <a:t>Implicit List</a:t>
            </a:r>
          </a:p>
          <a:p>
            <a:pPr lvl="2"/>
            <a:r>
              <a:rPr lang="en-US" sz="2000" dirty="0" smtClean="0"/>
              <a:t>Root -&gt; block1 -&gt; block2 -&gt; block3 -&gt; …</a:t>
            </a:r>
          </a:p>
          <a:p>
            <a:pPr lvl="1"/>
            <a:r>
              <a:rPr lang="en-US" sz="2000" dirty="0" smtClean="0"/>
              <a:t>Explicit List</a:t>
            </a:r>
          </a:p>
          <a:p>
            <a:pPr lvl="2"/>
            <a:r>
              <a:rPr lang="en-US" sz="2000" dirty="0" smtClean="0"/>
              <a:t>Root -&gt; free block 1 -&gt; free block 2 -&gt; free block 3 -&gt; …</a:t>
            </a:r>
          </a:p>
          <a:p>
            <a:pPr lvl="1"/>
            <a:r>
              <a:rPr lang="en-US" sz="2000" dirty="0" smtClean="0"/>
              <a:t>Segregated List</a:t>
            </a:r>
          </a:p>
          <a:p>
            <a:pPr lvl="2"/>
            <a:r>
              <a:rPr lang="en-US" sz="2000" dirty="0" smtClean="0"/>
              <a:t>Small-</a:t>
            </a:r>
            <a:r>
              <a:rPr lang="en-US" sz="2000" dirty="0" err="1" smtClean="0"/>
              <a:t>malloc</a:t>
            </a:r>
            <a:r>
              <a:rPr lang="en-US" sz="2000" dirty="0" smtClean="0"/>
              <a:t> root -&gt; free small </a:t>
            </a:r>
            <a:r>
              <a:rPr lang="en-US" dirty="0" smtClean="0"/>
              <a:t>block</a:t>
            </a:r>
            <a:r>
              <a:rPr lang="en-US" sz="2000" dirty="0" smtClean="0"/>
              <a:t> 1 -&gt; free small block 2 -&gt; …</a:t>
            </a:r>
          </a:p>
          <a:p>
            <a:pPr lvl="2"/>
            <a:r>
              <a:rPr lang="en-US" sz="2000" dirty="0" smtClean="0"/>
              <a:t>Medium-</a:t>
            </a:r>
            <a:r>
              <a:rPr lang="en-US" sz="2000" dirty="0" err="1" smtClean="0"/>
              <a:t>malloc</a:t>
            </a:r>
            <a:r>
              <a:rPr lang="en-US" sz="2000" dirty="0" smtClean="0"/>
              <a:t> root -&gt; free medium block 1 -&gt; …</a:t>
            </a:r>
          </a:p>
          <a:p>
            <a:pPr lvl="2"/>
            <a:r>
              <a:rPr lang="en-US" sz="2000" dirty="0" smtClean="0"/>
              <a:t>Large-</a:t>
            </a:r>
            <a:r>
              <a:rPr lang="en-US" sz="2000" dirty="0" err="1" smtClean="0"/>
              <a:t>malloc</a:t>
            </a:r>
            <a:r>
              <a:rPr lang="en-US" sz="2000" dirty="0" smtClean="0"/>
              <a:t> root -&gt; free block chunk1 -&gt; …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root, can traverse across blocks using headers</a:t>
            </a:r>
          </a:p>
          <a:p>
            <a:r>
              <a:rPr lang="en-US" dirty="0" smtClean="0"/>
              <a:t>Can find a free block this way</a:t>
            </a:r>
          </a:p>
          <a:p>
            <a:r>
              <a:rPr lang="en-US" dirty="0" smtClean="0"/>
              <a:t>Can take a while to find a free block</a:t>
            </a:r>
          </a:p>
          <a:p>
            <a:pPr lvl="1"/>
            <a:r>
              <a:rPr lang="en-US" dirty="0" smtClean="0"/>
              <a:t>How would you know when you have to call </a:t>
            </a:r>
            <a:r>
              <a:rPr lang="en-US" dirty="0" err="1" smtClean="0"/>
              <a:t>sbrk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Macros / Inline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 over implicit list</a:t>
            </a:r>
          </a:p>
          <a:p>
            <a:r>
              <a:rPr lang="en-US" dirty="0" smtClean="0"/>
              <a:t>From a root, keep track of all free blocks in a (doubly) linked list</a:t>
            </a:r>
          </a:p>
          <a:p>
            <a:pPr lvl="1"/>
            <a:r>
              <a:rPr lang="en-US" dirty="0" smtClean="0"/>
              <a:t>Remember a doubly linked list has pointers to next and previous</a:t>
            </a:r>
          </a:p>
          <a:p>
            <a:r>
              <a:rPr lang="en-US" dirty="0" smtClean="0"/>
              <a:t>When </a:t>
            </a:r>
            <a:r>
              <a:rPr lang="en-US" dirty="0" err="1" smtClean="0"/>
              <a:t>malloc</a:t>
            </a:r>
            <a:r>
              <a:rPr lang="en-US" dirty="0" smtClean="0"/>
              <a:t> is called, can now find a free block quickly</a:t>
            </a:r>
          </a:p>
          <a:p>
            <a:pPr lvl="1"/>
            <a:r>
              <a:rPr lang="en-US" dirty="0" smtClean="0"/>
              <a:t>What happens if the list is a bunch of small free blocks but we want a really big one?</a:t>
            </a:r>
          </a:p>
          <a:p>
            <a:pPr lvl="1"/>
            <a:r>
              <a:rPr lang="en-US" dirty="0" smtClean="0"/>
              <a:t>How can we speed this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11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Segregated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optimization for explicit lists</a:t>
            </a:r>
          </a:p>
          <a:p>
            <a:r>
              <a:rPr lang="en-US" dirty="0" smtClean="0"/>
              <a:t>Can be thought of as multiple explicit lists</a:t>
            </a:r>
          </a:p>
          <a:p>
            <a:pPr lvl="1"/>
            <a:r>
              <a:rPr lang="en-US" dirty="0" smtClean="0"/>
              <a:t>What should we group by?</a:t>
            </a:r>
          </a:p>
          <a:p>
            <a:r>
              <a:rPr lang="en-US" dirty="0" smtClean="0"/>
              <a:t>Grouped by size – let’s us quickly find a block of the size we want</a:t>
            </a:r>
          </a:p>
          <a:p>
            <a:r>
              <a:rPr lang="en-US" dirty="0" smtClean="0"/>
              <a:t>What size/number of buckets should we use?</a:t>
            </a:r>
          </a:p>
          <a:p>
            <a:pPr lvl="1"/>
            <a:r>
              <a:rPr lang="en-US" dirty="0" smtClean="0"/>
              <a:t>This is up to you to decide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7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found a chunk that fits the necessary payload… should I look for a better fit or not? (First fit vs. Best fit)</a:t>
            </a:r>
          </a:p>
          <a:p>
            <a:r>
              <a:rPr lang="en-US" dirty="0" smtClean="0"/>
              <a:t>Splitting a free block:</a:t>
            </a:r>
            <a:endParaRPr lang="en-US" dirty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(50);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//use same space, then “mark” remaining bytes 			as free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void*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(200);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(192);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//use same space, then “mark” remaining bytes 			as free??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blocks: address-ordered or LIFO</a:t>
            </a:r>
          </a:p>
          <a:p>
            <a:pPr lvl="1"/>
            <a:r>
              <a:rPr lang="en-US" dirty="0" smtClean="0"/>
              <a:t>What’s the difference?</a:t>
            </a:r>
          </a:p>
          <a:p>
            <a:pPr lvl="1"/>
            <a:r>
              <a:rPr lang="en-US" dirty="0" smtClean="0"/>
              <a:t>Pros and cons?</a:t>
            </a:r>
          </a:p>
          <a:p>
            <a:r>
              <a:rPr lang="en-US" dirty="0" smtClean="0"/>
              <a:t>Coalescing</a:t>
            </a:r>
          </a:p>
          <a:p>
            <a:pPr lvl="1"/>
            <a:r>
              <a:rPr lang="en-US" dirty="0" smtClean="0"/>
              <a:t>When do you coalesce?</a:t>
            </a:r>
          </a:p>
          <a:p>
            <a:r>
              <a:rPr lang="en-US" dirty="0" smtClean="0"/>
              <a:t>You will need to be using an explicit list at minimum score points</a:t>
            </a:r>
          </a:p>
          <a:p>
            <a:pPr lvl="1"/>
            <a:r>
              <a:rPr lang="en-US" dirty="0" smtClean="0"/>
              <a:t>But don’t try to go straight to your final design, build it up iteratively.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137525" cy="5419725"/>
          </a:xfrm>
        </p:spPr>
        <p:txBody>
          <a:bodyPr/>
          <a:lstStyle/>
          <a:p>
            <a:r>
              <a:rPr lang="en-US" dirty="0" smtClean="0"/>
              <a:t>Part of the assignment is writing a heap checker</a:t>
            </a:r>
          </a:p>
          <a:p>
            <a:pPr lvl="1"/>
            <a:r>
              <a:rPr lang="en-US" dirty="0" smtClean="0"/>
              <a:t>This is here to help you.</a:t>
            </a:r>
          </a:p>
          <a:p>
            <a:pPr lvl="1"/>
            <a:r>
              <a:rPr lang="en-US" dirty="0" smtClean="0"/>
              <a:t>Write the heap checker as you go, don’t think of it as something to do at the end</a:t>
            </a:r>
          </a:p>
          <a:p>
            <a:pPr lvl="1"/>
            <a:r>
              <a:rPr lang="en-US" dirty="0" smtClean="0"/>
              <a:t>A good heap checker will make debugging much, much easier</a:t>
            </a:r>
          </a:p>
          <a:p>
            <a:r>
              <a:rPr lang="en-US" dirty="0" smtClean="0"/>
              <a:t>Heap checker tips</a:t>
            </a:r>
          </a:p>
          <a:p>
            <a:pPr lvl="1"/>
            <a:r>
              <a:rPr lang="en-US" dirty="0" smtClean="0"/>
              <a:t>Heap checker should run silently until it finds an error</a:t>
            </a:r>
          </a:p>
          <a:p>
            <a:pPr lvl="2"/>
            <a:r>
              <a:rPr lang="en-US" dirty="0" smtClean="0"/>
              <a:t>Otherwise you will get more output than is useful</a:t>
            </a:r>
          </a:p>
          <a:p>
            <a:pPr lvl="2"/>
            <a:r>
              <a:rPr lang="en-US" dirty="0" smtClean="0"/>
              <a:t>You might find it useful to add a “verbose” flag, however</a:t>
            </a:r>
          </a:p>
          <a:p>
            <a:pPr lvl="1"/>
            <a:r>
              <a:rPr lang="en-US" dirty="0" smtClean="0"/>
              <a:t>Consider using a macro to turn the heap checker on and off</a:t>
            </a:r>
          </a:p>
          <a:p>
            <a:pPr lvl="2"/>
            <a:r>
              <a:rPr lang="en-US" dirty="0" smtClean="0"/>
              <a:t>This way you don’t have to edit all of the places you call it</a:t>
            </a:r>
          </a:p>
          <a:p>
            <a:pPr lvl="1"/>
            <a:r>
              <a:rPr lang="en-US" dirty="0" smtClean="0"/>
              <a:t>There is a built-in macro called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that gets replaced with the line number it’s on</a:t>
            </a:r>
          </a:p>
          <a:p>
            <a:pPr lvl="2"/>
            <a:r>
              <a:rPr lang="en-US" dirty="0" smtClean="0">
                <a:latin typeface="+mn-lt"/>
                <a:cs typeface="Courier New" panose="02070309020205020404" pitchFamily="49" charset="0"/>
              </a:rPr>
              <a:t>You can use this to make the heap checker tell you where it failed</a:t>
            </a:r>
          </a:p>
        </p:txBody>
      </p:sp>
    </p:spTree>
    <p:extLst>
      <p:ext uri="{BB962C8B-B14F-4D97-AF65-F5344CB8AC3E}">
        <p14:creationId xmlns:p14="http://schemas.microsoft.com/office/powerpoint/2010/main" val="3158523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Traces</a:t>
            </a:r>
          </a:p>
          <a:p>
            <a:r>
              <a:rPr lang="en-US" dirty="0" smtClean="0"/>
              <a:t>Heap checker</a:t>
            </a:r>
          </a:p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r>
              <a:rPr lang="en-US" dirty="0" smtClean="0"/>
              <a:t> to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Pre-compile time</a:t>
            </a:r>
          </a:p>
          <a:p>
            <a:r>
              <a:rPr lang="en-US" dirty="0" smtClean="0"/>
              <a:t>Define constants: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NUM_ENTRIES 100</a:t>
            </a:r>
          </a:p>
          <a:p>
            <a:pPr lvl="1"/>
            <a:r>
              <a:rPr lang="en-US" dirty="0" smtClean="0"/>
              <a:t>OK</a:t>
            </a:r>
          </a:p>
          <a:p>
            <a:r>
              <a:rPr lang="en-US" dirty="0" smtClean="0"/>
              <a:t>Define simple operations: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twice(x) 2*x</a:t>
            </a:r>
          </a:p>
          <a:p>
            <a:pPr lvl="2"/>
            <a:r>
              <a:rPr lang="en-US" dirty="0" smtClean="0"/>
              <a:t>Not OK</a:t>
            </a:r>
          </a:p>
          <a:p>
            <a:pPr lvl="2"/>
            <a:r>
              <a:rPr lang="en-US" dirty="0" smtClean="0"/>
              <a:t>twice(x+1) becomes 2*x+1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#define twice(x) (2*(x))</a:t>
            </a:r>
          </a:p>
          <a:p>
            <a:pPr lvl="2"/>
            <a:r>
              <a:rPr lang="en-US" dirty="0" smtClean="0"/>
              <a:t>OK</a:t>
            </a:r>
          </a:p>
          <a:p>
            <a:pPr lvl="1"/>
            <a:r>
              <a:rPr lang="en-US" dirty="0" smtClean="0"/>
              <a:t>Always wrap in parentheses; it’s a naive search-and-replace!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macros?</a:t>
            </a:r>
          </a:p>
          <a:p>
            <a:pPr lvl="1"/>
            <a:r>
              <a:rPr lang="en-US" dirty="0" smtClean="0"/>
              <a:t>“Faster” than function calls</a:t>
            </a:r>
          </a:p>
          <a:p>
            <a:pPr lvl="2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malloc</a:t>
            </a:r>
            <a:endParaRPr lang="en-US" dirty="0" smtClean="0"/>
          </a:p>
          <a:p>
            <a:pPr lvl="2"/>
            <a:r>
              <a:rPr lang="en-US" dirty="0" smtClean="0"/>
              <a:t>Quick access to header information (payload size, valid)</a:t>
            </a:r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Less expressive than functions</a:t>
            </a:r>
          </a:p>
          <a:p>
            <a:pPr lvl="1"/>
            <a:r>
              <a:rPr lang="en-US" dirty="0" smtClean="0"/>
              <a:t>Arguments are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err="1" smtClean="0"/>
              <a:t>typechecked</a:t>
            </a:r>
            <a:r>
              <a:rPr lang="en-US" dirty="0" smtClean="0"/>
              <a:t>, local variables</a:t>
            </a:r>
          </a:p>
          <a:p>
            <a:pPr lvl="2"/>
            <a:r>
              <a:rPr lang="en-US" dirty="0" smtClean="0"/>
              <a:t>This can easily lead to errors that are more difficult to find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keyword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dirty="0"/>
              <a:t> do?</a:t>
            </a:r>
          </a:p>
          <a:p>
            <a:pPr lvl="1"/>
            <a:r>
              <a:rPr lang="en-US" dirty="0"/>
              <a:t>At </a:t>
            </a:r>
            <a:r>
              <a:rPr lang="en-US" b="1" dirty="0"/>
              <a:t>compile-time </a:t>
            </a:r>
            <a:r>
              <a:rPr lang="en-US" dirty="0"/>
              <a:t>replaces “function calls” </a:t>
            </a:r>
            <a:r>
              <a:rPr lang="en-US" dirty="0" smtClean="0"/>
              <a:t>with code</a:t>
            </a:r>
            <a:endParaRPr lang="en-US" b="1" dirty="0"/>
          </a:p>
          <a:p>
            <a:r>
              <a:rPr lang="en-US" dirty="0" smtClean="0"/>
              <a:t>More efficient than a normal function call</a:t>
            </a:r>
          </a:p>
          <a:p>
            <a:pPr lvl="1"/>
            <a:r>
              <a:rPr lang="en-US" dirty="0" smtClean="0"/>
              <a:t>Less overhead – no need to set up stack/function call</a:t>
            </a:r>
          </a:p>
          <a:p>
            <a:pPr lvl="1"/>
            <a:r>
              <a:rPr lang="en-US" dirty="0" smtClean="0"/>
              <a:t>Useful for functions that are</a:t>
            </a:r>
          </a:p>
          <a:p>
            <a:pPr lvl="2"/>
            <a:r>
              <a:rPr lang="en-US" dirty="0" smtClean="0"/>
              <a:t>Called frequently</a:t>
            </a:r>
          </a:p>
          <a:p>
            <a:pPr lvl="2"/>
            <a:r>
              <a:rPr lang="en-US" dirty="0" smtClean="0"/>
              <a:t>Small, e.g., 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2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Macros done at pre-compile time</a:t>
            </a:r>
          </a:p>
          <a:p>
            <a:r>
              <a:rPr lang="en-US" dirty="0" smtClean="0"/>
              <a:t>Inline functions done at compile time</a:t>
            </a:r>
          </a:p>
          <a:p>
            <a:pPr lvl="1"/>
            <a:r>
              <a:rPr lang="en-US" dirty="0" smtClean="0"/>
              <a:t>Stronger type checking / Argument consistency</a:t>
            </a:r>
          </a:p>
          <a:p>
            <a:r>
              <a:rPr lang="en-US" dirty="0" smtClean="0"/>
              <a:t>Macros cannot return anything (why not?)</a:t>
            </a:r>
          </a:p>
          <a:p>
            <a:r>
              <a:rPr lang="en-US" dirty="0" smtClean="0"/>
              <a:t>Macros can have unintended side effects</a:t>
            </a:r>
          </a:p>
          <a:p>
            <a:pPr lvl="1"/>
            <a:r>
              <a:rPr lang="en-US" dirty="0" smtClean="0"/>
              <a:t>#define </a:t>
            </a:r>
            <a:r>
              <a:rPr lang="en-US" dirty="0" err="1" smtClean="0"/>
              <a:t>xsquared</a:t>
            </a:r>
            <a:r>
              <a:rPr lang="en-US" dirty="0" smtClean="0"/>
              <a:t>(x) (x*x)</a:t>
            </a:r>
          </a:p>
          <a:p>
            <a:pPr lvl="1"/>
            <a:r>
              <a:rPr lang="en-US" dirty="0" smtClean="0"/>
              <a:t>What happens when </a:t>
            </a:r>
            <a:r>
              <a:rPr lang="en-US" dirty="0" err="1" smtClean="0"/>
              <a:t>xsquared</a:t>
            </a:r>
            <a:r>
              <a:rPr lang="en-US" dirty="0" smtClean="0"/>
              <a:t>(x++) is called?</a:t>
            </a:r>
          </a:p>
          <a:p>
            <a:r>
              <a:rPr lang="en-US" dirty="0" smtClean="0"/>
              <a:t>Hard to debug macros – errors generated on expanded code, not code that you typed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7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 / 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likely use both in </a:t>
            </a:r>
            <a:r>
              <a:rPr lang="en-US" dirty="0" err="1" smtClean="0"/>
              <a:t>malloc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Macros are good for small tasks</a:t>
            </a:r>
          </a:p>
          <a:p>
            <a:pPr lvl="1"/>
            <a:r>
              <a:rPr lang="en-US" dirty="0" smtClean="0"/>
              <a:t>Saves work in retyping tedious calculations</a:t>
            </a:r>
          </a:p>
          <a:p>
            <a:pPr lvl="1"/>
            <a:r>
              <a:rPr lang="en-US" dirty="0" smtClean="0"/>
              <a:t>Can make code easier to understand</a:t>
            </a:r>
          </a:p>
          <a:p>
            <a:pPr lvl="2"/>
            <a:r>
              <a:rPr lang="en-US" dirty="0" smtClean="0"/>
              <a:t>HEADER(</a:t>
            </a:r>
            <a:r>
              <a:rPr lang="en-US" dirty="0" err="1" smtClean="0"/>
              <a:t>ptr</a:t>
            </a:r>
            <a:r>
              <a:rPr lang="en-US" dirty="0" smtClean="0"/>
              <a:t>) versus doing the pointer arithmetic</a:t>
            </a:r>
          </a:p>
          <a:p>
            <a:r>
              <a:rPr lang="en-US" dirty="0" smtClean="0"/>
              <a:t>Some things are hard to code in macros, so this is where inline functions come into play</a:t>
            </a:r>
          </a:p>
          <a:p>
            <a:pPr lvl="1"/>
            <a:r>
              <a:rPr lang="en-US" dirty="0" smtClean="0"/>
              <a:t>More efficient than normal function call</a:t>
            </a:r>
          </a:p>
          <a:p>
            <a:pPr lvl="1"/>
            <a:r>
              <a:rPr lang="en-US" dirty="0" smtClean="0"/>
              <a:t>More expressive than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Pointers: casting, arithmetic, and dereferencing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 sz="1600" dirty="0" smtClean="0">
            <a:latin typeface="+mn-lt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cmu" id="{D09124DD-C92D-4BB9-9AA4-B1A5C8D276B6}" vid="{53A6D6A9-8151-445B-A6B6-2B1BBEFB43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</Template>
  <TotalTime>1432</TotalTime>
  <Words>1407</Words>
  <Application>Microsoft Macintosh PowerPoint</Application>
  <PresentationFormat>On-screen Show (4:3)</PresentationFormat>
  <Paragraphs>257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cmu</vt:lpstr>
      <vt:lpstr>Malloc Recitation</vt:lpstr>
      <vt:lpstr>Agenda</vt:lpstr>
      <vt:lpstr>Macros / Inline Functions</vt:lpstr>
      <vt:lpstr>Macros</vt:lpstr>
      <vt:lpstr>Macros</vt:lpstr>
      <vt:lpstr>Inline Functions</vt:lpstr>
      <vt:lpstr>Differences</vt:lpstr>
      <vt:lpstr>Macros / Inline Functions</vt:lpstr>
      <vt:lpstr>Pointers: casting, arithmetic, and dereferencing</vt:lpstr>
      <vt:lpstr>Pointer casting</vt:lpstr>
      <vt:lpstr>Pointer arithmetic</vt:lpstr>
      <vt:lpstr>Pointer arithmetic</vt:lpstr>
      <vt:lpstr>Pointer arithmetic</vt:lpstr>
      <vt:lpstr>More pointer arithmetic</vt:lpstr>
      <vt:lpstr>More pointer arithmetic</vt:lpstr>
      <vt:lpstr>Pointer dereferencing</vt:lpstr>
      <vt:lpstr>Pointer dereferencing</vt:lpstr>
      <vt:lpstr>Pointer dereferencing</vt:lpstr>
      <vt:lpstr>Malloc</vt:lpstr>
      <vt:lpstr>Malloc basics</vt:lpstr>
      <vt:lpstr>PowerPoint Presentation</vt:lpstr>
      <vt:lpstr>Fragmentation</vt:lpstr>
      <vt:lpstr>PowerPoint Presentation</vt:lpstr>
      <vt:lpstr>Implementation Hurdles</vt:lpstr>
      <vt:lpstr>The data structure</vt:lpstr>
      <vt:lpstr>The data structure</vt:lpstr>
      <vt:lpstr>The data structure</vt:lpstr>
      <vt:lpstr>The data structure</vt:lpstr>
      <vt:lpstr>Implicit List</vt:lpstr>
      <vt:lpstr>Explicit List</vt:lpstr>
      <vt:lpstr>Segregated List</vt:lpstr>
      <vt:lpstr>Design Considerations</vt:lpstr>
      <vt:lpstr>Design Considerations</vt:lpstr>
      <vt:lpstr>Heap Checker</vt:lpstr>
      <vt:lpstr>Demo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Malloc Recitation</dc:title>
  <dc:creator>Hari Seshadri</dc:creator>
  <cp:lastModifiedBy>Dave</cp:lastModifiedBy>
  <cp:revision>90</cp:revision>
  <dcterms:created xsi:type="dcterms:W3CDTF">2010-10-24T05:11:51Z</dcterms:created>
  <dcterms:modified xsi:type="dcterms:W3CDTF">2015-12-02T00:14:28Z</dcterms:modified>
</cp:coreProperties>
</file>