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84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65" r:id="rId15"/>
    <p:sldId id="266" r:id="rId16"/>
    <p:sldId id="267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0" autoAdjust="0"/>
    <p:restoredTop sz="94958" autoAdjust="0"/>
  </p:normalViewPr>
  <p:slideViewPr>
    <p:cSldViewPr>
      <p:cViewPr varScale="1">
        <p:scale>
          <a:sx n="88" d="100"/>
          <a:sy n="88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16F9-6F8B-564B-9227-76DA300A01E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F20B1-36C7-2E4B-B49C-9368D9E7F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3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1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5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51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8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3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6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8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36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6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35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9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9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82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38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9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92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2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37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91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603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alibri"/>
                <a:cs typeface="Calibri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2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15-213: Introduction to Computer Systems</a:t>
            </a:r>
            <a:br>
              <a:rPr lang="en-US" dirty="0" smtClean="0"/>
            </a:br>
            <a:r>
              <a:rPr lang="en-US" dirty="0" smtClean="0"/>
              <a:t>Recitation 12: Monday, Nov. 16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92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Illegal accesses, uninitialized values…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7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dirty="0" smtClean="0"/>
              <a:t>It can be hard for the TAs to debug your allocator, because this is a more open-ended lab</a:t>
            </a:r>
          </a:p>
          <a:p>
            <a:r>
              <a:rPr lang="en-US" dirty="0" smtClean="0"/>
              <a:t>Before asking for help, ask yourself some questions:</a:t>
            </a:r>
          </a:p>
          <a:p>
            <a:pPr lvl="1"/>
            <a:r>
              <a:rPr lang="en-US" dirty="0" smtClean="0"/>
              <a:t>What part of which trace file triggers the error?</a:t>
            </a:r>
          </a:p>
          <a:p>
            <a:pPr lvl="1"/>
            <a:r>
              <a:rPr lang="en-US" dirty="0" smtClean="0"/>
              <a:t>Around the point of the error, what sequence of events do you expect?</a:t>
            </a:r>
          </a:p>
          <a:p>
            <a:pPr lvl="1"/>
            <a:r>
              <a:rPr lang="en-US" dirty="0" smtClean="0"/>
              <a:t>What part of the sequence already happened?</a:t>
            </a:r>
          </a:p>
          <a:p>
            <a:r>
              <a:rPr lang="en-US" dirty="0" smtClean="0"/>
              <a:t>If you can’t answer, it’s a good idea to gather more information…</a:t>
            </a:r>
          </a:p>
          <a:p>
            <a:pPr lvl="1"/>
            <a:r>
              <a:rPr lang="en-US" dirty="0" smtClean="0"/>
              <a:t>How can you measure which step worked OK?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, breakpoints, heap checker…</a:t>
            </a:r>
          </a:p>
        </p:txBody>
      </p:sp>
    </p:spTree>
    <p:extLst>
      <p:ext uri="{BB962C8B-B14F-4D97-AF65-F5344CB8AC3E}">
        <p14:creationId xmlns:p14="http://schemas.microsoft.com/office/powerpoint/2010/main" val="348132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4972050"/>
          </a:xfrm>
        </p:spPr>
        <p:txBody>
          <a:bodyPr/>
          <a:lstStyle/>
          <a:p>
            <a:r>
              <a:rPr lang="en-US" dirty="0"/>
              <a:t>Bring to us a detailed story, not just a “plot summary”</a:t>
            </a:r>
          </a:p>
          <a:p>
            <a:pPr lvl="1"/>
            <a:r>
              <a:rPr lang="en-US" dirty="0" smtClean="0"/>
              <a:t>“Allocations </a:t>
            </a:r>
            <a:r>
              <a:rPr lang="en-US" dirty="0"/>
              <a:t>of size blah corrupt my heap after coalescing the previous block at this line number...” is </a:t>
            </a:r>
            <a:r>
              <a:rPr lang="en-US" dirty="0" smtClean="0"/>
              <a:t>detailed</a:t>
            </a:r>
            <a:endParaRPr lang="en-US" dirty="0"/>
          </a:p>
          <a:p>
            <a:pPr lvl="1"/>
            <a:r>
              <a:rPr lang="en-US" dirty="0" smtClean="0"/>
              <a:t>“It </a:t>
            </a:r>
            <a:r>
              <a:rPr lang="en-US" dirty="0" err="1" smtClean="0"/>
              <a:t>segfaults</a:t>
            </a:r>
            <a:r>
              <a:rPr lang="en-US" dirty="0" smtClean="0"/>
              <a:t>” </a:t>
            </a:r>
            <a:r>
              <a:rPr lang="en-US" dirty="0"/>
              <a:t>is </a:t>
            </a:r>
            <a:r>
              <a:rPr lang="en-US" dirty="0" smtClean="0"/>
              <a:t>not</a:t>
            </a:r>
          </a:p>
          <a:p>
            <a:r>
              <a:rPr lang="en-US" dirty="0" smtClean="0"/>
              <a:t>Most importantly: don’t hesitate to come to office hours if you really need help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2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Debugging: Error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 smtClean="0"/>
              <a:t>It is hard to write code that is completely correct the first time, but certain practices can make your code less error-prone</a:t>
            </a:r>
          </a:p>
          <a:p>
            <a:r>
              <a:rPr lang="en-US" dirty="0" smtClean="0"/>
              <a:t>Plan what each function does before writing code</a:t>
            </a:r>
          </a:p>
          <a:p>
            <a:pPr lvl="1"/>
            <a:r>
              <a:rPr lang="en-US" dirty="0" smtClean="0"/>
              <a:t>Draw pictures when linked list is involved</a:t>
            </a:r>
          </a:p>
          <a:p>
            <a:pPr lvl="1"/>
            <a:r>
              <a:rPr lang="en-US" dirty="0" smtClean="0"/>
              <a:t>Consider edge cases when the block is at start/end of list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pseudocode</a:t>
            </a:r>
            <a:r>
              <a:rPr lang="en-US" dirty="0" smtClean="0"/>
              <a:t> first</a:t>
            </a:r>
          </a:p>
          <a:p>
            <a:r>
              <a:rPr lang="en-US" dirty="0" smtClean="0"/>
              <a:t>Document your code as you write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Debugging: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 had 60 </a:t>
            </a:r>
            <a:r>
              <a:rPr lang="en-US" dirty="0" err="1" smtClean="0"/>
              <a:t>util</a:t>
            </a:r>
            <a:r>
              <a:rPr lang="en-US" dirty="0" smtClean="0"/>
              <a:t> points just 5 minutes ago!”</a:t>
            </a:r>
          </a:p>
          <a:p>
            <a:r>
              <a:rPr lang="en-US" dirty="0" smtClean="0"/>
              <a:t>Save the allocator after each major progress</a:t>
            </a:r>
          </a:p>
          <a:p>
            <a:r>
              <a:rPr lang="en-US" dirty="0" smtClean="0"/>
              <a:t>Most basic: copy files around using the </a:t>
            </a:r>
            <a:r>
              <a:rPr lang="en-US" dirty="0" err="1" smtClean="0"/>
              <a:t>cp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Alternatively: keep different versions in separate c files, and use “</a:t>
            </a:r>
            <a:r>
              <a:rPr lang="en-US" dirty="0" err="1" smtClean="0"/>
              <a:t>ln</a:t>
            </a:r>
            <a:r>
              <a:rPr lang="en-US" dirty="0" smtClean="0"/>
              <a:t> –s mm-version-</a:t>
            </a:r>
            <a:r>
              <a:rPr lang="en-US" dirty="0" err="1" smtClean="0"/>
              <a:t>x.c</a:t>
            </a:r>
            <a:r>
              <a:rPr lang="en-US" dirty="0" smtClean="0"/>
              <a:t> </a:t>
            </a:r>
            <a:r>
              <a:rPr lang="en-US" dirty="0" err="1" smtClean="0"/>
              <a:t>mm.c</a:t>
            </a:r>
            <a:r>
              <a:rPr lang="en-US" dirty="0" smtClean="0"/>
              <a:t>” to start using a particular version</a:t>
            </a:r>
          </a:p>
          <a:p>
            <a:r>
              <a:rPr lang="en-US" dirty="0" smtClean="0"/>
              <a:t>Or use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svn</a:t>
            </a:r>
            <a:r>
              <a:rPr lang="en-US" dirty="0" smtClean="0"/>
              <a:t>/</a:t>
            </a:r>
            <a:r>
              <a:rPr lang="en-US" dirty="0" err="1" smtClean="0"/>
              <a:t>cvs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 sure your repository is private if you use remote repos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4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achieve better performance, sometimes you would want to tweak certain parameters.</a:t>
            </a:r>
          </a:p>
          <a:p>
            <a:pPr lvl="1"/>
            <a:r>
              <a:rPr lang="en-US" dirty="0" smtClean="0"/>
              <a:t>Number of size classes, the separation of size classes, the amount by which the heap is extended (CHUNKSIZE)…</a:t>
            </a:r>
          </a:p>
          <a:p>
            <a:r>
              <a:rPr lang="en-US" dirty="0" smtClean="0"/>
              <a:t>It is better to write modular and encapsulated code so that changing the parameters only requires changing a few lines of code</a:t>
            </a:r>
          </a:p>
          <a:p>
            <a:pPr lvl="1"/>
            <a:r>
              <a:rPr lang="en-US" dirty="0" smtClean="0"/>
              <a:t>Use macros wisely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9738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hit a bottleneck, find which part is limiting your performance</a:t>
            </a:r>
          </a:p>
          <a:p>
            <a:r>
              <a:rPr lang="en-US" dirty="0" smtClean="0"/>
              <a:t>A profiler is good for this kind of job</a:t>
            </a:r>
          </a:p>
          <a:p>
            <a:r>
              <a:rPr lang="en-US" dirty="0" smtClean="0"/>
              <a:t>To use </a:t>
            </a:r>
            <a:r>
              <a:rPr lang="en-US" dirty="0" err="1" smtClean="0"/>
              <a:t>gprof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 err="1"/>
              <a:t>M</a:t>
            </a:r>
            <a:r>
              <a:rPr lang="en-US" dirty="0" err="1" smtClean="0"/>
              <a:t>akefile</a:t>
            </a:r>
            <a:r>
              <a:rPr lang="en-US" dirty="0" smtClean="0"/>
              <a:t> to add “-</a:t>
            </a:r>
            <a:r>
              <a:rPr lang="en-US" dirty="0" err="1" smtClean="0"/>
              <a:t>pg</a:t>
            </a:r>
            <a:r>
              <a:rPr lang="en-US" dirty="0" smtClean="0"/>
              <a:t>” to the compilation flag</a:t>
            </a:r>
          </a:p>
          <a:p>
            <a:pPr lvl="1"/>
            <a:r>
              <a:rPr lang="en-US" dirty="0" smtClean="0"/>
              <a:t>Run the driver. This will generate a file called </a:t>
            </a:r>
            <a:r>
              <a:rPr lang="en-US" dirty="0" err="1" smtClean="0"/>
              <a:t>gmon.out</a:t>
            </a:r>
            <a:endParaRPr lang="en-US" dirty="0" smtClean="0"/>
          </a:p>
          <a:p>
            <a:pPr lvl="1"/>
            <a:r>
              <a:rPr lang="en-US" dirty="0" smtClean="0"/>
              <a:t>Run “</a:t>
            </a:r>
            <a:r>
              <a:rPr lang="en-US" dirty="0" err="1" smtClean="0"/>
              <a:t>gprof</a:t>
            </a:r>
            <a:r>
              <a:rPr lang="en-US" dirty="0" smtClean="0"/>
              <a:t> ./</a:t>
            </a:r>
            <a:r>
              <a:rPr lang="en-US" dirty="0" err="1" smtClean="0"/>
              <a:t>mdriver</a:t>
            </a:r>
            <a:r>
              <a:rPr lang="en-US" dirty="0" smtClean="0"/>
              <a:t>” to see the result</a:t>
            </a:r>
          </a:p>
          <a:p>
            <a:pPr lvl="1"/>
            <a:r>
              <a:rPr lang="en-US" dirty="0" smtClean="0"/>
              <a:t>Don’t forget to change the </a:t>
            </a:r>
            <a:r>
              <a:rPr lang="en-US" dirty="0" err="1" smtClean="0"/>
              <a:t>Makefile</a:t>
            </a:r>
            <a:r>
              <a:rPr lang="en-US" dirty="0" smtClean="0"/>
              <a:t> back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1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now, if not already</a:t>
            </a:r>
          </a:p>
          <a:p>
            <a:r>
              <a:rPr lang="en-US" dirty="0"/>
              <a:t>Come to office hours </a:t>
            </a:r>
            <a:r>
              <a:rPr lang="en-US" dirty="0" smtClean="0"/>
              <a:t>early</a:t>
            </a:r>
          </a:p>
          <a:p>
            <a:r>
              <a:rPr lang="en-US" dirty="0" smtClean="0"/>
              <a:t>Write the heap checker well</a:t>
            </a:r>
          </a:p>
          <a:p>
            <a:r>
              <a:rPr lang="en-US" dirty="0" smtClean="0"/>
              <a:t>Be prepared to start over several times</a:t>
            </a:r>
          </a:p>
          <a:p>
            <a:r>
              <a:rPr lang="en-US" dirty="0" smtClean="0"/>
              <a:t>Before handing in, check:</a:t>
            </a:r>
          </a:p>
          <a:p>
            <a:pPr lvl="1"/>
            <a:r>
              <a:rPr lang="en-US" dirty="0" smtClean="0"/>
              <a:t>Does the header comment contain a detailed description of your approach?</a:t>
            </a:r>
          </a:p>
          <a:p>
            <a:pPr lvl="1"/>
            <a:r>
              <a:rPr lang="en-US" dirty="0" smtClean="0"/>
              <a:t>Is the indentation correct? Any line over 80 chars? (go to </a:t>
            </a:r>
            <a:r>
              <a:rPr lang="en-US" dirty="0" err="1" smtClean="0"/>
              <a:t>autolab</a:t>
            </a:r>
            <a:r>
              <a:rPr lang="en-US" dirty="0" smtClean="0"/>
              <a:t> to verify these)</a:t>
            </a:r>
          </a:p>
        </p:txBody>
      </p:sp>
    </p:spTree>
    <p:extLst>
      <p:ext uri="{BB962C8B-B14F-4D97-AF65-F5344CB8AC3E}">
        <p14:creationId xmlns:p14="http://schemas.microsoft.com/office/powerpoint/2010/main" val="231102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luck!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8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err="1" smtClean="0"/>
              <a:t>Malloc</a:t>
            </a:r>
            <a:r>
              <a:rPr lang="en-US" b="0" dirty="0" smtClean="0"/>
              <a:t> Lab due Thursday Nov 19</a:t>
            </a:r>
            <a:r>
              <a:rPr lang="en-US" b="0" baseline="30000" dirty="0" smtClean="0"/>
              <a:t>th</a:t>
            </a:r>
            <a:r>
              <a:rPr lang="en-US" b="0" dirty="0" smtClean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7278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errors are identified by the driver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error message is straightforward in most cases</a:t>
            </a:r>
          </a:p>
          <a:p>
            <a:pPr lvl="1"/>
            <a:r>
              <a:rPr lang="en-US" dirty="0" smtClean="0"/>
              <a:t>“garbled byte” means part of the payload returned to the user has been overwritten by your allocator</a:t>
            </a:r>
          </a:p>
          <a:p>
            <a:pPr lvl="1"/>
            <a:r>
              <a:rPr lang="en-US" dirty="0" smtClean="0"/>
              <a:t>“out of memory” occurs when the memory is used very inefficiently, or there are lost blocks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16059"/>
            <a:ext cx="7766783" cy="553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31388"/>
            <a:ext cx="7766783" cy="104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611914"/>
            <a:ext cx="8077199" cy="3033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1" y="3975173"/>
            <a:ext cx="6019799" cy="43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6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most of the times…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“</a:t>
            </a:r>
            <a:r>
              <a:rPr lang="en-US" dirty="0" err="1" smtClean="0"/>
              <a:t>gdb</a:t>
            </a:r>
            <a:r>
              <a:rPr lang="en-US" dirty="0" smtClean="0"/>
              <a:t> </a:t>
            </a:r>
            <a:r>
              <a:rPr lang="en-US" dirty="0" err="1" smtClean="0"/>
              <a:t>mdriver</a:t>
            </a:r>
            <a:r>
              <a:rPr lang="en-US" dirty="0" smtClean="0"/>
              <a:t>” and “run” to find out which line </a:t>
            </a:r>
            <a:r>
              <a:rPr lang="en-US" dirty="0" err="1" smtClean="0"/>
              <a:t>segfaults</a:t>
            </a:r>
            <a:endParaRPr lang="en-US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ote that a </a:t>
            </a:r>
            <a:r>
              <a:rPr lang="en-US" dirty="0" err="1" smtClean="0"/>
              <a:t>segfault</a:t>
            </a:r>
            <a:r>
              <a:rPr lang="en-US" dirty="0" smtClean="0"/>
              <a:t> occurring at line 200 could actually be caused by a bug on line 70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7239000" cy="10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9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resolve a </a:t>
            </a:r>
            <a:r>
              <a:rPr lang="en-US" dirty="0" err="1" smtClean="0"/>
              <a:t>segfault</a:t>
            </a:r>
            <a:r>
              <a:rPr lang="en-US" dirty="0" smtClean="0"/>
              <a:t>, it is necessary to find the earliest time things went wrong.</a:t>
            </a:r>
          </a:p>
          <a:p>
            <a:r>
              <a:rPr lang="en-US" dirty="0" smtClean="0"/>
              <a:t>One way to do this is to print the whole heap before/after relevant functions</a:t>
            </a:r>
          </a:p>
          <a:p>
            <a:pPr lvl="1"/>
            <a:r>
              <a:rPr lang="en-US" dirty="0" smtClean="0"/>
              <a:t>Scroll up from the point of </a:t>
            </a:r>
            <a:r>
              <a:rPr lang="en-US" dirty="0" err="1" smtClean="0"/>
              <a:t>segfault</a:t>
            </a:r>
            <a:r>
              <a:rPr lang="en-US" dirty="0"/>
              <a:t> </a:t>
            </a:r>
            <a:r>
              <a:rPr lang="en-US" dirty="0" smtClean="0"/>
              <a:t>and find the earliest operation that makes the heap look wrong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ometimes this gives too much information, not all of which are useful</a:t>
            </a:r>
          </a:p>
          <a:p>
            <a:r>
              <a:rPr lang="en-US" dirty="0" smtClean="0"/>
              <a:t>The heap checker can make this easier</a:t>
            </a:r>
          </a:p>
          <a:p>
            <a:pPr lvl="1"/>
            <a:r>
              <a:rPr lang="en-US" dirty="0" smtClean="0"/>
              <a:t>Checks violation of invariants (corruption of the heap)</a:t>
            </a:r>
          </a:p>
        </p:txBody>
      </p:sp>
    </p:spTree>
    <p:extLst>
      <p:ext uri="{BB962C8B-B14F-4D97-AF65-F5344CB8AC3E}">
        <p14:creationId xmlns:p14="http://schemas.microsoft.com/office/powerpoint/2010/main" val="331517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you’ve settled on a design, write the heap checker that checks all the invariants of the particular design</a:t>
            </a:r>
          </a:p>
          <a:p>
            <a:r>
              <a:rPr lang="en-US" dirty="0" smtClean="0"/>
              <a:t>The checking should be detailed enough that the heap check passes if and only if the heap is truly well-formed</a:t>
            </a:r>
          </a:p>
          <a:p>
            <a:r>
              <a:rPr lang="en-US" dirty="0" smtClean="0"/>
              <a:t>Call the heap checker before/after the major operations whenever the heap should be well-formed</a:t>
            </a:r>
          </a:p>
          <a:p>
            <a:r>
              <a:rPr lang="en-US" dirty="0" smtClean="0"/>
              <a:t>Define macros to enable/disable it conveniently</a:t>
            </a:r>
          </a:p>
          <a:p>
            <a:pPr lvl="1"/>
            <a:r>
              <a:rPr lang="en-US" dirty="0" smtClean="0"/>
              <a:t>e.g.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572000"/>
            <a:ext cx="7213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7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95382"/>
            <a:ext cx="7592093" cy="762000"/>
          </a:xfrm>
        </p:spPr>
        <p:txBody>
          <a:bodyPr/>
          <a:lstStyle/>
          <a:p>
            <a:r>
              <a:rPr lang="en-US" dirty="0" smtClean="0"/>
              <a:t>Invariants (non-exhaustive)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914400"/>
            <a:ext cx="8442325" cy="4972050"/>
          </a:xfrm>
        </p:spPr>
        <p:txBody>
          <a:bodyPr/>
          <a:lstStyle/>
          <a:p>
            <a:r>
              <a:rPr lang="en-US" dirty="0" smtClean="0"/>
              <a:t>Block level:</a:t>
            </a:r>
          </a:p>
          <a:p>
            <a:pPr lvl="1"/>
            <a:r>
              <a:rPr lang="en-US" dirty="0" smtClean="0"/>
              <a:t>Header and footer match</a:t>
            </a:r>
          </a:p>
          <a:p>
            <a:pPr lvl="1"/>
            <a:r>
              <a:rPr lang="en-US" dirty="0" smtClean="0"/>
              <a:t>Payload area is aligned</a:t>
            </a:r>
          </a:p>
          <a:p>
            <a:r>
              <a:rPr lang="en-US" dirty="0" smtClean="0"/>
              <a:t>List level:</a:t>
            </a:r>
          </a:p>
          <a:p>
            <a:pPr lvl="1"/>
            <a:r>
              <a:rPr lang="en-US" dirty="0" smtClean="0"/>
              <a:t>Next/</a:t>
            </a:r>
            <a:r>
              <a:rPr lang="en-US" dirty="0" err="1" smtClean="0"/>
              <a:t>prev</a:t>
            </a:r>
            <a:r>
              <a:rPr lang="en-US" dirty="0" smtClean="0"/>
              <a:t> pointers in consecutive free blocks are consistent</a:t>
            </a:r>
          </a:p>
          <a:p>
            <a:pPr lvl="1"/>
            <a:r>
              <a:rPr lang="en-US" dirty="0" smtClean="0"/>
              <a:t>Free list contains no allocated blocks</a:t>
            </a:r>
          </a:p>
          <a:p>
            <a:pPr lvl="1"/>
            <a:r>
              <a:rPr lang="en-US" dirty="0" smtClean="0"/>
              <a:t>All free blocks are in the free list</a:t>
            </a:r>
          </a:p>
          <a:p>
            <a:pPr lvl="1"/>
            <a:r>
              <a:rPr lang="en-US" dirty="0" smtClean="0"/>
              <a:t>No contiguous free blocks in memory (unless you defer coalescing)</a:t>
            </a:r>
          </a:p>
          <a:p>
            <a:pPr lvl="1"/>
            <a:r>
              <a:rPr lang="en-US" dirty="0" smtClean="0"/>
              <a:t>No cycles in the list (unless you use circular lists)</a:t>
            </a:r>
          </a:p>
          <a:p>
            <a:pPr lvl="1"/>
            <a:r>
              <a:rPr lang="en-US" dirty="0" smtClean="0"/>
              <a:t>Segregated list contains only blocks that belong to the size class</a:t>
            </a:r>
          </a:p>
          <a:p>
            <a:r>
              <a:rPr lang="en-US" dirty="0" smtClean="0"/>
              <a:t>Heap level:</a:t>
            </a:r>
          </a:p>
          <a:p>
            <a:pPr lvl="1"/>
            <a:r>
              <a:rPr lang="en-US" dirty="0" smtClean="0"/>
              <a:t>Prologue/Epilogue blocks are at specific locations (e.g. heap boundaries) and have special size/</a:t>
            </a:r>
            <a:r>
              <a:rPr lang="en-US" dirty="0" err="1" smtClean="0"/>
              <a:t>alloc</a:t>
            </a:r>
            <a:r>
              <a:rPr lang="en-US" dirty="0" smtClean="0"/>
              <a:t> fields</a:t>
            </a:r>
          </a:p>
          <a:p>
            <a:pPr lvl="1"/>
            <a:r>
              <a:rPr lang="en-US" dirty="0" smtClean="0"/>
              <a:t>All blocks stay in between the heap boundaries</a:t>
            </a:r>
          </a:p>
          <a:p>
            <a:r>
              <a:rPr lang="en-US" dirty="0" smtClean="0"/>
              <a:t>And your own invariants (e.g. address order)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Hare and Tortoise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Detects cycles in linked lists</a:t>
            </a:r>
          </a:p>
          <a:p>
            <a:r>
              <a:rPr lang="en-US" dirty="0" smtClean="0"/>
              <a:t>Set two pointers “hare” and “tortoise” to the beginning of the list</a:t>
            </a:r>
          </a:p>
          <a:p>
            <a:r>
              <a:rPr lang="en-US" dirty="0"/>
              <a:t>During each iteration, move the hare pointer forward two nodes and move the tortoise forward one node. If they are pointing to the same node after this, the list has a cycle</a:t>
            </a:r>
            <a:r>
              <a:rPr lang="en-US" dirty="0" smtClean="0"/>
              <a:t>.</a:t>
            </a:r>
          </a:p>
          <a:p>
            <a:r>
              <a:rPr lang="en-US" dirty="0"/>
              <a:t>If the </a:t>
            </a:r>
            <a:r>
              <a:rPr lang="en-US" dirty="0" smtClean="0"/>
              <a:t>hare reaches </a:t>
            </a:r>
            <a:r>
              <a:rPr lang="en-US" dirty="0"/>
              <a:t>the end of the list, there are no cycles.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8" y="4648201"/>
            <a:ext cx="3657600" cy="1170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648201"/>
            <a:ext cx="3732213" cy="124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5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to watch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Uninitialized pointers and/or memory</a:t>
            </a:r>
          </a:p>
          <a:p>
            <a:r>
              <a:rPr lang="en-US" dirty="0" smtClean="0"/>
              <a:t>Make sure </a:t>
            </a:r>
            <a:r>
              <a:rPr lang="en-US" dirty="0" err="1" smtClean="0"/>
              <a:t>mm_init</a:t>
            </a:r>
            <a:r>
              <a:rPr lang="en-US" dirty="0" smtClean="0"/>
              <a:t>() initializes everything</a:t>
            </a:r>
          </a:p>
          <a:p>
            <a:pPr lvl="1"/>
            <a:r>
              <a:rPr lang="en-US" dirty="0" smtClean="0"/>
              <a:t>It is called by the driver between each iteration of every trace</a:t>
            </a:r>
          </a:p>
          <a:p>
            <a:pPr lvl="1"/>
            <a:r>
              <a:rPr lang="en-US" dirty="0" smtClean="0"/>
              <a:t>If something is overlooked, you might be able to pass every single trace file, but the complete driver test will fail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39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2931</TotalTime>
  <Words>1031</Words>
  <Application>Microsoft Macintosh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template2007</vt:lpstr>
      <vt:lpstr>Office Theme</vt:lpstr>
      <vt:lpstr>Debugging</vt:lpstr>
      <vt:lpstr>News</vt:lpstr>
      <vt:lpstr>Errors</vt:lpstr>
      <vt:lpstr>Errors</vt:lpstr>
      <vt:lpstr>Segfault</vt:lpstr>
      <vt:lpstr>Heap Checker</vt:lpstr>
      <vt:lpstr>Invariants (non-exhaustive)</vt:lpstr>
      <vt:lpstr>Hare and Tortoise Algorithm</vt:lpstr>
      <vt:lpstr>Other things to watch for</vt:lpstr>
      <vt:lpstr>Valgrind</vt:lpstr>
      <vt:lpstr>Asking for help</vt:lpstr>
      <vt:lpstr>Asking for help</vt:lpstr>
      <vt:lpstr>Beyond Debugging: Error prevention</vt:lpstr>
      <vt:lpstr>Beyond Debugging: Version control</vt:lpstr>
      <vt:lpstr>Optimization</vt:lpstr>
      <vt:lpstr>Optimization</vt:lpstr>
      <vt:lpstr>Final Words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Tan</dc:creator>
  <cp:lastModifiedBy>Dave</cp:lastModifiedBy>
  <cp:revision>135</cp:revision>
  <cp:lastPrinted>2013-09-08T09:52:32Z</cp:lastPrinted>
  <dcterms:created xsi:type="dcterms:W3CDTF">2006-08-16T00:00:00Z</dcterms:created>
  <dcterms:modified xsi:type="dcterms:W3CDTF">2015-12-02T00:13:58Z</dcterms:modified>
</cp:coreProperties>
</file>