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650" r:id="rId2"/>
    <p:sldMasterId id="2147483651" r:id="rId3"/>
    <p:sldMasterId id="2147483756" r:id="rId4"/>
    <p:sldMasterId id="2147483768" r:id="rId5"/>
  </p:sldMasterIdLst>
  <p:notesMasterIdLst>
    <p:notesMasterId r:id="rId43"/>
  </p:notesMasterIdLst>
  <p:sldIdLst>
    <p:sldId id="308" r:id="rId6"/>
    <p:sldId id="257" r:id="rId7"/>
    <p:sldId id="274" r:id="rId8"/>
    <p:sldId id="281" r:id="rId9"/>
    <p:sldId id="282" r:id="rId10"/>
    <p:sldId id="276" r:id="rId11"/>
    <p:sldId id="277" r:id="rId12"/>
    <p:sldId id="278" r:id="rId13"/>
    <p:sldId id="284" r:id="rId14"/>
    <p:sldId id="279" r:id="rId15"/>
    <p:sldId id="285" r:id="rId16"/>
    <p:sldId id="280" r:id="rId17"/>
    <p:sldId id="304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5" r:id="rId26"/>
    <p:sldId id="309" r:id="rId27"/>
    <p:sldId id="310" r:id="rId28"/>
    <p:sldId id="258" r:id="rId29"/>
    <p:sldId id="261" r:id="rId30"/>
    <p:sldId id="289" r:id="rId31"/>
    <p:sldId id="290" r:id="rId32"/>
    <p:sldId id="300" r:id="rId33"/>
    <p:sldId id="286" r:id="rId34"/>
    <p:sldId id="287" r:id="rId35"/>
    <p:sldId id="306" r:id="rId36"/>
    <p:sldId id="301" r:id="rId37"/>
    <p:sldId id="302" r:id="rId38"/>
    <p:sldId id="303" r:id="rId39"/>
    <p:sldId id="283" r:id="rId40"/>
    <p:sldId id="307" r:id="rId41"/>
    <p:sldId id="291" r:id="rId4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1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8"/>
  </p:normalViewPr>
  <p:slideViewPr>
    <p:cSldViewPr>
      <p:cViewPr varScale="1">
        <p:scale>
          <a:sx n="84" d="100"/>
          <a:sy n="84" d="100"/>
        </p:scale>
        <p:origin x="-8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F53959DC-E60E-644F-99F4-640A0C356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F2CA50-87A1-5146-A0FD-C381E95C08F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52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F2CA50-87A1-5146-A0FD-C381E95C08F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52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2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19675" cy="3765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05704-1ECA-4846-AC56-C0F86FD7AB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F2CA50-87A1-5146-A0FD-C381E95C08F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52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88583F-AC9A-6945-9B30-12A094A4F22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B95C2B-F72D-7945-8595-2782CA57EBA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7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F2CA50-87A1-5146-A0FD-C381E95C08F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52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  <a:buClrTx/>
              <a:buFontTx/>
              <a:buNone/>
              <a:defRPr/>
            </a:pPr>
            <a:endParaRPr lang="en-US" sz="2000" smtClean="0">
              <a:latin typeface="Arial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8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30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1855788" cy="3441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6363" y="1362075"/>
            <a:ext cx="1857375" cy="3441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1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5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25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199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414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0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4250" y="371475"/>
            <a:ext cx="1895475" cy="3540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71475"/>
            <a:ext cx="5537200" cy="3540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9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4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4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722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-31938913"/>
            <a:ext cx="1939925" cy="3410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9525" y="-31938913"/>
            <a:ext cx="1941513" cy="34107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2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3538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2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675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439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004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6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-31938913"/>
            <a:ext cx="2055812" cy="3410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938913"/>
            <a:ext cx="6015038" cy="3410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3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EF575-D410-E94F-A489-E4E98115BC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298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18A3-A08D-734E-A882-621F074A06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5420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77602-60FF-9E49-8700-462E1F653D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2552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362075"/>
            <a:ext cx="3871913" cy="549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1188" y="1362075"/>
            <a:ext cx="3871912" cy="549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99BB9-32E4-1549-9B14-86BC11801C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11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10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25454-72B8-4E42-8FBF-B9C29F723C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3493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1526-2E16-7845-89DB-00D0C04EFF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92214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BE28A-FC6C-DC4D-9F23-AD0D43488D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919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3720E-E300-9849-99C3-35D17AE5DF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49868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 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442E-92BD-654C-8B78-8F39E83E01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9182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D620B-4378-4541-B898-D8660FE030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00939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8725" y="269875"/>
            <a:ext cx="1984375" cy="658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69875"/>
            <a:ext cx="5800725" cy="658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28DA-66E6-C64D-8E8A-3709DA16F2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6314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5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4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4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656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5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1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0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05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33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624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0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3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/>
            <a:endParaRPr lang="en-US">
              <a:latin typeface="Times New Roman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/>
            <a:r>
              <a:rPr lang="en-US" sz="1200">
                <a:latin typeface="Calibri" charset="0"/>
                <a:cs typeface="Calibri" charset="0"/>
              </a:rPr>
              <a:t>Carnegie Mellon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8839200" y="6611938"/>
            <a:ext cx="3127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0224A38-FEF4-B747-ACDC-8408C339EFD1}" type="slidenum">
              <a:rPr lang="en-US" sz="1000" b="1">
                <a:solidFill>
                  <a:srgbClr val="000000"/>
                </a:solidFill>
                <a:latin typeface="Arial Narrow" charset="0"/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charset="0"/>
        <a:buChar char="¢"/>
        <a:defRPr sz="24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charset="0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897813" y="-26988"/>
            <a:ext cx="1309687" cy="27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cs typeface="Microsoft YaHei" charset="0"/>
              </a:rPr>
              <a:t>Carnegie Mellon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653463" y="6611938"/>
            <a:ext cx="684212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7772A2F3-966F-E049-AE8C-9430388B37CA}" type="slidenum">
              <a:rPr lang="en-US" sz="1000" b="1">
                <a:solidFill>
                  <a:srgbClr val="000000"/>
                </a:solidFill>
                <a:latin typeface="Arial Narrow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0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8507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3865563" cy="3441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858838" indent="-3206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marL="1722438" indent="-211138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marL="2154238" indent="-21272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6114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30686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5258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9830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defRPr/>
            </a:pPr>
            <a:r>
              <a:rPr lang="en-US" sz="2800" b="1" smtClean="0">
                <a:latin typeface="Calibri" charset="0"/>
              </a:rPr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45000"/>
              <a:buFont typeface="Wingdings" charset="0"/>
              <a:buChar char=""/>
              <a:defRPr/>
            </a:pPr>
            <a:r>
              <a:rPr lang="en-US" sz="2800" b="1" smtClean="0">
                <a:latin typeface="Calibri" charset="0"/>
              </a:rPr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75000"/>
              <a:buFont typeface="Symbol" charset="0"/>
              <a:buChar char=""/>
              <a:defRPr/>
            </a:pPr>
            <a:r>
              <a:rPr lang="en-US" sz="2800" b="1" smtClean="0">
                <a:latin typeface="Calibri" charset="0"/>
              </a:rPr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45000"/>
              <a:buFont typeface="Wingdings" charset="0"/>
              <a:buChar char=""/>
              <a:defRPr/>
            </a:pPr>
            <a:r>
              <a:rPr lang="en-US" sz="2800" b="1" smtClean="0">
                <a:latin typeface="Calibri" charset="0"/>
              </a:rPr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800" b="1" smtClean="0">
                <a:latin typeface="Calibri" charset="0"/>
              </a:rPr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800" b="1" smtClean="0">
                <a:latin typeface="Calibri" charset="0"/>
              </a:rPr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800" b="1" smtClean="0">
                <a:latin typeface="Calibri" charset="0"/>
              </a:rPr>
              <a:t>Seventh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800" b="1" smtClean="0">
                <a:latin typeface="Calibri" charset="0"/>
              </a:rPr>
              <a:t>Eighth Outline Level</a:t>
            </a:r>
          </a:p>
          <a:p>
            <a:pPr>
              <a:lnSpc>
                <a:spcPct val="100000"/>
              </a:lnSpc>
              <a:spcBef>
                <a:spcPts val="563"/>
              </a:spcBef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800" b="1" smtClean="0">
                <a:latin typeface="Calibri" charset="0"/>
              </a:rPr>
              <a:t>Ninth Outline LevelClick to edit Master text styles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400" smtClean="0">
                <a:latin typeface="Calibri" charset="0"/>
              </a:rPr>
              <a:t>Second level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SzPct val="80000"/>
              <a:buFont typeface="Wingdings" charset="0"/>
              <a:buChar char=""/>
              <a:defRPr/>
            </a:pPr>
            <a:r>
              <a:rPr lang="en-US" sz="2000" smtClean="0">
                <a:latin typeface="Calibri" charset="0"/>
              </a:rPr>
              <a:t>Third level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SzPct val="45000"/>
              <a:buFont typeface="Symbol" charset="0"/>
              <a:buChar char=""/>
              <a:defRPr/>
            </a:pPr>
            <a:r>
              <a:rPr lang="en-US" smtClean="0">
                <a:latin typeface="Calibri" charset="0"/>
              </a:rPr>
              <a:t>Fourth level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SzPct val="75000"/>
              <a:buFont typeface="StarSymbol" charset="0"/>
              <a:buChar char="»"/>
              <a:defRPr/>
            </a:pPr>
            <a:r>
              <a:rPr lang="en-US" smtClean="0">
                <a:latin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2pPr>
      <a:lvl3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3pPr>
      <a:lvl4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4pPr>
      <a:lvl5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897813" y="-26988"/>
            <a:ext cx="1309687" cy="27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Calibri" charset="0"/>
                <a:cs typeface="Microsoft YaHei" charset="0"/>
              </a:rPr>
              <a:t>Carnegie Mellon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53463" y="6611938"/>
            <a:ext cx="684212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4A1CEDB-0FD8-1E4F-B4C8-19E7A8D1E441}" type="slidenum">
              <a:rPr lang="en-US" sz="1000" b="1">
                <a:solidFill>
                  <a:srgbClr val="000000"/>
                </a:solidFill>
                <a:latin typeface="Arial Narrow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‹#›</a:t>
            </a:fld>
            <a:endParaRPr lang="en-US" sz="10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-31938913"/>
            <a:ext cx="4033838" cy="3410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858838" indent="-3206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marL="1722438" indent="-211138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marL="2154238" indent="-21272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6114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30686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5258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9830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Seventh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Eighth Outline Level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400" b="1" smtClean="0">
                <a:latin typeface="Calibri" charset="0"/>
              </a:rPr>
              <a:t>Ninth Outline LevelClick to edit Master text styles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smtClean="0">
                <a:latin typeface="Calibri" charset="0"/>
              </a:rPr>
              <a:t>Second level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SzPct val="80000"/>
              <a:buFont typeface="Wingdings" charset="0"/>
              <a:buChar char=""/>
              <a:defRPr/>
            </a:pPr>
            <a:r>
              <a:rPr lang="en-US" smtClean="0">
                <a:latin typeface="Calibri" charset="0"/>
              </a:rPr>
              <a:t>Third level</a:t>
            </a:r>
          </a:p>
          <a:p>
            <a:pPr lvl="3">
              <a:lnSpc>
                <a:spcPct val="100000"/>
              </a:lnSpc>
              <a:spcBef>
                <a:spcPts val="325"/>
              </a:spcBef>
              <a:buSzPct val="45000"/>
              <a:buFont typeface="Symbol" charset="0"/>
              <a:buChar char=""/>
              <a:defRPr/>
            </a:pPr>
            <a:r>
              <a:rPr lang="en-US" sz="1600" smtClean="0">
                <a:latin typeface="Calibri" charset="0"/>
              </a:rPr>
              <a:t>Fourth level</a:t>
            </a:r>
          </a:p>
          <a:p>
            <a:pPr lvl="4">
              <a:lnSpc>
                <a:spcPct val="100000"/>
              </a:lnSpc>
              <a:spcBef>
                <a:spcPts val="325"/>
              </a:spcBef>
              <a:buSzPct val="75000"/>
              <a:buFont typeface="StarSymbol" charset="0"/>
              <a:buChar char="»"/>
              <a:defRPr/>
            </a:pPr>
            <a:r>
              <a:rPr lang="en-US" sz="1600" smtClean="0">
                <a:latin typeface="Calibri" charset="0"/>
              </a:rPr>
              <a:t>Fifth level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858838" indent="-3206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marL="1722438" indent="-211138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marL="2154238" indent="-21272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6114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30686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5258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9830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Seventh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Eighth Outline Level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FontTx/>
              <a:buNone/>
              <a:defRPr/>
            </a:pPr>
            <a:r>
              <a:rPr lang="en-US" sz="2400" b="1" smtClean="0">
                <a:latin typeface="Calibri" charset="0"/>
              </a:rPr>
              <a:t>Ninth Outline LevelClick to edit Master text styles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27038" indent="-322263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858838" indent="-3206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marL="1722438" indent="-211138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marL="2154238" indent="-212725"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6114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30686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5258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983038" indent="-21272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7038" algn="l"/>
                <a:tab pos="884238" algn="l"/>
                <a:tab pos="1341438" algn="l"/>
                <a:tab pos="1798638" algn="l"/>
                <a:tab pos="2255838" algn="l"/>
                <a:tab pos="2713038" algn="l"/>
                <a:tab pos="3170238" algn="l"/>
                <a:tab pos="3627438" algn="l"/>
                <a:tab pos="4084638" algn="l"/>
                <a:tab pos="4541838" algn="l"/>
                <a:tab pos="4999038" algn="l"/>
                <a:tab pos="5456238" algn="l"/>
                <a:tab pos="5913438" algn="l"/>
                <a:tab pos="6370638" algn="l"/>
                <a:tab pos="6827838" algn="l"/>
                <a:tab pos="7285038" algn="l"/>
                <a:tab pos="7742238" algn="l"/>
                <a:tab pos="8199438" algn="l"/>
                <a:tab pos="8656638" algn="l"/>
                <a:tab pos="9113838" algn="l"/>
                <a:tab pos="95710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45000"/>
              <a:buFont typeface="Wingdings" charset="0"/>
              <a:buChar char=""/>
              <a:defRPr/>
            </a:pPr>
            <a:r>
              <a:rPr lang="en-US" sz="2400" b="1" smtClean="0">
                <a:latin typeface="Calibri" charset="0"/>
              </a:rPr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Seventh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75000"/>
              <a:buFont typeface="Symbol" charset="0"/>
              <a:buChar char=""/>
              <a:defRPr/>
            </a:pPr>
            <a:r>
              <a:rPr lang="en-US" sz="2400" b="1" smtClean="0">
                <a:latin typeface="Calibri" charset="0"/>
              </a:rPr>
              <a:t>Eighth Outline Level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400" b="1" smtClean="0">
                <a:latin typeface="Calibri" charset="0"/>
              </a:rPr>
              <a:t>Ninth Outline LevelClick to edit Master text styles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smtClean="0">
                <a:latin typeface="Calibri" charset="0"/>
              </a:rPr>
              <a:t>Second level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SzPct val="80000"/>
              <a:buFont typeface="Wingdings" charset="0"/>
              <a:buChar char=""/>
              <a:defRPr/>
            </a:pPr>
            <a:r>
              <a:rPr lang="en-US" smtClean="0">
                <a:latin typeface="Calibri" charset="0"/>
              </a:rPr>
              <a:t>Third level</a:t>
            </a:r>
          </a:p>
          <a:p>
            <a:pPr lvl="3">
              <a:lnSpc>
                <a:spcPct val="100000"/>
              </a:lnSpc>
              <a:spcBef>
                <a:spcPts val="325"/>
              </a:spcBef>
              <a:buSzPct val="45000"/>
              <a:buFont typeface="Symbol" charset="0"/>
              <a:buChar char=""/>
              <a:defRPr/>
            </a:pPr>
            <a:r>
              <a:rPr lang="en-US" sz="1600" smtClean="0">
                <a:latin typeface="Calibri" charset="0"/>
              </a:rPr>
              <a:t>Fourth level</a:t>
            </a:r>
          </a:p>
          <a:p>
            <a:pPr lvl="4">
              <a:lnSpc>
                <a:spcPct val="100000"/>
              </a:lnSpc>
              <a:spcBef>
                <a:spcPts val="325"/>
              </a:spcBef>
              <a:buSzPct val="75000"/>
              <a:buFont typeface="StarSymbol" charset="0"/>
              <a:buChar char="»"/>
              <a:defRPr/>
            </a:pPr>
            <a:r>
              <a:rPr lang="en-US" sz="1600" smtClean="0">
                <a:latin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2pPr>
      <a:lvl3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3pPr>
      <a:lvl4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4pPr>
      <a:lvl5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 Narrow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939213" y="6642100"/>
            <a:ext cx="204787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defRPr>
            </a:lvl1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4B7EEB23-3183-DA4A-AAD0-BF483F9BD530}" type="slidenum">
              <a:rPr lang="en-US">
                <a:solidFill>
                  <a:srgbClr val="000000"/>
                </a:solidFill>
              </a:rPr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9875"/>
            <a:ext cx="759301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55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048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049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ea typeface="ヒラギノ角ゴ ProN W3" charset="-128"/>
                <a:cs typeface="+mn-cs"/>
                <a:sym typeface="Gill Sans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>
              <a:lnSpc>
                <a:spcPct val="100000"/>
              </a:lnSpc>
              <a:buClrTx/>
              <a:buSzTx/>
              <a:buFontTx/>
              <a:buNone/>
            </a:pPr>
            <a:fld id="{F5551B27-49BC-4291-80C6-707CDCF1D651}" type="slidenum">
              <a:rPr lang="en-US" sz="1000" b="1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defTabSz="914400" eaLnBrk="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sz="2400" b="1" dirty="0">
              <a:solidFill>
                <a:srgbClr val="000000"/>
              </a:solidFill>
              <a:latin typeface="Arial Narrow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drew.cmu.edu/server/publish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Proxy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Liu</a:t>
            </a:r>
          </a:p>
          <a:p>
            <a:r>
              <a:rPr lang="en-US" smtClean="0"/>
              <a:t>Recitation 13: November </a:t>
            </a:r>
            <a:r>
              <a:rPr lang="en-US" dirty="0" smtClean="0"/>
              <a:t>23, 2015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Concurrent Proxy</a:t>
            </a:r>
          </a:p>
        </p:txBody>
      </p:sp>
      <p:pic>
        <p:nvPicPr>
          <p:cNvPr id="48130" name="Picture 3" descr="Screen Shot 2013-04-15 at 3.2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198563"/>
            <a:ext cx="960120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Concurrent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see much less purple (waiting), and less time spent overall.</a:t>
            </a:r>
          </a:p>
          <a:p>
            <a:r>
              <a:rPr lang="en-US" dirty="0" smtClean="0"/>
              <a:t>Notice how multiple green (receiving) blocks overlap in time</a:t>
            </a:r>
          </a:p>
          <a:p>
            <a:pPr lvl="1"/>
            <a:r>
              <a:rPr lang="en-US" dirty="0" smtClean="0"/>
              <a:t>Our proxy has multiple connections open to the browser to handle several tasks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the Web Really Works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 note on AJAX (and </a:t>
            </a:r>
            <a:r>
              <a:rPr lang="en-US" dirty="0" err="1">
                <a:latin typeface="Calibri" charset="0"/>
              </a:rPr>
              <a:t>XMLHttpRequests</a:t>
            </a:r>
            <a:r>
              <a:rPr lang="en-US" dirty="0">
                <a:latin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</a:rPr>
              <a:t>Normally, a browser will make the initial page request then request any supporting files</a:t>
            </a:r>
          </a:p>
          <a:p>
            <a:pPr lvl="1"/>
            <a:r>
              <a:rPr lang="en-US" dirty="0">
                <a:latin typeface="Calibri" charset="0"/>
              </a:rPr>
              <a:t>And </a:t>
            </a:r>
            <a:r>
              <a:rPr lang="en-US" dirty="0" err="1">
                <a:latin typeface="Calibri" charset="0"/>
              </a:rPr>
              <a:t>XMLHttpRequest</a:t>
            </a:r>
            <a:r>
              <a:rPr lang="en-US" dirty="0">
                <a:latin typeface="Calibri" charset="0"/>
              </a:rPr>
              <a:t> is simply a request from the page once it has been loaded &amp; the scripts are running</a:t>
            </a:r>
          </a:p>
          <a:p>
            <a:pPr lvl="1"/>
            <a:r>
              <a:rPr lang="en-US" dirty="0">
                <a:latin typeface="Calibri" charset="0"/>
              </a:rPr>
              <a:t>The distinction does not matter on the server side – everything is an HTTP Request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Getting content on the web: Telnet/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cURL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 Demo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How the web really works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latin typeface="Calibri" charset="0"/>
              </a:rPr>
              <a:t>Networking Basics</a:t>
            </a:r>
            <a:endParaRPr lang="en-US" dirty="0">
              <a:latin typeface="Calibri" charset="0"/>
            </a:endParaRP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Proxy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Due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Tuesday,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December 8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th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Grace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days allowed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String Manipulation in C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846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564DC8-FB96-D54F-A664-3C915A9BF18D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4276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269875"/>
            <a:ext cx="7593013" cy="1025525"/>
          </a:xfrm>
        </p:spPr>
        <p:txBody>
          <a:bodyPr/>
          <a:lstStyle/>
          <a:p>
            <a:pPr marL="119063" indent="-119063" eaLnBrk="1" hangingPunct="1"/>
            <a:r>
              <a:rPr lang="en-US" b="1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Sockets</a:t>
            </a:r>
            <a:endParaRPr lang="en-US" b="1" dirty="0">
              <a:latin typeface="Calibri" charset="0"/>
              <a:ea typeface="ヒラギノ角ゴ ProN W3" charset="-128"/>
              <a:cs typeface="ヒラギノ角ゴ ProN W3" charset="-128"/>
              <a:sym typeface="Calibri" charset="0"/>
            </a:endParaRPr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511492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What is a socket?</a:t>
            </a:r>
          </a:p>
          <a:p>
            <a:pPr lvl="1" eaLnBrk="1" hangingPunct="1"/>
            <a:r>
              <a:rPr lang="en-US" sz="1800" dirty="0" smtClean="0"/>
              <a:t>To an application, a socket is a file descriptor that lets the application read/write from/to the network</a:t>
            </a:r>
          </a:p>
          <a:p>
            <a:pPr lvl="1" eaLnBrk="1" hangingPunct="1"/>
            <a:r>
              <a:rPr lang="en-US" sz="1800" dirty="0" smtClean="0"/>
              <a:t>(all Unix I/O devices, including networks, are modeled as files)</a:t>
            </a:r>
          </a:p>
          <a:p>
            <a:pPr eaLnBrk="1" hangingPunct="1"/>
            <a:r>
              <a:rPr lang="en-US" b="1" dirty="0">
                <a:latin typeface="Calibri" panose="020F0502020204030204" pitchFamily="34" charset="0"/>
              </a:rPr>
              <a:t>Clients and servers communicate with each other by reading from and writing to socket </a:t>
            </a:r>
            <a:r>
              <a:rPr lang="en-US" b="1" dirty="0" smtClean="0">
                <a:latin typeface="Calibri" panose="020F0502020204030204" pitchFamily="34" charset="0"/>
              </a:rPr>
              <a:t>descriptors</a:t>
            </a:r>
          </a:p>
          <a:p>
            <a:pPr eaLnBrk="1" hangingPunct="1"/>
            <a:endParaRPr lang="en-US" b="1" dirty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b="1" dirty="0">
                <a:latin typeface="Calibri" panose="020F0502020204030204" pitchFamily="34" charset="0"/>
              </a:rPr>
              <a:t>The main difference between regular file I/O and socket I/O is how the application “opens” the socket descriptors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783149"/>
            <a:ext cx="4724400" cy="11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3343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35AABE-6C1B-634A-ACB7-7ABC00A17B32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5300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Sockets Interface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1328910"/>
            <a:ext cx="8686800" cy="5452890"/>
            <a:chOff x="0" y="414005"/>
            <a:chExt cx="8915400" cy="6367795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4180323"/>
              <a:ext cx="6400800" cy="1371600"/>
              <a:chOff x="457200" y="4132968"/>
              <a:chExt cx="6400800" cy="13716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1447800" y="4132968"/>
                <a:ext cx="5410200" cy="137160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endParaRPr>
              </a:p>
            </p:txBody>
          </p:sp>
          <p:grpSp>
            <p:nvGrpSpPr>
              <p:cNvPr id="57" name="Group 4"/>
              <p:cNvGrpSpPr>
                <a:grpSpLocks/>
              </p:cNvGrpSpPr>
              <p:nvPr/>
            </p:nvGrpSpPr>
            <p:grpSpPr bwMode="auto">
              <a:xfrm>
                <a:off x="6324600" y="4507795"/>
                <a:ext cx="381000" cy="685800"/>
                <a:chOff x="3984" y="3264"/>
                <a:chExt cx="240" cy="432"/>
              </a:xfrm>
            </p:grpSpPr>
            <p:sp>
              <p:nvSpPr>
                <p:cNvPr id="63" name="Line 5"/>
                <p:cNvSpPr>
                  <a:spLocks noChangeShapeType="1"/>
                </p:cNvSpPr>
                <p:nvPr/>
              </p:nvSpPr>
              <p:spPr bwMode="auto">
                <a:xfrm>
                  <a:off x="3984" y="36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224" y="3264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84" y="326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</p:grpSp>
          <p:grpSp>
            <p:nvGrpSpPr>
              <p:cNvPr id="58" name="Group 8"/>
              <p:cNvGrpSpPr>
                <a:grpSpLocks/>
              </p:cNvGrpSpPr>
              <p:nvPr/>
            </p:nvGrpSpPr>
            <p:grpSpPr bwMode="auto">
              <a:xfrm rot="10800000" flipV="1">
                <a:off x="1676400" y="4507795"/>
                <a:ext cx="381000" cy="685800"/>
                <a:chOff x="3984" y="3264"/>
                <a:chExt cx="240" cy="432"/>
              </a:xfrm>
            </p:grpSpPr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3984" y="36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224" y="3264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984" y="326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algn="ctr"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sz="42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endParaRPr>
                </a:p>
              </p:txBody>
            </p:sp>
          </p:grpSp>
          <p:sp>
            <p:nvSpPr>
              <p:cNvPr id="59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4401432"/>
                <a:ext cx="838200" cy="8255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600" dirty="0">
                    <a:solidFill>
                      <a:srgbClr val="C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rPr>
                  <a:t>Client / Server</a:t>
                </a:r>
              </a:p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600" dirty="0">
                    <a:solidFill>
                      <a:srgbClr val="C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rPr>
                  <a:t>Session</a:t>
                </a:r>
              </a:p>
            </p:txBody>
          </p:sp>
        </p:grp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360950" y="414005"/>
              <a:ext cx="915251" cy="539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Client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5134481" y="414005"/>
              <a:ext cx="996984" cy="539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Server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819400" y="2028555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638800" y="19682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5638800" y="26540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5638800" y="333983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048000" y="3857355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057400" y="1630093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socket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876800" y="1630093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socket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4876800" y="2304780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bind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4876800" y="2979468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listen</a:t>
              </a:r>
            </a:p>
          </p:txBody>
        </p: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2057400" y="4025630"/>
              <a:ext cx="4267200" cy="1392238"/>
              <a:chOff x="1296" y="2506"/>
              <a:chExt cx="2688" cy="877"/>
            </a:xfrm>
          </p:grpSpPr>
          <p:sp>
            <p:nvSpPr>
              <p:cNvPr id="46" name="Line 26"/>
              <p:cNvSpPr>
                <a:spLocks noChangeShapeType="1"/>
              </p:cNvSpPr>
              <p:nvPr/>
            </p:nvSpPr>
            <p:spPr bwMode="auto">
              <a:xfrm>
                <a:off x="1776" y="250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1776" y="293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>
                <a:off x="3552" y="250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3552" y="293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 flipV="1">
                <a:off x="2256" y="2832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3072" y="2718"/>
                <a:ext cx="912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rio_readlineb</a:t>
                </a:r>
              </a:p>
            </p:txBody>
          </p:sp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3072" y="3143"/>
                <a:ext cx="912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rio_writen</a:t>
                </a:r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1296" y="3143"/>
                <a:ext cx="960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rio_readlineb</a:t>
                </a:r>
              </a:p>
            </p:txBody>
          </p:sp>
          <p:sp>
            <p:nvSpPr>
              <p:cNvPr id="55" name="Rectangle 35"/>
              <p:cNvSpPr>
                <a:spLocks noChangeArrowheads="1"/>
              </p:cNvSpPr>
              <p:nvPr/>
            </p:nvSpPr>
            <p:spPr bwMode="auto">
              <a:xfrm>
                <a:off x="1296" y="2718"/>
                <a:ext cx="960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 dirty="0" err="1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rio_writen</a:t>
                </a:r>
                <a:endParaRPr lang="en-US" sz="1400" dirty="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632402" y="3247755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Connection</a:t>
              </a:r>
            </a:p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request</a:t>
              </a:r>
            </a:p>
          </p:txBody>
        </p: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2057400" y="3870325"/>
              <a:ext cx="5105400" cy="2911475"/>
              <a:chOff x="1296" y="2400"/>
              <a:chExt cx="3216" cy="1834"/>
            </a:xfrm>
          </p:grpSpPr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1776" y="33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3552" y="33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3552" y="380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 flipV="1">
                <a:off x="1920" y="369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3072" y="3568"/>
                <a:ext cx="912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rio_readlineb</a:t>
                </a: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3072" y="3994"/>
                <a:ext cx="912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close</a:t>
                </a: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1296" y="3569"/>
                <a:ext cx="960" cy="24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ourier New" pitchFamily="49" charset="0"/>
                    <a:ea typeface="ヒラギノ角ゴ ProN W3" charset="-128"/>
                    <a:sym typeface="Gill Sans" charset="0"/>
                  </a:rPr>
                  <a:t>close</a:t>
                </a:r>
              </a:p>
            </p:txBody>
          </p:sp>
          <p:sp>
            <p:nvSpPr>
              <p:cNvPr id="42" name="Text Box 45"/>
              <p:cNvSpPr txBox="1">
                <a:spLocks noChangeArrowheads="1"/>
              </p:cNvSpPr>
              <p:nvPr/>
            </p:nvSpPr>
            <p:spPr bwMode="auto">
              <a:xfrm>
                <a:off x="2496" y="3524"/>
                <a:ext cx="298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  <a:ea typeface="ヒラギノ角ゴ ProN W3" charset="-128"/>
                    <a:sym typeface="Gill Sans" charset="0"/>
                  </a:rPr>
                  <a:t>EOF</a:t>
                </a: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984" y="412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 flipV="1">
                <a:off x="4512" y="2400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sz="42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7239941" y="4847955"/>
              <a:ext cx="167545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Await connection</a:t>
              </a:r>
            </a:p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request from</a:t>
              </a:r>
            </a:p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ea typeface="ヒラギノ角ゴ ProN W3" charset="-128"/>
                  <a:sym typeface="Gill Sans" charset="0"/>
                </a:rPr>
                <a:t>next client</a:t>
              </a:r>
            </a:p>
          </p:txBody>
        </p:sp>
        <p:sp>
          <p:nvSpPr>
            <p:cNvPr id="25" name="AutoShape 50"/>
            <p:cNvSpPr>
              <a:spLocks/>
            </p:cNvSpPr>
            <p:nvPr/>
          </p:nvSpPr>
          <p:spPr bwMode="auto">
            <a:xfrm>
              <a:off x="6477000" y="952500"/>
              <a:ext cx="152400" cy="2447655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6629400" y="1949450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open_listenfd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7" name="AutoShape 52"/>
            <p:cNvSpPr>
              <a:spLocks/>
            </p:cNvSpPr>
            <p:nvPr/>
          </p:nvSpPr>
          <p:spPr bwMode="auto">
            <a:xfrm>
              <a:off x="1752600" y="952500"/>
              <a:ext cx="152400" cy="3133455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0" y="2286000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open_clientfd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9" name="Rectangle 54"/>
            <p:cNvSpPr>
              <a:spLocks noChangeArrowheads="1"/>
            </p:cNvSpPr>
            <p:nvPr/>
          </p:nvSpPr>
          <p:spPr bwMode="auto">
            <a:xfrm>
              <a:off x="4876800" y="3687493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accept</a:t>
              </a:r>
            </a:p>
          </p:txBody>
        </p:sp>
        <p:sp>
          <p:nvSpPr>
            <p:cNvPr id="30" name="Rectangle 55"/>
            <p:cNvSpPr>
              <a:spLocks noChangeArrowheads="1"/>
            </p:cNvSpPr>
            <p:nvPr/>
          </p:nvSpPr>
          <p:spPr bwMode="auto">
            <a:xfrm>
              <a:off x="2057400" y="3687493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connect</a:t>
              </a: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5638800" y="129063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4876800" y="952500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getaddrinfo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819401" y="1290637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sz="4200" dirty="0">
                <a:solidFill>
                  <a:srgbClr val="000000"/>
                </a:solidFill>
                <a:latin typeface="Calibri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057401" y="952500"/>
              <a:ext cx="14478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dirty="0" err="1" smtClean="0">
                  <a:solidFill>
                    <a:srgbClr val="000000"/>
                  </a:solidFill>
                  <a:latin typeface="Courier New" pitchFamily="49" charset="0"/>
                  <a:ea typeface="ヒラギノ角ゴ ProN W3" charset="-128"/>
                  <a:sym typeface="Gill Sans" charset="0"/>
                </a:rPr>
                <a:t>getaddrinfo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  <a:ea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6889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0" dirty="0" smtClean="0"/>
              <a:t>is the modern way to convert string representations of host,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- </a:t>
            </a:r>
            <a:r>
              <a:rPr lang="en-US" dirty="0" smtClean="0"/>
              <a:t>unsafe </a:t>
            </a:r>
            <a:r>
              <a:rPr lang="en-US" dirty="0"/>
              <a:t>because it returns a pointer to a static </a:t>
            </a:r>
            <a:r>
              <a:rPr lang="en-US" dirty="0" smtClean="0"/>
              <a:t>variable</a:t>
            </a:r>
            <a:endParaRPr lang="en-US" dirty="0">
              <a:latin typeface="+mn-lt"/>
              <a:cs typeface="Courier New"/>
            </a:endParaRP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code(IPv4 and IPv6)</a:t>
            </a:r>
            <a:endParaRPr lang="en-US" dirty="0"/>
          </a:p>
          <a:p>
            <a:pPr lvl="1"/>
            <a:r>
              <a:rPr lang="en-US" dirty="0" smtClean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</a:t>
            </a:r>
            <a:r>
              <a:rPr lang="en-US" dirty="0" smtClean="0"/>
              <a:t>pointing </a:t>
            </a:r>
            <a:r>
              <a:rPr lang="en-US" dirty="0"/>
              <a:t>to </a:t>
            </a:r>
            <a:r>
              <a:rPr lang="en-US" dirty="0" smtClean="0"/>
              <a:t>socket </a:t>
            </a:r>
            <a:r>
              <a:rPr lang="en-US" dirty="0"/>
              <a:t>address </a:t>
            </a:r>
            <a:r>
              <a:rPr lang="en-US" dirty="0" err="1"/>
              <a:t>struct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contains arguments for </a:t>
            </a:r>
            <a:r>
              <a:rPr lang="en-US" dirty="0" smtClean="0"/>
              <a:t>sockets APIs.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socket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domain, </a:t>
            </a:r>
            <a:r>
              <a:rPr lang="en-US" dirty="0" err="1"/>
              <a:t>int</a:t>
            </a:r>
            <a:r>
              <a:rPr lang="en-US" dirty="0"/>
              <a:t> type, </a:t>
            </a:r>
            <a:r>
              <a:rPr lang="en-US" dirty="0" err="1"/>
              <a:t>int</a:t>
            </a:r>
            <a:r>
              <a:rPr lang="en-US" dirty="0"/>
              <a:t> protocol)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Create a file descriptor for network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used by both clients and servers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sock_fd</a:t>
            </a:r>
            <a:r>
              <a:rPr lang="en-US" dirty="0"/>
              <a:t> </a:t>
            </a:r>
            <a:r>
              <a:rPr lang="en-US" dirty="0" smtClean="0"/>
              <a:t>= socket(PF_INET, SOCK_STREAM, IPPROTO_TCP);</a:t>
            </a:r>
          </a:p>
          <a:p>
            <a:pPr lvl="1"/>
            <a:r>
              <a:rPr lang="en-US" dirty="0" smtClean="0"/>
              <a:t>One socket can be used for two-way communication</a:t>
            </a:r>
          </a:p>
          <a:p>
            <a:pPr marL="419100" lvl="1" indent="0">
              <a:buNone/>
            </a:pP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bind(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*address,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address_len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Associate a socket with an IP address and port number</a:t>
            </a:r>
          </a:p>
          <a:p>
            <a:pPr lvl="1"/>
            <a:r>
              <a:rPr lang="en-US" dirty="0"/>
              <a:t>used by servers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– family, address, port</a:t>
            </a:r>
          </a:p>
          <a:p>
            <a:pPr marL="4191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1318A3-A08D-734E-A882-621F074A06D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10380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listen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int</a:t>
            </a:r>
            <a:r>
              <a:rPr lang="en-US" dirty="0"/>
              <a:t> backlog)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socket: socket to listen </a:t>
            </a:r>
            <a:r>
              <a:rPr lang="en-US" dirty="0" smtClean="0"/>
              <a:t>on</a:t>
            </a:r>
          </a:p>
          <a:p>
            <a:pPr lvl="1"/>
            <a:r>
              <a:rPr lang="en-US" dirty="0"/>
              <a:t>used by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dirty="0"/>
              <a:t>backlog: maximum number of waiting connections</a:t>
            </a:r>
          </a:p>
          <a:p>
            <a:pPr lvl="1"/>
            <a:r>
              <a:rPr lang="en-US" dirty="0" smtClean="0"/>
              <a:t>err = listen(</a:t>
            </a:r>
            <a:r>
              <a:rPr lang="en-US" dirty="0" err="1" smtClean="0"/>
              <a:t>sock_fd</a:t>
            </a:r>
            <a:r>
              <a:rPr lang="en-US" dirty="0" smtClean="0"/>
              <a:t>, MAX_WAITING_CONNECTIONS);</a:t>
            </a:r>
          </a:p>
          <a:p>
            <a:pPr marL="419100" lvl="1" indent="0">
              <a:buNone/>
            </a:pP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accept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</a:t>
            </a:r>
            <a:r>
              <a:rPr lang="en-US" dirty="0" smtClean="0"/>
              <a:t>*address, </a:t>
            </a:r>
            <a:r>
              <a:rPr lang="en-US" dirty="0" err="1" smtClean="0"/>
              <a:t>socklen_t</a:t>
            </a:r>
            <a:r>
              <a:rPr lang="en-US" dirty="0" smtClean="0"/>
              <a:t> *</a:t>
            </a:r>
            <a:r>
              <a:rPr lang="en-US" dirty="0" err="1" smtClean="0"/>
              <a:t>address_len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socket: socket to listen on</a:t>
            </a:r>
            <a:endParaRPr lang="en-US" dirty="0"/>
          </a:p>
          <a:p>
            <a:pPr lvl="1"/>
            <a:r>
              <a:rPr lang="en-US" dirty="0" smtClean="0"/>
              <a:t>address: pointer to </a:t>
            </a:r>
            <a:r>
              <a:rPr lang="en-US" dirty="0" err="1" smtClean="0"/>
              <a:t>sockaddr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to hold client information after accept returns</a:t>
            </a:r>
          </a:p>
          <a:p>
            <a:pPr lvl="1"/>
            <a:r>
              <a:rPr lang="en-US" dirty="0" smtClean="0"/>
              <a:t>return: file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1318A3-A08D-734E-A882-621F074A06D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2655087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connect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</a:t>
            </a:r>
            <a:r>
              <a:rPr lang="en-US" dirty="0"/>
              <a:t> *address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/>
              <a:t>address_len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attempt to connect to the specified IP address and port described in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used by clients</a:t>
            </a:r>
          </a:p>
          <a:p>
            <a:pPr marL="419100" lvl="1" indent="0">
              <a:buNone/>
            </a:pP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close(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used by both clients and servers</a:t>
            </a:r>
          </a:p>
          <a:p>
            <a:pPr lvl="1"/>
            <a:r>
              <a:rPr lang="en-US" dirty="0" smtClean="0"/>
              <a:t>(also used for file I/O)</a:t>
            </a:r>
          </a:p>
          <a:p>
            <a:pPr lvl="1"/>
            <a:r>
              <a:rPr lang="en-US" dirty="0" err="1" smtClean="0"/>
              <a:t>fd</a:t>
            </a:r>
            <a:r>
              <a:rPr lang="en-US" dirty="0" smtClean="0"/>
              <a:t>: socket </a:t>
            </a:r>
            <a:r>
              <a:rPr lang="en-US" dirty="0" err="1" smtClean="0"/>
              <a:t>fd</a:t>
            </a:r>
            <a:r>
              <a:rPr lang="en-US" dirty="0" smtClean="0"/>
              <a:t> to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1318A3-A08D-734E-A882-621F074A06D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997368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latin typeface="Calibri" charset="0"/>
              </a:rPr>
              <a:t>Getting content on the web: Telnet/</a:t>
            </a:r>
            <a:r>
              <a:rPr lang="en-US" dirty="0" err="1" smtClean="0">
                <a:latin typeface="Calibri" charset="0"/>
              </a:rPr>
              <a:t>cURL</a:t>
            </a:r>
            <a:r>
              <a:rPr lang="en-US" dirty="0" smtClean="0">
                <a:latin typeface="Calibri" charset="0"/>
              </a:rPr>
              <a:t> Demo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latin typeface="Calibri" charset="0"/>
              </a:rPr>
              <a:t>How the web really works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Networking Basics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Proxy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Due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Tuesday, December 8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th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Grace days allowed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String Manipulation in C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ssize_t</a:t>
            </a:r>
            <a:r>
              <a:rPr lang="en-US" dirty="0" smtClean="0"/>
              <a:t> read(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used by both clients and servers</a:t>
            </a:r>
          </a:p>
          <a:p>
            <a:pPr lvl="1"/>
            <a:r>
              <a:rPr lang="en-US" dirty="0" smtClean="0"/>
              <a:t>(also </a:t>
            </a:r>
            <a:r>
              <a:rPr lang="en-US" dirty="0"/>
              <a:t>used for file I/O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fd</a:t>
            </a:r>
            <a:r>
              <a:rPr lang="en-US" dirty="0" smtClean="0"/>
              <a:t>: (socket) </a:t>
            </a:r>
            <a:r>
              <a:rPr lang="en-US" dirty="0" err="1" smtClean="0"/>
              <a:t>fd</a:t>
            </a:r>
            <a:r>
              <a:rPr lang="en-US" dirty="0" smtClean="0"/>
              <a:t> to read from</a:t>
            </a:r>
          </a:p>
          <a:p>
            <a:pPr lvl="1"/>
            <a:r>
              <a:rPr lang="en-US" dirty="0" err="1" smtClean="0"/>
              <a:t>buf</a:t>
            </a:r>
            <a:r>
              <a:rPr lang="en-US" dirty="0" smtClean="0"/>
              <a:t>: buffer to read into</a:t>
            </a:r>
          </a:p>
          <a:p>
            <a:pPr lvl="1"/>
            <a:r>
              <a:rPr lang="en-US" dirty="0" err="1" smtClean="0"/>
              <a:t>nbytes</a:t>
            </a:r>
            <a:r>
              <a:rPr lang="en-US" dirty="0" smtClean="0"/>
              <a:t>: </a:t>
            </a:r>
            <a:r>
              <a:rPr lang="en-US" dirty="0" err="1" smtClean="0"/>
              <a:t>buf</a:t>
            </a:r>
            <a:r>
              <a:rPr lang="en-US" dirty="0" smtClean="0"/>
              <a:t> length</a:t>
            </a:r>
          </a:p>
          <a:p>
            <a:endParaRPr lang="en-US" dirty="0"/>
          </a:p>
          <a:p>
            <a:r>
              <a:rPr lang="en-US" dirty="0" err="1" smtClean="0"/>
              <a:t>ssize_t</a:t>
            </a:r>
            <a:r>
              <a:rPr lang="en-US" dirty="0" smtClean="0"/>
              <a:t>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used by both clients and servers</a:t>
            </a:r>
          </a:p>
          <a:p>
            <a:pPr lvl="1"/>
            <a:r>
              <a:rPr lang="en-US" dirty="0" smtClean="0"/>
              <a:t>(also used for file I/O)</a:t>
            </a:r>
          </a:p>
          <a:p>
            <a:pPr lvl="1"/>
            <a:r>
              <a:rPr lang="en-US" dirty="0" err="1" smtClean="0"/>
              <a:t>fd</a:t>
            </a:r>
            <a:r>
              <a:rPr lang="en-US" dirty="0" smtClean="0"/>
              <a:t>: (socket) </a:t>
            </a:r>
            <a:r>
              <a:rPr lang="en-US" dirty="0" err="1" smtClean="0"/>
              <a:t>fd</a:t>
            </a:r>
            <a:r>
              <a:rPr lang="en-US" dirty="0" smtClean="0"/>
              <a:t> to write to</a:t>
            </a:r>
          </a:p>
          <a:p>
            <a:pPr lvl="1"/>
            <a:r>
              <a:rPr lang="en-US" dirty="0" err="1" smtClean="0"/>
              <a:t>buf</a:t>
            </a:r>
            <a:r>
              <a:rPr lang="en-US" dirty="0" smtClean="0"/>
              <a:t>: buffer to write</a:t>
            </a:r>
          </a:p>
          <a:p>
            <a:pPr lvl="1"/>
            <a:r>
              <a:rPr lang="en-US" dirty="0" err="1" smtClean="0"/>
              <a:t>nbytes</a:t>
            </a:r>
            <a:r>
              <a:rPr lang="en-US" dirty="0" smtClean="0"/>
              <a:t>: </a:t>
            </a:r>
            <a:r>
              <a:rPr lang="en-US" dirty="0" err="1" smtClean="0"/>
              <a:t>buf</a:t>
            </a:r>
            <a:r>
              <a:rPr lang="en-US" dirty="0" smtClean="0"/>
              <a:t>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1318A3-A08D-734E-A882-621F074A06D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912475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Getting content on the web: Telnet/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cURL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 Demo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How the web really works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  <a:latin typeface="Calibri" charset="0"/>
              </a:rPr>
              <a:t>Networking Basics</a:t>
            </a:r>
            <a:endParaRPr lang="en-US" dirty="0">
              <a:solidFill>
                <a:schemeClr val="accent3">
                  <a:lumMod val="65000"/>
                </a:schemeClr>
              </a:solidFill>
              <a:latin typeface="Calibri" charset="0"/>
            </a:endParaRP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>
                <a:latin typeface="Calibri" charset="0"/>
              </a:rPr>
              <a:t>Proxy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latin typeface="Calibri" charset="0"/>
              </a:rPr>
              <a:t>Due </a:t>
            </a:r>
            <a:r>
              <a:rPr lang="en-US" dirty="0" smtClean="0">
                <a:latin typeface="Calibri" charset="0"/>
              </a:rPr>
              <a:t>Tuesday, </a:t>
            </a:r>
            <a:r>
              <a:rPr lang="en-US" dirty="0">
                <a:latin typeface="Calibri" charset="0"/>
              </a:rPr>
              <a:t>December 8</a:t>
            </a:r>
            <a:r>
              <a:rPr lang="en-US" dirty="0" smtClean="0">
                <a:latin typeface="Calibri" charset="0"/>
              </a:rPr>
              <a:t>th</a:t>
            </a:r>
            <a:endParaRPr lang="en-US" dirty="0">
              <a:latin typeface="Calibri" charset="0"/>
            </a:endParaRP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 smtClean="0">
                <a:latin typeface="Calibri" charset="0"/>
              </a:rPr>
              <a:t>Grace </a:t>
            </a:r>
            <a:r>
              <a:rPr lang="en-US" dirty="0">
                <a:latin typeface="Calibri" charset="0"/>
              </a:rPr>
              <a:t>days allowed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String Manipulation in C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820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iOS,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5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Sun, PPC Mac, </a:t>
            </a:r>
            <a:r>
              <a:rPr lang="en-US" sz="4400" b="1" dirty="0"/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r>
              <a:rPr lang="en-US" dirty="0" smtClean="0"/>
              <a:t>Make sure to use correct </a:t>
            </a:r>
            <a:r>
              <a:rPr lang="en-US" dirty="0" err="1" smtClean="0"/>
              <a:t>endianness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latin typeface="Calibri" charset="0"/>
              </a:rPr>
              <a:t>Proxy - Functionality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6875" y="1362075"/>
            <a:ext cx="789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400" b="1" dirty="0" smtClean="0">
                <a:latin typeface="Calibri" charset="0"/>
              </a:rPr>
              <a:t>Should work on vast majority of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Twitch, CNN, NY Times,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>
                <a:latin typeface="Calibri" charset="0"/>
              </a:rPr>
              <a:t>Some features of sites which require the POST operation (sending data to the website), will not work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75000"/>
              <a:buFont typeface="Symbol" charset="0"/>
              <a:buChar char=""/>
              <a:defRPr/>
            </a:pPr>
            <a:r>
              <a:rPr lang="en-US" sz="2000" dirty="0">
                <a:latin typeface="Calibri" charset="0"/>
              </a:rPr>
              <a:t>Logging in to websites, sending Facebook </a:t>
            </a:r>
            <a:r>
              <a:rPr lang="en-US" sz="2000" dirty="0" smtClean="0">
                <a:latin typeface="Calibri" charset="0"/>
              </a:rPr>
              <a:t>message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HTTPS is not expected to work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Google,  YouTube (and some other popular websites) now try to push users to HTTPs by default; watch out for that</a:t>
            </a:r>
          </a:p>
          <a:p>
            <a:pPr>
              <a:lnSpc>
                <a:spcPct val="100000"/>
              </a:lnSpc>
              <a:spcAft>
                <a:spcPts val="1425"/>
              </a:spcAft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400" b="1" dirty="0" smtClean="0">
                <a:latin typeface="Calibri" charset="0"/>
              </a:rPr>
              <a:t>Cache previous requests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Use LRU eviction policy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Must allow for concurrent reads while maintaining consistency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990000"/>
              </a:buClr>
              <a:buSzPct val="110000"/>
              <a:buFont typeface="Wingdings" charset="0"/>
              <a:buChar char=""/>
              <a:defRPr/>
            </a:pPr>
            <a:r>
              <a:rPr lang="en-US" sz="2000" dirty="0" smtClean="0">
                <a:latin typeface="Calibri" charset="0"/>
              </a:rPr>
              <a:t>Details in write up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latin typeface="Calibri" charset="0"/>
              </a:rPr>
              <a:t>Proxy - Functionality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6875" y="1362075"/>
            <a:ext cx="78962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 marL="858838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marL="1290638" indent="-2825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990000"/>
              </a:buClr>
              <a:buSzPct val="60000"/>
              <a:buFont typeface="Wingdings 2" charset="0"/>
              <a:buChar char=""/>
              <a:defRPr/>
            </a:pPr>
            <a:r>
              <a:rPr lang="en-US" sz="2400" b="1" dirty="0" smtClean="0">
                <a:latin typeface="Calibri" charset="0"/>
              </a:rPr>
              <a:t>Why a multi-threaded cache?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Sequential cache would bottleneck parallel proxy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Multiple threads can read cached content safely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Search cache for the right data and return it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Two threads can read from the same cache block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But what about writing content?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Overwrite block while another thread reading?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Clr>
                <a:srgbClr val="800000"/>
              </a:buClr>
              <a:buSzPct val="45000"/>
              <a:buFont typeface="Wingdings" charset="0"/>
              <a:buChar char=""/>
              <a:defRPr/>
            </a:pPr>
            <a:r>
              <a:rPr lang="en-US" sz="2400" dirty="0" smtClean="0">
                <a:latin typeface="Calibri" charset="0"/>
              </a:rPr>
              <a:t>Two threads writing to same cache block?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Proxies are a bit special - they are a server and a client at the same time.</a:t>
            </a:r>
          </a:p>
          <a:p>
            <a:r>
              <a:rPr lang="en-US" sz="2000" b="0" dirty="0" smtClean="0"/>
              <a:t>They take a request from one computer (acting as the server), and make it on their behalf (as the client).</a:t>
            </a:r>
          </a:p>
          <a:p>
            <a:r>
              <a:rPr lang="en-US" sz="2000" b="0" dirty="0" smtClean="0"/>
              <a:t>Ultimately, the control flow of your program will look like a server, but will have to act as a client to complete the request</a:t>
            </a:r>
          </a:p>
          <a:p>
            <a:r>
              <a:rPr lang="en-US" dirty="0" smtClean="0"/>
              <a:t>Start small</a:t>
            </a:r>
          </a:p>
          <a:p>
            <a:pPr lvl="1"/>
            <a:r>
              <a:rPr lang="en-US" dirty="0" smtClean="0"/>
              <a:t>Grab yourself a copy of the echo server (pg. 946) and client (pg. </a:t>
            </a:r>
            <a:r>
              <a:rPr lang="en-US" smtClean="0"/>
              <a:t>947) </a:t>
            </a:r>
            <a:r>
              <a:rPr lang="en-US" dirty="0" smtClean="0"/>
              <a:t>in the book</a:t>
            </a:r>
          </a:p>
          <a:p>
            <a:pPr lvl="1"/>
            <a:r>
              <a:rPr lang="en-US" dirty="0" smtClean="0"/>
              <a:t>Also review the </a:t>
            </a:r>
            <a:r>
              <a:rPr lang="en-US" dirty="0" err="1" smtClean="0"/>
              <a:t>tiny.c</a:t>
            </a:r>
            <a:r>
              <a:rPr lang="en-US" dirty="0" smtClean="0"/>
              <a:t> basic web server code to see how to deal with HTTP headers</a:t>
            </a:r>
          </a:p>
          <a:p>
            <a:pPr lvl="2"/>
            <a:r>
              <a:rPr lang="en-US" dirty="0" smtClean="0"/>
              <a:t>Note that </a:t>
            </a:r>
            <a:r>
              <a:rPr lang="en-US" dirty="0" err="1" smtClean="0"/>
              <a:t>tiny.c</a:t>
            </a:r>
            <a:r>
              <a:rPr lang="en-US" dirty="0" smtClean="0"/>
              <a:t> ignores these; you may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What you end up with will resemble: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7881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(port 80)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334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86000" y="3505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66519" y="2256149"/>
            <a:ext cx="2200179" cy="61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57788" y="2256149"/>
            <a:ext cx="2589212" cy="61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278063" y="2819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0000" y="3003550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3857625" y="3122613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Proxy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5257800" y="3505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524000" y="4343400"/>
            <a:ext cx="2811074" cy="61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</a:rPr>
              <a:t>Proxy server </a:t>
            </a:r>
            <a:r>
              <a:rPr lang="en-US" sz="1800" i="1" dirty="0">
                <a:solidFill>
                  <a:srgbClr val="000000"/>
                </a:solidFill>
                <a:latin typeface="Calibri" pitchFamily="34" charset="0"/>
              </a:rPr>
              <a:t>socket address</a:t>
            </a:r>
          </a:p>
          <a:p>
            <a:pPr algn="ctr"/>
            <a:r>
              <a:rPr lang="en-US" sz="1800" dirty="0" smtClean="0">
                <a:solidFill>
                  <a:srgbClr val="3366FF"/>
                </a:solidFill>
                <a:latin typeface="Calibri" pitchFamily="34" charset="0"/>
              </a:rPr>
              <a:t>128.2.194.34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15213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48200" y="4343400"/>
            <a:ext cx="2747843" cy="61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</a:rPr>
              <a:t>Proxy client socket </a:t>
            </a:r>
            <a:r>
              <a:rPr lang="en-US" sz="1800" i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  <a:p>
            <a:pPr algn="ctr"/>
            <a:r>
              <a:rPr lang="en-US" sz="1800" dirty="0" smtClean="0">
                <a:solidFill>
                  <a:srgbClr val="3366FF"/>
                </a:solidFill>
                <a:latin typeface="Calibri" pitchFamily="34" charset="0"/>
              </a:rPr>
              <a:t>128.2.194.34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52943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5257800" y="3505200"/>
            <a:ext cx="761999" cy="9143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2971800" y="3505199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08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Sequential Proxy</a:t>
            </a:r>
          </a:p>
          <a:p>
            <a:pPr lvl="1"/>
            <a:r>
              <a:rPr lang="en-US" dirty="0" smtClean="0"/>
              <a:t>Works great for simple text pages with embedded styles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Step 2: Concurrent Proxy</a:t>
            </a:r>
          </a:p>
          <a:p>
            <a:pPr lvl="1"/>
            <a:r>
              <a:rPr lang="en-US" dirty="0" smtClean="0"/>
              <a:t>multi-threading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Step 3 : Cache Web Objects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individual objects, not the whole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an LRU eviction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caching system must allow for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 reads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maintaining consistency. Concurrency? Shared Resource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6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Testing &amp;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New: </a:t>
            </a:r>
            <a:r>
              <a:rPr lang="en-US" dirty="0" err="1" smtClean="0"/>
              <a:t>Autograder</a:t>
            </a:r>
            <a:endParaRPr lang="en-US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driver.sh</a:t>
            </a:r>
            <a:r>
              <a:rPr lang="en-US" dirty="0" smtClean="0"/>
              <a:t> will run the same tests as </a:t>
            </a:r>
            <a:r>
              <a:rPr lang="en-US" dirty="0" err="1" smtClean="0"/>
              <a:t>autolab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Ability to pull basic web pages from a server</a:t>
            </a:r>
          </a:p>
          <a:p>
            <a:pPr lvl="2"/>
            <a:r>
              <a:rPr lang="en-US" dirty="0" smtClean="0"/>
              <a:t>Handle a (concurrent) request while another request is still pending</a:t>
            </a:r>
          </a:p>
          <a:p>
            <a:pPr lvl="2"/>
            <a:r>
              <a:rPr lang="en-US" dirty="0" smtClean="0"/>
              <a:t>Fetch a web page again from your cache after the server has been stopped</a:t>
            </a:r>
          </a:p>
          <a:p>
            <a:pPr lvl="1"/>
            <a:r>
              <a:rPr lang="en-US" dirty="0" smtClean="0"/>
              <a:t>This should help answer the question “is this what my proxy is supposed to do?”</a:t>
            </a:r>
          </a:p>
          <a:p>
            <a:pPr lvl="1"/>
            <a:r>
              <a:rPr lang="en-US" dirty="0" smtClean="0"/>
              <a:t>Please don’t use this grader to definitively test your proxy; there are many things not tested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Web in a Textbook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Client request page, server provides, transaction done.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 sequential server can handle this. We just need to serve one page at a time.</a:t>
            </a:r>
          </a:p>
          <a:p>
            <a:r>
              <a:rPr lang="en-US" dirty="0">
                <a:latin typeface="Calibri" charset="0"/>
              </a:rPr>
              <a:t>This works great for simple text pages with embedded styles</a:t>
            </a:r>
            <a:r>
              <a:rPr lang="en-US" dirty="0" smtClean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</p:txBody>
      </p:sp>
      <p:grpSp>
        <p:nvGrpSpPr>
          <p:cNvPr id="44035" name="Group 12"/>
          <p:cNvGrpSpPr>
            <a:grpSpLocks/>
          </p:cNvGrpSpPr>
          <p:nvPr/>
        </p:nvGrpSpPr>
        <p:grpSpPr bwMode="auto">
          <a:xfrm>
            <a:off x="2016125" y="2057400"/>
            <a:ext cx="4273550" cy="1287463"/>
            <a:chOff x="4489450" y="1223962"/>
            <a:chExt cx="4273550" cy="1287463"/>
          </a:xfrm>
        </p:grpSpPr>
        <p:sp>
          <p:nvSpPr>
            <p:cNvPr id="44036" name="Oval 3"/>
            <p:cNvSpPr>
              <a:spLocks noChangeArrowheads="1"/>
            </p:cNvSpPr>
            <p:nvPr/>
          </p:nvSpPr>
          <p:spPr bwMode="auto">
            <a:xfrm>
              <a:off x="7394575" y="1223962"/>
              <a:ext cx="1368425" cy="1287463"/>
            </a:xfrm>
            <a:prstGeom prst="ellipse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/>
              <a:r>
                <a:rPr lang="en-US">
                  <a:solidFill>
                    <a:schemeClr val="tx1"/>
                  </a:solidFill>
                </a:rPr>
                <a:t>Web</a:t>
              </a:r>
            </a:p>
            <a:p>
              <a:pPr algn="ctr" defTabSz="912813"/>
              <a:r>
                <a:rPr lang="en-US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4037" name="Line 4"/>
            <p:cNvSpPr>
              <a:spLocks noChangeShapeType="1"/>
            </p:cNvSpPr>
            <p:nvPr/>
          </p:nvSpPr>
          <p:spPr bwMode="auto">
            <a:xfrm>
              <a:off x="5707063" y="1524000"/>
              <a:ext cx="1749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5859463" y="2132012"/>
              <a:ext cx="1446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en-US"/>
            </a:p>
          </p:txBody>
        </p:sp>
        <p:sp>
          <p:nvSpPr>
            <p:cNvPr id="44039" name="Oval 9"/>
            <p:cNvSpPr>
              <a:spLocks noChangeArrowheads="1"/>
            </p:cNvSpPr>
            <p:nvPr/>
          </p:nvSpPr>
          <p:spPr bwMode="auto">
            <a:xfrm>
              <a:off x="4489450" y="1223962"/>
              <a:ext cx="1370013" cy="1287463"/>
            </a:xfrm>
            <a:prstGeom prst="ellipse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/>
              <a:r>
                <a:rPr lang="en-US" dirty="0">
                  <a:solidFill>
                    <a:schemeClr val="tx1"/>
                  </a:solidFill>
                </a:rPr>
                <a:t>Web</a:t>
              </a:r>
            </a:p>
            <a:p>
              <a:pPr algn="ctr" defTabSz="912813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  <a:p>
              <a:pPr algn="ctr" defTabSz="912813"/>
              <a:r>
                <a:rPr lang="en-US" dirty="0">
                  <a:solidFill>
                    <a:schemeClr val="tx1"/>
                  </a:solidFill>
                </a:rPr>
                <a:t>(browser)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– Testing &amp;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proxy liberally</a:t>
            </a:r>
          </a:p>
          <a:p>
            <a:pPr lvl="1"/>
            <a:r>
              <a:rPr lang="en-US" dirty="0" smtClean="0"/>
              <a:t>The web is full of special cases that want to break your proxy</a:t>
            </a:r>
          </a:p>
          <a:p>
            <a:pPr lvl="1"/>
            <a:r>
              <a:rPr lang="en-US" dirty="0" smtClean="0"/>
              <a:t>Generate a port for yourself with ./port-for-</a:t>
            </a:r>
            <a:r>
              <a:rPr lang="en-US" dirty="0" err="1" smtClean="0"/>
              <a:t>user.pl</a:t>
            </a:r>
            <a:r>
              <a:rPr lang="en-US" dirty="0" smtClean="0"/>
              <a:t> [</a:t>
            </a:r>
            <a:r>
              <a:rPr lang="en-US" dirty="0" err="1" smtClean="0"/>
              <a:t>andrewid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Generate more ports for web servers and such with ./free-</a:t>
            </a:r>
            <a:r>
              <a:rPr lang="en-US" dirty="0" err="1" smtClean="0"/>
              <a:t>port.sh</a:t>
            </a:r>
            <a:endParaRPr lang="en-US" dirty="0" smtClean="0"/>
          </a:p>
          <a:p>
            <a:pPr lvl="1"/>
            <a:r>
              <a:rPr lang="en-US" dirty="0" smtClean="0"/>
              <a:t>Consider using your </a:t>
            </a:r>
            <a:r>
              <a:rPr lang="en-US" dirty="0" err="1" smtClean="0"/>
              <a:t>andrew</a:t>
            </a:r>
            <a:r>
              <a:rPr lang="en-US" dirty="0" smtClean="0"/>
              <a:t> web space (~/www) to host test files</a:t>
            </a:r>
          </a:p>
          <a:p>
            <a:pPr lvl="2"/>
            <a:r>
              <a:rPr lang="en-US" dirty="0" smtClean="0"/>
              <a:t>You have to </a:t>
            </a:r>
            <a:r>
              <a:rPr lang="en-US" dirty="0"/>
              <a:t>visit </a:t>
            </a:r>
            <a:r>
              <a:rPr lang="en-US" dirty="0">
                <a:hlinkClick r:id="rId2"/>
              </a:rPr>
              <a:t>https://www.andrew.cmu.edu/server/</a:t>
            </a:r>
            <a:r>
              <a:rPr lang="en-US" dirty="0" smtClean="0">
                <a:hlinkClick r:id="rId2"/>
              </a:rPr>
              <a:t>publish.html</a:t>
            </a:r>
            <a:r>
              <a:rPr lang="en-US" dirty="0" smtClean="0"/>
              <a:t> to publish your folder to the public server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handin</a:t>
            </a:r>
            <a:r>
              <a:rPr lang="en-US" dirty="0" smtClean="0"/>
              <a:t> file with </a:t>
            </a:r>
            <a:r>
              <a:rPr lang="en-US" i="1" dirty="0" smtClean="0"/>
              <a:t>make </a:t>
            </a:r>
            <a:r>
              <a:rPr lang="en-US" i="1" dirty="0" err="1" smtClean="0"/>
              <a:t>handin</a:t>
            </a:r>
            <a:endParaRPr lang="en-US" i="1" dirty="0" smtClean="0"/>
          </a:p>
          <a:p>
            <a:pPr lvl="1"/>
            <a:r>
              <a:rPr lang="en-US" dirty="0" smtClean="0"/>
              <a:t>Will create a tar file for you with the contents of your </a:t>
            </a:r>
            <a:r>
              <a:rPr lang="en-US" dirty="0" err="1" smtClean="0"/>
              <a:t>proxylab-handin</a:t>
            </a:r>
            <a:r>
              <a:rPr lang="en-US" dirty="0" smtClean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26424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Getting content on the web: Telnet/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cURL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 Demo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How the web really works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  <a:latin typeface="Calibri" charset="0"/>
              </a:rPr>
              <a:t>Networking Basics</a:t>
            </a:r>
            <a:endParaRPr lang="en-US" dirty="0">
              <a:solidFill>
                <a:schemeClr val="accent3">
                  <a:lumMod val="65000"/>
                </a:schemeClr>
              </a:solidFill>
              <a:latin typeface="Calibri" charset="0"/>
            </a:endParaRP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  <a:latin typeface="Calibri" charset="0"/>
              </a:rPr>
              <a:t>Proxy</a:t>
            </a: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>
                <a:solidFill>
                  <a:schemeClr val="accent3">
                    <a:lumMod val="65000"/>
                  </a:schemeClr>
                </a:solidFill>
                <a:latin typeface="Calibri" charset="0"/>
              </a:rPr>
              <a:t>Due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Tuesday,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December 8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th</a:t>
            </a:r>
            <a:endParaRPr lang="en-US" dirty="0">
              <a:solidFill>
                <a:schemeClr val="accent3">
                  <a:lumMod val="65000"/>
                </a:schemeClr>
              </a:solidFill>
              <a:latin typeface="Calibri" charset="0"/>
            </a:endParaRPr>
          </a:p>
          <a:p>
            <a:pPr lvl="1">
              <a:spcBef>
                <a:spcPts val="400"/>
              </a:spcBef>
              <a:buFont typeface="Wingdings" charset="0"/>
              <a:buChar char="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Grace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charset="0"/>
              </a:rPr>
              <a:t>days allowed</a:t>
            </a:r>
          </a:p>
          <a:p>
            <a:pPr>
              <a:spcBef>
                <a:spcPts val="488"/>
              </a:spcBef>
              <a:buFont typeface="Wingdings 2" charset="0"/>
              <a:buChar char=""/>
            </a:pPr>
            <a:r>
              <a:rPr lang="en-US" dirty="0" smtClean="0">
                <a:latin typeface="Calibri" charset="0"/>
              </a:rPr>
              <a:t>String Manipulation in C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72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0078"/>
            <a:ext cx="7896225" cy="5355522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scanf</a:t>
            </a:r>
            <a:r>
              <a:rPr lang="en-US" dirty="0" smtClean="0"/>
              <a:t>: Read input in specific format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sscanf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char *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char *format, …);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“213 is awesome”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Read integer and string separated by white space from buffer ‘</a:t>
            </a:r>
            <a:r>
              <a:rPr lang="en-US" dirty="0" err="1" smtClean="0"/>
              <a:t>buf</a:t>
            </a:r>
            <a:r>
              <a:rPr lang="en-US" dirty="0" smtClean="0"/>
              <a:t>’ </a:t>
            </a:r>
          </a:p>
          <a:p>
            <a:pPr marL="457200" lvl="1" indent="0">
              <a:buNone/>
            </a:pPr>
            <a:r>
              <a:rPr lang="en-US" dirty="0" smtClean="0"/>
              <a:t>// into passed variables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 =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sscanf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“%d  %s  %s”, &amp;course, str1, str2);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results in: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ourse = 213,  str1 = is,  str2 = awesome,  ret = 3</a:t>
            </a:r>
          </a:p>
        </p:txBody>
      </p:sp>
    </p:spTree>
    <p:extLst>
      <p:ext uri="{BB962C8B-B14F-4D97-AF65-F5344CB8AC3E}">
        <p14:creationId xmlns:p14="http://schemas.microsoft.com/office/powerpoint/2010/main" val="4178312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0078"/>
            <a:ext cx="7896225" cy="5355522"/>
          </a:xfrm>
        </p:spPr>
        <p:txBody>
          <a:bodyPr/>
          <a:lstStyle/>
          <a:p>
            <a:r>
              <a:rPr lang="en-US" dirty="0" err="1" smtClean="0"/>
              <a:t>sprintf</a:t>
            </a:r>
            <a:r>
              <a:rPr lang="en-US" dirty="0" smtClean="0"/>
              <a:t>: Write input into buffer in specific format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sprintf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(char *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char *format, …);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[100];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“213 is awesome”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 Build the string in double quotes (“”) using the passed arguments</a:t>
            </a:r>
          </a:p>
          <a:p>
            <a:pPr marL="457200" lvl="1" indent="0">
              <a:buNone/>
            </a:pPr>
            <a:r>
              <a:rPr lang="en-US" dirty="0" smtClean="0"/>
              <a:t>// and write to buffer ‘</a:t>
            </a:r>
            <a:r>
              <a:rPr lang="en-US" dirty="0" err="1" smtClean="0"/>
              <a:t>buf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sprintf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“String (%s)  is of length %d”,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strlen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results in:</a:t>
            </a:r>
          </a:p>
          <a:p>
            <a:pPr marL="457200" lvl="1" indent="0">
              <a:buNone/>
            </a:pPr>
            <a:r>
              <a:rPr lang="en-US" dirty="0" err="1" smtClean="0"/>
              <a:t>buf</a:t>
            </a:r>
            <a:r>
              <a:rPr lang="en-US" dirty="0" smtClean="0"/>
              <a:t> = String (213 is awesome) is of length 14</a:t>
            </a:r>
          </a:p>
        </p:txBody>
      </p:sp>
    </p:spTree>
    <p:extLst>
      <p:ext uri="{BB962C8B-B14F-4D97-AF65-F5344CB8AC3E}">
        <p14:creationId xmlns:p14="http://schemas.microsoft.com/office/powerpoint/2010/main" val="322357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useful string manipulation functions: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, </a:t>
            </a:r>
            <a:r>
              <a:rPr lang="en-US" dirty="0" err="1" smtClean="0"/>
              <a:t>strncmp</a:t>
            </a:r>
            <a:r>
              <a:rPr lang="en-US" dirty="0" smtClean="0"/>
              <a:t>, </a:t>
            </a:r>
            <a:r>
              <a:rPr lang="en-US" dirty="0" err="1" smtClean="0"/>
              <a:t>strncasecmp</a:t>
            </a:r>
            <a:endParaRPr lang="en-US" dirty="0" smtClean="0"/>
          </a:p>
          <a:p>
            <a:r>
              <a:rPr lang="en-US" dirty="0" err="1" smtClean="0"/>
              <a:t>strstr</a:t>
            </a:r>
            <a:endParaRPr lang="en-US" dirty="0"/>
          </a:p>
          <a:p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strncpy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273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Setting up Firefox to use a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371600"/>
            <a:ext cx="4038600" cy="4972050"/>
          </a:xfrm>
        </p:spPr>
        <p:txBody>
          <a:bodyPr/>
          <a:lstStyle/>
          <a:p>
            <a:r>
              <a:rPr lang="en-US" dirty="0" smtClean="0"/>
              <a:t>You may use any browser, but we’ll be grading with Firefox</a:t>
            </a:r>
          </a:p>
          <a:p>
            <a:r>
              <a:rPr lang="en-US" dirty="0" smtClean="0"/>
              <a:t>Preferences &gt; Advanced &gt; Network &gt; Settings… (under Connection)</a:t>
            </a:r>
          </a:p>
          <a:p>
            <a:r>
              <a:rPr lang="en-US" dirty="0" smtClean="0"/>
              <a:t>Check “Use this proxy for all protocols” or your proxy will appear to work for HTTPS traffic.</a:t>
            </a:r>
          </a:p>
          <a:p>
            <a:endParaRPr lang="en-US" dirty="0"/>
          </a:p>
        </p:txBody>
      </p:sp>
      <p:pic>
        <p:nvPicPr>
          <p:cNvPr id="4" name="Picture 3" descr="Screen Shot 2013-11-17 at 3.48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95400"/>
            <a:ext cx="527234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1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derived from recitation slides of last 2 years by</a:t>
            </a:r>
          </a:p>
          <a:p>
            <a:pPr lvl="1"/>
            <a:r>
              <a:rPr lang="en-US" dirty="0" smtClean="0"/>
              <a:t>Shiva</a:t>
            </a:r>
          </a:p>
          <a:p>
            <a:pPr lvl="1"/>
            <a:r>
              <a:rPr lang="en-US" dirty="0" err="1" smtClean="0"/>
              <a:t>Hartaj</a:t>
            </a:r>
            <a:r>
              <a:rPr lang="en-US" dirty="0" smtClean="0"/>
              <a:t> Singh </a:t>
            </a:r>
            <a:r>
              <a:rPr lang="en-US" dirty="0" err="1" smtClean="0"/>
              <a:t>Dugal</a:t>
            </a:r>
            <a:endParaRPr lang="en-US" dirty="0" smtClean="0"/>
          </a:p>
          <a:p>
            <a:pPr lvl="1"/>
            <a:r>
              <a:rPr lang="en-US" dirty="0" smtClean="0"/>
              <a:t>Ian </a:t>
            </a:r>
            <a:r>
              <a:rPr lang="en-US" dirty="0" err="1" smtClean="0"/>
              <a:t>Hartwig</a:t>
            </a:r>
            <a:endParaRPr lang="en-US" dirty="0" smtClean="0"/>
          </a:p>
          <a:p>
            <a:pPr lvl="1"/>
            <a:r>
              <a:rPr lang="en-US" dirty="0" err="1"/>
              <a:t>Rohith</a:t>
            </a:r>
            <a:r>
              <a:rPr lang="en-US" dirty="0"/>
              <a:t> </a:t>
            </a:r>
            <a:r>
              <a:rPr lang="en-US" dirty="0" err="1"/>
              <a:t>Jagannathan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1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592093" cy="762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88" y="304800"/>
            <a:ext cx="7592093" cy="762000"/>
          </a:xfrm>
        </p:spPr>
        <p:txBody>
          <a:bodyPr/>
          <a:lstStyle/>
          <a:p>
            <a:r>
              <a:rPr lang="en-US" dirty="0" smtClean="0"/>
              <a:t>Telnet/Curl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90600"/>
            <a:ext cx="7896225" cy="5267325"/>
          </a:xfrm>
        </p:spPr>
        <p:txBody>
          <a:bodyPr/>
          <a:lstStyle/>
          <a:p>
            <a:r>
              <a:rPr lang="en-US" dirty="0" smtClean="0"/>
              <a:t>Telnet</a:t>
            </a:r>
          </a:p>
          <a:p>
            <a:pPr lvl="1"/>
            <a:r>
              <a:rPr lang="en-US" dirty="0" smtClean="0"/>
              <a:t>Interactive remote shell – like </a:t>
            </a:r>
            <a:r>
              <a:rPr lang="en-US" dirty="0" err="1" smtClean="0"/>
              <a:t>ssh</a:t>
            </a:r>
            <a:r>
              <a:rPr lang="en-US" dirty="0" smtClean="0"/>
              <a:t> without security</a:t>
            </a:r>
          </a:p>
          <a:p>
            <a:pPr lvl="1"/>
            <a:r>
              <a:rPr lang="en-US" dirty="0" smtClean="0"/>
              <a:t>Must build HTTP request manually</a:t>
            </a:r>
          </a:p>
          <a:p>
            <a:pPr lvl="2"/>
            <a:r>
              <a:rPr lang="en-US" dirty="0" smtClean="0"/>
              <a:t>This can be useful if you want to test response to malformed headers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28000"/>
            <a:ext cx="8458200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[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rjaganna@makoshark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~]% telnet www.cmu.edu 80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Trying 128.2.42.52...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Connected to WWW-CMU-PROD-VIP.ANDREW.cmu.edu (128.2.42.52).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Escape character is '^]'.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GET http://www.cmu.edu/ HTTP/1.0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HTTP/1.1 301 Moved Permanently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Date: Sat, 11 Apr 2015 06:54:39 GMT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Server: Apache/1.3.42 (Unix) 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mod_gzip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/1.3.26.1a 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mod_pubcookie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/3.3.4a 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mod_ssl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/2.8.31 OpenSSL/0.9.8e-	fips-rhel5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Location: http://www.cmu.edu/index.shtml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Connection: close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Content-Type: text/html; charset=iso-8859-1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&lt;!DOCTYPE HTML PUBLIC "-//IETF//DTD HTML 2.0//EN"&gt;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&lt;HTML&gt;&lt;HEAD&gt;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&lt;TITLE&gt;301 Moved Permanently&lt;/TITLE&gt;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&lt;/HEAD&gt;&lt;BODY&gt;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&lt;H1&gt;Moved Permanently&lt;/H1&gt;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The document has moved &lt;A HREF="http://www.cmu.edu/index.shtml"&gt;here&lt;/A&gt;.&lt;P&gt;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&lt;HR&gt;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&lt;ADDRESS&gt;Apache/1.3.42 Server at &lt;A HREF="mailto:webmaster@andrew.cmu.edu"&gt;www.cmu.edu&lt;/A&gt; Port 		80&lt;/ADDRESS&gt;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&lt;/BODY&gt;&lt;/HTML&gt;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Connection closed by foreign host.</a:t>
            </a:r>
          </a:p>
        </p:txBody>
      </p:sp>
    </p:spTree>
    <p:extLst>
      <p:ext uri="{BB962C8B-B14F-4D97-AF65-F5344CB8AC3E}">
        <p14:creationId xmlns:p14="http://schemas.microsoft.com/office/powerpoint/2010/main" val="36118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Telnet/</a:t>
            </a:r>
            <a:r>
              <a:rPr lang="en-US" dirty="0" err="1" smtClean="0"/>
              <a:t>cURL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“URL transfer library” with a command line program</a:t>
            </a:r>
          </a:p>
          <a:p>
            <a:pPr lvl="1"/>
            <a:r>
              <a:rPr lang="en-US" dirty="0" smtClean="0"/>
              <a:t>Builds valid HTTP requests for you!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also be used to generate HTTP proxy requests: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8458200" cy="18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[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rjaganna@makoshark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~]% curl http://www.cmu.edu/   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&lt;!DOCTYPE HTML PUBLIC "-//IETF//DTD HTML 2.0//EN"&gt;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&lt;HTML&gt;&lt;HEAD&gt;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&lt;TITLE&gt;301 Moved Permanently&lt;/TITLE&gt;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&lt;/HEAD&gt;&lt;BODY&gt;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&lt;H1&gt;Moved Permanently&lt;/H1&gt;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The document has moved &lt;A HREF="http://www.cmu.edu/index.shtml"&gt;here&lt;/A&gt;.&lt;P&gt;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&lt;HR&gt;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&lt;ADDRESS&gt;Apache/1.3.42 Server at &lt;A HREF="mailto:webmaster@andrew.cmu.edu"&gt;www.cmu.edu&lt;/A&gt; Port 		80&lt;/ADDRESS&gt;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&lt;/BODY&gt;&lt;/HTML&gt;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495800"/>
            <a:ext cx="8458200" cy="18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[</a:t>
            </a:r>
            <a:r>
              <a:rPr lang="en-US" sz="1100" dirty="0" err="1" smtClean="0">
                <a:solidFill>
                  <a:schemeClr val="tx1"/>
                </a:solidFill>
                <a:latin typeface="Consolas"/>
                <a:cs typeface="Consolas"/>
              </a:rPr>
              <a:t>rjaganna@makoshark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~]% curl --proxy lemonshark.ics.cs.cmu.edu:3092 http://www.cmu.edu/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&lt;!DOCTYPE HTML PUBLIC "-//IETF//DTD HTML 2.0//EN"&gt;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&lt;HTML&gt;&lt;HEAD&gt;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&lt;TITLE&gt;301 Moved Permanently&lt;/TITLE&gt;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&lt;/HEAD&gt;&lt;BODY&gt;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&lt;H1&gt;Moved Permanently&lt;/H1&gt;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The document has moved &lt;A HREF="http://www.cmu.edu/index.shtml"&gt;here&lt;/A&gt;.&lt;P&gt;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&lt;HR&gt;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&lt;ADDRESS&gt;Apache/1.3.42 Server at &lt;A HREF="mailto:webmaster@andrew.cmu.edu"&gt;www.cmu.edu&lt;/A&gt; Port 	80&lt;/ADDRESS&gt;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	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082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the Web Really Works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 reality, a single HTML page today may depend on 10s or 100s of support files (images, stylesheets, scripts, etc.)</a:t>
            </a:r>
          </a:p>
          <a:p>
            <a:r>
              <a:rPr lang="en-US">
                <a:latin typeface="Calibri" charset="0"/>
              </a:rPr>
              <a:t>Builds a good argument for concurrent servers</a:t>
            </a:r>
          </a:p>
          <a:p>
            <a:pPr lvl="1"/>
            <a:r>
              <a:rPr lang="en-US">
                <a:latin typeface="Calibri" charset="0"/>
              </a:rPr>
              <a:t>Just to load a single modern webpage, the client would have to wait for 10s of back-to-back request</a:t>
            </a:r>
          </a:p>
          <a:p>
            <a:pPr lvl="1"/>
            <a:r>
              <a:rPr lang="en-US">
                <a:latin typeface="Calibri" charset="0"/>
              </a:rPr>
              <a:t>I/O is likely slower than processing, so back</a:t>
            </a:r>
          </a:p>
          <a:p>
            <a:r>
              <a:rPr lang="en-US">
                <a:latin typeface="Calibri" charset="0"/>
              </a:rPr>
              <a:t>Caching is simpler if done in pieces rather than whole page</a:t>
            </a:r>
          </a:p>
          <a:p>
            <a:pPr lvl="1"/>
            <a:r>
              <a:rPr lang="en-US">
                <a:latin typeface="Calibri" charset="0"/>
              </a:rPr>
              <a:t>If only part of the page changes, no need to fetch old parts again</a:t>
            </a:r>
          </a:p>
          <a:p>
            <a:pPr lvl="1"/>
            <a:r>
              <a:rPr lang="en-US">
                <a:latin typeface="Calibri" charset="0"/>
              </a:rPr>
              <a:t>Each object (image, stylesheet, script) already has a unique URL that can be used as a key</a:t>
            </a:r>
          </a:p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the Web Really Works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>
                <a:latin typeface="Calibri" charset="0"/>
              </a:rPr>
              <a:t>Excerpt from www.cmu.edu/index.html: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9600" y="1977528"/>
            <a:ext cx="8382000" cy="430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&lt;html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xml:lang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xmlns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="http://www.w3.org/1999/xhtml"&gt;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&lt;head&gt;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&lt;link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homecss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/cmu.css"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="stylesheet"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"/&gt;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&lt;link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homecss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/cmu-new.css"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="stylesheet"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"/&gt;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&lt;link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homecss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/cmu-new-print.css" media="print"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="stylesheet"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css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"/&gt;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&lt;link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="http://www.cmu.edu/RSS/stories.rss"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="alternate" title="Carnegie Mellon Homepage Stories" type="application/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rss+xml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"/&gt;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&lt;script language="JavaScript"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/dojo.js"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"&gt;&lt;/script&gt;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&lt;script language="JavaScript"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/scripts.js"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"&gt;&lt;/script&gt;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&lt;script language="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/jquery.js"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"&gt;&lt;/script&gt;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&lt;script language="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/homepage.js"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"&gt;&lt;/script&gt;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&lt;script language="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js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/app_ad.js" type="text/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javascript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"&gt;&lt;/script&gt;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  &lt;title&gt;Carnegie Mellon University | CMU&lt;/title&gt;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&lt;/head&gt;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  <a:cs typeface="Consolas" charset="0"/>
              </a:rPr>
              <a:t>&lt;body&gt;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Sequential Proxy</a:t>
            </a:r>
          </a:p>
        </p:txBody>
      </p:sp>
      <p:pic>
        <p:nvPicPr>
          <p:cNvPr id="47106" name="Picture 4" descr="Screen Shot 2013-04-15 at 3.24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04913"/>
            <a:ext cx="9664700" cy="56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sloped shape of when requests finish</a:t>
            </a:r>
          </a:p>
          <a:p>
            <a:pPr lvl="1"/>
            <a:r>
              <a:rPr lang="en-US" dirty="0" smtClean="0"/>
              <a:t>Although many requests are made at once, the proxy does not accept a new job until it finishes the current one</a:t>
            </a:r>
          </a:p>
          <a:p>
            <a:pPr lvl="1"/>
            <a:r>
              <a:rPr lang="en-US" dirty="0" smtClean="0"/>
              <a:t>Requests are made in batches. This results from how HTML is structured as files that reference other files.</a:t>
            </a:r>
          </a:p>
          <a:p>
            <a:r>
              <a:rPr lang="en-US" dirty="0" smtClean="0"/>
              <a:t>Compared to the concurrent example (next), this page takes a long time to load with just static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5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Narrow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Narrow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35492</TotalTime>
  <Words>2431</Words>
  <Application>Microsoft Macintosh PowerPoint</Application>
  <PresentationFormat>On-screen Show (4:3)</PresentationFormat>
  <Paragraphs>384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template2007</vt:lpstr>
      <vt:lpstr>2_Office Theme</vt:lpstr>
      <vt:lpstr>3_Office Theme</vt:lpstr>
      <vt:lpstr>Default - Title and Content</vt:lpstr>
      <vt:lpstr>1_template2007</vt:lpstr>
      <vt:lpstr>Proxy Recitation</vt:lpstr>
      <vt:lpstr>Outline</vt:lpstr>
      <vt:lpstr>The Web in a Textbook</vt:lpstr>
      <vt:lpstr>Telnet/Curl Demo</vt:lpstr>
      <vt:lpstr>Telnet/cURL Demo</vt:lpstr>
      <vt:lpstr>How the Web Really Works</vt:lpstr>
      <vt:lpstr>How the Web Really Works</vt:lpstr>
      <vt:lpstr>Sequential Proxy</vt:lpstr>
      <vt:lpstr>Sequential Proxy</vt:lpstr>
      <vt:lpstr>Concurrent Proxy</vt:lpstr>
      <vt:lpstr>Concurrent Proxy</vt:lpstr>
      <vt:lpstr>How the Web Really Works</vt:lpstr>
      <vt:lpstr>Outline</vt:lpstr>
      <vt:lpstr>Sockets</vt:lpstr>
      <vt:lpstr>Overview of the Sockets Interface</vt:lpstr>
      <vt:lpstr>Host and Service Conversion: getaddrinfo</vt:lpstr>
      <vt:lpstr>Sockets API</vt:lpstr>
      <vt:lpstr>Sockets API</vt:lpstr>
      <vt:lpstr>Sockets API</vt:lpstr>
      <vt:lpstr>Sockets API</vt:lpstr>
      <vt:lpstr>Outline</vt:lpstr>
      <vt:lpstr>Byte Ordering Reminder</vt:lpstr>
      <vt:lpstr>Byte Ordering Reminder</vt:lpstr>
      <vt:lpstr>Proxy - Functionality</vt:lpstr>
      <vt:lpstr>Proxy - Functionality</vt:lpstr>
      <vt:lpstr>Proxy - How</vt:lpstr>
      <vt:lpstr>Proxy - How</vt:lpstr>
      <vt:lpstr>Summary</vt:lpstr>
      <vt:lpstr>Proxy – Testing &amp; Grading</vt:lpstr>
      <vt:lpstr>Proxy – Testing &amp; Grading</vt:lpstr>
      <vt:lpstr>Outline</vt:lpstr>
      <vt:lpstr>String manipulation in C</vt:lpstr>
      <vt:lpstr>String manipulation (cont)</vt:lpstr>
      <vt:lpstr>String manipulation (cont)</vt:lpstr>
      <vt:lpstr>Aside: Setting up Firefox to use a proxy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+ Proxy II</dc:title>
  <cp:lastModifiedBy>Dave</cp:lastModifiedBy>
  <cp:revision>69</cp:revision>
  <cp:lastPrinted>1601-01-01T00:00:00Z</cp:lastPrinted>
  <dcterms:created xsi:type="dcterms:W3CDTF">1601-01-01T00:00:00Z</dcterms:created>
  <dcterms:modified xsi:type="dcterms:W3CDTF">2015-12-02T00:14:56Z</dcterms:modified>
</cp:coreProperties>
</file>