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6"/>
  </p:notesMasterIdLst>
  <p:sldIdLst>
    <p:sldId id="256" r:id="rId2"/>
    <p:sldId id="257" r:id="rId3"/>
    <p:sldId id="258" r:id="rId4"/>
    <p:sldId id="259" r:id="rId5"/>
    <p:sldId id="260" r:id="rId6"/>
    <p:sldId id="261" r:id="rId7"/>
    <p:sldId id="262" r:id="rId8"/>
    <p:sldId id="263" r:id="rId9"/>
    <p:sldId id="289" r:id="rId10"/>
    <p:sldId id="288" r:id="rId11"/>
    <p:sldId id="264" r:id="rId12"/>
    <p:sldId id="265" r:id="rId13"/>
    <p:sldId id="266" r:id="rId14"/>
    <p:sldId id="267" r:id="rId15"/>
    <p:sldId id="268" r:id="rId16"/>
    <p:sldId id="269" r:id="rId17"/>
    <p:sldId id="270" r:id="rId18"/>
    <p:sldId id="271" r:id="rId19"/>
    <p:sldId id="272" r:id="rId20"/>
    <p:sldId id="273" r:id="rId21"/>
    <p:sldId id="290" r:id="rId22"/>
    <p:sldId id="274" r:id="rId23"/>
    <p:sldId id="292" r:id="rId24"/>
    <p:sldId id="293" r:id="rId25"/>
    <p:sldId id="275" r:id="rId26"/>
    <p:sldId id="276" r:id="rId27"/>
    <p:sldId id="277" r:id="rId28"/>
    <p:sldId id="278" r:id="rId29"/>
    <p:sldId id="279" r:id="rId30"/>
    <p:sldId id="281" r:id="rId31"/>
    <p:sldId id="285" r:id="rId32"/>
    <p:sldId id="286" r:id="rId33"/>
    <p:sldId id="287" r:id="rId34"/>
    <p:sldId id="291" r:id="rId35"/>
  </p:sldIdLst>
  <p:sldSz cx="9144000" cy="5143500" type="screen16x9"/>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0"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268534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661839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261803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lnSpc>
                <a:spcPct val="115000"/>
              </a:lnSpc>
            </a:pPr>
            <a:r>
              <a:rPr lang="en" sz="1900" b="1">
                <a:solidFill>
                  <a:srgbClr val="FFFFFF"/>
                </a:solidFill>
                <a:latin typeface="Courier New"/>
                <a:ea typeface="Courier New"/>
                <a:cs typeface="Courier New"/>
                <a:sym typeface="Courier New"/>
              </a:rPr>
              <a:t>result = 0;</a:t>
            </a:r>
          </a:p>
          <a:p>
            <a:pPr>
              <a:lnSpc>
                <a:spcPct val="115000"/>
              </a:lnSpc>
            </a:pPr>
            <a:r>
              <a:rPr lang="en" sz="1900" b="1">
                <a:solidFill>
                  <a:srgbClr val="FFFFFF"/>
                </a:solidFill>
                <a:latin typeface="Courier New"/>
                <a:ea typeface="Courier New"/>
                <a:cs typeface="Courier New"/>
                <a:sym typeface="Courier New"/>
              </a:rPr>
              <a:t>!</a:t>
            </a:r>
          </a:p>
          <a:p>
            <a:pPr>
              <a:lnSpc>
                <a:spcPct val="115000"/>
              </a:lnSpc>
            </a:pPr>
            <a:r>
              <a:rPr lang="en" sz="1900" b="1">
                <a:solidFill>
                  <a:srgbClr val="FFFFFF"/>
                </a:solidFill>
                <a:latin typeface="Courier New"/>
                <a:ea typeface="Courier New"/>
                <a:cs typeface="Courier New"/>
                <a:sym typeface="Courier New"/>
              </a:rPr>
              <a:t>/* Add up the partial sums computed by each thread */</a:t>
            </a:r>
          </a:p>
          <a:p>
            <a:pPr>
              <a:lnSpc>
                <a:spcPct val="115000"/>
              </a:lnSpc>
            </a:pPr>
            <a:r>
              <a:rPr lang="en" sz="1900" b="1">
                <a:solidFill>
                  <a:srgbClr val="FFFFFF"/>
                </a:solidFill>
                <a:latin typeface="Courier New"/>
                <a:ea typeface="Courier New"/>
                <a:cs typeface="Courier New"/>
                <a:sym typeface="Courier New"/>
              </a:rPr>
              <a:t>for (i = 0; i &lt; nthreads; i++)</a:t>
            </a:r>
          </a:p>
          <a:p>
            <a:pPr>
              <a:lnSpc>
                <a:spcPct val="115000"/>
              </a:lnSpc>
            </a:pPr>
            <a:r>
              <a:rPr lang="en" sz="1900" b="1">
                <a:solidFill>
                  <a:srgbClr val="FFFFFF"/>
                </a:solidFill>
                <a:latin typeface="Courier New"/>
                <a:ea typeface="Courier New"/>
                <a:cs typeface="Courier New"/>
                <a:sym typeface="Courier New"/>
              </a:rPr>
              <a:t>result += psum[i*spacing];</a:t>
            </a:r>
          </a:p>
          <a:p>
            <a:pPr>
              <a:lnSpc>
                <a:spcPct val="115000"/>
              </a:lnSpc>
            </a:pPr>
            <a:r>
              <a:rPr lang="en" sz="1900" b="1">
                <a:solidFill>
                  <a:srgbClr val="FFFFFF"/>
                </a:solidFill>
                <a:latin typeface="Courier New"/>
                <a:ea typeface="Courier New"/>
                <a:cs typeface="Courier New"/>
                <a:sym typeface="Courier New"/>
              </a:rPr>
              <a:t>/* Add leftover elements */</a:t>
            </a:r>
          </a:p>
          <a:p>
            <a:pPr>
              <a:lnSpc>
                <a:spcPct val="115000"/>
              </a:lnSpc>
            </a:pPr>
            <a:r>
              <a:rPr lang="en" sz="1900" b="1">
                <a:solidFill>
                  <a:srgbClr val="FFFFFF"/>
                </a:solidFill>
                <a:latin typeface="Courier New"/>
                <a:ea typeface="Courier New"/>
                <a:cs typeface="Courier New"/>
                <a:sym typeface="Courier New"/>
              </a:rPr>
              <a:t>for (e = nthreads * nelems_per_thread; e &lt; nelems; e++)</a:t>
            </a:r>
          </a:p>
          <a:p>
            <a:pPr>
              <a:lnSpc>
                <a:spcPct val="115000"/>
              </a:lnSpc>
            </a:pPr>
            <a:r>
              <a:rPr lang="en" sz="1900" b="1">
                <a:solidFill>
                  <a:srgbClr val="FFFFFF"/>
                </a:solidFill>
                <a:latin typeface="Courier New"/>
                <a:ea typeface="Courier New"/>
                <a:cs typeface="Courier New"/>
                <a:sym typeface="Courier New"/>
              </a:rPr>
              <a:t>result += e;</a:t>
            </a:r>
          </a:p>
          <a:p>
            <a:pPr>
              <a:lnSpc>
                <a:spcPct val="115000"/>
              </a:lnSpc>
            </a:pPr>
            <a:r>
              <a:rPr lang="en" sz="1900" b="1">
                <a:solidFill>
                  <a:srgbClr val="FFFFFF"/>
                </a:solidFill>
                <a:latin typeface="Courier New"/>
                <a:ea typeface="Courier New"/>
                <a:cs typeface="Courier New"/>
                <a:sym typeface="Courier New"/>
              </a:rPr>
              <a:t>!</a:t>
            </a:r>
          </a:p>
          <a:p>
            <a:pPr>
              <a:lnSpc>
                <a:spcPct val="115000"/>
              </a:lnSpc>
            </a:pPr>
            <a:r>
              <a:rPr lang="en" sz="1900" b="1">
                <a:solidFill>
                  <a:srgbClr val="FFFFFF"/>
                </a:solidFill>
                <a:latin typeface="Courier New"/>
                <a:ea typeface="Courier New"/>
                <a:cs typeface="Courier New"/>
                <a:sym typeface="Courier New"/>
              </a:rPr>
              <a:t>return result;</a:t>
            </a:r>
          </a:p>
          <a:p>
            <a:pPr>
              <a:lnSpc>
                <a:spcPct val="115000"/>
              </a:lnSpc>
            </a:pPr>
            <a:r>
              <a:rPr lang="en" sz="1900" b="1">
                <a:solidFill>
                  <a:srgbClr val="FFFFFF"/>
                </a:solidFill>
                <a:latin typeface="Courier New"/>
                <a:ea typeface="Courier New"/>
                <a:cs typeface="Courier New"/>
                <a:sym typeface="Courier New"/>
              </a:rPr>
              <a:t>Threaded</a:t>
            </a:r>
          </a:p>
          <a:p>
            <a:pPr marL="362480" indent="-265817">
              <a:spcBef>
                <a:spcPts val="507"/>
              </a:spcBef>
            </a:pPr>
            <a:endParaRPr sz="1900" b="1">
              <a:solidFill>
                <a:srgbClr val="FFFFFF"/>
              </a:solidFill>
              <a:latin typeface="Courier New"/>
              <a:ea typeface="Courier New"/>
              <a:cs typeface="Courier New"/>
              <a:sym typeface="Courier New"/>
            </a:endParaRPr>
          </a:p>
          <a:p>
            <a:endParaRPr/>
          </a:p>
        </p:txBody>
      </p:sp>
    </p:spTree>
    <p:extLst>
      <p:ext uri="{BB962C8B-B14F-4D97-AF65-F5344CB8AC3E}">
        <p14:creationId xmlns:p14="http://schemas.microsoft.com/office/powerpoint/2010/main" val="2274466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6" name="Shape 13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lnSpc>
                <a:spcPct val="115000"/>
              </a:lnSpc>
              <a:buClr>
                <a:schemeClr val="dk1"/>
              </a:buClr>
              <a:buSzPct val="61111"/>
            </a:pPr>
            <a:r>
              <a:rPr lang="en" sz="1900" b="1">
                <a:solidFill>
                  <a:srgbClr val="FFFFFF"/>
                </a:solidFill>
                <a:latin typeface="Courier New"/>
                <a:ea typeface="Courier New"/>
                <a:cs typeface="Courier New"/>
                <a:sym typeface="Courier New"/>
              </a:rPr>
              <a:t>result = 0;</a:t>
            </a:r>
          </a:p>
          <a:p>
            <a:pPr>
              <a:lnSpc>
                <a:spcPct val="115000"/>
              </a:lnSpc>
              <a:buClr>
                <a:schemeClr val="dk1"/>
              </a:buClr>
              <a:buSzPct val="61111"/>
            </a:pPr>
            <a:r>
              <a:rPr lang="en" sz="1900" b="1">
                <a:solidFill>
                  <a:srgbClr val="FFFFFF"/>
                </a:solidFill>
                <a:latin typeface="Courier New"/>
                <a:ea typeface="Courier New"/>
                <a:cs typeface="Courier New"/>
                <a:sym typeface="Courier New"/>
              </a:rPr>
              <a:t>!</a:t>
            </a:r>
          </a:p>
          <a:p>
            <a:pPr>
              <a:lnSpc>
                <a:spcPct val="115000"/>
              </a:lnSpc>
              <a:buClr>
                <a:schemeClr val="dk1"/>
              </a:buClr>
              <a:buSzPct val="61111"/>
            </a:pPr>
            <a:r>
              <a:rPr lang="en" sz="1900" b="1">
                <a:solidFill>
                  <a:srgbClr val="FFFFFF"/>
                </a:solidFill>
                <a:latin typeface="Courier New"/>
                <a:ea typeface="Courier New"/>
                <a:cs typeface="Courier New"/>
                <a:sym typeface="Courier New"/>
              </a:rPr>
              <a:t>/* Add up the partial sums computed by each thread */</a:t>
            </a:r>
          </a:p>
          <a:p>
            <a:pPr>
              <a:lnSpc>
                <a:spcPct val="115000"/>
              </a:lnSpc>
              <a:buClr>
                <a:schemeClr val="dk1"/>
              </a:buClr>
              <a:buSzPct val="61111"/>
            </a:pPr>
            <a:r>
              <a:rPr lang="en" sz="1900" b="1">
                <a:solidFill>
                  <a:srgbClr val="FFFFFF"/>
                </a:solidFill>
                <a:latin typeface="Courier New"/>
                <a:ea typeface="Courier New"/>
                <a:cs typeface="Courier New"/>
                <a:sym typeface="Courier New"/>
              </a:rPr>
              <a:t>for (i = 0; i &lt; nthreads; i++)</a:t>
            </a:r>
          </a:p>
          <a:p>
            <a:pPr>
              <a:lnSpc>
                <a:spcPct val="115000"/>
              </a:lnSpc>
              <a:buClr>
                <a:schemeClr val="dk1"/>
              </a:buClr>
              <a:buSzPct val="61111"/>
            </a:pPr>
            <a:r>
              <a:rPr lang="en" sz="1900" b="1">
                <a:solidFill>
                  <a:srgbClr val="FFFFFF"/>
                </a:solidFill>
                <a:latin typeface="Courier New"/>
                <a:ea typeface="Courier New"/>
                <a:cs typeface="Courier New"/>
                <a:sym typeface="Courier New"/>
              </a:rPr>
              <a:t>result += psum[i*spacing];</a:t>
            </a:r>
          </a:p>
          <a:p>
            <a:pPr>
              <a:lnSpc>
                <a:spcPct val="115000"/>
              </a:lnSpc>
              <a:buClr>
                <a:schemeClr val="dk1"/>
              </a:buClr>
              <a:buSzPct val="61111"/>
            </a:pPr>
            <a:r>
              <a:rPr lang="en" sz="1900" b="1">
                <a:solidFill>
                  <a:srgbClr val="FFFFFF"/>
                </a:solidFill>
                <a:latin typeface="Courier New"/>
                <a:ea typeface="Courier New"/>
                <a:cs typeface="Courier New"/>
                <a:sym typeface="Courier New"/>
              </a:rPr>
              <a:t>/* Add leftover elements */</a:t>
            </a:r>
          </a:p>
          <a:p>
            <a:pPr>
              <a:lnSpc>
                <a:spcPct val="115000"/>
              </a:lnSpc>
              <a:buClr>
                <a:schemeClr val="dk1"/>
              </a:buClr>
              <a:buSzPct val="61111"/>
            </a:pPr>
            <a:r>
              <a:rPr lang="en" sz="1900" b="1">
                <a:solidFill>
                  <a:srgbClr val="FFFFFF"/>
                </a:solidFill>
                <a:latin typeface="Courier New"/>
                <a:ea typeface="Courier New"/>
                <a:cs typeface="Courier New"/>
                <a:sym typeface="Courier New"/>
              </a:rPr>
              <a:t>for (e = nthreads * nelems_per_thread; e &lt; nelems; e++)</a:t>
            </a:r>
          </a:p>
          <a:p>
            <a:pPr>
              <a:lnSpc>
                <a:spcPct val="115000"/>
              </a:lnSpc>
              <a:buClr>
                <a:schemeClr val="dk1"/>
              </a:buClr>
              <a:buSzPct val="61111"/>
            </a:pPr>
            <a:r>
              <a:rPr lang="en" sz="1900" b="1">
                <a:solidFill>
                  <a:srgbClr val="FFFFFF"/>
                </a:solidFill>
                <a:latin typeface="Courier New"/>
                <a:ea typeface="Courier New"/>
                <a:cs typeface="Courier New"/>
                <a:sym typeface="Courier New"/>
              </a:rPr>
              <a:t>result += e;</a:t>
            </a:r>
          </a:p>
          <a:p>
            <a:pPr>
              <a:lnSpc>
                <a:spcPct val="115000"/>
              </a:lnSpc>
              <a:buClr>
                <a:schemeClr val="dk1"/>
              </a:buClr>
              <a:buSzPct val="61111"/>
            </a:pPr>
            <a:r>
              <a:rPr lang="en" sz="1900" b="1">
                <a:solidFill>
                  <a:srgbClr val="FFFFFF"/>
                </a:solidFill>
                <a:latin typeface="Courier New"/>
                <a:ea typeface="Courier New"/>
                <a:cs typeface="Courier New"/>
                <a:sym typeface="Courier New"/>
              </a:rPr>
              <a:t>!</a:t>
            </a:r>
          </a:p>
          <a:p>
            <a:pPr>
              <a:lnSpc>
                <a:spcPct val="115000"/>
              </a:lnSpc>
              <a:buClr>
                <a:schemeClr val="dk1"/>
              </a:buClr>
              <a:buSzPct val="61111"/>
            </a:pPr>
            <a:r>
              <a:rPr lang="en" sz="1900" b="1">
                <a:solidFill>
                  <a:srgbClr val="FFFFFF"/>
                </a:solidFill>
                <a:latin typeface="Courier New"/>
                <a:ea typeface="Courier New"/>
                <a:cs typeface="Courier New"/>
                <a:sym typeface="Courier New"/>
              </a:rPr>
              <a:t>return result;</a:t>
            </a:r>
          </a:p>
          <a:p>
            <a:pPr>
              <a:lnSpc>
                <a:spcPct val="115000"/>
              </a:lnSpc>
              <a:buClr>
                <a:schemeClr val="dk1"/>
              </a:buClr>
              <a:buSzPct val="61111"/>
            </a:pPr>
            <a:r>
              <a:rPr lang="en" sz="1900" b="1">
                <a:solidFill>
                  <a:srgbClr val="FFFFFF"/>
                </a:solidFill>
                <a:latin typeface="Courier New"/>
                <a:ea typeface="Courier New"/>
                <a:cs typeface="Courier New"/>
                <a:sym typeface="Courier New"/>
              </a:rPr>
              <a:t>Threaded</a:t>
            </a:r>
          </a:p>
          <a:p>
            <a:pPr marL="362480" indent="-265817">
              <a:spcBef>
                <a:spcPts val="507"/>
              </a:spcBef>
              <a:buClr>
                <a:schemeClr val="dk1"/>
              </a:buClr>
            </a:pPr>
            <a:endParaRPr sz="1900" b="1">
              <a:solidFill>
                <a:srgbClr val="FFFFFF"/>
              </a:solidFill>
              <a:latin typeface="Courier New"/>
              <a:ea typeface="Courier New"/>
              <a:cs typeface="Courier New"/>
              <a:sym typeface="Courier New"/>
            </a:endParaRPr>
          </a:p>
          <a:p>
            <a:endParaRPr/>
          </a:p>
        </p:txBody>
      </p:sp>
    </p:spTree>
    <p:extLst>
      <p:ext uri="{BB962C8B-B14F-4D97-AF65-F5344CB8AC3E}">
        <p14:creationId xmlns:p14="http://schemas.microsoft.com/office/powerpoint/2010/main" val="3628727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3" name="Shape 14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lnSpc>
                <a:spcPct val="115000"/>
              </a:lnSpc>
            </a:pPr>
            <a:r>
              <a:rPr lang="en" sz="1900" b="1">
                <a:solidFill>
                  <a:srgbClr val="FFFFFF"/>
                </a:solidFill>
                <a:latin typeface="Courier New"/>
                <a:ea typeface="Courier New"/>
                <a:cs typeface="Courier New"/>
                <a:sym typeface="Courier New"/>
              </a:rPr>
              <a:t>result = 0;</a:t>
            </a:r>
          </a:p>
          <a:p>
            <a:pPr>
              <a:lnSpc>
                <a:spcPct val="115000"/>
              </a:lnSpc>
            </a:pPr>
            <a:r>
              <a:rPr lang="en" sz="1900" b="1">
                <a:solidFill>
                  <a:srgbClr val="FFFFFF"/>
                </a:solidFill>
                <a:latin typeface="Courier New"/>
                <a:ea typeface="Courier New"/>
                <a:cs typeface="Courier New"/>
                <a:sym typeface="Courier New"/>
              </a:rPr>
              <a:t>!</a:t>
            </a:r>
          </a:p>
          <a:p>
            <a:pPr>
              <a:lnSpc>
                <a:spcPct val="115000"/>
              </a:lnSpc>
            </a:pPr>
            <a:r>
              <a:rPr lang="en" sz="1900" b="1">
                <a:solidFill>
                  <a:srgbClr val="FFFFFF"/>
                </a:solidFill>
                <a:latin typeface="Courier New"/>
                <a:ea typeface="Courier New"/>
                <a:cs typeface="Courier New"/>
                <a:sym typeface="Courier New"/>
              </a:rPr>
              <a:t>/* Add up the partial sums computed by each thread */</a:t>
            </a:r>
          </a:p>
          <a:p>
            <a:pPr>
              <a:lnSpc>
                <a:spcPct val="115000"/>
              </a:lnSpc>
            </a:pPr>
            <a:r>
              <a:rPr lang="en" sz="1900" b="1">
                <a:solidFill>
                  <a:srgbClr val="FFFFFF"/>
                </a:solidFill>
                <a:latin typeface="Courier New"/>
                <a:ea typeface="Courier New"/>
                <a:cs typeface="Courier New"/>
                <a:sym typeface="Courier New"/>
              </a:rPr>
              <a:t>for (i = 0; i &lt; nthreads; i++)</a:t>
            </a:r>
          </a:p>
          <a:p>
            <a:pPr>
              <a:lnSpc>
                <a:spcPct val="115000"/>
              </a:lnSpc>
            </a:pPr>
            <a:r>
              <a:rPr lang="en" sz="1900" b="1">
                <a:solidFill>
                  <a:srgbClr val="FFFFFF"/>
                </a:solidFill>
                <a:latin typeface="Courier New"/>
                <a:ea typeface="Courier New"/>
                <a:cs typeface="Courier New"/>
                <a:sym typeface="Courier New"/>
              </a:rPr>
              <a:t>result += psum[i*spacing];</a:t>
            </a:r>
          </a:p>
          <a:p>
            <a:pPr>
              <a:lnSpc>
                <a:spcPct val="115000"/>
              </a:lnSpc>
            </a:pPr>
            <a:r>
              <a:rPr lang="en" sz="1900" b="1">
                <a:solidFill>
                  <a:srgbClr val="FFFFFF"/>
                </a:solidFill>
                <a:latin typeface="Courier New"/>
                <a:ea typeface="Courier New"/>
                <a:cs typeface="Courier New"/>
                <a:sym typeface="Courier New"/>
              </a:rPr>
              <a:t>/* Add leftover elements */</a:t>
            </a:r>
          </a:p>
          <a:p>
            <a:pPr>
              <a:lnSpc>
                <a:spcPct val="115000"/>
              </a:lnSpc>
            </a:pPr>
            <a:r>
              <a:rPr lang="en" sz="1900" b="1">
                <a:solidFill>
                  <a:srgbClr val="FFFFFF"/>
                </a:solidFill>
                <a:latin typeface="Courier New"/>
                <a:ea typeface="Courier New"/>
                <a:cs typeface="Courier New"/>
                <a:sym typeface="Courier New"/>
              </a:rPr>
              <a:t>for (e = nthreads * nelems_per_thread; e &lt; nelems; e++)</a:t>
            </a:r>
          </a:p>
          <a:p>
            <a:pPr>
              <a:lnSpc>
                <a:spcPct val="115000"/>
              </a:lnSpc>
            </a:pPr>
            <a:r>
              <a:rPr lang="en" sz="1900" b="1">
                <a:solidFill>
                  <a:srgbClr val="FFFFFF"/>
                </a:solidFill>
                <a:latin typeface="Courier New"/>
                <a:ea typeface="Courier New"/>
                <a:cs typeface="Courier New"/>
                <a:sym typeface="Courier New"/>
              </a:rPr>
              <a:t>result += e;</a:t>
            </a:r>
          </a:p>
          <a:p>
            <a:pPr>
              <a:lnSpc>
                <a:spcPct val="115000"/>
              </a:lnSpc>
            </a:pPr>
            <a:r>
              <a:rPr lang="en" sz="1900" b="1">
                <a:solidFill>
                  <a:srgbClr val="FFFFFF"/>
                </a:solidFill>
                <a:latin typeface="Courier New"/>
                <a:ea typeface="Courier New"/>
                <a:cs typeface="Courier New"/>
                <a:sym typeface="Courier New"/>
              </a:rPr>
              <a:t>!</a:t>
            </a:r>
          </a:p>
          <a:p>
            <a:pPr>
              <a:lnSpc>
                <a:spcPct val="115000"/>
              </a:lnSpc>
            </a:pPr>
            <a:r>
              <a:rPr lang="en" sz="1900" b="1">
                <a:solidFill>
                  <a:srgbClr val="FFFFFF"/>
                </a:solidFill>
                <a:latin typeface="Courier New"/>
                <a:ea typeface="Courier New"/>
                <a:cs typeface="Courier New"/>
                <a:sym typeface="Courier New"/>
              </a:rPr>
              <a:t>return result;</a:t>
            </a:r>
          </a:p>
          <a:p>
            <a:pPr>
              <a:lnSpc>
                <a:spcPct val="115000"/>
              </a:lnSpc>
            </a:pPr>
            <a:r>
              <a:rPr lang="en" sz="1900" b="1">
                <a:solidFill>
                  <a:srgbClr val="FFFFFF"/>
                </a:solidFill>
                <a:latin typeface="Courier New"/>
                <a:ea typeface="Courier New"/>
                <a:cs typeface="Courier New"/>
                <a:sym typeface="Courier New"/>
              </a:rPr>
              <a:t>Threaded</a:t>
            </a:r>
          </a:p>
          <a:p>
            <a:pPr marL="362480" indent="-265817">
              <a:spcBef>
                <a:spcPts val="507"/>
              </a:spcBef>
            </a:pPr>
            <a:endParaRPr sz="1900" b="1">
              <a:solidFill>
                <a:srgbClr val="FFFFFF"/>
              </a:solidFill>
              <a:latin typeface="Courier New"/>
              <a:ea typeface="Courier New"/>
              <a:cs typeface="Courier New"/>
              <a:sym typeface="Courier New"/>
            </a:endParaRPr>
          </a:p>
          <a:p>
            <a:endParaRPr/>
          </a:p>
        </p:txBody>
      </p:sp>
    </p:spTree>
    <p:extLst>
      <p:ext uri="{BB962C8B-B14F-4D97-AF65-F5344CB8AC3E}">
        <p14:creationId xmlns:p14="http://schemas.microsoft.com/office/powerpoint/2010/main" val="3787182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32374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buClr>
                <a:schemeClr val="dk1"/>
              </a:buClr>
              <a:buSzPct val="100000"/>
            </a:pPr>
            <a:r>
              <a:rPr lang="en">
                <a:solidFill>
                  <a:schemeClr val="dk1"/>
                </a:solidFill>
              </a:rPr>
              <a:t>hread_t pid1, pid2;</a:t>
            </a:r>
          </a:p>
          <a:p>
            <a:pPr>
              <a:lnSpc>
                <a:spcPct val="115000"/>
              </a:lnSpc>
              <a:buClr>
                <a:schemeClr val="dk1"/>
              </a:buClr>
              <a:buSzPct val="91666"/>
            </a:pPr>
            <a:r>
              <a:rPr lang="en" sz="1300">
                <a:solidFill>
                  <a:schemeClr val="dk1"/>
                </a:solidFill>
                <a:latin typeface="Verdana"/>
                <a:ea typeface="Verdana"/>
                <a:cs typeface="Verdana"/>
                <a:sym typeface="Verdana"/>
              </a:rPr>
              <a:t>pthread_create(&amp;pid1,NULL,</a:t>
            </a:r>
          </a:p>
          <a:p>
            <a:pPr>
              <a:lnSpc>
                <a:spcPct val="115000"/>
              </a:lnSpc>
              <a:buClr>
                <a:schemeClr val="dk1"/>
              </a:buClr>
              <a:buSzPct val="91666"/>
            </a:pPr>
            <a:r>
              <a:rPr lang="en" sz="1300">
                <a:solidFill>
                  <a:schemeClr val="dk1"/>
                </a:solidFill>
                <a:latin typeface="Verdana"/>
                <a:ea typeface="Verdana"/>
                <a:cs typeface="Verdana"/>
                <a:sym typeface="Verdana"/>
              </a:rPr>
              <a:t>inc_counter</a:t>
            </a:r>
          </a:p>
          <a:p>
            <a:pPr>
              <a:lnSpc>
                <a:spcPct val="115000"/>
              </a:lnSpc>
              <a:buClr>
                <a:schemeClr val="dk1"/>
              </a:buClr>
              <a:buSzPct val="91666"/>
            </a:pPr>
            <a:r>
              <a:rPr lang="en" sz="1300">
                <a:solidFill>
                  <a:schemeClr val="dk1"/>
                </a:solidFill>
                <a:latin typeface="Verdana"/>
                <a:ea typeface="Verdana"/>
                <a:cs typeface="Verdana"/>
                <a:sym typeface="Verdana"/>
              </a:rPr>
              <a:t>, 100);</a:t>
            </a:r>
          </a:p>
          <a:p>
            <a:pPr>
              <a:lnSpc>
                <a:spcPct val="115000"/>
              </a:lnSpc>
              <a:buClr>
                <a:schemeClr val="dk1"/>
              </a:buClr>
              <a:buSzPct val="91666"/>
            </a:pPr>
            <a:r>
              <a:rPr lang="en" sz="1300">
                <a:solidFill>
                  <a:schemeClr val="dk1"/>
                </a:solidFill>
                <a:latin typeface="Verdana"/>
                <a:ea typeface="Verdana"/>
                <a:cs typeface="Verdana"/>
                <a:sym typeface="Verdana"/>
              </a:rPr>
              <a:t>pthread_create(&amp;pid2,NULL,</a:t>
            </a:r>
          </a:p>
          <a:p>
            <a:pPr>
              <a:lnSpc>
                <a:spcPct val="115000"/>
              </a:lnSpc>
              <a:buClr>
                <a:schemeClr val="dk1"/>
              </a:buClr>
              <a:buSzPct val="91666"/>
            </a:pPr>
            <a:r>
              <a:rPr lang="en" sz="1300">
                <a:solidFill>
                  <a:schemeClr val="dk1"/>
                </a:solidFill>
                <a:latin typeface="Verdana"/>
                <a:ea typeface="Verdana"/>
                <a:cs typeface="Verdana"/>
                <a:sym typeface="Verdana"/>
              </a:rPr>
              <a:t>inc_counter</a:t>
            </a:r>
          </a:p>
          <a:p>
            <a:pPr>
              <a:lnSpc>
                <a:spcPct val="115000"/>
              </a:lnSpc>
              <a:buClr>
                <a:schemeClr val="dk1"/>
              </a:buClr>
              <a:buSzPct val="91666"/>
            </a:pPr>
            <a:r>
              <a:rPr lang="en" sz="1300">
                <a:solidFill>
                  <a:schemeClr val="dk1"/>
                </a:solidFill>
                <a:latin typeface="Verdana"/>
                <a:ea typeface="Verdana"/>
                <a:cs typeface="Verdana"/>
                <a:sym typeface="Verdana"/>
              </a:rPr>
              <a:t>, 100);</a:t>
            </a:r>
          </a:p>
          <a:p>
            <a:endParaRPr/>
          </a:p>
        </p:txBody>
      </p:sp>
    </p:spTree>
    <p:extLst>
      <p:ext uri="{BB962C8B-B14F-4D97-AF65-F5344CB8AC3E}">
        <p14:creationId xmlns:p14="http://schemas.microsoft.com/office/powerpoint/2010/main" val="283530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4024267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9" name="Shape 19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823150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6" name="Shape 20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3157410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43741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109617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9" name="Shape 21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407583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1" name="Shape 24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473847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7" name="Shape 267"/>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448500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5" name="Shape 28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120073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7" name="Shape 307"/>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1518053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5" name="Shape 32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1869654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8" name="Shape 338"/>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773222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0" name="Shape 37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347939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6" name="Shape 37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59943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2" name="Shape 38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3669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3695713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50983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20604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3" name="Shape 10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684450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94438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213793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727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281008"/>
            <a:ext cx="7772400" cy="1102500"/>
          </a:xfrm>
          <a:prstGeom prst="rect">
            <a:avLst/>
          </a:prstGeom>
          <a:noFill/>
          <a:ln>
            <a:noFill/>
          </a:ln>
        </p:spPr>
        <p:txBody>
          <a:bodyPr lIns="91425" tIns="91425" rIns="91425" bIns="91425" anchor="ctr" anchorCtr="0"/>
          <a:lstStyle>
            <a:lvl1pPr marL="119062" marR="0" indent="-119062" algn="l" rtl="0">
              <a:spcBef>
                <a:spcPts val="0"/>
              </a:spcBef>
              <a:spcAft>
                <a:spcPts val="0"/>
              </a:spcAft>
              <a:defRPr/>
            </a:lvl1pPr>
            <a:lvl2pPr marL="119062" marR="0" indent="-119062" algn="l" rtl="0">
              <a:spcBef>
                <a:spcPts val="0"/>
              </a:spcBef>
              <a:spcAft>
                <a:spcPts val="0"/>
              </a:spcAft>
              <a:defRPr/>
            </a:lvl2pPr>
            <a:lvl3pPr marL="119062" marR="0" indent="-119062" algn="l" rtl="0">
              <a:spcBef>
                <a:spcPts val="0"/>
              </a:spcBef>
              <a:spcAft>
                <a:spcPts val="0"/>
              </a:spcAft>
              <a:defRPr/>
            </a:lvl3pPr>
            <a:lvl4pPr marL="119062" marR="0" indent="-119062" algn="l" rtl="0">
              <a:spcBef>
                <a:spcPts val="0"/>
              </a:spcBef>
              <a:spcAft>
                <a:spcPts val="0"/>
              </a:spcAft>
              <a:defRPr/>
            </a:lvl4pPr>
            <a:lvl5pPr marL="119062" marR="0" indent="-119062" algn="l" rtl="0">
              <a:spcBef>
                <a:spcPts val="0"/>
              </a:spcBef>
              <a:spcAft>
                <a:spcPts val="0"/>
              </a:spcAft>
              <a:defRPr/>
            </a:lvl5pPr>
            <a:lvl6pPr marL="576262" marR="0" indent="-4762" algn="l" rtl="0">
              <a:spcBef>
                <a:spcPts val="0"/>
              </a:spcBef>
              <a:spcAft>
                <a:spcPts val="0"/>
              </a:spcAft>
              <a:defRPr/>
            </a:lvl6pPr>
            <a:lvl7pPr marL="1033462" marR="0" indent="-4762" algn="l" rtl="0">
              <a:spcBef>
                <a:spcPts val="0"/>
              </a:spcBef>
              <a:spcAft>
                <a:spcPts val="0"/>
              </a:spcAft>
              <a:defRPr/>
            </a:lvl7pPr>
            <a:lvl8pPr marL="1490662" marR="0" indent="-4762" algn="l" rtl="0">
              <a:spcBef>
                <a:spcPts val="0"/>
              </a:spcBef>
              <a:spcAft>
                <a:spcPts val="0"/>
              </a:spcAft>
              <a:defRPr/>
            </a:lvl8pPr>
            <a:lvl9pPr marL="1947862" marR="0" indent="-4762" algn="l" rtl="0">
              <a:spcBef>
                <a:spcPts val="0"/>
              </a:spcBef>
              <a:spcAft>
                <a:spcPts val="0"/>
              </a:spcAft>
              <a:defRPr/>
            </a:lvl9pPr>
          </a:lstStyle>
          <a:p>
            <a:endParaRPr/>
          </a:p>
        </p:txBody>
      </p:sp>
      <p:sp>
        <p:nvSpPr>
          <p:cNvPr id="12" name="Shape 12"/>
          <p:cNvSpPr txBox="1">
            <a:spLocks noGrp="1"/>
          </p:cNvSpPr>
          <p:nvPr>
            <p:ph type="subTitle" idx="1"/>
          </p:nvPr>
        </p:nvSpPr>
        <p:spPr>
          <a:xfrm>
            <a:off x="685800" y="2914650"/>
            <a:ext cx="7677600" cy="1314599"/>
          </a:xfrm>
          <a:prstGeom prst="rect">
            <a:avLst/>
          </a:prstGeom>
          <a:noFill/>
          <a:ln>
            <a:noFill/>
          </a:ln>
        </p:spPr>
        <p:txBody>
          <a:bodyPr lIns="91425" tIns="91425" rIns="91425" bIns="91425" anchor="t" anchorCtr="0"/>
          <a:lstStyle>
            <a:lvl1pPr marL="0" marR="0" indent="0" algn="l" rtl="0">
              <a:spcBef>
                <a:spcPts val="400"/>
              </a:spcBef>
              <a:spcAft>
                <a:spcPts val="0"/>
              </a:spcAft>
              <a:buClr>
                <a:srgbClr val="990000"/>
              </a:buClr>
              <a:buFont typeface="Calibri"/>
              <a:buNone/>
              <a:defRPr/>
            </a:lvl1pPr>
            <a:lvl2pPr marL="457200" marR="0" indent="0" algn="ctr" rtl="0">
              <a:spcBef>
                <a:spcPts val="400"/>
              </a:spcBef>
              <a:spcAft>
                <a:spcPts val="0"/>
              </a:spcAft>
              <a:buClr>
                <a:srgbClr val="990000"/>
              </a:buClr>
              <a:buFont typeface="Calibri"/>
              <a:buNone/>
              <a:defRPr/>
            </a:lvl2pPr>
            <a:lvl3pPr marL="914400" marR="0" indent="0" algn="ctr" rtl="0">
              <a:spcBef>
                <a:spcPts val="400"/>
              </a:spcBef>
              <a:spcAft>
                <a:spcPts val="0"/>
              </a:spcAft>
              <a:buClr>
                <a:schemeClr val="dk1"/>
              </a:buClr>
              <a:buFont typeface="Calibri"/>
              <a:buNone/>
              <a:defRPr/>
            </a:lvl3pPr>
            <a:lvl4pPr marL="1371600" marR="0" indent="0" algn="ctr" rtl="0">
              <a:spcBef>
                <a:spcPts val="400"/>
              </a:spcBef>
              <a:spcAft>
                <a:spcPts val="0"/>
              </a:spcAft>
              <a:buClr>
                <a:schemeClr val="dk1"/>
              </a:buClr>
              <a:buFont typeface="Calibri"/>
              <a:buNone/>
              <a:defRPr/>
            </a:lvl4pPr>
            <a:lvl5pPr marL="1828800" marR="0" indent="0" algn="ctr" rtl="0">
              <a:spcBef>
                <a:spcPts val="400"/>
              </a:spcBef>
              <a:spcAft>
                <a:spcPts val="0"/>
              </a:spcAft>
              <a:buClr>
                <a:schemeClr val="dk1"/>
              </a:buClr>
              <a:buFont typeface="Calibri"/>
              <a:buNone/>
              <a:defRPr/>
            </a:lvl5pPr>
            <a:lvl6pPr marL="2286000" marR="0" indent="0" algn="ctr" rtl="0">
              <a:spcBef>
                <a:spcPts val="400"/>
              </a:spcBef>
              <a:spcAft>
                <a:spcPts val="0"/>
              </a:spcAft>
              <a:buClr>
                <a:schemeClr val="dk1"/>
              </a:buClr>
              <a:buFont typeface="Arial"/>
              <a:buNone/>
              <a:defRPr/>
            </a:lvl6pPr>
            <a:lvl7pPr marL="2743200" marR="0" indent="0" algn="ctr" rtl="0">
              <a:spcBef>
                <a:spcPts val="400"/>
              </a:spcBef>
              <a:spcAft>
                <a:spcPts val="0"/>
              </a:spcAft>
              <a:buClr>
                <a:schemeClr val="dk1"/>
              </a:buClr>
              <a:buFont typeface="Arial"/>
              <a:buNone/>
              <a:defRPr/>
            </a:lvl7pPr>
            <a:lvl8pPr marL="3200400" marR="0" indent="0" algn="ctr" rtl="0">
              <a:spcBef>
                <a:spcPts val="400"/>
              </a:spcBef>
              <a:spcAft>
                <a:spcPts val="0"/>
              </a:spcAft>
              <a:buClr>
                <a:schemeClr val="dk1"/>
              </a:buClr>
              <a:buFont typeface="Arial"/>
              <a:buNone/>
              <a:defRPr/>
            </a:lvl8pPr>
            <a:lvl9pPr marL="3657600" marR="0" indent="0" algn="ctr" rtl="0">
              <a:spcBef>
                <a:spcPts val="400"/>
              </a:spcBef>
              <a:spcAft>
                <a:spcPts val="0"/>
              </a:spcAft>
              <a:buClr>
                <a:schemeClr val="dk1"/>
              </a:buClr>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1"/>
          </p:nvPr>
        </p:nvSpPr>
        <p:spPr>
          <a:xfrm rot="5400000">
            <a:off x="2480449" y="-1062093"/>
            <a:ext cx="3729000" cy="7896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rot="5400000">
            <a:off x="5761350" y="1367999"/>
            <a:ext cx="4579199" cy="218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rot="5400000">
            <a:off x="1311713" y="-743249"/>
            <a:ext cx="4579199" cy="64085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96875" y="171450"/>
            <a:ext cx="8747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body" idx="2"/>
          </p:nvPr>
        </p:nvSpPr>
        <p:spPr>
          <a:xfrm>
            <a:off x="4662487" y="1021556"/>
            <a:ext cx="3871799" cy="1807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3"/>
          </p:nvPr>
        </p:nvSpPr>
        <p:spPr>
          <a:xfrm>
            <a:off x="4662487" y="2943225"/>
            <a:ext cx="3871799" cy="1807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396875" y="171450"/>
            <a:ext cx="8747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2"/>
          </p:nvPr>
        </p:nvSpPr>
        <p:spPr>
          <a:xfrm>
            <a:off x="4662487"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_1">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85800" y="1583342"/>
            <a:ext cx="7772400" cy="1159799"/>
          </a:xfrm>
          <a:prstGeom prst="rect">
            <a:avLst/>
          </a:prstGeom>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57" name="Shape 57"/>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57017" y="326758"/>
            <a:ext cx="7592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396875" y="1021556"/>
            <a:ext cx="7896300" cy="3729000"/>
          </a:xfrm>
          <a:prstGeom prst="rect">
            <a:avLst/>
          </a:prstGeom>
          <a:noFill/>
          <a:ln>
            <a:noFill/>
          </a:ln>
        </p:spPr>
        <p:txBody>
          <a:bodyPr lIns="91425" tIns="91425" rIns="91425" bIns="91425" anchor="t" anchorCtr="0"/>
          <a:lstStyle>
            <a:lvl1pPr rtl="0">
              <a:spcBef>
                <a:spcPts val="0"/>
              </a:spcBef>
              <a:buSzPct val="58333"/>
              <a:defRPr sz="2400">
                <a:solidFill>
                  <a:schemeClr val="dk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722312" y="3305175"/>
            <a:ext cx="7772400" cy="10214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722312" y="2180034"/>
            <a:ext cx="7772400" cy="11250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2"/>
          </p:nvPr>
        </p:nvSpPr>
        <p:spPr>
          <a:xfrm>
            <a:off x="4662487"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151334"/>
            <a:ext cx="4040099" cy="479699"/>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6" name="Shape 26"/>
          <p:cNvSpPr txBox="1">
            <a:spLocks noGrp="1"/>
          </p:cNvSpPr>
          <p:nvPr>
            <p:ph type="body" idx="2"/>
          </p:nvPr>
        </p:nvSpPr>
        <p:spPr>
          <a:xfrm>
            <a:off x="457200" y="1631156"/>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3"/>
          </p:nvPr>
        </p:nvSpPr>
        <p:spPr>
          <a:xfrm>
            <a:off x="4645025" y="1151334"/>
            <a:ext cx="4041900" cy="479699"/>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8" name="Shape 28"/>
          <p:cNvSpPr txBox="1">
            <a:spLocks noGrp="1"/>
          </p:cNvSpPr>
          <p:nvPr>
            <p:ph type="body" idx="4"/>
          </p:nvPr>
        </p:nvSpPr>
        <p:spPr>
          <a:xfrm>
            <a:off x="4645025" y="1631156"/>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57762" y="333802"/>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4787"/>
            <a:ext cx="3008399" cy="8714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575050" y="204787"/>
            <a:ext cx="5111699" cy="43898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457200" y="1076325"/>
            <a:ext cx="3008399" cy="35183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792288" y="3600450"/>
            <a:ext cx="5486399" cy="4250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a:spLocks noGrp="1"/>
          </p:cNvSpPr>
          <p:nvPr>
            <p:ph type="pic" idx="2"/>
          </p:nvPr>
        </p:nvSpPr>
        <p:spPr>
          <a:xfrm>
            <a:off x="1792288" y="459581"/>
            <a:ext cx="5486399" cy="3086099"/>
          </a:xfrm>
          <a:prstGeom prst="rect">
            <a:avLst/>
          </a:prstGeom>
          <a:noFill/>
          <a:ln>
            <a:noFill/>
          </a:ln>
        </p:spPr>
      </p:sp>
      <p:sp>
        <p:nvSpPr>
          <p:cNvPr id="39" name="Shape 39"/>
          <p:cNvSpPr txBox="1">
            <a:spLocks noGrp="1"/>
          </p:cNvSpPr>
          <p:nvPr>
            <p:ph type="body" idx="1"/>
          </p:nvPr>
        </p:nvSpPr>
        <p:spPr>
          <a:xfrm>
            <a:off x="1792288" y="4025503"/>
            <a:ext cx="5486399" cy="6035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marL="119062" marR="0" indent="-119062" algn="l" rtl="0">
              <a:spcBef>
                <a:spcPts val="0"/>
              </a:spcBef>
              <a:spcAft>
                <a:spcPts val="0"/>
              </a:spcAft>
              <a:buSzPct val="100000"/>
              <a:defRPr sz="3000"/>
            </a:lvl1pPr>
            <a:lvl2pPr marL="119062" marR="0" indent="-119062" algn="l" rtl="0">
              <a:spcBef>
                <a:spcPts val="0"/>
              </a:spcBef>
              <a:spcAft>
                <a:spcPts val="0"/>
              </a:spcAft>
              <a:defRPr/>
            </a:lvl2pPr>
            <a:lvl3pPr marL="119062" marR="0" indent="-119062" algn="l" rtl="0">
              <a:spcBef>
                <a:spcPts val="0"/>
              </a:spcBef>
              <a:spcAft>
                <a:spcPts val="0"/>
              </a:spcAft>
              <a:defRPr/>
            </a:lvl3pPr>
            <a:lvl4pPr marL="119062" marR="0" indent="-119062" algn="l" rtl="0">
              <a:spcBef>
                <a:spcPts val="0"/>
              </a:spcBef>
              <a:spcAft>
                <a:spcPts val="0"/>
              </a:spcAft>
              <a:defRPr/>
            </a:lvl4pPr>
            <a:lvl5pPr marL="119062" marR="0" indent="-119062" algn="l" rtl="0">
              <a:spcBef>
                <a:spcPts val="0"/>
              </a:spcBef>
              <a:spcAft>
                <a:spcPts val="0"/>
              </a:spcAft>
              <a:defRPr/>
            </a:lvl5pPr>
            <a:lvl6pPr marL="576262" marR="0" indent="-4762" algn="l" rtl="0">
              <a:spcBef>
                <a:spcPts val="0"/>
              </a:spcBef>
              <a:spcAft>
                <a:spcPts val="0"/>
              </a:spcAft>
              <a:defRPr/>
            </a:lvl6pPr>
            <a:lvl7pPr marL="1033462" marR="0" indent="-4762" algn="l" rtl="0">
              <a:spcBef>
                <a:spcPts val="0"/>
              </a:spcBef>
              <a:spcAft>
                <a:spcPts val="0"/>
              </a:spcAft>
              <a:defRPr/>
            </a:lvl7pPr>
            <a:lvl8pPr marL="1490662" marR="0" indent="-4762" algn="l" rtl="0">
              <a:spcBef>
                <a:spcPts val="0"/>
              </a:spcBef>
              <a:spcAft>
                <a:spcPts val="0"/>
              </a:spcAft>
              <a:defRPr/>
            </a:lvl8pPr>
            <a:lvl9pPr marL="1947862" marR="0" indent="-4762" algn="l" rtl="0">
              <a:spcBef>
                <a:spcPts val="0"/>
              </a:spcBef>
              <a:spcAft>
                <a:spcPts val="0"/>
              </a:spcAft>
              <a:defRPr/>
            </a:lvl9pPr>
          </a:lstStyle>
          <a:p>
            <a:endParaRPr/>
          </a:p>
        </p:txBody>
      </p:sp>
      <p:sp>
        <p:nvSpPr>
          <p:cNvPr id="6" name="Shape 6"/>
          <p:cNvSpPr txBox="1">
            <a:spLocks noGrp="1"/>
          </p:cNvSpPr>
          <p:nvPr>
            <p:ph type="body" idx="1"/>
          </p:nvPr>
        </p:nvSpPr>
        <p:spPr>
          <a:xfrm>
            <a:off x="396875" y="1021556"/>
            <a:ext cx="7896300" cy="3729000"/>
          </a:xfrm>
          <a:prstGeom prst="rect">
            <a:avLst/>
          </a:prstGeom>
          <a:noFill/>
          <a:ln>
            <a:noFill/>
          </a:ln>
        </p:spPr>
        <p:txBody>
          <a:bodyPr lIns="91425" tIns="91425" rIns="91425" bIns="91425" anchor="t" anchorCtr="0"/>
          <a:lstStyle>
            <a:lvl1pPr marL="342900" marR="0" indent="-251459" algn="l" rtl="0">
              <a:spcBef>
                <a:spcPts val="480"/>
              </a:spcBef>
              <a:spcAft>
                <a:spcPts val="0"/>
              </a:spcAft>
              <a:buClr>
                <a:srgbClr val="990000"/>
              </a:buClr>
              <a:buSzPct val="75000"/>
              <a:buFont typeface="Calibri"/>
              <a:buChar char="■"/>
              <a:defRPr sz="2400"/>
            </a:lvl1pPr>
            <a:lvl2pPr marL="742950" marR="0" indent="-146050" algn="l" rtl="0">
              <a:spcBef>
                <a:spcPts val="400"/>
              </a:spcBef>
              <a:spcAft>
                <a:spcPts val="0"/>
              </a:spcAft>
              <a:buClr>
                <a:srgbClr val="990000"/>
              </a:buClr>
              <a:buFont typeface="Calibri"/>
              <a:buChar char="■"/>
              <a:defRPr sz="2400"/>
            </a:lvl2pPr>
            <a:lvl3pPr marL="1143000" marR="0" indent="-127000" algn="l" rtl="0">
              <a:spcBef>
                <a:spcPts val="400"/>
              </a:spcBef>
              <a:spcAft>
                <a:spcPts val="0"/>
              </a:spcAft>
              <a:buClr>
                <a:srgbClr val="990000"/>
              </a:buClr>
              <a:buSzPct val="50000"/>
              <a:buFont typeface="Calibri"/>
              <a:buChar char="▪"/>
              <a:defRPr sz="2400"/>
            </a:lvl3pPr>
            <a:lvl4pPr marL="1600200" marR="0" indent="-101600" algn="l" rtl="0">
              <a:spcBef>
                <a:spcPts val="400"/>
              </a:spcBef>
              <a:spcAft>
                <a:spcPts val="0"/>
              </a:spcAft>
              <a:buClr>
                <a:srgbClr val="990000"/>
              </a:buClr>
              <a:buSzPct val="45833"/>
              <a:buFont typeface="Calibri"/>
              <a:buChar char="–"/>
              <a:defRPr sz="2400"/>
            </a:lvl4pPr>
            <a:lvl5pPr marL="2057400" marR="0" indent="-101600" algn="l" rtl="0">
              <a:spcBef>
                <a:spcPts val="400"/>
              </a:spcBef>
              <a:spcAft>
                <a:spcPts val="0"/>
              </a:spcAft>
              <a:buClr>
                <a:srgbClr val="990000"/>
              </a:buClr>
              <a:buSzPct val="45833"/>
              <a:buFont typeface="Calibri"/>
              <a:buChar char="»"/>
              <a:defRPr sz="2400"/>
            </a:lvl5pPr>
            <a:lvl6pPr marL="2514600" marR="0" indent="-101600" algn="l" rtl="0">
              <a:spcBef>
                <a:spcPts val="400"/>
              </a:spcBef>
              <a:spcAft>
                <a:spcPts val="0"/>
              </a:spcAft>
              <a:buClr>
                <a:srgbClr val="990000"/>
              </a:buClr>
              <a:buSzPct val="75000"/>
              <a:buFont typeface="Arial"/>
              <a:buChar char="»"/>
              <a:defRPr sz="2400"/>
            </a:lvl6pPr>
            <a:lvl7pPr marL="2971800" marR="0" indent="-101600" algn="l" rtl="0">
              <a:spcBef>
                <a:spcPts val="400"/>
              </a:spcBef>
              <a:spcAft>
                <a:spcPts val="0"/>
              </a:spcAft>
              <a:buClr>
                <a:srgbClr val="990000"/>
              </a:buClr>
              <a:buSzPct val="100000"/>
              <a:buFont typeface="Arial"/>
              <a:buChar char="»"/>
              <a:defRPr sz="2400"/>
            </a:lvl7pPr>
            <a:lvl8pPr marL="3429000" marR="0" indent="-101600" algn="l" rtl="0">
              <a:spcBef>
                <a:spcPts val="400"/>
              </a:spcBef>
              <a:spcAft>
                <a:spcPts val="0"/>
              </a:spcAft>
              <a:buClr>
                <a:srgbClr val="990000"/>
              </a:buClr>
              <a:buSzPct val="100000"/>
              <a:buFont typeface="Arial"/>
              <a:buChar char="»"/>
              <a:defRPr sz="2400"/>
            </a:lvl8pPr>
            <a:lvl9pPr marL="3886200" marR="0" indent="-101600" algn="l" rtl="0">
              <a:spcBef>
                <a:spcPts val="400"/>
              </a:spcBef>
              <a:spcAft>
                <a:spcPts val="0"/>
              </a:spcAft>
              <a:buClr>
                <a:srgbClr val="990000"/>
              </a:buClr>
              <a:buSzPct val="100000"/>
              <a:buFont typeface="Arial"/>
              <a:buChar char="»"/>
              <a:defRPr sz="2400"/>
            </a:lvl9pPr>
          </a:lstStyle>
          <a:p>
            <a:endParaRPr/>
          </a:p>
        </p:txBody>
      </p:sp>
      <p:sp>
        <p:nvSpPr>
          <p:cNvPr id="7" name="Shape 7"/>
          <p:cNvSpPr/>
          <p:nvPr/>
        </p:nvSpPr>
        <p:spPr>
          <a:xfrm>
            <a:off x="0" y="0"/>
            <a:ext cx="9144000" cy="171599"/>
          </a:xfrm>
          <a:prstGeom prst="rect">
            <a:avLst/>
          </a:prstGeom>
          <a:solidFill>
            <a:srgbClr val="990000"/>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8" name="Shape 8"/>
          <p:cNvSpPr txBox="1"/>
          <p:nvPr/>
        </p:nvSpPr>
        <p:spPr>
          <a:xfrm>
            <a:off x="7897813" y="-20241"/>
            <a:ext cx="1309799" cy="2084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200" b="1" i="0" u="none" strike="noStrike" cap="none" baseline="0">
                <a:solidFill>
                  <a:schemeClr val="lt1"/>
                </a:solidFill>
                <a:latin typeface="Times New Roman"/>
                <a:ea typeface="Times New Roman"/>
                <a:cs typeface="Times New Roman"/>
                <a:sym typeface="Times New Roman"/>
              </a:rPr>
              <a:t>Carnegie Mellon</a:t>
            </a:r>
          </a:p>
        </p:txBody>
      </p:sp>
      <p:sp>
        <p:nvSpPr>
          <p:cNvPr id="9" name="Shape 9"/>
          <p:cNvSpPr/>
          <p:nvPr/>
        </p:nvSpPr>
        <p:spPr>
          <a:xfrm>
            <a:off x="8830842" y="4958834"/>
            <a:ext cx="313200" cy="18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a: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localhost:por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85800" y="1281008"/>
            <a:ext cx="7772400" cy="1102500"/>
          </a:xfrm>
          <a:prstGeom prst="rect">
            <a:avLst/>
          </a:prstGeom>
        </p:spPr>
        <p:txBody>
          <a:bodyPr lIns="91425" tIns="91425" rIns="91425" bIns="91425" anchor="ctr" anchorCtr="0">
            <a:noAutofit/>
          </a:bodyPr>
          <a:lstStyle/>
          <a:p>
            <a:pPr rtl="0">
              <a:spcBef>
                <a:spcPts val="0"/>
              </a:spcBef>
              <a:buNone/>
            </a:pPr>
            <a:r>
              <a:rPr lang="en" sz="3600" dirty="0" smtClean="0"/>
              <a:t>15/18-213 </a:t>
            </a:r>
            <a:r>
              <a:rPr lang="en" sz="3600" dirty="0"/>
              <a:t>Recitation: </a:t>
            </a:r>
          </a:p>
          <a:p>
            <a:pPr>
              <a:spcBef>
                <a:spcPts val="0"/>
              </a:spcBef>
              <a:buNone/>
            </a:pPr>
            <a:r>
              <a:rPr lang="en" sz="3600" dirty="0"/>
              <a:t>Multithreaded </a:t>
            </a:r>
            <a:r>
              <a:rPr lang="en" sz="3600" dirty="0" smtClean="0"/>
              <a:t>Synchronization</a:t>
            </a:r>
            <a:endParaRPr lang="en" sz="3600" dirty="0"/>
          </a:p>
        </p:txBody>
      </p:sp>
      <p:sp>
        <p:nvSpPr>
          <p:cNvPr id="60" name="Shape 60"/>
          <p:cNvSpPr txBox="1">
            <a:spLocks noGrp="1"/>
          </p:cNvSpPr>
          <p:nvPr>
            <p:ph type="subTitle" idx="1"/>
          </p:nvPr>
        </p:nvSpPr>
        <p:spPr>
          <a:xfrm>
            <a:off x="685800" y="2914650"/>
            <a:ext cx="7677600" cy="1314599"/>
          </a:xfrm>
          <a:prstGeom prst="rect">
            <a:avLst/>
          </a:prstGeom>
        </p:spPr>
        <p:txBody>
          <a:bodyPr lIns="91425" tIns="91425" rIns="91425" bIns="91425" anchor="t" anchorCtr="0">
            <a:noAutofit/>
          </a:bodyPr>
          <a:lstStyle/>
          <a:p>
            <a:pPr rtl="0">
              <a:spcBef>
                <a:spcPts val="0"/>
              </a:spcBef>
              <a:buNone/>
            </a:pPr>
            <a:r>
              <a:rPr lang="en" dirty="0" smtClean="0"/>
              <a:t>Isaac Manjarres </a:t>
            </a:r>
          </a:p>
          <a:p>
            <a:pPr>
              <a:spcBef>
                <a:spcPts val="0"/>
              </a:spcBef>
              <a:buNone/>
            </a:pPr>
            <a:r>
              <a:rPr lang="en-US" smtClean="0"/>
              <a:t>Recitation 14: </a:t>
            </a:r>
            <a:r>
              <a:rPr lang="en" smtClean="0"/>
              <a:t>30 </a:t>
            </a:r>
            <a:r>
              <a:rPr lang="en" dirty="0"/>
              <a:t>Nov </a:t>
            </a:r>
            <a:r>
              <a:rPr lang="en" dirty="0" smtClean="0"/>
              <a:t>2015</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err="1" smtClean="0"/>
              <a:t>pthread_create</a:t>
            </a:r>
            <a:endParaRPr lang="en-US" dirty="0"/>
          </a:p>
        </p:txBody>
      </p:sp>
      <p:sp>
        <p:nvSpPr>
          <p:cNvPr id="3" name="Text Placeholder 2"/>
          <p:cNvSpPr>
            <a:spLocks noGrp="1"/>
          </p:cNvSpPr>
          <p:nvPr>
            <p:ph type="body" idx="1"/>
          </p:nvPr>
        </p:nvSpPr>
        <p:spPr/>
        <p:txBody>
          <a:bodyPr/>
          <a:lstStyle/>
          <a:p>
            <a:pPr marL="457200" lvl="0" indent="-317500"/>
            <a:r>
              <a:rPr lang="en-US" dirty="0"/>
              <a:t>Threads created with </a:t>
            </a:r>
            <a:r>
              <a:rPr lang="en-US" dirty="0" err="1">
                <a:latin typeface="Courier New"/>
                <a:ea typeface="Courier New"/>
                <a:cs typeface="Courier New"/>
                <a:sym typeface="Courier New"/>
              </a:rPr>
              <a:t>pthread_create</a:t>
            </a:r>
            <a:r>
              <a:rPr lang="en-US" dirty="0"/>
              <a:t>:</a:t>
            </a:r>
          </a:p>
          <a:p>
            <a:pPr marL="139700" lvl="0" indent="0">
              <a:buNone/>
            </a:pPr>
            <a:endParaRPr lang="en-US" dirty="0"/>
          </a:p>
          <a:p>
            <a:pPr marL="0" indent="0">
              <a:buNone/>
            </a:pPr>
            <a:r>
              <a:rPr lang="en-US" dirty="0" err="1">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pthread_create</a:t>
            </a:r>
            <a:r>
              <a:rPr lang="en-US" dirty="0">
                <a:latin typeface="Courier New"/>
                <a:ea typeface="Courier New"/>
                <a:cs typeface="Courier New"/>
                <a:sym typeface="Courier New"/>
              </a:rPr>
              <a:t>(</a:t>
            </a:r>
            <a:r>
              <a:rPr lang="en-US" dirty="0" err="1">
                <a:latin typeface="Courier New"/>
                <a:ea typeface="Courier New"/>
                <a:cs typeface="Courier New"/>
                <a:sym typeface="Courier New"/>
              </a:rPr>
              <a:t>pthread_t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threadID</a:t>
            </a:r>
            <a:r>
              <a:rPr lang="en-US" dirty="0">
                <a:latin typeface="Courier New"/>
                <a:ea typeface="Courier New"/>
                <a:cs typeface="Courier New"/>
                <a:sym typeface="Courier New"/>
              </a:rPr>
              <a:t>, </a:t>
            </a:r>
          </a:p>
          <a:p>
            <a:pPr marL="0" indent="457200">
              <a:buNone/>
            </a:pPr>
            <a:r>
              <a:rPr lang="en-US" dirty="0" err="1">
                <a:latin typeface="Courier New"/>
                <a:ea typeface="Courier New"/>
                <a:cs typeface="Courier New"/>
                <a:sym typeface="Courier New"/>
              </a:rPr>
              <a:t>const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pthread_attr_t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attr</a:t>
            </a:r>
            <a:r>
              <a:rPr lang="en-US" dirty="0">
                <a:latin typeface="Courier New"/>
                <a:ea typeface="Courier New"/>
                <a:cs typeface="Courier New"/>
                <a:sym typeface="Courier New"/>
              </a:rPr>
              <a:t>, </a:t>
            </a:r>
          </a:p>
          <a:p>
            <a:pPr marL="0" lvl="0" indent="457200">
              <a:buNone/>
            </a:pPr>
            <a:r>
              <a:rPr lang="en-US" dirty="0">
                <a:latin typeface="Courier New"/>
                <a:ea typeface="Courier New"/>
                <a:cs typeface="Courier New"/>
                <a:sym typeface="Courier New"/>
              </a:rPr>
              <a:t>void *(*</a:t>
            </a:r>
            <a:r>
              <a:rPr lang="en-US" dirty="0" err="1">
                <a:latin typeface="Courier New"/>
                <a:ea typeface="Courier New"/>
                <a:cs typeface="Courier New"/>
                <a:sym typeface="Courier New"/>
              </a:rPr>
              <a:t>start_routine</a:t>
            </a:r>
            <a:r>
              <a:rPr lang="en-US" dirty="0">
                <a:latin typeface="Courier New"/>
                <a:ea typeface="Courier New"/>
                <a:cs typeface="Courier New"/>
                <a:sym typeface="Courier New"/>
              </a:rPr>
              <a:t>)(void *), void *</a:t>
            </a:r>
            <a:r>
              <a:rPr lang="en-US" dirty="0" err="1">
                <a:latin typeface="Courier New"/>
                <a:ea typeface="Courier New"/>
                <a:cs typeface="Courier New"/>
                <a:sym typeface="Courier New"/>
              </a:rPr>
              <a:t>arg</a:t>
            </a:r>
            <a:r>
              <a:rPr lang="en-US" dirty="0">
                <a:latin typeface="Courier New"/>
                <a:ea typeface="Courier New"/>
                <a:cs typeface="Courier New"/>
                <a:sym typeface="Courier New"/>
              </a:rPr>
              <a:t>);</a:t>
            </a:r>
          </a:p>
          <a:p>
            <a:pPr marL="596900" lvl="1" indent="0">
              <a:buNone/>
            </a:pPr>
            <a:endParaRPr lang="en-US" dirty="0"/>
          </a:p>
        </p:txBody>
      </p:sp>
      <p:sp>
        <p:nvSpPr>
          <p:cNvPr id="4" name="TextBox 3"/>
          <p:cNvSpPr txBox="1"/>
          <p:nvPr/>
        </p:nvSpPr>
        <p:spPr>
          <a:xfrm>
            <a:off x="6975531" y="637821"/>
            <a:ext cx="1524000" cy="892552"/>
          </a:xfrm>
          <a:prstGeom prst="rect">
            <a:avLst/>
          </a:prstGeom>
          <a:noFill/>
          <a:ln w="38100">
            <a:solidFill>
              <a:srgbClr val="FFC000"/>
            </a:solidFill>
          </a:ln>
        </p:spPr>
        <p:txBody>
          <a:bodyPr wrap="square" rtlCol="0">
            <a:spAutoFit/>
          </a:bodyPr>
          <a:lstStyle/>
          <a:p>
            <a:r>
              <a:rPr lang="en-US" sz="1300" b="1" dirty="0" smtClean="0"/>
              <a:t>Pointer to a variable that will hold the new thread’s ID</a:t>
            </a:r>
            <a:endParaRPr lang="en-US" sz="1300" b="1" dirty="0"/>
          </a:p>
        </p:txBody>
      </p:sp>
      <p:cxnSp>
        <p:nvCxnSpPr>
          <p:cNvPr id="13" name="Elbow Connector 12"/>
          <p:cNvCxnSpPr/>
          <p:nvPr/>
        </p:nvCxnSpPr>
        <p:spPr>
          <a:xfrm rot="5400000">
            <a:off x="6296448" y="1312765"/>
            <a:ext cx="907753" cy="450414"/>
          </a:xfrm>
          <a:prstGeom prst="bentConnector3">
            <a:avLst>
              <a:gd name="adj1" fmla="val 50000"/>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117771" y="2242457"/>
            <a:ext cx="1954381" cy="307777"/>
          </a:xfrm>
          <a:prstGeom prst="rect">
            <a:avLst/>
          </a:prstGeom>
          <a:noFill/>
          <a:ln w="38100">
            <a:solidFill>
              <a:srgbClr val="7030A0"/>
            </a:solidFill>
          </a:ln>
        </p:spPr>
        <p:txBody>
          <a:bodyPr wrap="none" rtlCol="0">
            <a:spAutoFit/>
          </a:bodyPr>
          <a:lstStyle/>
          <a:p>
            <a:r>
              <a:rPr lang="en-US" b="1" dirty="0" smtClean="0"/>
              <a:t>NULL for this course</a:t>
            </a:r>
            <a:endParaRPr lang="en-US" b="1" dirty="0"/>
          </a:p>
        </p:txBody>
      </p:sp>
      <p:cxnSp>
        <p:nvCxnSpPr>
          <p:cNvPr id="18" name="Straight Arrow Connector 17"/>
          <p:cNvCxnSpPr>
            <a:stCxn id="16" idx="1"/>
          </p:cNvCxnSpPr>
          <p:nvPr/>
        </p:nvCxnSpPr>
        <p:spPr>
          <a:xfrm flipH="1" flipV="1">
            <a:off x="5747657" y="2394857"/>
            <a:ext cx="370114" cy="1489"/>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630552" y="3456802"/>
            <a:ext cx="2117105" cy="1600438"/>
          </a:xfrm>
          <a:prstGeom prst="rect">
            <a:avLst/>
          </a:prstGeom>
          <a:noFill/>
          <a:ln w="38100">
            <a:solidFill>
              <a:srgbClr val="FF7C80"/>
            </a:solidFill>
          </a:ln>
        </p:spPr>
        <p:txBody>
          <a:bodyPr wrap="square" rtlCol="0">
            <a:spAutoFit/>
          </a:bodyPr>
          <a:lstStyle/>
          <a:p>
            <a:r>
              <a:rPr lang="en-US" b="1" dirty="0" smtClean="0"/>
              <a:t>Pointer to a function that takes in a void pointer, and returns a void pointer. This function is what the new thread will execute. </a:t>
            </a:r>
            <a:endParaRPr lang="en-US" b="1" dirty="0"/>
          </a:p>
        </p:txBody>
      </p:sp>
      <p:cxnSp>
        <p:nvCxnSpPr>
          <p:cNvPr id="23" name="Straight Arrow Connector 22"/>
          <p:cNvCxnSpPr>
            <a:stCxn id="19" idx="0"/>
          </p:cNvCxnSpPr>
          <p:nvPr/>
        </p:nvCxnSpPr>
        <p:spPr>
          <a:xfrm flipH="1" flipV="1">
            <a:off x="4005943" y="2886056"/>
            <a:ext cx="683162" cy="570746"/>
          </a:xfrm>
          <a:prstGeom prst="straightConnector1">
            <a:avLst/>
          </a:prstGeom>
          <a:ln>
            <a:solidFill>
              <a:srgbClr val="FF7C8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5629" y="3581005"/>
            <a:ext cx="3502882" cy="1169551"/>
          </a:xfrm>
          <a:prstGeom prst="rect">
            <a:avLst/>
          </a:prstGeom>
          <a:noFill/>
          <a:ln w="38100">
            <a:solidFill>
              <a:srgbClr val="00FF99"/>
            </a:solidFill>
          </a:ln>
        </p:spPr>
        <p:txBody>
          <a:bodyPr wrap="none" rtlCol="0">
            <a:spAutoFit/>
          </a:bodyPr>
          <a:lstStyle/>
          <a:p>
            <a:r>
              <a:rPr lang="en-US" b="1" dirty="0" smtClean="0"/>
              <a:t>Pointer to an argument for the function</a:t>
            </a:r>
          </a:p>
          <a:p>
            <a:r>
              <a:rPr lang="en-US" b="1" dirty="0" smtClean="0"/>
              <a:t>that the thread will execute. Can pass </a:t>
            </a:r>
          </a:p>
          <a:p>
            <a:r>
              <a:rPr lang="en-US" b="1" dirty="0" smtClean="0"/>
              <a:t>Multiple arguments by putting them in</a:t>
            </a:r>
          </a:p>
          <a:p>
            <a:r>
              <a:rPr lang="en-US" b="1" dirty="0" smtClean="0"/>
              <a:t>a </a:t>
            </a:r>
            <a:r>
              <a:rPr lang="en-US" b="1" dirty="0" err="1" smtClean="0"/>
              <a:t>struct</a:t>
            </a:r>
            <a:r>
              <a:rPr lang="en-US" b="1" dirty="0" smtClean="0"/>
              <a:t> and passing a pointer to the</a:t>
            </a:r>
          </a:p>
          <a:p>
            <a:r>
              <a:rPr lang="en-US" b="1" dirty="0" err="1" smtClean="0"/>
              <a:t>struct</a:t>
            </a:r>
            <a:endParaRPr lang="en-US" b="1" dirty="0"/>
          </a:p>
        </p:txBody>
      </p:sp>
      <p:cxnSp>
        <p:nvCxnSpPr>
          <p:cNvPr id="30" name="Straight Arrow Connector 29"/>
          <p:cNvCxnSpPr>
            <a:stCxn id="28" idx="0"/>
          </p:cNvCxnSpPr>
          <p:nvPr/>
        </p:nvCxnSpPr>
        <p:spPr>
          <a:xfrm flipH="1" flipV="1">
            <a:off x="1066800" y="3254829"/>
            <a:ext cx="720270" cy="326176"/>
          </a:xfrm>
          <a:prstGeom prst="straightConnector1">
            <a:avLst/>
          </a:prstGeom>
          <a:ln>
            <a:solidFill>
              <a:srgbClr val="00FF99"/>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3218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458825" y="1893150"/>
            <a:ext cx="5434200" cy="26199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 name="Shape 118"/>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Working Together: When to use Threads</a:t>
            </a:r>
          </a:p>
        </p:txBody>
      </p:sp>
      <p:sp>
        <p:nvSpPr>
          <p:cNvPr id="119" name="Shape 119"/>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91440" indent="0" rtl="0">
              <a:spcBef>
                <a:spcPts val="0"/>
              </a:spcBef>
              <a:buNone/>
            </a:pPr>
            <a:r>
              <a:rPr lang="en"/>
              <a:t>Let’s sum up the elements in an array.</a:t>
            </a:r>
          </a:p>
          <a:p>
            <a:pPr marL="91440" indent="0" rtl="0">
              <a:spcBef>
                <a:spcPts val="0"/>
              </a:spcBef>
              <a:buNone/>
            </a:pPr>
            <a:endParaRPr/>
          </a:p>
          <a:p>
            <a:pPr marL="91440" indent="0" rtl="0">
              <a:spcBef>
                <a:spcPts val="0"/>
              </a:spcBef>
              <a:buNone/>
            </a:pPr>
            <a:r>
              <a:rPr lang="en" b="1" u="sng">
                <a:solidFill>
                  <a:srgbClr val="FFFFFF"/>
                </a:solidFill>
              </a:rPr>
              <a:t>The boring way:</a:t>
            </a:r>
          </a:p>
          <a:p>
            <a:pPr marL="91440" indent="0" rtl="0">
              <a:spcBef>
                <a:spcPts val="0"/>
              </a:spcBef>
              <a:buNone/>
            </a:pPr>
            <a:endParaRPr b="1" u="sng">
              <a:solidFill>
                <a:srgbClr val="FFFFFF"/>
              </a:solidFill>
            </a:endParaRPr>
          </a:p>
          <a:p>
            <a:pPr marL="91440" indent="0" rtl="0">
              <a:spcBef>
                <a:spcPts val="0"/>
              </a:spcBef>
              <a:buNone/>
            </a:pPr>
            <a:r>
              <a:rPr lang="en" b="1">
                <a:solidFill>
                  <a:srgbClr val="FFFFFF"/>
                </a:solidFill>
                <a:latin typeface="Courier New"/>
                <a:ea typeface="Courier New"/>
                <a:cs typeface="Courier New"/>
                <a:sym typeface="Courier New"/>
              </a:rPr>
              <a:t>int sum = 0;</a:t>
            </a:r>
          </a:p>
          <a:p>
            <a:pPr marL="91440" indent="0" rtl="0">
              <a:spcBef>
                <a:spcPts val="0"/>
              </a:spcBef>
              <a:buNone/>
            </a:pPr>
            <a:r>
              <a:rPr lang="en" b="1">
                <a:solidFill>
                  <a:srgbClr val="FFFFFF"/>
                </a:solidFill>
                <a:latin typeface="Courier New"/>
                <a:ea typeface="Courier New"/>
                <a:cs typeface="Courier New"/>
                <a:sym typeface="Courier New"/>
              </a:rPr>
              <a:t>for (int i = 0; i &lt; n; i++)</a:t>
            </a:r>
          </a:p>
          <a:p>
            <a:pPr marL="91440" indent="365760" rtl="0">
              <a:spcBef>
                <a:spcPts val="0"/>
              </a:spcBef>
              <a:buNone/>
            </a:pPr>
            <a:r>
              <a:rPr lang="en" b="1">
                <a:solidFill>
                  <a:srgbClr val="FFFFFF"/>
                </a:solidFill>
                <a:latin typeface="Courier New"/>
                <a:ea typeface="Courier New"/>
                <a:cs typeface="Courier New"/>
                <a:sym typeface="Courier New"/>
              </a:rPr>
              <a:t>sum += nums[i];</a:t>
            </a:r>
          </a:p>
          <a:p>
            <a:pPr marL="91440" indent="0" rtl="0">
              <a:spcBef>
                <a:spcPts val="0"/>
              </a:spcBef>
              <a:buNone/>
            </a:pPr>
            <a:endParaRPr>
              <a:solidFill>
                <a:srgbClr val="FFFFFF"/>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 name="Shape 12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Sums: The Fun Way</a:t>
            </a:r>
          </a:p>
        </p:txBody>
      </p:sp>
      <p:sp>
        <p:nvSpPr>
          <p:cNvPr id="126" name="Shape 126"/>
          <p:cNvSpPr txBox="1">
            <a:spLocks noGrp="1"/>
          </p:cNvSpPr>
          <p:nvPr>
            <p:ph type="body" idx="1"/>
          </p:nvPr>
        </p:nvSpPr>
        <p:spPr>
          <a:xfrm>
            <a:off x="265850" y="784056"/>
            <a:ext cx="7896300" cy="37290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void *thread_fun(void *vargp) {</a:t>
            </a:r>
          </a:p>
          <a:p>
            <a:pPr lvl="0" rtl="0">
              <a:spcBef>
                <a:spcPts val="0"/>
              </a:spcBef>
              <a:buNone/>
            </a:pPr>
            <a:r>
              <a:rPr lang="en" sz="1800" b="1">
                <a:solidFill>
                  <a:srgbClr val="FFFFFF"/>
                </a:solidFill>
                <a:latin typeface="Courier New"/>
                <a:ea typeface="Courier New"/>
                <a:cs typeface="Courier New"/>
                <a:sym typeface="Courier New"/>
              </a:rPr>
              <a:t>	int myid = *((int *)vargp);</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size_t start = myid * nelems_per_thread; </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size_t end = start + nelems_per_thread;</a:t>
            </a:r>
          </a:p>
          <a:p>
            <a:pPr lvl="0" rtl="0">
              <a:spcBef>
                <a:spcPts val="0"/>
              </a:spcBef>
              <a:buNone/>
            </a:pPr>
            <a:r>
              <a:rPr lang="en" sz="1800" b="1">
                <a:solidFill>
                  <a:srgbClr val="FFFFFF"/>
                </a:solidFill>
                <a:latin typeface="Courier New"/>
                <a:ea typeface="Courier New"/>
                <a:cs typeface="Courier New"/>
                <a:sym typeface="Courier New"/>
              </a:rPr>
              <a:t>	size_t i; </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size_t index = myid*spacing;</a:t>
            </a:r>
          </a:p>
          <a:p>
            <a:pPr marL="0" lvl="0" indent="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data_t sum = 0;</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for (i = start; i &lt; end; i++) </a:t>
            </a:r>
            <a:r>
              <a:rPr lang="en" sz="1800" b="1">
                <a:solidFill>
                  <a:srgbClr val="268BD2"/>
                </a:solidFill>
                <a:latin typeface="Courier New"/>
                <a:ea typeface="Courier New"/>
                <a:cs typeface="Courier New"/>
                <a:sym typeface="Courier New"/>
              </a:rPr>
              <a:t>// sum our section</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sum += i;</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psum[index] = sum;</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return NULL;</a:t>
            </a:r>
          </a:p>
          <a:p>
            <a:pPr lvl="0" rtl="0">
              <a:spcBef>
                <a:spcPts val="0"/>
              </a:spcBef>
              <a:buNone/>
            </a:pPr>
            <a:r>
              <a:rPr lang="en" sz="1800" b="1">
                <a:solidFill>
                  <a:srgbClr val="FFFFFF"/>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 name="Shape 13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Sums: The Fun Way</a:t>
            </a:r>
          </a:p>
        </p:txBody>
      </p:sp>
      <p:sp>
        <p:nvSpPr>
          <p:cNvPr id="133" name="Shape 133"/>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nelems_per_thread = nelems / nthreads;</a:t>
            </a:r>
          </a:p>
          <a:p>
            <a:pPr marL="0" lvl="0" indent="0" rtl="0">
              <a:lnSpc>
                <a:spcPct val="115000"/>
              </a:lnSpc>
              <a:spcBef>
                <a:spcPts val="0"/>
              </a:spcBef>
              <a:buClr>
                <a:schemeClr val="dk1"/>
              </a:buClr>
              <a:buFont typeface="Arial"/>
              <a:buNone/>
            </a:pPr>
            <a:endParaRPr sz="1800" b="1">
              <a:solidFill>
                <a:srgbClr val="FFFFFF"/>
              </a:solidFill>
              <a:latin typeface="Courier New"/>
              <a:ea typeface="Courier New"/>
              <a:cs typeface="Courier New"/>
              <a:sym typeface="Courier New"/>
            </a:endParaRPr>
          </a:p>
          <a:p>
            <a:pPr marL="0" lvl="0" indent="0" rtl="0">
              <a:lnSpc>
                <a:spcPct val="115000"/>
              </a:lnSpc>
              <a:spcBef>
                <a:spcPts val="0"/>
              </a:spcBef>
              <a:buNone/>
            </a:pPr>
            <a:r>
              <a:rPr lang="en" sz="1800" b="1">
                <a:solidFill>
                  <a:srgbClr val="268BD2"/>
                </a:solidFill>
                <a:latin typeface="Courier New"/>
                <a:ea typeface="Courier New"/>
                <a:cs typeface="Courier New"/>
                <a:sym typeface="Courier New"/>
              </a:rPr>
              <a:t>// Create threads and wait for them to finish</a:t>
            </a:r>
          </a:p>
          <a:p>
            <a:pPr marL="0" lvl="0" indent="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for (i = 0; i &lt; nthreads; i++) {</a:t>
            </a:r>
          </a:p>
          <a:p>
            <a:pPr marL="0" lvl="0" indent="45720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myid[i] = i;</a:t>
            </a:r>
          </a:p>
          <a:p>
            <a:pPr marL="0" lvl="0" indent="45720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Pthread_create(&amp;tid[i], NULL, thread_fun, &amp;myid[i]);</a:t>
            </a:r>
          </a:p>
          <a:p>
            <a:pPr marL="0" lvl="0" indent="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a:t>
            </a:r>
          </a:p>
          <a:p>
            <a:pPr marL="0" lvl="0" indent="0" rtl="0">
              <a:lnSpc>
                <a:spcPct val="115000"/>
              </a:lnSpc>
              <a:spcBef>
                <a:spcPts val="0"/>
              </a:spcBef>
              <a:buClr>
                <a:schemeClr val="dk1"/>
              </a:buClr>
              <a:buFont typeface="Arial"/>
              <a:buNone/>
            </a:pPr>
            <a:endParaRPr sz="1800" b="1">
              <a:solidFill>
                <a:srgbClr val="FFFFFF"/>
              </a:solidFill>
              <a:latin typeface="Courier New"/>
              <a:ea typeface="Courier New"/>
              <a:cs typeface="Courier New"/>
              <a:sym typeface="Courier New"/>
            </a:endParaRPr>
          </a:p>
          <a:p>
            <a:pPr marL="0" lvl="0" indent="0" rtl="0">
              <a:lnSpc>
                <a:spcPct val="115000"/>
              </a:lnSpc>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for (i = 0; i &lt; nthreads; i++)</a:t>
            </a:r>
          </a:p>
          <a:p>
            <a:pPr marL="0" lvl="0" indent="457200" rtl="0">
              <a:lnSpc>
                <a:spcPct val="115000"/>
              </a:lnSpc>
              <a:spcBef>
                <a:spcPts val="0"/>
              </a:spcBef>
              <a:buNone/>
            </a:pPr>
            <a:r>
              <a:rPr lang="en" sz="1800" b="1">
                <a:solidFill>
                  <a:srgbClr val="FFFFFF"/>
                </a:solidFill>
                <a:latin typeface="Courier New"/>
                <a:ea typeface="Courier New"/>
                <a:cs typeface="Courier New"/>
                <a:sym typeface="Courier New"/>
              </a:rPr>
              <a:t>Pthread_join(tid[i], NULL);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9" name="Shape 13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Sums: The Fun Way</a:t>
            </a:r>
          </a:p>
        </p:txBody>
      </p:sp>
      <p:sp>
        <p:nvSpPr>
          <p:cNvPr id="140" name="Shape 140"/>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0" lvl="0" indent="0" rtl="0">
              <a:lnSpc>
                <a:spcPct val="115000"/>
              </a:lnSpc>
              <a:spcBef>
                <a:spcPts val="0"/>
              </a:spcBef>
              <a:buNone/>
            </a:pPr>
            <a:r>
              <a:rPr lang="en" sz="1800" b="1">
                <a:solidFill>
                  <a:srgbClr val="FFFFFF"/>
                </a:solidFill>
                <a:latin typeface="Courier New"/>
                <a:ea typeface="Courier New"/>
                <a:cs typeface="Courier New"/>
                <a:sym typeface="Courier New"/>
              </a:rPr>
              <a:t>result = 0;</a:t>
            </a:r>
          </a:p>
          <a:p>
            <a:pPr marL="0" lvl="0" indent="0" rtl="0">
              <a:lnSpc>
                <a:spcPct val="115000"/>
              </a:lnSpc>
              <a:spcBef>
                <a:spcPts val="0"/>
              </a:spcBef>
              <a:buNone/>
            </a:pPr>
            <a:r>
              <a:rPr lang="en" sz="1800" b="1">
                <a:solidFill>
                  <a:srgbClr val="268BD2"/>
                </a:solidFill>
                <a:latin typeface="Courier New"/>
                <a:ea typeface="Courier New"/>
                <a:cs typeface="Courier New"/>
                <a:sym typeface="Courier New"/>
              </a:rPr>
              <a:t>// Add up the partial sums computed by each thread</a:t>
            </a:r>
          </a:p>
          <a:p>
            <a:pPr marL="0" lvl="0" indent="0" rtl="0">
              <a:lnSpc>
                <a:spcPct val="115000"/>
              </a:lnSpc>
              <a:spcBef>
                <a:spcPts val="0"/>
              </a:spcBef>
              <a:buNone/>
            </a:pPr>
            <a:r>
              <a:rPr lang="en" sz="1800" b="1">
                <a:solidFill>
                  <a:srgbClr val="FFFFFF"/>
                </a:solidFill>
                <a:latin typeface="Courier New"/>
                <a:ea typeface="Courier New"/>
                <a:cs typeface="Courier New"/>
                <a:sym typeface="Courier New"/>
              </a:rPr>
              <a:t>for (i = 0; i &lt; nthreads; i++)</a:t>
            </a:r>
          </a:p>
          <a:p>
            <a:pPr marL="0" lvl="0" indent="457200" rtl="0">
              <a:lnSpc>
                <a:spcPct val="115000"/>
              </a:lnSpc>
              <a:spcBef>
                <a:spcPts val="0"/>
              </a:spcBef>
              <a:buNone/>
            </a:pPr>
            <a:r>
              <a:rPr lang="en" sz="1800" b="1">
                <a:solidFill>
                  <a:srgbClr val="FFFFFF"/>
                </a:solidFill>
                <a:latin typeface="Courier New"/>
                <a:ea typeface="Courier New"/>
                <a:cs typeface="Courier New"/>
                <a:sym typeface="Courier New"/>
              </a:rPr>
              <a:t>result += psum[i*spacing];</a:t>
            </a:r>
          </a:p>
          <a:p>
            <a:pPr marL="0" lvl="0" indent="0" rtl="0">
              <a:lnSpc>
                <a:spcPct val="115000"/>
              </a:lnSpc>
              <a:spcBef>
                <a:spcPts val="0"/>
              </a:spcBef>
              <a:buNone/>
            </a:pPr>
            <a:r>
              <a:rPr lang="en" sz="1800" b="1">
                <a:solidFill>
                  <a:srgbClr val="268BD2"/>
                </a:solidFill>
                <a:latin typeface="Courier New"/>
                <a:ea typeface="Courier New"/>
                <a:cs typeface="Courier New"/>
                <a:sym typeface="Courier New"/>
              </a:rPr>
              <a:t>// Add leftover elements</a:t>
            </a:r>
          </a:p>
          <a:p>
            <a:pPr marL="0" lvl="0" indent="0" rtl="0">
              <a:lnSpc>
                <a:spcPct val="115000"/>
              </a:lnSpc>
              <a:spcBef>
                <a:spcPts val="0"/>
              </a:spcBef>
              <a:buNone/>
            </a:pPr>
            <a:r>
              <a:rPr lang="en" sz="1800" b="1">
                <a:solidFill>
                  <a:srgbClr val="FFFFFF"/>
                </a:solidFill>
                <a:latin typeface="Courier New"/>
                <a:ea typeface="Courier New"/>
                <a:cs typeface="Courier New"/>
                <a:sym typeface="Courier New"/>
              </a:rPr>
              <a:t>for (e = nthreads * nelems_per_thread; e &lt; nelems; e++)</a:t>
            </a:r>
          </a:p>
          <a:p>
            <a:pPr marL="0" lvl="0" indent="457200" rtl="0">
              <a:lnSpc>
                <a:spcPct val="115000"/>
              </a:lnSpc>
              <a:spcBef>
                <a:spcPts val="0"/>
              </a:spcBef>
              <a:buNone/>
            </a:pPr>
            <a:r>
              <a:rPr lang="en" sz="1800" b="1">
                <a:solidFill>
                  <a:srgbClr val="FFFFFF"/>
                </a:solidFill>
                <a:latin typeface="Courier New"/>
                <a:ea typeface="Courier New"/>
                <a:cs typeface="Courier New"/>
                <a:sym typeface="Courier New"/>
              </a:rPr>
              <a:t>result += e;</a:t>
            </a:r>
          </a:p>
          <a:p>
            <a:pPr marL="0" lvl="0" indent="0" rtl="0">
              <a:lnSpc>
                <a:spcPct val="115000"/>
              </a:lnSpc>
              <a:spcBef>
                <a:spcPts val="0"/>
              </a:spcBef>
              <a:buNone/>
            </a:pPr>
            <a:endParaRPr sz="1800" b="1">
              <a:solidFill>
                <a:srgbClr val="FFFFFF"/>
              </a:solidFill>
              <a:latin typeface="Courier New"/>
              <a:ea typeface="Courier New"/>
              <a:cs typeface="Courier New"/>
              <a:sym typeface="Courier New"/>
            </a:endParaRPr>
          </a:p>
          <a:p>
            <a:pPr marL="0" lvl="0" indent="0" rtl="0">
              <a:lnSpc>
                <a:spcPct val="115000"/>
              </a:lnSpc>
              <a:spcBef>
                <a:spcPts val="0"/>
              </a:spcBef>
              <a:buNone/>
            </a:pPr>
            <a:r>
              <a:rPr lang="en" sz="1800" b="1">
                <a:solidFill>
                  <a:srgbClr val="FFFFFF"/>
                </a:solidFill>
                <a:latin typeface="Courier New"/>
                <a:ea typeface="Courier New"/>
                <a:cs typeface="Courier New"/>
                <a:sym typeface="Courier New"/>
              </a:rPr>
              <a:t>return result;</a:t>
            </a:r>
          </a:p>
          <a:p>
            <a:pPr marL="0" lvl="0" indent="0" rtl="0">
              <a:lnSpc>
                <a:spcPct val="115000"/>
              </a:lnSpc>
              <a:spcBef>
                <a:spcPts val="0"/>
              </a:spcBef>
              <a:buNone/>
            </a:pPr>
            <a:endParaRPr sz="1800" b="1">
              <a:solidFill>
                <a:srgbClr val="FFFFFF"/>
              </a:solidFill>
              <a:latin typeface="Courier New"/>
              <a:ea typeface="Courier New"/>
              <a:cs typeface="Courier New"/>
              <a:sym typeface="Courier New"/>
            </a:endParaRPr>
          </a:p>
          <a:p>
            <a:pPr lvl="0" rtl="0">
              <a:spcBef>
                <a:spcPts val="0"/>
              </a:spcBef>
              <a:buNone/>
            </a:pPr>
            <a:endParaRPr sz="1800" b="1">
              <a:solidFill>
                <a:srgbClr val="FFFFFF"/>
              </a:solidFill>
              <a:latin typeface="Courier New"/>
              <a:ea typeface="Courier New"/>
              <a:cs typeface="Courier New"/>
              <a:sym typeface="Courier New"/>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Advantages &amp; Disadvantages</a:t>
            </a:r>
          </a:p>
        </p:txBody>
      </p:sp>
      <p:sp>
        <p:nvSpPr>
          <p:cNvPr id="146" name="Shape 146"/>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0" lvl="0" indent="0" rtl="0">
              <a:spcBef>
                <a:spcPts val="0"/>
              </a:spcBef>
              <a:buNone/>
            </a:pPr>
            <a:r>
              <a:rPr lang="en" u="sng" dirty="0"/>
              <a:t>Good:</a:t>
            </a:r>
          </a:p>
          <a:p>
            <a:pPr marL="457200" lvl="0" indent="-317500" rtl="0">
              <a:spcBef>
                <a:spcPts val="0"/>
              </a:spcBef>
              <a:buClr>
                <a:srgbClr val="990000"/>
              </a:buClr>
              <a:buSzPct val="58333"/>
              <a:buFont typeface="Calibri"/>
              <a:buChar char="■"/>
            </a:pPr>
            <a:r>
              <a:rPr lang="en" dirty="0"/>
              <a:t>We can (potentially) make it faster</a:t>
            </a:r>
          </a:p>
          <a:p>
            <a:pPr marL="457200" lvl="0" indent="-317500" rtl="0">
              <a:spcBef>
                <a:spcPts val="0"/>
              </a:spcBef>
              <a:buClr>
                <a:srgbClr val="990000"/>
              </a:buClr>
              <a:buSzPct val="58333"/>
              <a:buFont typeface="Calibri"/>
              <a:buChar char="■"/>
            </a:pPr>
            <a:r>
              <a:rPr lang="en" dirty="0"/>
              <a:t>We can exploit better use of the cache</a:t>
            </a:r>
          </a:p>
          <a:p>
            <a:pPr marL="0" indent="0" rtl="0">
              <a:spcBef>
                <a:spcPts val="0"/>
              </a:spcBef>
              <a:buNone/>
            </a:pPr>
            <a:r>
              <a:rPr lang="en" u="sng" dirty="0"/>
              <a:t>Bad:</a:t>
            </a:r>
          </a:p>
          <a:p>
            <a:pPr marL="457200" lvl="0" indent="-317500" rtl="0">
              <a:spcBef>
                <a:spcPts val="0"/>
              </a:spcBef>
              <a:buClr>
                <a:srgbClr val="990000"/>
              </a:buClr>
              <a:buSzPct val="58333"/>
              <a:buFont typeface="Calibri"/>
              <a:buChar char="■"/>
            </a:pPr>
            <a:r>
              <a:rPr lang="en" b="1" dirty="0"/>
              <a:t>Hard</a:t>
            </a:r>
            <a:r>
              <a:rPr lang="en" dirty="0"/>
              <a:t> to write!</a:t>
            </a:r>
          </a:p>
          <a:p>
            <a:pPr marL="457200" lvl="0" indent="-317500" rtl="0">
              <a:spcBef>
                <a:spcPts val="0"/>
              </a:spcBef>
              <a:buClr>
                <a:srgbClr val="990000"/>
              </a:buClr>
              <a:buSzPct val="58333"/>
              <a:buFont typeface="Calibri"/>
              <a:buChar char="■"/>
            </a:pPr>
            <a:r>
              <a:rPr lang="en" dirty="0"/>
              <a:t>Shared resources difficult to manage</a:t>
            </a:r>
          </a:p>
          <a:p>
            <a:pPr marL="0" lvl="0" indent="0" rtl="0">
              <a:spcBef>
                <a:spcPts val="0"/>
              </a:spcBef>
              <a:buNone/>
            </a:pPr>
            <a:r>
              <a:rPr lang="en" dirty="0"/>
              <a:t>Here, we </a:t>
            </a:r>
            <a:r>
              <a:rPr lang="en" dirty="0" smtClean="0"/>
              <a:t>provide </a:t>
            </a:r>
            <a:r>
              <a:rPr lang="en" i="1" dirty="0"/>
              <a:t>mutual exclusion</a:t>
            </a:r>
            <a:r>
              <a:rPr lang="en" dirty="0"/>
              <a:t> by going to different sections of the array between threads, but we can’t always do this.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2" name="Shape 152"/>
          <p:cNvSpPr txBox="1">
            <a:spLocks noGrp="1"/>
          </p:cNvSpPr>
          <p:nvPr>
            <p:ph type="title"/>
          </p:nvPr>
        </p:nvSpPr>
        <p:spPr>
          <a:xfrm>
            <a:off x="357025" y="326750"/>
            <a:ext cx="7896300" cy="571500"/>
          </a:xfrm>
          <a:prstGeom prst="rect">
            <a:avLst/>
          </a:prstGeom>
        </p:spPr>
        <p:txBody>
          <a:bodyPr lIns="91425" tIns="91425" rIns="91425" bIns="91425" anchor="ctr" anchorCtr="0">
            <a:noAutofit/>
          </a:bodyPr>
          <a:lstStyle/>
          <a:p>
            <a:pPr>
              <a:spcBef>
                <a:spcPts val="0"/>
              </a:spcBef>
              <a:buNone/>
            </a:pPr>
            <a:r>
              <a:rPr lang="en"/>
              <a:t>Critical Sections and Shared Variables</a:t>
            </a:r>
          </a:p>
        </p:txBody>
      </p:sp>
      <p:sp>
        <p:nvSpPr>
          <p:cNvPr id="153" name="Shape 153"/>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rtl="0">
              <a:spcBef>
                <a:spcPts val="0"/>
              </a:spcBef>
              <a:buNone/>
            </a:pPr>
            <a:r>
              <a:rPr lang="en" dirty="0">
                <a:solidFill>
                  <a:srgbClr val="FFFFFF"/>
                </a:solidFill>
              </a:rPr>
              <a:t>Let’s try some more counting with threads.</a:t>
            </a:r>
          </a:p>
          <a:p>
            <a:pPr rtl="0">
              <a:spcBef>
                <a:spcPts val="0"/>
              </a:spcBef>
              <a:buNone/>
            </a:pPr>
            <a:endParaRPr sz="1800" dirty="0">
              <a:solidFill>
                <a:srgbClr val="FFFFFF"/>
              </a:solidFill>
              <a:latin typeface="Courier New"/>
              <a:ea typeface="Courier New"/>
              <a:cs typeface="Courier New"/>
              <a:sym typeface="Courier New"/>
            </a:endParaRPr>
          </a:p>
          <a:p>
            <a:pPr rtl="0">
              <a:spcBef>
                <a:spcPts val="0"/>
              </a:spcBef>
              <a:buNone/>
            </a:pPr>
            <a:r>
              <a:rPr lang="en" sz="1800" b="1" dirty="0">
                <a:solidFill>
                  <a:srgbClr val="FFFFFF"/>
                </a:solidFill>
                <a:latin typeface="Courier New"/>
                <a:ea typeface="Courier New"/>
                <a:cs typeface="Courier New"/>
                <a:sym typeface="Courier New"/>
              </a:rPr>
              <a:t>volatile int total = 0;</a:t>
            </a:r>
          </a:p>
          <a:p>
            <a:pPr rtl="0">
              <a:spcBef>
                <a:spcPts val="0"/>
              </a:spcBef>
              <a:buNone/>
            </a:pPr>
            <a:r>
              <a:rPr lang="en" sz="1800" b="1" dirty="0">
                <a:solidFill>
                  <a:srgbClr val="FFFFFF"/>
                </a:solidFill>
                <a:latin typeface="Courier New"/>
                <a:ea typeface="Courier New"/>
                <a:cs typeface="Courier New"/>
                <a:sym typeface="Courier New"/>
              </a:rPr>
              <a:t>void incr(void *ptr) {</a:t>
            </a:r>
          </a:p>
          <a:p>
            <a:pPr rtl="0">
              <a:spcBef>
                <a:spcPts val="0"/>
              </a:spcBef>
              <a:buNone/>
            </a:pPr>
            <a:r>
              <a:rPr lang="en" sz="1800" b="1" dirty="0">
                <a:solidFill>
                  <a:srgbClr val="FFFFFF"/>
                </a:solidFill>
                <a:latin typeface="Courier New"/>
                <a:ea typeface="Courier New"/>
                <a:cs typeface="Courier New"/>
                <a:sym typeface="Courier New"/>
              </a:rPr>
              <a:t>	pthread_detach(pthread_self());</a:t>
            </a:r>
          </a:p>
          <a:p>
            <a:pPr rtl="0">
              <a:spcBef>
                <a:spcPts val="0"/>
              </a:spcBef>
              <a:buNone/>
            </a:pPr>
            <a:r>
              <a:rPr lang="en" sz="1800" b="1" dirty="0">
                <a:solidFill>
                  <a:srgbClr val="FFFFFF"/>
                </a:solidFill>
                <a:latin typeface="Courier New"/>
                <a:ea typeface="Courier New"/>
                <a:cs typeface="Courier New"/>
                <a:sym typeface="Courier New"/>
              </a:rPr>
              <a:t>	for (int i = 0; i &lt; *ptr; i++)</a:t>
            </a:r>
          </a:p>
          <a:p>
            <a:pPr marL="1257300" indent="-251460" rtl="0">
              <a:spcBef>
                <a:spcPts val="0"/>
              </a:spcBef>
              <a:buNone/>
            </a:pPr>
            <a:r>
              <a:rPr lang="en" sz="1800" b="1" dirty="0">
                <a:solidFill>
                  <a:srgbClr val="FFFFFF"/>
                </a:solidFill>
                <a:latin typeface="Courier New"/>
                <a:ea typeface="Courier New"/>
                <a:cs typeface="Courier New"/>
                <a:sym typeface="Courier New"/>
              </a:rPr>
              <a:t>total++;</a:t>
            </a:r>
          </a:p>
          <a:p>
            <a:pPr rtl="0">
              <a:spcBef>
                <a:spcPts val="0"/>
              </a:spcBef>
              <a:buNone/>
            </a:pPr>
            <a:r>
              <a:rPr lang="en" sz="1800" b="1" dirty="0">
                <a:solidFill>
                  <a:srgbClr val="FFFFFF"/>
                </a:solidFill>
                <a:latin typeface="Courier New"/>
                <a:ea typeface="Courier New"/>
                <a:cs typeface="Courier New"/>
                <a:sym typeface="Courier New"/>
              </a:rPr>
              <a:t>}</a:t>
            </a:r>
          </a:p>
          <a:p>
            <a:pPr>
              <a:spcBef>
                <a:spcPts val="0"/>
              </a:spcBef>
              <a:buNone/>
            </a:pPr>
            <a:endParaRPr sz="1800" dirty="0">
              <a:solidFill>
                <a:srgbClr val="FFFFFF"/>
              </a:solidFill>
              <a:latin typeface="Courier New"/>
              <a:ea typeface="Courier New"/>
              <a:cs typeface="Courier New"/>
              <a:sym typeface="Courier New"/>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9" name="Shape 15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Critical Sections and Shared Variables</a:t>
            </a:r>
          </a:p>
        </p:txBody>
      </p:sp>
      <p:sp>
        <p:nvSpPr>
          <p:cNvPr id="160" name="Shape 160"/>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lvl="0" rtl="0">
              <a:spcBef>
                <a:spcPts val="0"/>
              </a:spcBef>
              <a:buNone/>
            </a:pPr>
            <a:r>
              <a:rPr lang="en" sz="1800" b="1">
                <a:solidFill>
                  <a:srgbClr val="FFFFFF"/>
                </a:solidFill>
                <a:latin typeface="Courier New"/>
                <a:ea typeface="Courier New"/>
                <a:cs typeface="Courier New"/>
                <a:sym typeface="Courier New"/>
              </a:rPr>
              <a:t>#define NTHREADS 2</a:t>
            </a:r>
          </a:p>
          <a:p>
            <a:pPr lvl="0" rtl="0">
              <a:spcBef>
                <a:spcPts val="0"/>
              </a:spcBef>
              <a:buNone/>
            </a:pPr>
            <a:r>
              <a:rPr lang="en" sz="1800" b="1">
                <a:solidFill>
                  <a:srgbClr val="FFFFFF"/>
                </a:solidFill>
                <a:latin typeface="Courier New"/>
                <a:ea typeface="Courier New"/>
                <a:cs typeface="Courier New"/>
                <a:sym typeface="Courier New"/>
              </a:rPr>
              <a:t>#define NINCR 100</a:t>
            </a:r>
          </a:p>
          <a:p>
            <a:pPr lvl="0" rtl="0">
              <a:spcBef>
                <a:spcPts val="0"/>
              </a:spcBef>
              <a:buNone/>
            </a:pPr>
            <a:r>
              <a:rPr lang="en" sz="1800" b="1">
                <a:solidFill>
                  <a:srgbClr val="FFFFFF"/>
                </a:solidFill>
                <a:latin typeface="Courier New"/>
                <a:ea typeface="Courier New"/>
                <a:cs typeface="Courier New"/>
                <a:sym typeface="Courier New"/>
              </a:rPr>
              <a:t>int main() {</a:t>
            </a:r>
          </a:p>
          <a:p>
            <a:pPr lvl="0" rtl="0">
              <a:spcBef>
                <a:spcPts val="0"/>
              </a:spcBef>
              <a:buNone/>
            </a:pPr>
            <a:r>
              <a:rPr lang="en" sz="1800" b="1">
                <a:solidFill>
                  <a:srgbClr val="FFFFFF"/>
                </a:solidFill>
                <a:latin typeface="Courier New"/>
                <a:ea typeface="Courier New"/>
                <a:cs typeface="Courier New"/>
                <a:sym typeface="Courier New"/>
              </a:rPr>
              <a:t>	pthread_t tids[NTHREADS];</a:t>
            </a:r>
          </a:p>
          <a:p>
            <a:pPr lvl="0" rtl="0">
              <a:spcBef>
                <a:spcPts val="0"/>
              </a:spcBef>
              <a:buNone/>
            </a:pPr>
            <a:r>
              <a:rPr lang="en" sz="1800" b="1">
                <a:solidFill>
                  <a:srgbClr val="FFFFFF"/>
                </a:solidFill>
                <a:latin typeface="Courier New"/>
                <a:ea typeface="Courier New"/>
                <a:cs typeface="Courier New"/>
                <a:sym typeface="Courier New"/>
              </a:rPr>
              <a:t>	int y = NINCR;</a:t>
            </a:r>
          </a:p>
          <a:p>
            <a:pPr lvl="0" rtl="0">
              <a:spcBef>
                <a:spcPts val="0"/>
              </a:spcBef>
              <a:buNone/>
            </a:pPr>
            <a:r>
              <a:rPr lang="en" sz="1800" b="1">
                <a:solidFill>
                  <a:srgbClr val="FFFFFF"/>
                </a:solidFill>
                <a:latin typeface="Courier New"/>
                <a:ea typeface="Courier New"/>
                <a:cs typeface="Courier New"/>
                <a:sym typeface="Courier New"/>
              </a:rPr>
              <a:t>	for (int i = 0; i &lt; NTHREADS; i++)</a:t>
            </a:r>
          </a:p>
          <a:p>
            <a:pPr marL="800100" lvl="0" indent="-251459"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pthread_create(&amp;tids[i], NULL, incr, &amp;y);</a:t>
            </a:r>
          </a:p>
          <a:p>
            <a:pPr lvl="0" rtl="0">
              <a:spcBef>
                <a:spcPts val="0"/>
              </a:spcBef>
              <a:buNone/>
            </a:pPr>
            <a:r>
              <a:rPr lang="en" sz="1800" b="1">
                <a:solidFill>
                  <a:srgbClr val="FFFFFF"/>
                </a:solidFill>
                <a:latin typeface="Courier New"/>
                <a:ea typeface="Courier New"/>
                <a:cs typeface="Courier New"/>
                <a:sym typeface="Courier New"/>
              </a:rPr>
              <a:t>	</a:t>
            </a:r>
            <a:r>
              <a:rPr lang="en" sz="1800" b="1">
                <a:solidFill>
                  <a:srgbClr val="268BD2"/>
                </a:solidFill>
                <a:latin typeface="Courier New"/>
                <a:ea typeface="Courier New"/>
                <a:cs typeface="Courier New"/>
                <a:sym typeface="Courier New"/>
              </a:rPr>
              <a:t>// output will range between NTHREADS-y*NTHREADS</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	printf(“total is: %d”, total);</a:t>
            </a:r>
          </a:p>
          <a:p>
            <a:pPr lv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What happens</a:t>
            </a:r>
          </a:p>
        </p:txBody>
      </p:sp>
      <p:pic>
        <p:nvPicPr>
          <p:cNvPr id="166" name="Shape 166"/>
          <p:cNvPicPr preferRelativeResize="0"/>
          <p:nvPr/>
        </p:nvPicPr>
        <p:blipFill>
          <a:blip r:embed="rId3">
            <a:alphaModFix/>
          </a:blip>
          <a:stretch>
            <a:fillRect/>
          </a:stretch>
        </p:blipFill>
        <p:spPr>
          <a:xfrm>
            <a:off x="6812450" y="1486775"/>
            <a:ext cx="685800" cy="1962150"/>
          </a:xfrm>
          <a:prstGeom prst="rect">
            <a:avLst/>
          </a:prstGeom>
          <a:noFill/>
          <a:ln>
            <a:noFill/>
          </a:ln>
        </p:spPr>
      </p:pic>
      <p:pic>
        <p:nvPicPr>
          <p:cNvPr id="167" name="Shape 167"/>
          <p:cNvPicPr preferRelativeResize="0"/>
          <p:nvPr/>
        </p:nvPicPr>
        <p:blipFill>
          <a:blip r:embed="rId4">
            <a:alphaModFix/>
          </a:blip>
          <a:stretch>
            <a:fillRect/>
          </a:stretch>
        </p:blipFill>
        <p:spPr>
          <a:xfrm flipH="1">
            <a:off x="1021750" y="1590675"/>
            <a:ext cx="685799" cy="1962150"/>
          </a:xfrm>
          <a:prstGeom prst="rect">
            <a:avLst/>
          </a:prstGeom>
          <a:noFill/>
          <a:ln>
            <a:noFill/>
          </a:ln>
        </p:spPr>
      </p:pic>
      <p:sp>
        <p:nvSpPr>
          <p:cNvPr id="168" name="Shape 168"/>
          <p:cNvSpPr/>
          <p:nvPr/>
        </p:nvSpPr>
        <p:spPr>
          <a:xfrm>
            <a:off x="3399300" y="2182100"/>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2400" b="1">
                <a:solidFill>
                  <a:srgbClr val="FFFFFF"/>
                </a:solidFill>
                <a:latin typeface="Courier New"/>
                <a:ea typeface="Courier New"/>
                <a:cs typeface="Courier New"/>
                <a:sym typeface="Courier New"/>
              </a:rPr>
              <a:t>total</a:t>
            </a:r>
          </a:p>
        </p:txBody>
      </p:sp>
      <p:sp>
        <p:nvSpPr>
          <p:cNvPr id="169" name="Shape 169"/>
          <p:cNvSpPr/>
          <p:nvPr/>
        </p:nvSpPr>
        <p:spPr>
          <a:xfrm>
            <a:off x="503950" y="3700150"/>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thread 1</a:t>
            </a:r>
          </a:p>
        </p:txBody>
      </p:sp>
      <p:sp>
        <p:nvSpPr>
          <p:cNvPr id="170" name="Shape 170"/>
          <p:cNvSpPr/>
          <p:nvPr/>
        </p:nvSpPr>
        <p:spPr>
          <a:xfrm>
            <a:off x="6294650" y="3700150"/>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thread 2</a:t>
            </a:r>
          </a:p>
        </p:txBody>
      </p:sp>
      <p:sp>
        <p:nvSpPr>
          <p:cNvPr id="171" name="Shape 171"/>
          <p:cNvSpPr/>
          <p:nvPr/>
        </p:nvSpPr>
        <p:spPr>
          <a:xfrm>
            <a:off x="1543800" y="1312466"/>
            <a:ext cx="2375050" cy="825075"/>
          </a:xfrm>
          <a:custGeom>
            <a:avLst/>
            <a:gdLst/>
            <a:ahLst/>
            <a:cxnLst/>
            <a:rect l="0" t="0" r="0" b="0"/>
            <a:pathLst>
              <a:path w="95002" h="33003" extrusionOk="0">
                <a:moveTo>
                  <a:pt x="0" y="10440"/>
                </a:moveTo>
                <a:cubicBezTo>
                  <a:pt x="1385" y="9549"/>
                  <a:pt x="4551" y="6679"/>
                  <a:pt x="8312" y="5096"/>
                </a:cubicBezTo>
                <a:cubicBezTo>
                  <a:pt x="12072" y="3512"/>
                  <a:pt x="17417" y="1731"/>
                  <a:pt x="22563" y="940"/>
                </a:cubicBezTo>
                <a:cubicBezTo>
                  <a:pt x="27709" y="148"/>
                  <a:pt x="33448" y="-247"/>
                  <a:pt x="39188" y="346"/>
                </a:cubicBezTo>
                <a:cubicBezTo>
                  <a:pt x="44927" y="939"/>
                  <a:pt x="51756" y="2523"/>
                  <a:pt x="57001" y="4503"/>
                </a:cubicBezTo>
                <a:cubicBezTo>
                  <a:pt x="62246" y="6482"/>
                  <a:pt x="66204" y="9154"/>
                  <a:pt x="70658" y="12222"/>
                </a:cubicBezTo>
                <a:cubicBezTo>
                  <a:pt x="75111" y="15289"/>
                  <a:pt x="79663" y="19445"/>
                  <a:pt x="83721" y="22909"/>
                </a:cubicBezTo>
                <a:cubicBezTo>
                  <a:pt x="87778" y="26372"/>
                  <a:pt x="93121" y="31320"/>
                  <a:pt x="95002" y="33003"/>
                </a:cubicBezTo>
              </a:path>
            </a:pathLst>
          </a:custGeom>
          <a:noFill/>
          <a:ln w="19050" cap="flat">
            <a:solidFill>
              <a:schemeClr val="dk2"/>
            </a:solidFill>
            <a:prstDash val="solid"/>
            <a:round/>
            <a:headEnd type="none" w="lg" len="lg"/>
            <a:tailEnd type="none" w="lg" len="lg"/>
          </a:ln>
        </p:spPr>
      </p:sp>
      <p:sp>
        <p:nvSpPr>
          <p:cNvPr id="172" name="Shape 172"/>
          <p:cNvSpPr/>
          <p:nvPr/>
        </p:nvSpPr>
        <p:spPr>
          <a:xfrm>
            <a:off x="1810975" y="1608741"/>
            <a:ext cx="1751625" cy="513975"/>
          </a:xfrm>
          <a:custGeom>
            <a:avLst/>
            <a:gdLst/>
            <a:ahLst/>
            <a:cxnLst/>
            <a:rect l="0" t="0" r="0" b="0"/>
            <a:pathLst>
              <a:path w="70065" h="20559" extrusionOk="0">
                <a:moveTo>
                  <a:pt x="0" y="4527"/>
                </a:moveTo>
                <a:cubicBezTo>
                  <a:pt x="2375" y="3933"/>
                  <a:pt x="9797" y="1656"/>
                  <a:pt x="14251" y="964"/>
                </a:cubicBezTo>
                <a:cubicBezTo>
                  <a:pt x="18704" y="271"/>
                  <a:pt x="21871" y="-321"/>
                  <a:pt x="26720" y="371"/>
                </a:cubicBezTo>
                <a:cubicBezTo>
                  <a:pt x="31569" y="1063"/>
                  <a:pt x="37110" y="2449"/>
                  <a:pt x="43345" y="5121"/>
                </a:cubicBezTo>
                <a:cubicBezTo>
                  <a:pt x="49579" y="7792"/>
                  <a:pt x="59673" y="13829"/>
                  <a:pt x="64127" y="16402"/>
                </a:cubicBezTo>
                <a:cubicBezTo>
                  <a:pt x="68580" y="18975"/>
                  <a:pt x="69075" y="19866"/>
                  <a:pt x="70065" y="20559"/>
                </a:cubicBezTo>
              </a:path>
            </a:pathLst>
          </a:custGeom>
          <a:noFill/>
          <a:ln w="19050" cap="flat">
            <a:solidFill>
              <a:schemeClr val="dk2"/>
            </a:solidFill>
            <a:prstDash val="solid"/>
            <a:round/>
            <a:headEnd type="none" w="lg" len="lg"/>
            <a:tailEnd type="none" w="lg" len="lg"/>
          </a:ln>
        </p:spPr>
      </p:sp>
      <p:sp>
        <p:nvSpPr>
          <p:cNvPr id="173" name="Shape 173"/>
          <p:cNvSpPr/>
          <p:nvPr/>
        </p:nvSpPr>
        <p:spPr>
          <a:xfrm>
            <a:off x="1810975" y="1989125"/>
            <a:ext cx="1469575" cy="222650"/>
          </a:xfrm>
          <a:custGeom>
            <a:avLst/>
            <a:gdLst/>
            <a:ahLst/>
            <a:cxnLst/>
            <a:rect l="0" t="0" r="0" b="0"/>
            <a:pathLst>
              <a:path w="58783" h="8906" extrusionOk="0">
                <a:moveTo>
                  <a:pt x="0" y="0"/>
                </a:moveTo>
                <a:cubicBezTo>
                  <a:pt x="2573" y="395"/>
                  <a:pt x="8708" y="1682"/>
                  <a:pt x="15438" y="2375"/>
                </a:cubicBezTo>
                <a:cubicBezTo>
                  <a:pt x="22167" y="3067"/>
                  <a:pt x="33152" y="3067"/>
                  <a:pt x="40377" y="4156"/>
                </a:cubicBezTo>
                <a:cubicBezTo>
                  <a:pt x="47601" y="5244"/>
                  <a:pt x="55715" y="8114"/>
                  <a:pt x="58783" y="8906"/>
                </a:cubicBezTo>
              </a:path>
            </a:pathLst>
          </a:custGeom>
          <a:noFill/>
          <a:ln w="19050" cap="flat">
            <a:solidFill>
              <a:schemeClr val="dk2"/>
            </a:solidFill>
            <a:prstDash val="solid"/>
            <a:round/>
            <a:headEnd type="none" w="lg" len="lg"/>
            <a:tailEnd type="none" w="lg" len="lg"/>
          </a:ln>
        </p:spPr>
      </p:sp>
      <p:sp>
        <p:nvSpPr>
          <p:cNvPr id="174" name="Shape 174"/>
          <p:cNvSpPr/>
          <p:nvPr/>
        </p:nvSpPr>
        <p:spPr>
          <a:xfrm>
            <a:off x="4616525" y="1446070"/>
            <a:ext cx="2315700" cy="661800"/>
          </a:xfrm>
          <a:custGeom>
            <a:avLst/>
            <a:gdLst/>
            <a:ahLst/>
            <a:cxnLst/>
            <a:rect l="0" t="0" r="0" b="0"/>
            <a:pathLst>
              <a:path w="92628" h="26472" extrusionOk="0">
                <a:moveTo>
                  <a:pt x="0" y="26472"/>
                </a:moveTo>
                <a:cubicBezTo>
                  <a:pt x="1880" y="25086"/>
                  <a:pt x="6729" y="20930"/>
                  <a:pt x="11282" y="18159"/>
                </a:cubicBezTo>
                <a:cubicBezTo>
                  <a:pt x="15834" y="15388"/>
                  <a:pt x="20386" y="12616"/>
                  <a:pt x="27314" y="9846"/>
                </a:cubicBezTo>
                <a:cubicBezTo>
                  <a:pt x="34241" y="7075"/>
                  <a:pt x="45225" y="3117"/>
                  <a:pt x="52845" y="1534"/>
                </a:cubicBezTo>
                <a:cubicBezTo>
                  <a:pt x="60465" y="-49"/>
                  <a:pt x="66403" y="-148"/>
                  <a:pt x="73034" y="346"/>
                </a:cubicBezTo>
                <a:cubicBezTo>
                  <a:pt x="79664" y="840"/>
                  <a:pt x="89362" y="3809"/>
                  <a:pt x="92628" y="4502"/>
                </a:cubicBezTo>
              </a:path>
            </a:pathLst>
          </a:custGeom>
          <a:noFill/>
          <a:ln w="19050" cap="flat">
            <a:solidFill>
              <a:schemeClr val="dk2"/>
            </a:solidFill>
            <a:prstDash val="solid"/>
            <a:round/>
            <a:headEnd type="none" w="lg" len="lg"/>
            <a:tailEnd type="none" w="lg" len="lg"/>
          </a:ln>
        </p:spPr>
      </p:sp>
      <p:sp>
        <p:nvSpPr>
          <p:cNvPr id="175" name="Shape 175"/>
          <p:cNvSpPr/>
          <p:nvPr/>
        </p:nvSpPr>
        <p:spPr>
          <a:xfrm>
            <a:off x="4977325" y="1700922"/>
            <a:ext cx="1870375" cy="470050"/>
          </a:xfrm>
          <a:custGeom>
            <a:avLst/>
            <a:gdLst/>
            <a:ahLst/>
            <a:cxnLst/>
            <a:rect l="0" t="0" r="0" b="0"/>
            <a:pathLst>
              <a:path w="74815" h="18802" extrusionOk="0">
                <a:moveTo>
                  <a:pt x="74815" y="5146"/>
                </a:moveTo>
                <a:cubicBezTo>
                  <a:pt x="71945" y="4453"/>
                  <a:pt x="62345" y="1780"/>
                  <a:pt x="57595" y="989"/>
                </a:cubicBezTo>
                <a:cubicBezTo>
                  <a:pt x="52844" y="197"/>
                  <a:pt x="51262" y="-296"/>
                  <a:pt x="46314" y="396"/>
                </a:cubicBezTo>
                <a:cubicBezTo>
                  <a:pt x="41366" y="1088"/>
                  <a:pt x="33844" y="3067"/>
                  <a:pt x="27907" y="5146"/>
                </a:cubicBezTo>
                <a:cubicBezTo>
                  <a:pt x="21969" y="7224"/>
                  <a:pt x="15339" y="10589"/>
                  <a:pt x="10688" y="12865"/>
                </a:cubicBezTo>
                <a:cubicBezTo>
                  <a:pt x="6036" y="15141"/>
                  <a:pt x="1781" y="17812"/>
                  <a:pt x="0" y="18802"/>
                </a:cubicBezTo>
              </a:path>
            </a:pathLst>
          </a:custGeom>
          <a:noFill/>
          <a:ln w="19050" cap="flat">
            <a:solidFill>
              <a:schemeClr val="dk2"/>
            </a:solidFill>
            <a:prstDash val="solid"/>
            <a:round/>
            <a:headEnd type="none" w="lg" len="lg"/>
            <a:tailEnd type="none" w="lg" len="lg"/>
          </a:ln>
        </p:spPr>
      </p:sp>
      <p:sp>
        <p:nvSpPr>
          <p:cNvPr id="176" name="Shape 176"/>
          <p:cNvSpPr/>
          <p:nvPr/>
        </p:nvSpPr>
        <p:spPr>
          <a:xfrm>
            <a:off x="5284525" y="1993434"/>
            <a:ext cx="1528950" cy="173825"/>
          </a:xfrm>
          <a:custGeom>
            <a:avLst/>
            <a:gdLst/>
            <a:ahLst/>
            <a:cxnLst/>
            <a:rect l="0" t="0" r="0" b="0"/>
            <a:pathLst>
              <a:path w="61158" h="6953" extrusionOk="0">
                <a:moveTo>
                  <a:pt x="61158" y="3984"/>
                </a:moveTo>
                <a:cubicBezTo>
                  <a:pt x="58288" y="3390"/>
                  <a:pt x="49084" y="1014"/>
                  <a:pt x="43938" y="421"/>
                </a:cubicBezTo>
                <a:cubicBezTo>
                  <a:pt x="38792" y="-172"/>
                  <a:pt x="35724" y="-73"/>
                  <a:pt x="30282" y="421"/>
                </a:cubicBezTo>
                <a:cubicBezTo>
                  <a:pt x="24839" y="915"/>
                  <a:pt x="16328" y="2301"/>
                  <a:pt x="11281" y="3390"/>
                </a:cubicBezTo>
                <a:cubicBezTo>
                  <a:pt x="6234" y="4478"/>
                  <a:pt x="1880" y="6359"/>
                  <a:pt x="0" y="6953"/>
                </a:cubicBezTo>
              </a:path>
            </a:pathLst>
          </a:custGeom>
          <a:noFill/>
          <a:ln w="19050" cap="flat">
            <a:solidFill>
              <a:schemeClr val="dk2"/>
            </a:solidFill>
            <a:prstDash val="solid"/>
            <a:round/>
            <a:headEnd type="none" w="lg" len="lg"/>
            <a:tailEnd type="none" w="lg" len="lg"/>
          </a:ln>
        </p:spPr>
      </p:sp>
      <p:sp>
        <p:nvSpPr>
          <p:cNvPr id="177" name="Shape 177"/>
          <p:cNvSpPr/>
          <p:nvPr/>
        </p:nvSpPr>
        <p:spPr>
          <a:xfrm>
            <a:off x="1520533" y="1410200"/>
            <a:ext cx="290450" cy="195300"/>
          </a:xfrm>
          <a:custGeom>
            <a:avLst/>
            <a:gdLst/>
            <a:ahLst/>
            <a:cxnLst/>
            <a:rect l="0" t="0" r="0" b="0"/>
            <a:pathLst>
              <a:path w="11618" h="7812" extrusionOk="0">
                <a:moveTo>
                  <a:pt x="2712" y="0"/>
                </a:moveTo>
                <a:cubicBezTo>
                  <a:pt x="2194" y="2067"/>
                  <a:pt x="-336" y="3914"/>
                  <a:pt x="337" y="5937"/>
                </a:cubicBezTo>
                <a:cubicBezTo>
                  <a:pt x="1539" y="9549"/>
                  <a:pt x="8006" y="6514"/>
                  <a:pt x="11618" y="7719"/>
                </a:cubicBezTo>
              </a:path>
            </a:pathLst>
          </a:custGeom>
          <a:noFill/>
          <a:ln w="19050" cap="flat">
            <a:solidFill>
              <a:schemeClr val="dk2"/>
            </a:solidFill>
            <a:prstDash val="solid"/>
            <a:round/>
            <a:headEnd type="none" w="lg" len="lg"/>
            <a:tailEnd type="none" w="lg" len="lg"/>
          </a:ln>
        </p:spPr>
      </p:sp>
      <p:sp>
        <p:nvSpPr>
          <p:cNvPr id="178" name="Shape 178"/>
          <p:cNvSpPr/>
          <p:nvPr/>
        </p:nvSpPr>
        <p:spPr>
          <a:xfrm>
            <a:off x="3399300" y="1974275"/>
            <a:ext cx="168250" cy="141575"/>
          </a:xfrm>
          <a:custGeom>
            <a:avLst/>
            <a:gdLst/>
            <a:ahLst/>
            <a:cxnLst/>
            <a:rect l="0" t="0" r="0" b="0"/>
            <a:pathLst>
              <a:path w="6730" h="5663" extrusionOk="0">
                <a:moveTo>
                  <a:pt x="5938" y="0"/>
                </a:moveTo>
                <a:cubicBezTo>
                  <a:pt x="5938" y="1781"/>
                  <a:pt x="7627" y="4780"/>
                  <a:pt x="5938" y="5344"/>
                </a:cubicBezTo>
                <a:cubicBezTo>
                  <a:pt x="4023" y="5982"/>
                  <a:pt x="2018" y="4156"/>
                  <a:pt x="0" y="4156"/>
                </a:cubicBezTo>
              </a:path>
            </a:pathLst>
          </a:custGeom>
          <a:noFill/>
          <a:ln w="19050" cap="flat">
            <a:solidFill>
              <a:schemeClr val="dk2"/>
            </a:solidFill>
            <a:prstDash val="solid"/>
            <a:round/>
            <a:headEnd type="none" w="lg" len="lg"/>
            <a:tailEnd type="none" w="lg" len="lg"/>
          </a:ln>
        </p:spPr>
      </p:sp>
      <p:sp>
        <p:nvSpPr>
          <p:cNvPr id="179" name="Shape 179"/>
          <p:cNvSpPr/>
          <p:nvPr/>
        </p:nvSpPr>
        <p:spPr>
          <a:xfrm>
            <a:off x="1825825" y="1949646"/>
            <a:ext cx="267200" cy="276425"/>
          </a:xfrm>
          <a:custGeom>
            <a:avLst/>
            <a:gdLst/>
            <a:ahLst/>
            <a:cxnLst/>
            <a:rect l="0" t="0" r="0" b="0"/>
            <a:pathLst>
              <a:path w="10688" h="11057" extrusionOk="0">
                <a:moveTo>
                  <a:pt x="0" y="1579"/>
                </a:moveTo>
                <a:cubicBezTo>
                  <a:pt x="9479" y="11056"/>
                  <a:pt x="4751" y="6334"/>
                  <a:pt x="4750" y="6329"/>
                </a:cubicBezTo>
                <a:cubicBezTo>
                  <a:pt x="4123" y="4451"/>
                  <a:pt x="1814" y="3456"/>
                  <a:pt x="1188" y="1579"/>
                </a:cubicBezTo>
                <a:cubicBezTo>
                  <a:pt x="178" y="-1448"/>
                  <a:pt x="7558" y="1017"/>
                  <a:pt x="10688" y="391"/>
                </a:cubicBezTo>
              </a:path>
            </a:pathLst>
          </a:custGeom>
          <a:noFill/>
          <a:ln w="19050" cap="flat">
            <a:solidFill>
              <a:schemeClr val="dk2"/>
            </a:solidFill>
            <a:prstDash val="solid"/>
            <a:round/>
            <a:headEnd type="none" w="lg" len="lg"/>
            <a:tailEnd type="none" w="lg" len="lg"/>
          </a:ln>
        </p:spPr>
      </p:sp>
      <p:sp>
        <p:nvSpPr>
          <p:cNvPr id="180" name="Shape 180"/>
          <p:cNvSpPr/>
          <p:nvPr/>
        </p:nvSpPr>
        <p:spPr>
          <a:xfrm>
            <a:off x="6768925" y="1410200"/>
            <a:ext cx="178125" cy="222650"/>
          </a:xfrm>
          <a:custGeom>
            <a:avLst/>
            <a:gdLst/>
            <a:ahLst/>
            <a:cxnLst/>
            <a:rect l="0" t="0" r="0" b="0"/>
            <a:pathLst>
              <a:path w="7125" h="8906" extrusionOk="0">
                <a:moveTo>
                  <a:pt x="3563" y="0"/>
                </a:moveTo>
                <a:cubicBezTo>
                  <a:pt x="5106" y="2058"/>
                  <a:pt x="8351" y="5305"/>
                  <a:pt x="6532" y="7125"/>
                </a:cubicBezTo>
                <a:cubicBezTo>
                  <a:pt x="4936" y="8720"/>
                  <a:pt x="2256" y="8906"/>
                  <a:pt x="0" y="8906"/>
                </a:cubicBezTo>
              </a:path>
            </a:pathLst>
          </a:custGeom>
          <a:noFill/>
          <a:ln w="19050" cap="flat">
            <a:solidFill>
              <a:schemeClr val="dk2"/>
            </a:solidFill>
            <a:prstDash val="solid"/>
            <a:round/>
            <a:headEnd type="none" w="lg" len="lg"/>
            <a:tailEnd type="none" w="lg" len="lg"/>
          </a:ln>
        </p:spPr>
      </p:sp>
      <p:sp>
        <p:nvSpPr>
          <p:cNvPr id="181" name="Shape 181"/>
          <p:cNvSpPr/>
          <p:nvPr/>
        </p:nvSpPr>
        <p:spPr>
          <a:xfrm>
            <a:off x="4977329" y="1944575"/>
            <a:ext cx="218125" cy="223775"/>
          </a:xfrm>
          <a:custGeom>
            <a:avLst/>
            <a:gdLst/>
            <a:ahLst/>
            <a:cxnLst/>
            <a:rect l="0" t="0" r="0" b="0"/>
            <a:pathLst>
              <a:path w="8725" h="8951" extrusionOk="0">
                <a:moveTo>
                  <a:pt x="1600" y="0"/>
                </a:moveTo>
                <a:cubicBezTo>
                  <a:pt x="1171" y="2567"/>
                  <a:pt x="-411" y="5249"/>
                  <a:pt x="412" y="7719"/>
                </a:cubicBezTo>
                <a:cubicBezTo>
                  <a:pt x="1288" y="10347"/>
                  <a:pt x="5954" y="7719"/>
                  <a:pt x="8725" y="7719"/>
                </a:cubicBezTo>
              </a:path>
            </a:pathLst>
          </a:custGeom>
          <a:noFill/>
          <a:ln w="19050" cap="flat">
            <a:solidFill>
              <a:schemeClr val="dk2"/>
            </a:solidFill>
            <a:prstDash val="solid"/>
            <a:round/>
            <a:headEnd type="none" w="lg" len="lg"/>
            <a:tailEnd type="none" w="lg" len="lg"/>
          </a:ln>
        </p:spPr>
      </p:sp>
      <p:sp>
        <p:nvSpPr>
          <p:cNvPr id="182" name="Shape 182"/>
          <p:cNvSpPr/>
          <p:nvPr/>
        </p:nvSpPr>
        <p:spPr>
          <a:xfrm>
            <a:off x="6694725" y="1914900"/>
            <a:ext cx="178125" cy="296875"/>
          </a:xfrm>
          <a:custGeom>
            <a:avLst/>
            <a:gdLst/>
            <a:ahLst/>
            <a:cxnLst/>
            <a:rect l="0" t="0" r="0" b="0"/>
            <a:pathLst>
              <a:path w="7125" h="11875" extrusionOk="0">
                <a:moveTo>
                  <a:pt x="0" y="0"/>
                </a:moveTo>
                <a:cubicBezTo>
                  <a:pt x="2098" y="2622"/>
                  <a:pt x="7125" y="3766"/>
                  <a:pt x="7125" y="7125"/>
                </a:cubicBezTo>
                <a:cubicBezTo>
                  <a:pt x="7125" y="9659"/>
                  <a:pt x="2979" y="10082"/>
                  <a:pt x="1187" y="11875"/>
                </a:cubicBezTo>
              </a:path>
            </a:pathLst>
          </a:custGeom>
          <a:noFill/>
          <a:ln w="19050" cap="flat">
            <a:solidFill>
              <a:schemeClr val="dk2"/>
            </a:solidFill>
            <a:prstDash val="solid"/>
            <a:round/>
            <a:headEnd type="none" w="lg" len="lg"/>
            <a:tailEnd type="none" w="lg" len="lg"/>
          </a:ln>
        </p:spPr>
      </p:sp>
      <p:sp>
        <p:nvSpPr>
          <p:cNvPr id="183" name="Shape 183"/>
          <p:cNvSpPr txBox="1"/>
          <p:nvPr/>
        </p:nvSpPr>
        <p:spPr>
          <a:xfrm>
            <a:off x="2805525" y="1051900"/>
            <a:ext cx="290399" cy="403199"/>
          </a:xfrm>
          <a:prstGeom prst="rect">
            <a:avLst/>
          </a:prstGeom>
          <a:noFill/>
          <a:ln>
            <a:noFill/>
          </a:ln>
        </p:spPr>
        <p:txBody>
          <a:bodyPr lIns="91425" tIns="91425" rIns="91425" bIns="91425" anchor="t" anchorCtr="0">
            <a:noAutofit/>
          </a:bodyPr>
          <a:lstStyle/>
          <a:p>
            <a:pPr>
              <a:spcBef>
                <a:spcPts val="0"/>
              </a:spcBef>
              <a:buNone/>
            </a:pPr>
            <a:r>
              <a:rPr lang="en" sz="1800"/>
              <a:t>1</a:t>
            </a:r>
          </a:p>
        </p:txBody>
      </p:sp>
      <p:sp>
        <p:nvSpPr>
          <p:cNvPr id="184" name="Shape 184"/>
          <p:cNvSpPr txBox="1"/>
          <p:nvPr/>
        </p:nvSpPr>
        <p:spPr>
          <a:xfrm>
            <a:off x="2690675" y="1319925"/>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sp>
        <p:nvSpPr>
          <p:cNvPr id="185" name="Shape 185"/>
          <p:cNvSpPr txBox="1"/>
          <p:nvPr/>
        </p:nvSpPr>
        <p:spPr>
          <a:xfrm>
            <a:off x="2338375" y="1700925"/>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sp>
        <p:nvSpPr>
          <p:cNvPr id="186" name="Shape 186"/>
          <p:cNvSpPr/>
          <p:nvPr/>
        </p:nvSpPr>
        <p:spPr>
          <a:xfrm>
            <a:off x="1707075" y="2300850"/>
            <a:ext cx="1603175" cy="238750"/>
          </a:xfrm>
          <a:custGeom>
            <a:avLst/>
            <a:gdLst/>
            <a:ahLst/>
            <a:cxnLst/>
            <a:rect l="0" t="0" r="0" b="0"/>
            <a:pathLst>
              <a:path w="64127" h="9550" extrusionOk="0">
                <a:moveTo>
                  <a:pt x="0" y="0"/>
                </a:moveTo>
                <a:cubicBezTo>
                  <a:pt x="1385" y="890"/>
                  <a:pt x="5146" y="4156"/>
                  <a:pt x="8313" y="5344"/>
                </a:cubicBezTo>
                <a:cubicBezTo>
                  <a:pt x="11479" y="6531"/>
                  <a:pt x="13261" y="6432"/>
                  <a:pt x="19001" y="7125"/>
                </a:cubicBezTo>
                <a:cubicBezTo>
                  <a:pt x="24740" y="7817"/>
                  <a:pt x="35230" y="9401"/>
                  <a:pt x="42751" y="9500"/>
                </a:cubicBezTo>
                <a:cubicBezTo>
                  <a:pt x="50272" y="9599"/>
                  <a:pt x="60564" y="8015"/>
                  <a:pt x="64127" y="7719"/>
                </a:cubicBezTo>
              </a:path>
            </a:pathLst>
          </a:custGeom>
          <a:noFill/>
          <a:ln w="19050" cap="flat">
            <a:solidFill>
              <a:schemeClr val="dk2"/>
            </a:solidFill>
            <a:prstDash val="solid"/>
            <a:round/>
            <a:headEnd type="none" w="lg" len="lg"/>
            <a:tailEnd type="none" w="lg" len="lg"/>
          </a:ln>
        </p:spPr>
      </p:sp>
      <p:sp>
        <p:nvSpPr>
          <p:cNvPr id="187" name="Shape 187"/>
          <p:cNvSpPr/>
          <p:nvPr/>
        </p:nvSpPr>
        <p:spPr>
          <a:xfrm>
            <a:off x="3161800" y="2375075"/>
            <a:ext cx="148450" cy="237500"/>
          </a:xfrm>
          <a:custGeom>
            <a:avLst/>
            <a:gdLst/>
            <a:ahLst/>
            <a:cxnLst/>
            <a:rect l="0" t="0" r="0" b="0"/>
            <a:pathLst>
              <a:path w="5938" h="9500" extrusionOk="0">
                <a:moveTo>
                  <a:pt x="0" y="0"/>
                </a:moveTo>
                <a:cubicBezTo>
                  <a:pt x="1947" y="1622"/>
                  <a:pt x="5938" y="2215"/>
                  <a:pt x="5938" y="4750"/>
                </a:cubicBezTo>
                <a:cubicBezTo>
                  <a:pt x="5938" y="6382"/>
                  <a:pt x="4750" y="7867"/>
                  <a:pt x="4750" y="9500"/>
                </a:cubicBezTo>
              </a:path>
            </a:pathLst>
          </a:custGeom>
          <a:noFill/>
          <a:ln w="19050" cap="flat">
            <a:solidFill>
              <a:schemeClr val="dk2"/>
            </a:solidFill>
            <a:prstDash val="solid"/>
            <a:round/>
            <a:headEnd type="none" w="lg" len="lg"/>
            <a:tailEnd type="none" w="lg" len="lg"/>
          </a:ln>
        </p:spPr>
      </p:sp>
      <p:sp>
        <p:nvSpPr>
          <p:cNvPr id="188" name="Shape 188"/>
          <p:cNvSpPr txBox="1"/>
          <p:nvPr/>
        </p:nvSpPr>
        <p:spPr>
          <a:xfrm>
            <a:off x="2289475" y="2104125"/>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3</a:t>
            </a:r>
          </a:p>
        </p:txBody>
      </p:sp>
      <p:sp>
        <p:nvSpPr>
          <p:cNvPr id="189" name="Shape 189"/>
          <p:cNvSpPr txBox="1"/>
          <p:nvPr/>
        </p:nvSpPr>
        <p:spPr>
          <a:xfrm>
            <a:off x="5926050" y="2218625"/>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sp>
        <p:nvSpPr>
          <p:cNvPr id="190" name="Shape 190"/>
          <p:cNvSpPr txBox="1"/>
          <p:nvPr/>
        </p:nvSpPr>
        <p:spPr>
          <a:xfrm>
            <a:off x="5412887" y="1523400"/>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191" name="Shape 191"/>
          <p:cNvSpPr txBox="1"/>
          <p:nvPr/>
        </p:nvSpPr>
        <p:spPr>
          <a:xfrm>
            <a:off x="6053800" y="1664137"/>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192" name="Shape 192"/>
          <p:cNvSpPr/>
          <p:nvPr/>
        </p:nvSpPr>
        <p:spPr>
          <a:xfrm>
            <a:off x="5165775" y="2508650"/>
            <a:ext cx="1647700" cy="184325"/>
          </a:xfrm>
          <a:custGeom>
            <a:avLst/>
            <a:gdLst/>
            <a:ahLst/>
            <a:cxnLst/>
            <a:rect l="0" t="0" r="0" b="0"/>
            <a:pathLst>
              <a:path w="65908" h="7373" extrusionOk="0">
                <a:moveTo>
                  <a:pt x="65908" y="0"/>
                </a:moveTo>
                <a:cubicBezTo>
                  <a:pt x="64324" y="593"/>
                  <a:pt x="61355" y="2474"/>
                  <a:pt x="56407" y="3563"/>
                </a:cubicBezTo>
                <a:cubicBezTo>
                  <a:pt x="51458" y="4651"/>
                  <a:pt x="43146" y="5938"/>
                  <a:pt x="36219" y="6532"/>
                </a:cubicBezTo>
                <a:cubicBezTo>
                  <a:pt x="29291" y="7125"/>
                  <a:pt x="20880" y="7620"/>
                  <a:pt x="14844" y="7126"/>
                </a:cubicBezTo>
                <a:cubicBezTo>
                  <a:pt x="8807" y="6631"/>
                  <a:pt x="2474" y="4156"/>
                  <a:pt x="0" y="3563"/>
                </a:cubicBezTo>
              </a:path>
            </a:pathLst>
          </a:custGeom>
          <a:noFill/>
          <a:ln w="19050" cap="flat">
            <a:solidFill>
              <a:schemeClr val="dk2"/>
            </a:solidFill>
            <a:prstDash val="solid"/>
            <a:round/>
            <a:headEnd type="none" w="lg" len="lg"/>
            <a:tailEnd type="none" w="lg" len="lg"/>
          </a:ln>
        </p:spPr>
      </p:sp>
      <p:sp>
        <p:nvSpPr>
          <p:cNvPr id="193" name="Shape 193"/>
          <p:cNvSpPr/>
          <p:nvPr/>
        </p:nvSpPr>
        <p:spPr>
          <a:xfrm>
            <a:off x="5166380" y="2553200"/>
            <a:ext cx="281425" cy="252350"/>
          </a:xfrm>
          <a:custGeom>
            <a:avLst/>
            <a:gdLst/>
            <a:ahLst/>
            <a:cxnLst/>
            <a:rect l="0" t="0" r="0" b="0"/>
            <a:pathLst>
              <a:path w="11257" h="10094" extrusionOk="0">
                <a:moveTo>
                  <a:pt x="3538" y="10094"/>
                </a:moveTo>
                <a:cubicBezTo>
                  <a:pt x="2387" y="7792"/>
                  <a:pt x="-1250" y="4787"/>
                  <a:pt x="569" y="2969"/>
                </a:cubicBezTo>
                <a:cubicBezTo>
                  <a:pt x="3184" y="355"/>
                  <a:pt x="7749" y="1169"/>
                  <a:pt x="11257" y="0"/>
                </a:cubicBezTo>
              </a:path>
            </a:pathLst>
          </a:custGeom>
          <a:noFill/>
          <a:ln w="19050" cap="flat">
            <a:solidFill>
              <a:schemeClr val="dk2"/>
            </a:solidFill>
            <a:prstDash val="solid"/>
            <a:round/>
            <a:headEnd type="none" w="lg" len="lg"/>
            <a:tailEnd type="none" w="lg" len="lg"/>
          </a:ln>
        </p:spPr>
      </p:sp>
      <p:sp>
        <p:nvSpPr>
          <p:cNvPr id="194" name="Shape 194"/>
          <p:cNvSpPr txBox="1"/>
          <p:nvPr/>
        </p:nvSpPr>
        <p:spPr>
          <a:xfrm>
            <a:off x="5198675" y="1244237"/>
            <a:ext cx="290399" cy="403199"/>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195" name="Shape 195"/>
          <p:cNvSpPr txBox="1"/>
          <p:nvPr/>
        </p:nvSpPr>
        <p:spPr>
          <a:xfrm>
            <a:off x="4059600" y="3700150"/>
            <a:ext cx="400799" cy="571500"/>
          </a:xfrm>
          <a:prstGeom prst="rect">
            <a:avLst/>
          </a:prstGeom>
          <a:noFill/>
          <a:ln>
            <a:noFill/>
          </a:ln>
        </p:spPr>
        <p:txBody>
          <a:bodyPr lIns="91425" tIns="91425" rIns="91425" bIns="91425" anchor="t" anchorCtr="0">
            <a:noAutofit/>
          </a:bodyPr>
          <a:lstStyle/>
          <a:p>
            <a:pPr>
              <a:spcBef>
                <a:spcPts val="0"/>
              </a:spcBef>
              <a:buNone/>
            </a:pPr>
            <a:r>
              <a:rPr lang="en" sz="2400"/>
              <a:t>2</a:t>
            </a:r>
          </a:p>
        </p:txBody>
      </p:sp>
      <p:cxnSp>
        <p:nvCxnSpPr>
          <p:cNvPr id="196" name="Shape 196"/>
          <p:cNvCxnSpPr>
            <a:stCxn id="168" idx="2"/>
            <a:endCxn id="195" idx="0"/>
          </p:cNvCxnSpPr>
          <p:nvPr/>
        </p:nvCxnSpPr>
        <p:spPr>
          <a:xfrm>
            <a:off x="4260000" y="2753600"/>
            <a:ext cx="0" cy="9465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Mutexes</a:t>
            </a:r>
          </a:p>
        </p:txBody>
      </p:sp>
      <p:sp>
        <p:nvSpPr>
          <p:cNvPr id="202" name="Shape 202"/>
          <p:cNvSpPr txBox="1">
            <a:spLocks noGrp="1"/>
          </p:cNvSpPr>
          <p:nvPr>
            <p:ph type="body" idx="1"/>
          </p:nvPr>
        </p:nvSpPr>
        <p:spPr>
          <a:xfrm>
            <a:off x="357025" y="801950"/>
            <a:ext cx="8583899" cy="3729000"/>
          </a:xfrm>
          <a:prstGeom prst="rect">
            <a:avLst/>
          </a:prstGeom>
        </p:spPr>
        <p:txBody>
          <a:bodyPr lIns="91425" tIns="91425" rIns="91425" bIns="91425" anchor="t" anchorCtr="0">
            <a:noAutofit/>
          </a:bodyPr>
          <a:lstStyle/>
          <a:p>
            <a:pPr marL="0" lvl="0" indent="0" rtl="0">
              <a:spcBef>
                <a:spcPts val="0"/>
              </a:spcBef>
              <a:buNone/>
            </a:pPr>
            <a:r>
              <a:rPr lang="en" dirty="0"/>
              <a:t>Solution: </a:t>
            </a:r>
            <a:r>
              <a:rPr lang="en" b="1" dirty="0" smtClean="0"/>
              <a:t>Lock/suspend</a:t>
            </a:r>
            <a:r>
              <a:rPr lang="en" dirty="0" smtClean="0"/>
              <a:t> </a:t>
            </a:r>
            <a:r>
              <a:rPr lang="en" dirty="0"/>
              <a:t>execution of thread until resource </a:t>
            </a:r>
            <a:r>
              <a:rPr lang="en" dirty="0" smtClean="0"/>
              <a:t>is “acquired</a:t>
            </a:r>
            <a:r>
              <a:rPr lang="en" dirty="0"/>
              <a:t>”</a:t>
            </a:r>
          </a:p>
          <a:p>
            <a:pPr marL="0" lvl="0" indent="0">
              <a:spcBef>
                <a:spcPts val="0"/>
              </a:spcBef>
              <a:buNone/>
            </a:pPr>
            <a:endParaRPr dirty="0"/>
          </a:p>
        </p:txBody>
      </p:sp>
      <p:sp>
        <p:nvSpPr>
          <p:cNvPr id="203" name="Shape 203"/>
          <p:cNvSpPr/>
          <p:nvPr/>
        </p:nvSpPr>
        <p:spPr>
          <a:xfrm>
            <a:off x="265850" y="1611086"/>
            <a:ext cx="8379899" cy="3460863"/>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342900" lvl="0" indent="-251459" rtl="0">
              <a:spcBef>
                <a:spcPts val="480"/>
              </a:spcBef>
              <a:buNone/>
            </a:pPr>
            <a:endParaRPr lang="en" sz="1500" b="1" dirty="0" smtClean="0">
              <a:solidFill>
                <a:srgbClr val="FFFFFF"/>
              </a:solidFill>
              <a:latin typeface="Courier New"/>
              <a:ea typeface="Courier New"/>
              <a:cs typeface="Courier New"/>
              <a:sym typeface="Courier New"/>
            </a:endParaRPr>
          </a:p>
          <a:p>
            <a:pPr marL="342900" lvl="0" indent="-251459" rtl="0">
              <a:spcBef>
                <a:spcPts val="480"/>
              </a:spcBef>
              <a:buNone/>
            </a:pPr>
            <a:r>
              <a:rPr lang="en" sz="1500" b="1" dirty="0" smtClean="0">
                <a:solidFill>
                  <a:srgbClr val="FFFFFF"/>
                </a:solidFill>
                <a:latin typeface="Courier New"/>
                <a:ea typeface="Courier New"/>
                <a:cs typeface="Courier New"/>
                <a:sym typeface="Courier New"/>
              </a:rPr>
              <a:t>volatile </a:t>
            </a:r>
            <a:r>
              <a:rPr lang="en" sz="1500" b="1" dirty="0">
                <a:solidFill>
                  <a:srgbClr val="FFFFFF"/>
                </a:solidFill>
                <a:latin typeface="Courier New"/>
                <a:ea typeface="Courier New"/>
                <a:cs typeface="Courier New"/>
                <a:sym typeface="Courier New"/>
              </a:rPr>
              <a:t>int total = 0;</a:t>
            </a:r>
          </a:p>
          <a:p>
            <a:pPr marL="342900" lvl="0" indent="-251459" rtl="0">
              <a:spcBef>
                <a:spcPts val="480"/>
              </a:spcBef>
              <a:buNone/>
            </a:pPr>
            <a:r>
              <a:rPr lang="en" sz="1500" b="1" dirty="0">
                <a:solidFill>
                  <a:srgbClr val="FFFFFF"/>
                </a:solidFill>
                <a:latin typeface="Courier New"/>
                <a:ea typeface="Courier New"/>
                <a:cs typeface="Courier New"/>
                <a:sym typeface="Courier New"/>
              </a:rPr>
              <a:t>pthread_mutex_t M;</a:t>
            </a:r>
          </a:p>
          <a:p>
            <a:pPr marL="342900" lvl="0" indent="-251459" rtl="0">
              <a:spcBef>
                <a:spcPts val="480"/>
              </a:spcBef>
              <a:buClr>
                <a:schemeClr val="dk1"/>
              </a:buClr>
              <a:buFont typeface="Arial"/>
              <a:buNone/>
            </a:pPr>
            <a:endParaRPr sz="1500" b="1" dirty="0">
              <a:solidFill>
                <a:srgbClr val="FFFFFF"/>
              </a:solidFill>
              <a:latin typeface="Courier New"/>
              <a:ea typeface="Courier New"/>
              <a:cs typeface="Courier New"/>
              <a:sym typeface="Courier New"/>
            </a:endParaRPr>
          </a:p>
          <a:p>
            <a:pPr marL="342900" lvl="0" indent="-251459"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void incr(void *ptr) {</a:t>
            </a:r>
          </a:p>
          <a:p>
            <a:pPr marL="0" lvl="0" indent="457200"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pthread_detach(pthread_self());</a:t>
            </a:r>
          </a:p>
          <a:p>
            <a:pPr marL="91440" lvl="0" indent="365760" rtl="0">
              <a:spcBef>
                <a:spcPts val="480"/>
              </a:spcBef>
              <a:buNone/>
            </a:pPr>
            <a:r>
              <a:rPr lang="en" sz="1500" b="1" dirty="0">
                <a:solidFill>
                  <a:srgbClr val="FFFFFF"/>
                </a:solidFill>
                <a:latin typeface="Courier New"/>
                <a:ea typeface="Courier New"/>
                <a:cs typeface="Courier New"/>
                <a:sym typeface="Courier New"/>
              </a:rPr>
              <a:t>for (int i = 0; i &lt; *ptr; i++) {</a:t>
            </a:r>
          </a:p>
          <a:p>
            <a:pPr marL="342900" lvl="0" indent="-251459"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			pthread_mutex_lock(&amp;M);</a:t>
            </a:r>
          </a:p>
          <a:p>
            <a:pPr marL="457200" lvl="0" indent="457200" rtl="0">
              <a:spcBef>
                <a:spcPts val="480"/>
              </a:spcBef>
              <a:buNone/>
            </a:pPr>
            <a:r>
              <a:rPr lang="en" sz="1500" b="1" dirty="0">
                <a:solidFill>
                  <a:srgbClr val="FFFFFF"/>
                </a:solidFill>
                <a:latin typeface="Courier New"/>
                <a:ea typeface="Courier New"/>
                <a:cs typeface="Courier New"/>
                <a:sym typeface="Courier New"/>
              </a:rPr>
              <a:t>total++; </a:t>
            </a:r>
            <a:r>
              <a:rPr lang="en" sz="1500" b="1" dirty="0">
                <a:solidFill>
                  <a:srgbClr val="268BD2"/>
                </a:solidFill>
                <a:latin typeface="Courier New"/>
                <a:ea typeface="Courier New"/>
                <a:cs typeface="Courier New"/>
                <a:sym typeface="Courier New"/>
              </a:rPr>
              <a:t>// CRITICAL SECTION</a:t>
            </a:r>
          </a:p>
          <a:p>
            <a:pPr marL="457200" lvl="0" indent="457200" rtl="0">
              <a:spcBef>
                <a:spcPts val="480"/>
              </a:spcBef>
              <a:buNone/>
            </a:pPr>
            <a:r>
              <a:rPr lang="en" sz="1500" b="1" dirty="0">
                <a:solidFill>
                  <a:srgbClr val="FFFFFF"/>
                </a:solidFill>
                <a:latin typeface="Courier New"/>
                <a:ea typeface="Courier New"/>
                <a:cs typeface="Courier New"/>
                <a:sym typeface="Courier New"/>
              </a:rPr>
              <a:t>pthread_mutex_unlock(&amp;M);</a:t>
            </a:r>
          </a:p>
          <a:p>
            <a:pPr marL="0" lvl="0" indent="457200"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a:t>
            </a:r>
          </a:p>
          <a:p>
            <a:pPr marL="342900" lvl="0" indent="-251459" rtl="0">
              <a:spcBef>
                <a:spcPts val="480"/>
              </a:spcBef>
              <a:buClr>
                <a:schemeClr val="dk1"/>
              </a:buClr>
              <a:buSzPct val="61111"/>
              <a:buFont typeface="Arial"/>
              <a:buNone/>
            </a:pPr>
            <a:r>
              <a:rPr lang="en" sz="1500" b="1" dirty="0">
                <a:solidFill>
                  <a:srgbClr val="FFFFFF"/>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Agenda</a:t>
            </a:r>
          </a:p>
        </p:txBody>
      </p:sp>
      <p:sp>
        <p:nvSpPr>
          <p:cNvPr id="66" name="Shape 66"/>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Proxy Lab</a:t>
            </a:r>
          </a:p>
          <a:p>
            <a:pPr marL="914400" lvl="1" indent="-304800" rtl="0">
              <a:spcBef>
                <a:spcPts val="0"/>
              </a:spcBef>
              <a:buClr>
                <a:srgbClr val="990000"/>
              </a:buClr>
              <a:buSzPct val="50000"/>
              <a:buFont typeface="Calibri"/>
              <a:buChar char="■"/>
            </a:pPr>
            <a:r>
              <a:rPr lang="en"/>
              <a:t>Basic server code examples</a:t>
            </a:r>
          </a:p>
          <a:p>
            <a:pPr marL="914400" lvl="1" indent="-304800" rtl="0">
              <a:spcBef>
                <a:spcPts val="0"/>
              </a:spcBef>
              <a:buClr>
                <a:srgbClr val="990000"/>
              </a:buClr>
              <a:buSzPct val="50000"/>
              <a:buFont typeface="Calibri"/>
              <a:buChar char="■"/>
            </a:pPr>
            <a:r>
              <a:rPr lang="en"/>
              <a:t>Debugging tools</a:t>
            </a:r>
          </a:p>
          <a:p>
            <a:pPr marL="457200" lvl="0" indent="-317500" rtl="0">
              <a:spcBef>
                <a:spcPts val="0"/>
              </a:spcBef>
              <a:buClr>
                <a:srgbClr val="990000"/>
              </a:buClr>
              <a:buSzPct val="58333"/>
              <a:buFont typeface="Calibri"/>
              <a:buChar char="■"/>
            </a:pPr>
            <a:r>
              <a:rPr lang="en"/>
              <a:t>Concurrency</a:t>
            </a:r>
          </a:p>
          <a:p>
            <a:pPr marL="914400" lvl="1" indent="-304800" rtl="0">
              <a:spcBef>
                <a:spcPts val="0"/>
              </a:spcBef>
              <a:buClr>
                <a:srgbClr val="990000"/>
              </a:buClr>
              <a:buSzPct val="50000"/>
              <a:buFont typeface="Calibri"/>
              <a:buChar char="■"/>
            </a:pPr>
            <a:r>
              <a:rPr lang="en"/>
              <a:t>The Good, The Bad, and The Ugly</a:t>
            </a:r>
          </a:p>
          <a:p>
            <a:pPr marL="914400" lvl="1" indent="-304800" rtl="0">
              <a:spcBef>
                <a:spcPts val="0"/>
              </a:spcBef>
              <a:buClr>
                <a:srgbClr val="990000"/>
              </a:buClr>
              <a:buSzPct val="50000"/>
              <a:buFont typeface="Calibri"/>
              <a:buChar char="■"/>
            </a:pPr>
            <a:r>
              <a:rPr lang="en"/>
              <a:t>Shared Memory: Synchronization</a:t>
            </a:r>
          </a:p>
          <a:p>
            <a:pPr marL="1371600" lvl="2" indent="-298450" rtl="0">
              <a:spcBef>
                <a:spcPts val="0"/>
              </a:spcBef>
              <a:buClr>
                <a:srgbClr val="990000"/>
              </a:buClr>
              <a:buSzPct val="45833"/>
              <a:buFont typeface="Calibri"/>
              <a:buChar char="▪"/>
            </a:pPr>
            <a:r>
              <a:rPr lang="en"/>
              <a:t>Critical Sections and Locking</a:t>
            </a:r>
          </a:p>
          <a:p>
            <a:pPr marL="914400" lvl="1" indent="-304800">
              <a:spcBef>
                <a:spcPts val="0"/>
              </a:spcBef>
              <a:buClr>
                <a:srgbClr val="990000"/>
              </a:buClr>
              <a:buSzPct val="50000"/>
              <a:buFont typeface="Calibri"/>
              <a:buChar char="■"/>
            </a:pPr>
            <a:r>
              <a:rPr lang="en"/>
              <a:t>Common bugs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Mutexes</a:t>
            </a:r>
          </a:p>
        </p:txBody>
      </p:sp>
      <p:sp>
        <p:nvSpPr>
          <p:cNvPr id="209" name="Shape 209"/>
          <p:cNvSpPr txBox="1">
            <a:spLocks noGrp="1"/>
          </p:cNvSpPr>
          <p:nvPr>
            <p:ph type="body" idx="1"/>
          </p:nvPr>
        </p:nvSpPr>
        <p:spPr>
          <a:xfrm>
            <a:off x="357025" y="801950"/>
            <a:ext cx="8583899" cy="3729000"/>
          </a:xfrm>
          <a:prstGeom prst="rect">
            <a:avLst/>
          </a:prstGeom>
        </p:spPr>
        <p:txBody>
          <a:bodyPr lIns="91425" tIns="91425" rIns="91425" bIns="91425" anchor="t" anchorCtr="0">
            <a:noAutofit/>
          </a:bodyPr>
          <a:lstStyle/>
          <a:p>
            <a:pPr marL="0" lvl="0" indent="0" rtl="0">
              <a:spcBef>
                <a:spcPts val="0"/>
              </a:spcBef>
              <a:buNone/>
            </a:pPr>
            <a:r>
              <a:rPr lang="en"/>
              <a:t>Remember to initialize the mutex first!</a:t>
            </a:r>
          </a:p>
          <a:p>
            <a:pPr marL="0" lvl="0" indent="0" rtl="0">
              <a:spcBef>
                <a:spcPts val="0"/>
              </a:spcBef>
              <a:buNone/>
            </a:pPr>
            <a:endParaRPr/>
          </a:p>
        </p:txBody>
      </p:sp>
      <p:sp>
        <p:nvSpPr>
          <p:cNvPr id="210" name="Shape 210"/>
          <p:cNvSpPr/>
          <p:nvPr/>
        </p:nvSpPr>
        <p:spPr>
          <a:xfrm>
            <a:off x="265850" y="1433250"/>
            <a:ext cx="8379899" cy="36387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342900" lvl="0" indent="-251459" rtl="0">
              <a:spcBef>
                <a:spcPts val="480"/>
              </a:spcBef>
              <a:buNone/>
            </a:pPr>
            <a:r>
              <a:rPr lang="en" sz="1800" b="1" dirty="0">
                <a:solidFill>
                  <a:srgbClr val="FFFFFF"/>
                </a:solidFill>
                <a:latin typeface="Courier New"/>
                <a:ea typeface="Courier New"/>
                <a:cs typeface="Courier New"/>
                <a:sym typeface="Courier New"/>
              </a:rPr>
              <a:t>#define NTHREADS 2</a:t>
            </a:r>
          </a:p>
          <a:p>
            <a:pPr marL="342900" lvl="0" indent="-251459" rtl="0">
              <a:spcBef>
                <a:spcPts val="480"/>
              </a:spcBef>
              <a:buNone/>
            </a:pPr>
            <a:r>
              <a:rPr lang="en" sz="1800" b="1" dirty="0">
                <a:solidFill>
                  <a:srgbClr val="FFFFFF"/>
                </a:solidFill>
                <a:latin typeface="Courier New"/>
                <a:ea typeface="Courier New"/>
                <a:cs typeface="Courier New"/>
                <a:sym typeface="Courier New"/>
              </a:rPr>
              <a:t>#define NINCR 100</a:t>
            </a:r>
          </a:p>
          <a:p>
            <a:pPr marL="342900" lvl="0" indent="-251459" rtl="0">
              <a:spcBef>
                <a:spcPts val="480"/>
              </a:spcBef>
              <a:buNone/>
            </a:pPr>
            <a:r>
              <a:rPr lang="en" sz="1800" b="1" dirty="0">
                <a:solidFill>
                  <a:srgbClr val="FFFFFF"/>
                </a:solidFill>
                <a:latin typeface="Courier New"/>
                <a:ea typeface="Courier New"/>
                <a:cs typeface="Courier New"/>
                <a:sym typeface="Courier New"/>
              </a:rPr>
              <a:t>volatile int total = 0;</a:t>
            </a:r>
          </a:p>
          <a:p>
            <a:pPr marL="342900" lvl="0" indent="-251459" rtl="0">
              <a:spcBef>
                <a:spcPts val="480"/>
              </a:spcBef>
              <a:buNone/>
            </a:pPr>
            <a:r>
              <a:rPr lang="en" sz="1800" b="1" dirty="0">
                <a:solidFill>
                  <a:srgbClr val="FFFFFF"/>
                </a:solidFill>
                <a:latin typeface="Courier New"/>
                <a:ea typeface="Courier New"/>
                <a:cs typeface="Courier New"/>
                <a:sym typeface="Courier New"/>
              </a:rPr>
              <a:t>pthread_mutex_t M;</a:t>
            </a:r>
          </a:p>
          <a:p>
            <a:pPr marL="342900" lvl="0" indent="-251459" rtl="0">
              <a:spcBef>
                <a:spcPts val="480"/>
              </a:spcBef>
              <a:buNone/>
            </a:pPr>
            <a:r>
              <a:rPr lang="en" sz="1800" b="1" dirty="0">
                <a:solidFill>
                  <a:srgbClr val="FFFFFF"/>
                </a:solidFill>
                <a:latin typeface="Courier New"/>
                <a:ea typeface="Courier New"/>
                <a:cs typeface="Courier New"/>
                <a:sym typeface="Courier New"/>
              </a:rPr>
              <a:t>...</a:t>
            </a:r>
          </a:p>
          <a:p>
            <a:pPr marL="342900" lvl="0" indent="-251459" rtl="0">
              <a:spcBef>
                <a:spcPts val="480"/>
              </a:spcBef>
              <a:buNone/>
            </a:pPr>
            <a:r>
              <a:rPr lang="en" sz="1800" b="1" dirty="0">
                <a:solidFill>
                  <a:srgbClr val="FFFFFF"/>
                </a:solidFill>
                <a:latin typeface="Courier New"/>
                <a:ea typeface="Courier New"/>
                <a:cs typeface="Courier New"/>
                <a:sym typeface="Courier New"/>
              </a:rPr>
              <a:t>int main() {</a:t>
            </a:r>
          </a:p>
          <a:p>
            <a:pPr marL="342900" lvl="0" indent="-251459" rtl="0">
              <a:spcBef>
                <a:spcPts val="480"/>
              </a:spcBef>
              <a:buNone/>
            </a:pPr>
            <a:r>
              <a:rPr lang="en" sz="1800" b="1" dirty="0">
                <a:solidFill>
                  <a:srgbClr val="FFFFFF"/>
                </a:solidFill>
                <a:latin typeface="Courier New"/>
                <a:ea typeface="Courier New"/>
                <a:cs typeface="Courier New"/>
                <a:sym typeface="Courier New"/>
              </a:rPr>
              <a:t>	...</a:t>
            </a:r>
          </a:p>
          <a:p>
            <a:pPr marL="342900" lvl="0" indent="-251459" rtl="0">
              <a:spcBef>
                <a:spcPts val="480"/>
              </a:spcBef>
              <a:buNone/>
            </a:pPr>
            <a:r>
              <a:rPr lang="en" sz="1800" b="1" dirty="0">
                <a:solidFill>
                  <a:srgbClr val="268BD2"/>
                </a:solidFill>
                <a:latin typeface="Courier New"/>
                <a:ea typeface="Courier New"/>
                <a:cs typeface="Courier New"/>
                <a:sym typeface="Courier New"/>
              </a:rPr>
              <a:t>	pthread_mutex_init(&amp;M);</a:t>
            </a:r>
          </a:p>
          <a:p>
            <a:pPr marL="342900" lvl="0" indent="-251459" rtl="0">
              <a:spcBef>
                <a:spcPts val="480"/>
              </a:spcBef>
              <a:buNone/>
            </a:pPr>
            <a:r>
              <a:rPr lang="en" sz="1800" b="1" dirty="0">
                <a:solidFill>
                  <a:srgbClr val="FFFFFF"/>
                </a:solidFill>
                <a:latin typeface="Courier New"/>
                <a:ea typeface="Courier New"/>
                <a:cs typeface="Courier New"/>
                <a:sym typeface="Courier New"/>
              </a:rPr>
              <a:t>	...</a:t>
            </a:r>
          </a:p>
          <a:p>
            <a:pPr marL="342900" lvl="0" indent="-251459" rtl="0">
              <a:spcBef>
                <a:spcPts val="480"/>
              </a:spcBef>
              <a:buNone/>
            </a:pPr>
            <a:r>
              <a:rPr lang="en" sz="1800" b="1" dirty="0">
                <a:solidFill>
                  <a:srgbClr val="FFFFFF"/>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and Atomicity </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sz="1600" dirty="0" smtClean="0"/>
                  <a:t>A semaphore is a special counter with an invariant</a:t>
                </a:r>
              </a:p>
              <a:p>
                <a:pPr lvl="1"/>
                <a:r>
                  <a:rPr lang="en-US" sz="1600" dirty="0" smtClean="0"/>
                  <a:t>Let s represent some semaphore, and T be the time domain</a:t>
                </a:r>
              </a:p>
              <a:p>
                <a:pPr lvl="1"/>
                <a:r>
                  <a:rPr lang="en-US" sz="1600" dirty="0" smtClean="0"/>
                  <a:t>Invariant: At any given time, the value of a semaphore is non-negative (i.e. </a:t>
                </a:r>
                <a14:m>
                  <m:oMath xmlns:m="http://schemas.openxmlformats.org/officeDocument/2006/math" xmlns="">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𝑇</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𝑣𝑎𝑙</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𝑠</m:t>
                        </m:r>
                      </m:e>
                    </m:d>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oMath>
                </a14:m>
                <a:r>
                  <a:rPr lang="en-US" sz="1600" dirty="0" smtClean="0"/>
                  <a:t>)</a:t>
                </a:r>
              </a:p>
              <a:p>
                <a:r>
                  <a:rPr lang="en-US" sz="1600" dirty="0" err="1" smtClean="0"/>
                  <a:t>Mutexes</a:t>
                </a:r>
                <a:r>
                  <a:rPr lang="en-US" sz="1600" dirty="0" smtClean="0"/>
                  <a:t> are a subclass of semaphores in the sense that they either have a value of 0 or 1</a:t>
                </a:r>
              </a:p>
              <a:p>
                <a:r>
                  <a:rPr lang="en-US" sz="1600" dirty="0" smtClean="0"/>
                  <a:t>P(s) operation locks a resource (by decrementing the value of s) such that when another thread tries to lock the resource by calling P(s), the value may be 0, and that thread will be suspended until the value of s is greater than 0</a:t>
                </a:r>
              </a:p>
              <a:p>
                <a:r>
                  <a:rPr lang="en-US" sz="1600" dirty="0" smtClean="0"/>
                  <a:t>V(s) operation frees a resource (by incrementing the value of s) such that when it is called, s now has a value greater than 0, and any thread that may have been asleep as a result of waiting for s to be free can now be woken up</a:t>
                </a:r>
              </a:p>
              <a:p>
                <a:r>
                  <a:rPr lang="en-US" sz="1600" dirty="0" smtClean="0"/>
                  <a:t>Atomic Operation-An operation that is not interrupted once it has begun executing</a:t>
                </a:r>
              </a:p>
              <a:p>
                <a:pPr lvl="1"/>
                <a:r>
                  <a:rPr lang="en-US" sz="1600" dirty="0" smtClean="0"/>
                  <a:t>P and V operations are atomic</a:t>
                </a:r>
              </a:p>
              <a:p>
                <a:pPr lvl="1"/>
                <a:endParaRPr lang="en-US" sz="16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r="-309"/>
                </a:stretch>
              </a:blipFill>
            </p:spPr>
            <p:txBody>
              <a:bodyPr/>
              <a:lstStyle/>
              <a:p>
                <a:r>
                  <a:rPr lang="en-US">
                    <a:noFill/>
                  </a:rPr>
                  <a:t> </a:t>
                </a:r>
              </a:p>
            </p:txBody>
          </p:sp>
        </mc:Fallback>
      </mc:AlternateContent>
    </p:spTree>
    <p:extLst>
      <p:ext uri="{BB962C8B-B14F-4D97-AF65-F5344CB8AC3E}">
        <p14:creationId xmlns:p14="http://schemas.microsoft.com/office/powerpoint/2010/main" val="3250693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Problem solved… right?</a:t>
            </a:r>
          </a:p>
        </p:txBody>
      </p:sp>
      <p:sp>
        <p:nvSpPr>
          <p:cNvPr id="216" name="Shape 216"/>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Locks in threads are </a:t>
            </a:r>
            <a:r>
              <a:rPr lang="en" i="1"/>
              <a:t>slow</a:t>
            </a:r>
          </a:p>
          <a:p>
            <a:pPr marL="914400" lvl="1" indent="-304800" rtl="0">
              <a:spcBef>
                <a:spcPts val="0"/>
              </a:spcBef>
              <a:buClr>
                <a:srgbClr val="990000"/>
              </a:buClr>
              <a:buSzPct val="50000"/>
              <a:buFont typeface="Calibri"/>
              <a:buChar char="■"/>
            </a:pPr>
            <a:r>
              <a:rPr lang="en"/>
              <a:t>This is a </a:t>
            </a:r>
            <a:r>
              <a:rPr lang="en" b="1"/>
              <a:t>terrible</a:t>
            </a:r>
            <a:r>
              <a:rPr lang="en"/>
              <a:t> way to sum up to 200</a:t>
            </a:r>
          </a:p>
          <a:p>
            <a:pPr marL="914400" lvl="1" indent="-304800" rtl="0">
              <a:spcBef>
                <a:spcPts val="0"/>
              </a:spcBef>
              <a:buClr>
                <a:srgbClr val="990000"/>
              </a:buClr>
              <a:buSzPct val="50000"/>
              <a:buFont typeface="Calibri"/>
              <a:buChar char="■"/>
            </a:pPr>
            <a:r>
              <a:rPr lang="en"/>
              <a:t>Avoid shared memory if you can</a:t>
            </a:r>
          </a:p>
          <a:p>
            <a:pPr marL="457200" lvl="0" indent="-317500" rtl="0">
              <a:spcBef>
                <a:spcPts val="0"/>
              </a:spcBef>
              <a:buClr>
                <a:srgbClr val="990000"/>
              </a:buClr>
              <a:buSzPct val="58333"/>
              <a:buFont typeface="Calibri"/>
              <a:buChar char="■"/>
            </a:pPr>
            <a:r>
              <a:rPr lang="en"/>
              <a:t>This is one of the simpler models for thread sync.</a:t>
            </a:r>
          </a:p>
          <a:p>
            <a:pPr marL="914400" lvl="1" indent="-304800" rtl="0">
              <a:spcBef>
                <a:spcPts val="0"/>
              </a:spcBef>
              <a:buClr>
                <a:srgbClr val="990000"/>
              </a:buClr>
              <a:buSzPct val="50000"/>
              <a:buFont typeface="Calibri"/>
              <a:buChar char="■"/>
            </a:pPr>
            <a:r>
              <a:rPr lang="en"/>
              <a:t>Reading vs. Writing</a:t>
            </a:r>
          </a:p>
          <a:p>
            <a:pPr marL="914400" lvl="1" indent="-304800">
              <a:spcBef>
                <a:spcPts val="0"/>
              </a:spcBef>
              <a:buClr>
                <a:srgbClr val="990000"/>
              </a:buClr>
              <a:buSzPct val="50000"/>
              <a:buFont typeface="Calibri"/>
              <a:buChar char="■"/>
            </a:pPr>
            <a:r>
              <a:rPr lang="en"/>
              <a:t>Producers and Consumers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Gone Wrong Part 1</a:t>
            </a:r>
            <a:endParaRPr lang="en-US" dirty="0"/>
          </a:p>
        </p:txBody>
      </p:sp>
      <p:sp>
        <p:nvSpPr>
          <p:cNvPr id="5" name="Text Placeholder 4"/>
          <p:cNvSpPr>
            <a:spLocks noGrp="1"/>
          </p:cNvSpPr>
          <p:nvPr>
            <p:ph type="body" idx="1"/>
          </p:nvPr>
        </p:nvSpPr>
        <p:spPr/>
        <p:txBody>
          <a:bodyPr/>
          <a:lstStyle/>
          <a:p>
            <a:pPr marL="91441" indent="0">
              <a:buNone/>
            </a:pPr>
            <a:endParaRPr lang="en-US" dirty="0" smtClean="0"/>
          </a:p>
          <a:p>
            <a:pPr lvl="1"/>
            <a:endParaRPr lang="en-US" dirty="0"/>
          </a:p>
        </p:txBody>
      </p:sp>
      <p:pic>
        <p:nvPicPr>
          <p:cNvPr id="3" name="Picture 2"/>
          <p:cNvPicPr>
            <a:picLocks noChangeAspect="1"/>
          </p:cNvPicPr>
          <p:nvPr/>
        </p:nvPicPr>
        <p:blipFill rotWithShape="1">
          <a:blip r:embed="rId2"/>
          <a:srcRect t="5564" r="46000" b="11921"/>
          <a:stretch/>
        </p:blipFill>
        <p:spPr>
          <a:xfrm>
            <a:off x="1469571" y="783771"/>
            <a:ext cx="5706659" cy="4371965"/>
          </a:xfrm>
          <a:prstGeom prst="rect">
            <a:avLst/>
          </a:prstGeom>
        </p:spPr>
      </p:pic>
    </p:spTree>
    <p:extLst>
      <p:ext uri="{BB962C8B-B14F-4D97-AF65-F5344CB8AC3E}">
        <p14:creationId xmlns:p14="http://schemas.microsoft.com/office/powerpoint/2010/main" val="13742800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Gone Wrong Part 2</a:t>
            </a:r>
            <a:endParaRPr lang="en-US" dirty="0"/>
          </a:p>
        </p:txBody>
      </p:sp>
      <p:sp>
        <p:nvSpPr>
          <p:cNvPr id="3" name="Text Placeholder 2"/>
          <p:cNvSpPr>
            <a:spLocks noGrp="1"/>
          </p:cNvSpPr>
          <p:nvPr>
            <p:ph type="body" idx="1"/>
          </p:nvPr>
        </p:nvSpPr>
        <p:spPr/>
        <p:txBody>
          <a:bodyPr/>
          <a:lstStyle/>
          <a:p>
            <a:r>
              <a:rPr lang="en-US" dirty="0" smtClean="0"/>
              <a:t>What’s wrong with this? </a:t>
            </a:r>
          </a:p>
          <a:p>
            <a:pPr lvl="1"/>
            <a:r>
              <a:rPr lang="en-US" dirty="0" smtClean="0"/>
              <a:t>Note how there is only a small fraction of time per thread where calculations are actually being done</a:t>
            </a:r>
          </a:p>
          <a:p>
            <a:pPr lvl="1"/>
            <a:r>
              <a:rPr lang="en-US" dirty="0" smtClean="0"/>
              <a:t>The great majority of the time is spent waiting to execute calculations again</a:t>
            </a:r>
          </a:p>
          <a:p>
            <a:pPr lvl="1"/>
            <a:r>
              <a:rPr lang="en-US" dirty="0" smtClean="0"/>
              <a:t>This is a waste of valuable processor time</a:t>
            </a:r>
          </a:p>
          <a:p>
            <a:pPr lvl="1"/>
            <a:r>
              <a:rPr lang="en-US" dirty="0" smtClean="0"/>
              <a:t>Do not do this</a:t>
            </a:r>
          </a:p>
          <a:p>
            <a:r>
              <a:rPr lang="en-US" dirty="0" smtClean="0"/>
              <a:t>Solution</a:t>
            </a:r>
          </a:p>
          <a:p>
            <a:pPr lvl="1"/>
            <a:r>
              <a:rPr lang="en-US" dirty="0" smtClean="0"/>
              <a:t>Write code that will minimize the amount of time that the processor is not doing anything useful</a:t>
            </a:r>
            <a:endParaRPr lang="en-US" dirty="0"/>
          </a:p>
        </p:txBody>
      </p:sp>
    </p:spTree>
    <p:extLst>
      <p:ext uri="{BB962C8B-B14F-4D97-AF65-F5344CB8AC3E}">
        <p14:creationId xmlns:p14="http://schemas.microsoft.com/office/powerpoint/2010/main" val="41720754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Readers and Writers</a:t>
            </a:r>
          </a:p>
        </p:txBody>
      </p:sp>
      <p:pic>
        <p:nvPicPr>
          <p:cNvPr id="222" name="Shape 222"/>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223" name="Shape 223"/>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224" name="Shape 224"/>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225" name="Shape 225"/>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26" name="Shape 226"/>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227" name="Shape 227"/>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228" name="Shape 228"/>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29" name="Shape 229"/>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230" name="Shape 230"/>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31" name="Shape 231"/>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232" name="Shape 232"/>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33" name="Shape 233"/>
          <p:cNvSpPr/>
          <p:nvPr/>
        </p:nvSpPr>
        <p:spPr>
          <a:xfrm>
            <a:off x="1306100" y="1849350"/>
            <a:ext cx="1803125" cy="427650"/>
          </a:xfrm>
          <a:custGeom>
            <a:avLst/>
            <a:gdLst/>
            <a:ahLst/>
            <a:cxnLst/>
            <a:rect l="0" t="0" r="0" b="0"/>
            <a:pathLst>
              <a:path w="72125" h="17106" extrusionOk="0">
                <a:moveTo>
                  <a:pt x="0" y="0"/>
                </a:moveTo>
                <a:cubicBezTo>
                  <a:pt x="2465" y="1078"/>
                  <a:pt x="7937" y="4238"/>
                  <a:pt x="14795" y="6473"/>
                </a:cubicBezTo>
                <a:cubicBezTo>
                  <a:pt x="21653" y="8707"/>
                  <a:pt x="31593" y="11635"/>
                  <a:pt x="41148" y="13408"/>
                </a:cubicBezTo>
                <a:cubicBezTo>
                  <a:pt x="50703" y="15180"/>
                  <a:pt x="66962" y="16489"/>
                  <a:pt x="72125" y="17106"/>
                </a:cubicBezTo>
              </a:path>
            </a:pathLst>
          </a:custGeom>
          <a:noFill/>
          <a:ln w="19050" cap="flat">
            <a:solidFill>
              <a:schemeClr val="dk2"/>
            </a:solidFill>
            <a:prstDash val="solid"/>
            <a:round/>
            <a:headEnd type="none" w="lg" len="lg"/>
            <a:tailEnd type="none" w="lg" len="lg"/>
          </a:ln>
        </p:spPr>
      </p:sp>
      <p:sp>
        <p:nvSpPr>
          <p:cNvPr id="234" name="Shape 234"/>
          <p:cNvSpPr/>
          <p:nvPr/>
        </p:nvSpPr>
        <p:spPr>
          <a:xfrm>
            <a:off x="3051425" y="2334800"/>
            <a:ext cx="497000" cy="947800"/>
          </a:xfrm>
          <a:custGeom>
            <a:avLst/>
            <a:gdLst/>
            <a:ahLst/>
            <a:cxnLst/>
            <a:rect l="0" t="0" r="0" b="0"/>
            <a:pathLst>
              <a:path w="19880" h="37912" extrusionOk="0">
                <a:moveTo>
                  <a:pt x="19880" y="0"/>
                </a:moveTo>
                <a:cubicBezTo>
                  <a:pt x="19648" y="2080"/>
                  <a:pt x="20265" y="7859"/>
                  <a:pt x="18493" y="12483"/>
                </a:cubicBezTo>
                <a:cubicBezTo>
                  <a:pt x="16720" y="17106"/>
                  <a:pt x="12329" y="23501"/>
                  <a:pt x="9247" y="27740"/>
                </a:cubicBezTo>
                <a:cubicBezTo>
                  <a:pt x="6164" y="31978"/>
                  <a:pt x="1541" y="36216"/>
                  <a:pt x="0" y="37912"/>
                </a:cubicBezTo>
              </a:path>
            </a:pathLst>
          </a:custGeom>
          <a:noFill/>
          <a:ln w="19050" cap="flat">
            <a:solidFill>
              <a:schemeClr val="dk2"/>
            </a:solidFill>
            <a:prstDash val="solid"/>
            <a:round/>
            <a:headEnd type="none" w="lg" len="lg"/>
            <a:tailEnd type="none" w="lg" len="lg"/>
          </a:ln>
        </p:spPr>
      </p:sp>
      <p:sp>
        <p:nvSpPr>
          <p:cNvPr id="235" name="Shape 235"/>
          <p:cNvSpPr/>
          <p:nvPr/>
        </p:nvSpPr>
        <p:spPr>
          <a:xfrm>
            <a:off x="4276625" y="2334800"/>
            <a:ext cx="543250" cy="1548825"/>
          </a:xfrm>
          <a:custGeom>
            <a:avLst/>
            <a:gdLst/>
            <a:ahLst/>
            <a:cxnLst/>
            <a:rect l="0" t="0" r="0" b="0"/>
            <a:pathLst>
              <a:path w="21730" h="61953" extrusionOk="0">
                <a:moveTo>
                  <a:pt x="0" y="0"/>
                </a:moveTo>
                <a:cubicBezTo>
                  <a:pt x="616" y="2851"/>
                  <a:pt x="1771" y="10480"/>
                  <a:pt x="3698" y="17107"/>
                </a:cubicBezTo>
                <a:cubicBezTo>
                  <a:pt x="5624" y="23733"/>
                  <a:pt x="8552" y="32286"/>
                  <a:pt x="11558" y="39761"/>
                </a:cubicBezTo>
                <a:cubicBezTo>
                  <a:pt x="14563" y="47235"/>
                  <a:pt x="20034" y="58254"/>
                  <a:pt x="21730" y="61953"/>
                </a:cubicBezTo>
              </a:path>
            </a:pathLst>
          </a:custGeom>
          <a:noFill/>
          <a:ln w="19050" cap="flat">
            <a:solidFill>
              <a:schemeClr val="dk2"/>
            </a:solidFill>
            <a:prstDash val="solid"/>
            <a:round/>
            <a:headEnd type="none" w="lg" len="lg"/>
            <a:tailEnd type="none" w="lg" len="lg"/>
          </a:ln>
        </p:spPr>
      </p:sp>
      <p:sp>
        <p:nvSpPr>
          <p:cNvPr id="236" name="Shape 236"/>
          <p:cNvSpPr/>
          <p:nvPr/>
        </p:nvSpPr>
        <p:spPr>
          <a:xfrm>
            <a:off x="1304782" y="1836264"/>
            <a:ext cx="209375" cy="186450"/>
          </a:xfrm>
          <a:custGeom>
            <a:avLst/>
            <a:gdLst/>
            <a:ahLst/>
            <a:cxnLst/>
            <a:rect l="0" t="0" r="0" b="0"/>
            <a:pathLst>
              <a:path w="8375" h="7458" extrusionOk="0">
                <a:moveTo>
                  <a:pt x="3289" y="7458"/>
                </a:moveTo>
                <a:cubicBezTo>
                  <a:pt x="2239" y="5358"/>
                  <a:pt x="-1144" y="2644"/>
                  <a:pt x="515" y="985"/>
                </a:cubicBezTo>
                <a:cubicBezTo>
                  <a:pt x="2370" y="-870"/>
                  <a:pt x="5750" y="523"/>
                  <a:pt x="8375" y="523"/>
                </a:cubicBezTo>
              </a:path>
            </a:pathLst>
          </a:custGeom>
          <a:noFill/>
          <a:ln w="19050" cap="flat">
            <a:solidFill>
              <a:schemeClr val="dk2"/>
            </a:solidFill>
            <a:prstDash val="solid"/>
            <a:round/>
            <a:headEnd type="none" w="lg" len="lg"/>
            <a:tailEnd type="none" w="lg" len="lg"/>
          </a:ln>
        </p:spPr>
      </p:sp>
      <p:sp>
        <p:nvSpPr>
          <p:cNvPr id="237" name="Shape 237"/>
          <p:cNvSpPr/>
          <p:nvPr/>
        </p:nvSpPr>
        <p:spPr>
          <a:xfrm>
            <a:off x="3032133" y="3097650"/>
            <a:ext cx="250475" cy="219625"/>
          </a:xfrm>
          <a:custGeom>
            <a:avLst/>
            <a:gdLst/>
            <a:ahLst/>
            <a:cxnLst/>
            <a:rect l="0" t="0" r="0" b="0"/>
            <a:pathLst>
              <a:path w="10019" h="8785" extrusionOk="0">
                <a:moveTo>
                  <a:pt x="1234" y="0"/>
                </a:moveTo>
                <a:cubicBezTo>
                  <a:pt x="1234" y="2774"/>
                  <a:pt x="-1397" y="7445"/>
                  <a:pt x="1234" y="8322"/>
                </a:cubicBezTo>
                <a:cubicBezTo>
                  <a:pt x="4012" y="9247"/>
                  <a:pt x="7090" y="8322"/>
                  <a:pt x="10019" y="8322"/>
                </a:cubicBezTo>
              </a:path>
            </a:pathLst>
          </a:custGeom>
          <a:noFill/>
          <a:ln w="19050" cap="flat">
            <a:solidFill>
              <a:schemeClr val="dk2"/>
            </a:solidFill>
            <a:prstDash val="solid"/>
            <a:round/>
            <a:headEnd type="none" w="lg" len="lg"/>
            <a:tailEnd type="none" w="lg" len="lg"/>
          </a:ln>
        </p:spPr>
      </p:sp>
      <p:sp>
        <p:nvSpPr>
          <p:cNvPr id="238" name="Shape 238"/>
          <p:cNvSpPr/>
          <p:nvPr/>
        </p:nvSpPr>
        <p:spPr>
          <a:xfrm>
            <a:off x="4658050" y="3698700"/>
            <a:ext cx="242750" cy="242600"/>
          </a:xfrm>
          <a:custGeom>
            <a:avLst/>
            <a:gdLst/>
            <a:ahLst/>
            <a:cxnLst/>
            <a:rect l="0" t="0" r="0" b="0"/>
            <a:pathLst>
              <a:path w="9710" h="9704" extrusionOk="0">
                <a:moveTo>
                  <a:pt x="0" y="4161"/>
                </a:moveTo>
                <a:cubicBezTo>
                  <a:pt x="3226" y="5370"/>
                  <a:pt x="8157" y="12053"/>
                  <a:pt x="9247" y="8784"/>
                </a:cubicBezTo>
                <a:cubicBezTo>
                  <a:pt x="10173" y="6002"/>
                  <a:pt x="8784" y="2932"/>
                  <a:pt x="8784" y="0"/>
                </a:cubicBezTo>
              </a:path>
            </a:pathLst>
          </a:custGeom>
          <a:noFill/>
          <a:ln w="19050" cap="flat">
            <a:solidFill>
              <a:schemeClr val="dk2"/>
            </a:solidFill>
            <a:prstDash val="solid"/>
            <a:round/>
            <a:headEnd type="none" w="lg" len="lg"/>
            <a:tailEnd type="none" w="lg" len="lg"/>
          </a:ln>
        </p:spPr>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Readers and Writers</a:t>
            </a:r>
          </a:p>
        </p:txBody>
      </p:sp>
      <p:pic>
        <p:nvPicPr>
          <p:cNvPr id="244" name="Shape 244"/>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245" name="Shape 245"/>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246" name="Shape 246"/>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247" name="Shape 247"/>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48" name="Shape 248"/>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249" name="Shape 249"/>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250" name="Shape 250"/>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51" name="Shape 251"/>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252" name="Shape 252"/>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53" name="Shape 253"/>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254" name="Shape 254"/>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55" name="Shape 255"/>
          <p:cNvSpPr/>
          <p:nvPr/>
        </p:nvSpPr>
        <p:spPr>
          <a:xfrm>
            <a:off x="4161025" y="635725"/>
            <a:ext cx="2357925" cy="1051800"/>
          </a:xfrm>
          <a:custGeom>
            <a:avLst/>
            <a:gdLst/>
            <a:ahLst/>
            <a:cxnLst/>
            <a:rect l="0" t="0" r="0" b="0"/>
            <a:pathLst>
              <a:path w="94317" h="42072" extrusionOk="0">
                <a:moveTo>
                  <a:pt x="94317" y="1387"/>
                </a:moveTo>
                <a:cubicBezTo>
                  <a:pt x="92005" y="1155"/>
                  <a:pt x="85609" y="0"/>
                  <a:pt x="80447" y="0"/>
                </a:cubicBezTo>
                <a:cubicBezTo>
                  <a:pt x="75284" y="0"/>
                  <a:pt x="69043" y="231"/>
                  <a:pt x="63341" y="1387"/>
                </a:cubicBezTo>
                <a:cubicBezTo>
                  <a:pt x="57638" y="2542"/>
                  <a:pt x="52398" y="4161"/>
                  <a:pt x="46234" y="6935"/>
                </a:cubicBezTo>
                <a:cubicBezTo>
                  <a:pt x="40069" y="9709"/>
                  <a:pt x="32287" y="13947"/>
                  <a:pt x="26354" y="18031"/>
                </a:cubicBezTo>
                <a:cubicBezTo>
                  <a:pt x="20420" y="22114"/>
                  <a:pt x="15026" y="27431"/>
                  <a:pt x="10634" y="31438"/>
                </a:cubicBezTo>
                <a:cubicBezTo>
                  <a:pt x="6241" y="35444"/>
                  <a:pt x="1772" y="40299"/>
                  <a:pt x="0" y="42072"/>
                </a:cubicBezTo>
              </a:path>
            </a:pathLst>
          </a:custGeom>
          <a:noFill/>
          <a:ln w="19050" cap="flat">
            <a:solidFill>
              <a:schemeClr val="dk2"/>
            </a:solidFill>
            <a:prstDash val="solid"/>
            <a:round/>
            <a:headEnd type="none" w="lg" len="lg"/>
            <a:tailEnd type="none" w="lg" len="lg"/>
          </a:ln>
        </p:spPr>
      </p:sp>
      <p:sp>
        <p:nvSpPr>
          <p:cNvPr id="256" name="Shape 256"/>
          <p:cNvSpPr/>
          <p:nvPr/>
        </p:nvSpPr>
        <p:spPr>
          <a:xfrm>
            <a:off x="1306100" y="1849350"/>
            <a:ext cx="1803125" cy="427650"/>
          </a:xfrm>
          <a:custGeom>
            <a:avLst/>
            <a:gdLst/>
            <a:ahLst/>
            <a:cxnLst/>
            <a:rect l="0" t="0" r="0" b="0"/>
            <a:pathLst>
              <a:path w="72125" h="17106" extrusionOk="0">
                <a:moveTo>
                  <a:pt x="0" y="0"/>
                </a:moveTo>
                <a:cubicBezTo>
                  <a:pt x="2465" y="1078"/>
                  <a:pt x="7937" y="4238"/>
                  <a:pt x="14795" y="6473"/>
                </a:cubicBezTo>
                <a:cubicBezTo>
                  <a:pt x="21653" y="8707"/>
                  <a:pt x="31593" y="11635"/>
                  <a:pt x="41148" y="13408"/>
                </a:cubicBezTo>
                <a:cubicBezTo>
                  <a:pt x="50703" y="15180"/>
                  <a:pt x="66962" y="16489"/>
                  <a:pt x="72125" y="17106"/>
                </a:cubicBezTo>
              </a:path>
            </a:pathLst>
          </a:custGeom>
          <a:noFill/>
          <a:ln w="19050" cap="flat">
            <a:solidFill>
              <a:schemeClr val="dk2"/>
            </a:solidFill>
            <a:prstDash val="solid"/>
            <a:round/>
            <a:headEnd type="none" w="lg" len="lg"/>
            <a:tailEnd type="none" w="lg" len="lg"/>
          </a:ln>
        </p:spPr>
      </p:sp>
      <p:sp>
        <p:nvSpPr>
          <p:cNvPr id="257" name="Shape 257"/>
          <p:cNvSpPr/>
          <p:nvPr/>
        </p:nvSpPr>
        <p:spPr>
          <a:xfrm>
            <a:off x="3051425" y="2334800"/>
            <a:ext cx="497000" cy="947800"/>
          </a:xfrm>
          <a:custGeom>
            <a:avLst/>
            <a:gdLst/>
            <a:ahLst/>
            <a:cxnLst/>
            <a:rect l="0" t="0" r="0" b="0"/>
            <a:pathLst>
              <a:path w="19880" h="37912" extrusionOk="0">
                <a:moveTo>
                  <a:pt x="19880" y="0"/>
                </a:moveTo>
                <a:cubicBezTo>
                  <a:pt x="19648" y="2080"/>
                  <a:pt x="20265" y="7859"/>
                  <a:pt x="18493" y="12483"/>
                </a:cubicBezTo>
                <a:cubicBezTo>
                  <a:pt x="16720" y="17106"/>
                  <a:pt x="12329" y="23501"/>
                  <a:pt x="9247" y="27740"/>
                </a:cubicBezTo>
                <a:cubicBezTo>
                  <a:pt x="6164" y="31978"/>
                  <a:pt x="1541" y="36216"/>
                  <a:pt x="0" y="37912"/>
                </a:cubicBezTo>
              </a:path>
            </a:pathLst>
          </a:custGeom>
          <a:noFill/>
          <a:ln w="19050" cap="flat">
            <a:solidFill>
              <a:schemeClr val="dk2"/>
            </a:solidFill>
            <a:prstDash val="solid"/>
            <a:round/>
            <a:headEnd type="none" w="lg" len="lg"/>
            <a:tailEnd type="none" w="lg" len="lg"/>
          </a:ln>
        </p:spPr>
      </p:sp>
      <p:sp>
        <p:nvSpPr>
          <p:cNvPr id="258" name="Shape 258"/>
          <p:cNvSpPr/>
          <p:nvPr/>
        </p:nvSpPr>
        <p:spPr>
          <a:xfrm>
            <a:off x="4276625" y="2334800"/>
            <a:ext cx="543250" cy="1548825"/>
          </a:xfrm>
          <a:custGeom>
            <a:avLst/>
            <a:gdLst/>
            <a:ahLst/>
            <a:cxnLst/>
            <a:rect l="0" t="0" r="0" b="0"/>
            <a:pathLst>
              <a:path w="21730" h="61953" extrusionOk="0">
                <a:moveTo>
                  <a:pt x="0" y="0"/>
                </a:moveTo>
                <a:cubicBezTo>
                  <a:pt x="616" y="2851"/>
                  <a:pt x="1771" y="10480"/>
                  <a:pt x="3698" y="17107"/>
                </a:cubicBezTo>
                <a:cubicBezTo>
                  <a:pt x="5624" y="23733"/>
                  <a:pt x="8552" y="32286"/>
                  <a:pt x="11558" y="39761"/>
                </a:cubicBezTo>
                <a:cubicBezTo>
                  <a:pt x="14563" y="47235"/>
                  <a:pt x="20034" y="58254"/>
                  <a:pt x="21730" y="61953"/>
                </a:cubicBezTo>
              </a:path>
            </a:pathLst>
          </a:custGeom>
          <a:noFill/>
          <a:ln w="19050" cap="flat">
            <a:solidFill>
              <a:schemeClr val="dk2"/>
            </a:solidFill>
            <a:prstDash val="solid"/>
            <a:round/>
            <a:headEnd type="none" w="lg" len="lg"/>
            <a:tailEnd type="none" w="lg" len="lg"/>
          </a:ln>
        </p:spPr>
      </p:sp>
      <p:sp>
        <p:nvSpPr>
          <p:cNvPr id="259" name="Shape 259"/>
          <p:cNvSpPr/>
          <p:nvPr/>
        </p:nvSpPr>
        <p:spPr>
          <a:xfrm>
            <a:off x="1304782" y="1836264"/>
            <a:ext cx="209375" cy="186450"/>
          </a:xfrm>
          <a:custGeom>
            <a:avLst/>
            <a:gdLst/>
            <a:ahLst/>
            <a:cxnLst/>
            <a:rect l="0" t="0" r="0" b="0"/>
            <a:pathLst>
              <a:path w="8375" h="7458" extrusionOk="0">
                <a:moveTo>
                  <a:pt x="3289" y="7458"/>
                </a:moveTo>
                <a:cubicBezTo>
                  <a:pt x="2239" y="5358"/>
                  <a:pt x="-1144" y="2644"/>
                  <a:pt x="515" y="985"/>
                </a:cubicBezTo>
                <a:cubicBezTo>
                  <a:pt x="2370" y="-870"/>
                  <a:pt x="5750" y="523"/>
                  <a:pt x="8375" y="523"/>
                </a:cubicBezTo>
              </a:path>
            </a:pathLst>
          </a:custGeom>
          <a:noFill/>
          <a:ln w="19050" cap="flat">
            <a:solidFill>
              <a:schemeClr val="dk2"/>
            </a:solidFill>
            <a:prstDash val="solid"/>
            <a:round/>
            <a:headEnd type="none" w="lg" len="lg"/>
            <a:tailEnd type="none" w="lg" len="lg"/>
          </a:ln>
        </p:spPr>
      </p:sp>
      <p:sp>
        <p:nvSpPr>
          <p:cNvPr id="260" name="Shape 260"/>
          <p:cNvSpPr/>
          <p:nvPr/>
        </p:nvSpPr>
        <p:spPr>
          <a:xfrm>
            <a:off x="4137925" y="1525700"/>
            <a:ext cx="254275" cy="181750"/>
          </a:xfrm>
          <a:custGeom>
            <a:avLst/>
            <a:gdLst/>
            <a:ahLst/>
            <a:cxnLst/>
            <a:rect l="0" t="0" r="0" b="0"/>
            <a:pathLst>
              <a:path w="10171" h="7270" extrusionOk="0">
                <a:moveTo>
                  <a:pt x="0" y="0"/>
                </a:moveTo>
                <a:cubicBezTo>
                  <a:pt x="763" y="1909"/>
                  <a:pt x="246" y="4299"/>
                  <a:pt x="1387" y="6011"/>
                </a:cubicBezTo>
                <a:cubicBezTo>
                  <a:pt x="3012" y="8451"/>
                  <a:pt x="7238" y="6473"/>
                  <a:pt x="10171" y="6473"/>
                </a:cubicBezTo>
              </a:path>
            </a:pathLst>
          </a:custGeom>
          <a:noFill/>
          <a:ln w="19050" cap="flat">
            <a:solidFill>
              <a:schemeClr val="dk2"/>
            </a:solidFill>
            <a:prstDash val="solid"/>
            <a:round/>
            <a:headEnd type="none" w="lg" len="lg"/>
            <a:tailEnd type="none" w="lg" len="lg"/>
          </a:ln>
        </p:spPr>
      </p:sp>
      <p:sp>
        <p:nvSpPr>
          <p:cNvPr id="261" name="Shape 261"/>
          <p:cNvSpPr/>
          <p:nvPr/>
        </p:nvSpPr>
        <p:spPr>
          <a:xfrm>
            <a:off x="3032133" y="3097650"/>
            <a:ext cx="250475" cy="219625"/>
          </a:xfrm>
          <a:custGeom>
            <a:avLst/>
            <a:gdLst/>
            <a:ahLst/>
            <a:cxnLst/>
            <a:rect l="0" t="0" r="0" b="0"/>
            <a:pathLst>
              <a:path w="10019" h="8785" extrusionOk="0">
                <a:moveTo>
                  <a:pt x="1234" y="0"/>
                </a:moveTo>
                <a:cubicBezTo>
                  <a:pt x="1234" y="2774"/>
                  <a:pt x="-1397" y="7445"/>
                  <a:pt x="1234" y="8322"/>
                </a:cubicBezTo>
                <a:cubicBezTo>
                  <a:pt x="4012" y="9247"/>
                  <a:pt x="7090" y="8322"/>
                  <a:pt x="10019" y="8322"/>
                </a:cubicBezTo>
              </a:path>
            </a:pathLst>
          </a:custGeom>
          <a:noFill/>
          <a:ln w="19050" cap="flat">
            <a:solidFill>
              <a:schemeClr val="dk2"/>
            </a:solidFill>
            <a:prstDash val="solid"/>
            <a:round/>
            <a:headEnd type="none" w="lg" len="lg"/>
            <a:tailEnd type="none" w="lg" len="lg"/>
          </a:ln>
        </p:spPr>
      </p:sp>
      <p:sp>
        <p:nvSpPr>
          <p:cNvPr id="262" name="Shape 262"/>
          <p:cNvSpPr/>
          <p:nvPr/>
        </p:nvSpPr>
        <p:spPr>
          <a:xfrm>
            <a:off x="4658050" y="3698700"/>
            <a:ext cx="242750" cy="242600"/>
          </a:xfrm>
          <a:custGeom>
            <a:avLst/>
            <a:gdLst/>
            <a:ahLst/>
            <a:cxnLst/>
            <a:rect l="0" t="0" r="0" b="0"/>
            <a:pathLst>
              <a:path w="9710" h="9704" extrusionOk="0">
                <a:moveTo>
                  <a:pt x="0" y="4161"/>
                </a:moveTo>
                <a:cubicBezTo>
                  <a:pt x="3226" y="5370"/>
                  <a:pt x="8157" y="12053"/>
                  <a:pt x="9247" y="8784"/>
                </a:cubicBezTo>
                <a:cubicBezTo>
                  <a:pt x="10173" y="6002"/>
                  <a:pt x="8784" y="2932"/>
                  <a:pt x="8784" y="0"/>
                </a:cubicBezTo>
              </a:path>
            </a:pathLst>
          </a:custGeom>
          <a:noFill/>
          <a:ln w="19050" cap="flat">
            <a:solidFill>
              <a:schemeClr val="dk2"/>
            </a:solidFill>
            <a:prstDash val="solid"/>
            <a:round/>
            <a:headEnd type="none" w="lg" len="lg"/>
            <a:tailEnd type="none" w="lg" len="lg"/>
          </a:ln>
        </p:spPr>
      </p:sp>
      <p:sp>
        <p:nvSpPr>
          <p:cNvPr id="263" name="Shape 263"/>
          <p:cNvSpPr/>
          <p:nvPr/>
        </p:nvSpPr>
        <p:spPr>
          <a:xfrm>
            <a:off x="7235575" y="728175"/>
            <a:ext cx="774300" cy="571500"/>
          </a:xfrm>
          <a:prstGeom prst="wedgeEllipseCallout">
            <a:avLst>
              <a:gd name="adj1" fmla="val -66421"/>
              <a:gd name="adj2" fmla="val -45954"/>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1800">
                <a:latin typeface="Courier New"/>
                <a:ea typeface="Courier New"/>
                <a:cs typeface="Courier New"/>
                <a:sym typeface="Courier New"/>
              </a:rPr>
              <a:t>:(</a:t>
            </a:r>
          </a:p>
        </p:txBody>
      </p:sp>
      <p:sp>
        <p:nvSpPr>
          <p:cNvPr id="264" name="Shape 264"/>
          <p:cNvSpPr/>
          <p:nvPr/>
        </p:nvSpPr>
        <p:spPr>
          <a:xfrm>
            <a:off x="5015675" y="635725"/>
            <a:ext cx="405899" cy="427799"/>
          </a:xfrm>
          <a:prstGeom prst="noSmoking">
            <a:avLst>
              <a:gd name="adj" fmla="val 18750"/>
            </a:avLst>
          </a:prstGeom>
          <a:solidFill>
            <a:srgbClr val="98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Readers and Writers</a:t>
            </a:r>
          </a:p>
        </p:txBody>
      </p:sp>
      <p:pic>
        <p:nvPicPr>
          <p:cNvPr id="270" name="Shape 270"/>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271" name="Shape 271"/>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272" name="Shape 272"/>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273" name="Shape 273"/>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74" name="Shape 274"/>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275" name="Shape 275"/>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276" name="Shape 276"/>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77" name="Shape 277"/>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278" name="Shape 278"/>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79" name="Shape 279"/>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280" name="Shape 280"/>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81" name="Shape 281"/>
          <p:cNvSpPr/>
          <p:nvPr/>
        </p:nvSpPr>
        <p:spPr>
          <a:xfrm>
            <a:off x="4161025" y="635725"/>
            <a:ext cx="2357925" cy="1051800"/>
          </a:xfrm>
          <a:custGeom>
            <a:avLst/>
            <a:gdLst/>
            <a:ahLst/>
            <a:cxnLst/>
            <a:rect l="0" t="0" r="0" b="0"/>
            <a:pathLst>
              <a:path w="94317" h="42072" extrusionOk="0">
                <a:moveTo>
                  <a:pt x="94317" y="1387"/>
                </a:moveTo>
                <a:cubicBezTo>
                  <a:pt x="92005" y="1155"/>
                  <a:pt x="85609" y="0"/>
                  <a:pt x="80447" y="0"/>
                </a:cubicBezTo>
                <a:cubicBezTo>
                  <a:pt x="75284" y="0"/>
                  <a:pt x="69043" y="231"/>
                  <a:pt x="63341" y="1387"/>
                </a:cubicBezTo>
                <a:cubicBezTo>
                  <a:pt x="57638" y="2542"/>
                  <a:pt x="52398" y="4161"/>
                  <a:pt x="46234" y="6935"/>
                </a:cubicBezTo>
                <a:cubicBezTo>
                  <a:pt x="40069" y="9709"/>
                  <a:pt x="32287" y="13947"/>
                  <a:pt x="26354" y="18031"/>
                </a:cubicBezTo>
                <a:cubicBezTo>
                  <a:pt x="20420" y="22114"/>
                  <a:pt x="15026" y="27431"/>
                  <a:pt x="10634" y="31438"/>
                </a:cubicBezTo>
                <a:cubicBezTo>
                  <a:pt x="6241" y="35444"/>
                  <a:pt x="1772" y="40299"/>
                  <a:pt x="0" y="42072"/>
                </a:cubicBezTo>
              </a:path>
            </a:pathLst>
          </a:custGeom>
          <a:noFill/>
          <a:ln w="19050" cap="flat">
            <a:solidFill>
              <a:schemeClr val="dk2"/>
            </a:solidFill>
            <a:prstDash val="solid"/>
            <a:round/>
            <a:headEnd type="none" w="lg" len="lg"/>
            <a:tailEnd type="none" w="lg" len="lg"/>
          </a:ln>
        </p:spPr>
      </p:sp>
      <p:sp>
        <p:nvSpPr>
          <p:cNvPr id="282" name="Shape 282"/>
          <p:cNvSpPr/>
          <p:nvPr/>
        </p:nvSpPr>
        <p:spPr>
          <a:xfrm>
            <a:off x="4137925" y="1525700"/>
            <a:ext cx="254275" cy="181750"/>
          </a:xfrm>
          <a:custGeom>
            <a:avLst/>
            <a:gdLst/>
            <a:ahLst/>
            <a:cxnLst/>
            <a:rect l="0" t="0" r="0" b="0"/>
            <a:pathLst>
              <a:path w="10171" h="7270" extrusionOk="0">
                <a:moveTo>
                  <a:pt x="0" y="0"/>
                </a:moveTo>
                <a:cubicBezTo>
                  <a:pt x="763" y="1909"/>
                  <a:pt x="246" y="4299"/>
                  <a:pt x="1387" y="6011"/>
                </a:cubicBezTo>
                <a:cubicBezTo>
                  <a:pt x="3012" y="8451"/>
                  <a:pt x="7238" y="6473"/>
                  <a:pt x="10171" y="6473"/>
                </a:cubicBezTo>
              </a:path>
            </a:pathLst>
          </a:custGeom>
          <a:noFill/>
          <a:ln w="19050" cap="flat">
            <a:solidFill>
              <a:schemeClr val="dk2"/>
            </a:solidFill>
            <a:prstDash val="solid"/>
            <a:round/>
            <a:headEnd type="none" w="lg" len="lg"/>
            <a:tailEnd type="none" w="lg" len="lg"/>
          </a:ln>
        </p:spPr>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Readers and Writers</a:t>
            </a:r>
          </a:p>
        </p:txBody>
      </p:sp>
      <p:pic>
        <p:nvPicPr>
          <p:cNvPr id="288" name="Shape 288"/>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289" name="Shape 289"/>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290" name="Shape 290"/>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291" name="Shape 291"/>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92" name="Shape 292"/>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293" name="Shape 293"/>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294" name="Shape 294"/>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95" name="Shape 295"/>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296" name="Shape 296"/>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297" name="Shape 297"/>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298" name="Shape 298"/>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299" name="Shape 299"/>
          <p:cNvSpPr/>
          <p:nvPr/>
        </p:nvSpPr>
        <p:spPr>
          <a:xfrm>
            <a:off x="4161025" y="635725"/>
            <a:ext cx="2357925" cy="1051800"/>
          </a:xfrm>
          <a:custGeom>
            <a:avLst/>
            <a:gdLst/>
            <a:ahLst/>
            <a:cxnLst/>
            <a:rect l="0" t="0" r="0" b="0"/>
            <a:pathLst>
              <a:path w="94317" h="42072" extrusionOk="0">
                <a:moveTo>
                  <a:pt x="94317" y="1387"/>
                </a:moveTo>
                <a:cubicBezTo>
                  <a:pt x="92005" y="1155"/>
                  <a:pt x="85609" y="0"/>
                  <a:pt x="80447" y="0"/>
                </a:cubicBezTo>
                <a:cubicBezTo>
                  <a:pt x="75284" y="0"/>
                  <a:pt x="69043" y="231"/>
                  <a:pt x="63341" y="1387"/>
                </a:cubicBezTo>
                <a:cubicBezTo>
                  <a:pt x="57638" y="2542"/>
                  <a:pt x="52398" y="4161"/>
                  <a:pt x="46234" y="6935"/>
                </a:cubicBezTo>
                <a:cubicBezTo>
                  <a:pt x="40069" y="9709"/>
                  <a:pt x="32287" y="13947"/>
                  <a:pt x="26354" y="18031"/>
                </a:cubicBezTo>
                <a:cubicBezTo>
                  <a:pt x="20420" y="22114"/>
                  <a:pt x="15026" y="27431"/>
                  <a:pt x="10634" y="31438"/>
                </a:cubicBezTo>
                <a:cubicBezTo>
                  <a:pt x="6241" y="35444"/>
                  <a:pt x="1772" y="40299"/>
                  <a:pt x="0" y="42072"/>
                </a:cubicBezTo>
              </a:path>
            </a:pathLst>
          </a:custGeom>
          <a:noFill/>
          <a:ln w="19050" cap="flat">
            <a:solidFill>
              <a:schemeClr val="dk2"/>
            </a:solidFill>
            <a:prstDash val="solid"/>
            <a:round/>
            <a:headEnd type="none" w="lg" len="lg"/>
            <a:tailEnd type="none" w="lg" len="lg"/>
          </a:ln>
        </p:spPr>
      </p:sp>
      <p:sp>
        <p:nvSpPr>
          <p:cNvPr id="300" name="Shape 300"/>
          <p:cNvSpPr/>
          <p:nvPr/>
        </p:nvSpPr>
        <p:spPr>
          <a:xfrm>
            <a:off x="4137925" y="1525700"/>
            <a:ext cx="254275" cy="181750"/>
          </a:xfrm>
          <a:custGeom>
            <a:avLst/>
            <a:gdLst/>
            <a:ahLst/>
            <a:cxnLst/>
            <a:rect l="0" t="0" r="0" b="0"/>
            <a:pathLst>
              <a:path w="10171" h="7270" extrusionOk="0">
                <a:moveTo>
                  <a:pt x="0" y="0"/>
                </a:moveTo>
                <a:cubicBezTo>
                  <a:pt x="763" y="1909"/>
                  <a:pt x="246" y="4299"/>
                  <a:pt x="1387" y="6011"/>
                </a:cubicBezTo>
                <a:cubicBezTo>
                  <a:pt x="3012" y="8451"/>
                  <a:pt x="7238" y="6473"/>
                  <a:pt x="10171" y="6473"/>
                </a:cubicBezTo>
              </a:path>
            </a:pathLst>
          </a:custGeom>
          <a:noFill/>
          <a:ln w="19050" cap="flat">
            <a:solidFill>
              <a:schemeClr val="dk2"/>
            </a:solidFill>
            <a:prstDash val="solid"/>
            <a:round/>
            <a:headEnd type="none" w="lg" len="lg"/>
            <a:tailEnd type="none" w="lg" len="lg"/>
          </a:ln>
        </p:spPr>
      </p:sp>
      <p:sp>
        <p:nvSpPr>
          <p:cNvPr id="301" name="Shape 301"/>
          <p:cNvSpPr/>
          <p:nvPr/>
        </p:nvSpPr>
        <p:spPr>
          <a:xfrm>
            <a:off x="6588300" y="2947400"/>
            <a:ext cx="253000" cy="213800"/>
          </a:xfrm>
          <a:custGeom>
            <a:avLst/>
            <a:gdLst/>
            <a:ahLst/>
            <a:cxnLst/>
            <a:rect l="0" t="0" r="0" b="0"/>
            <a:pathLst>
              <a:path w="10120" h="8552" extrusionOk="0">
                <a:moveTo>
                  <a:pt x="7398" y="0"/>
                </a:moveTo>
                <a:cubicBezTo>
                  <a:pt x="7652" y="2040"/>
                  <a:pt x="7644" y="4299"/>
                  <a:pt x="8785" y="6010"/>
                </a:cubicBezTo>
                <a:cubicBezTo>
                  <a:pt x="9245" y="6700"/>
                  <a:pt x="10530" y="8204"/>
                  <a:pt x="9709" y="8322"/>
                </a:cubicBezTo>
                <a:cubicBezTo>
                  <a:pt x="6490" y="8782"/>
                  <a:pt x="3250" y="7397"/>
                  <a:pt x="0" y="7397"/>
                </a:cubicBezTo>
              </a:path>
            </a:pathLst>
          </a:custGeom>
          <a:noFill/>
          <a:ln w="19050" cap="flat">
            <a:solidFill>
              <a:schemeClr val="dk2"/>
            </a:solidFill>
            <a:prstDash val="solid"/>
            <a:round/>
            <a:headEnd type="none" w="lg" len="lg"/>
            <a:tailEnd type="none" w="lg" len="lg"/>
          </a:ln>
        </p:spPr>
      </p:sp>
      <p:sp>
        <p:nvSpPr>
          <p:cNvPr id="302" name="Shape 302"/>
          <p:cNvSpPr/>
          <p:nvPr/>
        </p:nvSpPr>
        <p:spPr>
          <a:xfrm>
            <a:off x="4889225" y="2213920"/>
            <a:ext cx="1930250" cy="918400"/>
          </a:xfrm>
          <a:custGeom>
            <a:avLst/>
            <a:gdLst/>
            <a:ahLst/>
            <a:cxnLst/>
            <a:rect l="0" t="0" r="0" b="0"/>
            <a:pathLst>
              <a:path w="77210" h="36736" extrusionOk="0">
                <a:moveTo>
                  <a:pt x="0" y="212"/>
                </a:moveTo>
                <a:cubicBezTo>
                  <a:pt x="2619" y="289"/>
                  <a:pt x="8707" y="-481"/>
                  <a:pt x="15719" y="674"/>
                </a:cubicBezTo>
                <a:cubicBezTo>
                  <a:pt x="22731" y="1829"/>
                  <a:pt x="34135" y="3602"/>
                  <a:pt x="42072" y="7147"/>
                </a:cubicBezTo>
                <a:cubicBezTo>
                  <a:pt x="50008" y="10691"/>
                  <a:pt x="57483" y="17010"/>
                  <a:pt x="63340" y="21942"/>
                </a:cubicBezTo>
                <a:cubicBezTo>
                  <a:pt x="69196" y="26873"/>
                  <a:pt x="74898" y="34270"/>
                  <a:pt x="77210" y="36736"/>
                </a:cubicBezTo>
              </a:path>
            </a:pathLst>
          </a:custGeom>
          <a:noFill/>
          <a:ln w="19050" cap="flat">
            <a:solidFill>
              <a:schemeClr val="dk2"/>
            </a:solidFill>
            <a:prstDash val="solid"/>
            <a:round/>
            <a:headEnd type="none" w="lg" len="lg"/>
            <a:tailEnd type="none" w="lg" len="lg"/>
          </a:ln>
        </p:spPr>
      </p:sp>
      <p:sp>
        <p:nvSpPr>
          <p:cNvPr id="303" name="Shape 303"/>
          <p:cNvSpPr/>
          <p:nvPr/>
        </p:nvSpPr>
        <p:spPr>
          <a:xfrm>
            <a:off x="5866900" y="2242050"/>
            <a:ext cx="497100" cy="485399"/>
          </a:xfrm>
          <a:prstGeom prst="noSmoking">
            <a:avLst>
              <a:gd name="adj" fmla="val 18750"/>
            </a:avLst>
          </a:prstGeom>
          <a:solidFill>
            <a:srgbClr val="98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4" name="Shape 304"/>
          <p:cNvSpPr/>
          <p:nvPr/>
        </p:nvSpPr>
        <p:spPr>
          <a:xfrm>
            <a:off x="7258700" y="3180500"/>
            <a:ext cx="774300" cy="571500"/>
          </a:xfrm>
          <a:prstGeom prst="wedgeEllipseCallout">
            <a:avLst>
              <a:gd name="adj1" fmla="val -66421"/>
              <a:gd name="adj2" fmla="val -45954"/>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800">
                <a:latin typeface="Courier New"/>
                <a:ea typeface="Courier New"/>
                <a:cs typeface="Courier New"/>
                <a:sym typeface="Courier New"/>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a:t>Readers and Writers</a:t>
            </a:r>
          </a:p>
        </p:txBody>
      </p:sp>
      <p:pic>
        <p:nvPicPr>
          <p:cNvPr id="310" name="Shape 310"/>
          <p:cNvPicPr preferRelativeResize="0"/>
          <p:nvPr/>
        </p:nvPicPr>
        <p:blipFill>
          <a:blip r:embed="rId3">
            <a:alphaModFix/>
          </a:blip>
          <a:stretch>
            <a:fillRect/>
          </a:stretch>
        </p:blipFill>
        <p:spPr>
          <a:xfrm>
            <a:off x="6664305" y="472574"/>
            <a:ext cx="405944" cy="1136774"/>
          </a:xfrm>
          <a:prstGeom prst="rect">
            <a:avLst/>
          </a:prstGeom>
          <a:noFill/>
          <a:ln>
            <a:noFill/>
          </a:ln>
        </p:spPr>
      </p:pic>
      <p:pic>
        <p:nvPicPr>
          <p:cNvPr id="311" name="Shape 311"/>
          <p:cNvPicPr preferRelativeResize="0"/>
          <p:nvPr/>
        </p:nvPicPr>
        <p:blipFill>
          <a:blip r:embed="rId4">
            <a:alphaModFix/>
          </a:blip>
          <a:stretch>
            <a:fillRect/>
          </a:stretch>
        </p:blipFill>
        <p:spPr>
          <a:xfrm flipH="1">
            <a:off x="759142" y="1590675"/>
            <a:ext cx="337989" cy="1136773"/>
          </a:xfrm>
          <a:prstGeom prst="rect">
            <a:avLst/>
          </a:prstGeom>
          <a:noFill/>
          <a:ln>
            <a:noFill/>
          </a:ln>
        </p:spPr>
      </p:pic>
      <p:sp>
        <p:nvSpPr>
          <p:cNvPr id="312" name="Shape 312"/>
          <p:cNvSpPr/>
          <p:nvPr/>
        </p:nvSpPr>
        <p:spPr>
          <a:xfrm>
            <a:off x="3110275" y="1753625"/>
            <a:ext cx="1721400" cy="5715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400" b="1">
                <a:solidFill>
                  <a:srgbClr val="FFFFFF"/>
                </a:solidFill>
                <a:latin typeface="Courier New"/>
                <a:ea typeface="Courier New"/>
                <a:cs typeface="Courier New"/>
                <a:sym typeface="Courier New"/>
              </a:rPr>
              <a:t>cache</a:t>
            </a:r>
          </a:p>
        </p:txBody>
      </p:sp>
      <p:sp>
        <p:nvSpPr>
          <p:cNvPr id="313" name="Shape 313"/>
          <p:cNvSpPr/>
          <p:nvPr/>
        </p:nvSpPr>
        <p:spPr>
          <a:xfrm>
            <a:off x="423075" y="2812799"/>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314" name="Shape 314"/>
          <p:cNvSpPr/>
          <p:nvPr/>
        </p:nvSpPr>
        <p:spPr>
          <a:xfrm>
            <a:off x="6364000" y="1753618"/>
            <a:ext cx="1010099" cy="328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writer</a:t>
            </a:r>
          </a:p>
        </p:txBody>
      </p:sp>
      <p:pic>
        <p:nvPicPr>
          <p:cNvPr id="315" name="Shape 315"/>
          <p:cNvPicPr preferRelativeResize="0"/>
          <p:nvPr/>
        </p:nvPicPr>
        <p:blipFill>
          <a:blip r:embed="rId4">
            <a:alphaModFix/>
          </a:blip>
          <a:stretch>
            <a:fillRect/>
          </a:stretch>
        </p:blipFill>
        <p:spPr>
          <a:xfrm flipH="1">
            <a:off x="2691517" y="3144000"/>
            <a:ext cx="337989" cy="1136773"/>
          </a:xfrm>
          <a:prstGeom prst="rect">
            <a:avLst/>
          </a:prstGeom>
          <a:noFill/>
          <a:ln>
            <a:noFill/>
          </a:ln>
        </p:spPr>
      </p:pic>
      <p:sp>
        <p:nvSpPr>
          <p:cNvPr id="316" name="Shape 316"/>
          <p:cNvSpPr/>
          <p:nvPr/>
        </p:nvSpPr>
        <p:spPr>
          <a:xfrm>
            <a:off x="2355462" y="43661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317" name="Shape 317"/>
          <p:cNvPicPr preferRelativeResize="0"/>
          <p:nvPr/>
        </p:nvPicPr>
        <p:blipFill>
          <a:blip r:embed="rId4">
            <a:alphaModFix/>
          </a:blip>
          <a:stretch>
            <a:fillRect/>
          </a:stretch>
        </p:blipFill>
        <p:spPr>
          <a:xfrm flipH="1">
            <a:off x="4929792" y="3180500"/>
            <a:ext cx="337989" cy="1136773"/>
          </a:xfrm>
          <a:prstGeom prst="rect">
            <a:avLst/>
          </a:prstGeom>
          <a:noFill/>
          <a:ln>
            <a:noFill/>
          </a:ln>
        </p:spPr>
      </p:pic>
      <p:sp>
        <p:nvSpPr>
          <p:cNvPr id="318" name="Shape 318"/>
          <p:cNvSpPr/>
          <p:nvPr/>
        </p:nvSpPr>
        <p:spPr>
          <a:xfrm>
            <a:off x="4593737" y="44026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pic>
        <p:nvPicPr>
          <p:cNvPr id="319" name="Shape 319"/>
          <p:cNvPicPr preferRelativeResize="0"/>
          <p:nvPr/>
        </p:nvPicPr>
        <p:blipFill>
          <a:blip r:embed="rId4">
            <a:alphaModFix/>
          </a:blip>
          <a:stretch>
            <a:fillRect/>
          </a:stretch>
        </p:blipFill>
        <p:spPr>
          <a:xfrm flipH="1">
            <a:off x="6822217" y="2849300"/>
            <a:ext cx="337989" cy="1136773"/>
          </a:xfrm>
          <a:prstGeom prst="rect">
            <a:avLst/>
          </a:prstGeom>
          <a:noFill/>
          <a:ln>
            <a:noFill/>
          </a:ln>
        </p:spPr>
      </p:pic>
      <p:sp>
        <p:nvSpPr>
          <p:cNvPr id="320" name="Shape 320"/>
          <p:cNvSpPr/>
          <p:nvPr/>
        </p:nvSpPr>
        <p:spPr>
          <a:xfrm>
            <a:off x="6486162" y="4071425"/>
            <a:ext cx="1010099" cy="3311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solidFill>
                  <a:srgbClr val="FFFFFF"/>
                </a:solidFill>
                <a:latin typeface="Courier New"/>
                <a:ea typeface="Courier New"/>
                <a:cs typeface="Courier New"/>
                <a:sym typeface="Courier New"/>
              </a:rPr>
              <a:t>reader</a:t>
            </a:r>
          </a:p>
        </p:txBody>
      </p:sp>
      <p:sp>
        <p:nvSpPr>
          <p:cNvPr id="321" name="Shape 321"/>
          <p:cNvSpPr/>
          <p:nvPr/>
        </p:nvSpPr>
        <p:spPr>
          <a:xfrm>
            <a:off x="6588300" y="2947400"/>
            <a:ext cx="253000" cy="213800"/>
          </a:xfrm>
          <a:custGeom>
            <a:avLst/>
            <a:gdLst/>
            <a:ahLst/>
            <a:cxnLst/>
            <a:rect l="0" t="0" r="0" b="0"/>
            <a:pathLst>
              <a:path w="10120" h="8552" extrusionOk="0">
                <a:moveTo>
                  <a:pt x="7398" y="0"/>
                </a:moveTo>
                <a:cubicBezTo>
                  <a:pt x="7652" y="2040"/>
                  <a:pt x="7644" y="4299"/>
                  <a:pt x="8785" y="6010"/>
                </a:cubicBezTo>
                <a:cubicBezTo>
                  <a:pt x="9245" y="6700"/>
                  <a:pt x="10530" y="8204"/>
                  <a:pt x="9709" y="8322"/>
                </a:cubicBezTo>
                <a:cubicBezTo>
                  <a:pt x="6490" y="8782"/>
                  <a:pt x="3250" y="7397"/>
                  <a:pt x="0" y="7397"/>
                </a:cubicBezTo>
              </a:path>
            </a:pathLst>
          </a:custGeom>
          <a:noFill/>
          <a:ln w="19050" cap="flat">
            <a:solidFill>
              <a:schemeClr val="dk2"/>
            </a:solidFill>
            <a:prstDash val="solid"/>
            <a:round/>
            <a:headEnd type="none" w="lg" len="lg"/>
            <a:tailEnd type="none" w="lg" len="lg"/>
          </a:ln>
        </p:spPr>
      </p:sp>
      <p:sp>
        <p:nvSpPr>
          <p:cNvPr id="322" name="Shape 322"/>
          <p:cNvSpPr/>
          <p:nvPr/>
        </p:nvSpPr>
        <p:spPr>
          <a:xfrm>
            <a:off x="4889225" y="2213920"/>
            <a:ext cx="1930250" cy="918400"/>
          </a:xfrm>
          <a:custGeom>
            <a:avLst/>
            <a:gdLst/>
            <a:ahLst/>
            <a:cxnLst/>
            <a:rect l="0" t="0" r="0" b="0"/>
            <a:pathLst>
              <a:path w="77210" h="36736" extrusionOk="0">
                <a:moveTo>
                  <a:pt x="0" y="212"/>
                </a:moveTo>
                <a:cubicBezTo>
                  <a:pt x="2619" y="289"/>
                  <a:pt x="8707" y="-481"/>
                  <a:pt x="15719" y="674"/>
                </a:cubicBezTo>
                <a:cubicBezTo>
                  <a:pt x="22731" y="1829"/>
                  <a:pt x="34135" y="3602"/>
                  <a:pt x="42072" y="7147"/>
                </a:cubicBezTo>
                <a:cubicBezTo>
                  <a:pt x="50008" y="10691"/>
                  <a:pt x="57483" y="17010"/>
                  <a:pt x="63340" y="21942"/>
                </a:cubicBezTo>
                <a:cubicBezTo>
                  <a:pt x="69196" y="26873"/>
                  <a:pt x="74898" y="34270"/>
                  <a:pt x="77210" y="36736"/>
                </a:cubicBezTo>
              </a:path>
            </a:pathLst>
          </a:custGeom>
          <a:noFill/>
          <a:ln w="19050" cap="flat">
            <a:solidFill>
              <a:schemeClr val="dk2"/>
            </a:solidFill>
            <a:prstDash val="solid"/>
            <a:round/>
            <a:headEnd type="none" w="lg" len="lg"/>
            <a:tailEnd type="none" w="lg" len="lg"/>
          </a:ln>
        </p:spPr>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Proxy Lab</a:t>
            </a:r>
          </a:p>
        </p:txBody>
      </p:sp>
      <p:sp>
        <p:nvSpPr>
          <p:cNvPr id="72" name="Shape 72"/>
          <p:cNvSpPr txBox="1">
            <a:spLocks noGrp="1"/>
          </p:cNvSpPr>
          <p:nvPr>
            <p:ph type="body" idx="1"/>
          </p:nvPr>
        </p:nvSpPr>
        <p:spPr>
          <a:xfrm>
            <a:off x="357025" y="7072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dirty="0"/>
              <a:t>Due next </a:t>
            </a:r>
            <a:r>
              <a:rPr lang="en" dirty="0" smtClean="0"/>
              <a:t>Tuesday on December 8</a:t>
            </a:r>
            <a:r>
              <a:rPr lang="en" baseline="30000" dirty="0" smtClean="0"/>
              <a:t>th</a:t>
            </a:r>
            <a:r>
              <a:rPr lang="en" dirty="0" smtClean="0"/>
              <a:t>, 2015</a:t>
            </a:r>
          </a:p>
          <a:p>
            <a:pPr marL="857250" lvl="1" indent="-317500">
              <a:buSzPct val="58333"/>
            </a:pPr>
            <a:r>
              <a:rPr lang="en" dirty="0" smtClean="0"/>
              <a:t>You may use a MAX of two late days</a:t>
            </a:r>
            <a:endParaRPr lang="en" dirty="0"/>
          </a:p>
          <a:p>
            <a:pPr marL="457200" lvl="0" indent="-317500" rtl="0">
              <a:spcBef>
                <a:spcPts val="0"/>
              </a:spcBef>
              <a:buClr>
                <a:srgbClr val="990000"/>
              </a:buClr>
              <a:buSzPct val="58333"/>
              <a:buFont typeface="Calibri"/>
              <a:buChar char="■"/>
            </a:pPr>
            <a:r>
              <a:rPr lang="en" dirty="0"/>
              <a:t>Make it robust to unexpected hiccups in </a:t>
            </a:r>
            <a:r>
              <a:rPr lang="en" dirty="0" smtClean="0"/>
              <a:t>input</a:t>
            </a:r>
            <a:endParaRPr lang="en" dirty="0"/>
          </a:p>
          <a:p>
            <a:pPr marL="914400" lvl="1" indent="-304800" rtl="0">
              <a:spcBef>
                <a:spcPts val="0"/>
              </a:spcBef>
              <a:buClr>
                <a:srgbClr val="990000"/>
              </a:buClr>
              <a:buSzPct val="50000"/>
              <a:buFont typeface="Calibri"/>
              <a:buChar char="■"/>
            </a:pPr>
            <a:r>
              <a:rPr lang="en" dirty="0"/>
              <a:t>The Internet is standardized, but not really</a:t>
            </a:r>
          </a:p>
        </p:txBody>
      </p:sp>
      <p:pic>
        <p:nvPicPr>
          <p:cNvPr id="73" name="Shape 73"/>
          <p:cNvPicPr preferRelativeResize="0"/>
          <p:nvPr/>
        </p:nvPicPr>
        <p:blipFill>
          <a:blip r:embed="rId3">
            <a:alphaModFix/>
          </a:blip>
          <a:stretch>
            <a:fillRect/>
          </a:stretch>
        </p:blipFill>
        <p:spPr>
          <a:xfrm>
            <a:off x="1517687" y="2405742"/>
            <a:ext cx="5574974" cy="273775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Concurrency and Starvation</a:t>
            </a:r>
          </a:p>
        </p:txBody>
      </p:sp>
      <p:sp>
        <p:nvSpPr>
          <p:cNvPr id="335" name="Shape 335"/>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In previous example, readers block one writer</a:t>
            </a:r>
          </a:p>
          <a:p>
            <a:pPr marL="914400" lvl="1" indent="-304800" rtl="0">
              <a:spcBef>
                <a:spcPts val="0"/>
              </a:spcBef>
              <a:buClr>
                <a:srgbClr val="990000"/>
              </a:buClr>
              <a:buSzPct val="50000"/>
              <a:buFont typeface="Calibri"/>
              <a:buChar char="■"/>
            </a:pPr>
            <a:r>
              <a:rPr lang="en"/>
              <a:t>Writer might not get the resource</a:t>
            </a:r>
          </a:p>
          <a:p>
            <a:pPr marL="914400" lvl="1" indent="-304800" rtl="0">
              <a:spcBef>
                <a:spcPts val="0"/>
              </a:spcBef>
              <a:buClr>
                <a:srgbClr val="990000"/>
              </a:buClr>
              <a:buSzPct val="50000"/>
              <a:buFont typeface="Calibri"/>
              <a:buChar char="■"/>
            </a:pPr>
            <a:r>
              <a:rPr lang="en"/>
              <a:t>Writer is being </a:t>
            </a:r>
            <a:r>
              <a:rPr lang="en" b="1"/>
              <a:t>starved</a:t>
            </a:r>
            <a:r>
              <a:rPr lang="en"/>
              <a:t> of resource</a:t>
            </a:r>
          </a:p>
          <a:p>
            <a:pPr marL="457200" lvl="0" indent="-317500">
              <a:spcBef>
                <a:spcPts val="0"/>
              </a:spcBef>
              <a:buClr>
                <a:srgbClr val="990000"/>
              </a:buClr>
              <a:buSzPct val="58333"/>
              <a:buFont typeface="Calibri"/>
              <a:buChar char="■"/>
            </a:pPr>
            <a:r>
              <a:rPr lang="en"/>
              <a:t>Make sure that readers don’t hold resource for long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p:nvPr/>
        </p:nvSpPr>
        <p:spPr>
          <a:xfrm>
            <a:off x="3682050" y="2264225"/>
            <a:ext cx="1779899" cy="1317600"/>
          </a:xfrm>
          <a:prstGeom prst="wedgeEllipseCallout">
            <a:avLst>
              <a:gd name="adj1" fmla="val -110756"/>
              <a:gd name="adj2" fmla="val -19203"/>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solidFill>
                <a:srgbClr val="FFFFFF"/>
              </a:solidFill>
            </a:endParaRPr>
          </a:p>
        </p:txBody>
      </p:sp>
      <p:sp>
        <p:nvSpPr>
          <p:cNvPr id="360" name="Shape 360"/>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Problem: </a:t>
            </a:r>
            <a:r>
              <a:rPr lang="en" b="1"/>
              <a:t>Deadlock</a:t>
            </a:r>
          </a:p>
        </p:txBody>
      </p:sp>
      <p:pic>
        <p:nvPicPr>
          <p:cNvPr id="361" name="Shape 361"/>
          <p:cNvPicPr preferRelativeResize="0"/>
          <p:nvPr/>
        </p:nvPicPr>
        <p:blipFill>
          <a:blip r:embed="rId3">
            <a:alphaModFix/>
          </a:blip>
          <a:stretch>
            <a:fillRect/>
          </a:stretch>
        </p:blipFill>
        <p:spPr>
          <a:xfrm flipH="1">
            <a:off x="1113800" y="1810275"/>
            <a:ext cx="512849" cy="1771546"/>
          </a:xfrm>
          <a:prstGeom prst="rect">
            <a:avLst/>
          </a:prstGeom>
          <a:noFill/>
          <a:ln>
            <a:noFill/>
          </a:ln>
        </p:spPr>
      </p:pic>
      <p:sp>
        <p:nvSpPr>
          <p:cNvPr id="362" name="Shape 362"/>
          <p:cNvSpPr/>
          <p:nvPr/>
        </p:nvSpPr>
        <p:spPr>
          <a:xfrm>
            <a:off x="732125" y="3777538"/>
            <a:ext cx="1276199" cy="429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Courier New"/>
                <a:ea typeface="Courier New"/>
                <a:cs typeface="Courier New"/>
                <a:sym typeface="Courier New"/>
              </a:rPr>
              <a:t>Thread 1</a:t>
            </a:r>
          </a:p>
        </p:txBody>
      </p:sp>
      <p:pic>
        <p:nvPicPr>
          <p:cNvPr id="363" name="Shape 363"/>
          <p:cNvPicPr preferRelativeResize="0"/>
          <p:nvPr/>
        </p:nvPicPr>
        <p:blipFill>
          <a:blip r:embed="rId4">
            <a:alphaModFix/>
          </a:blip>
          <a:stretch>
            <a:fillRect/>
          </a:stretch>
        </p:blipFill>
        <p:spPr>
          <a:xfrm>
            <a:off x="7309771" y="1899625"/>
            <a:ext cx="512855" cy="1592851"/>
          </a:xfrm>
          <a:prstGeom prst="rect">
            <a:avLst/>
          </a:prstGeom>
          <a:noFill/>
          <a:ln>
            <a:noFill/>
          </a:ln>
        </p:spPr>
      </p:pic>
      <p:sp>
        <p:nvSpPr>
          <p:cNvPr id="364" name="Shape 364"/>
          <p:cNvSpPr/>
          <p:nvPr/>
        </p:nvSpPr>
        <p:spPr>
          <a:xfrm>
            <a:off x="6928100" y="3762400"/>
            <a:ext cx="1276199" cy="4599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Courier New"/>
                <a:ea typeface="Courier New"/>
                <a:cs typeface="Courier New"/>
                <a:sym typeface="Courier New"/>
              </a:rPr>
              <a:t>Thread 2</a:t>
            </a:r>
          </a:p>
        </p:txBody>
      </p:sp>
      <p:sp>
        <p:nvSpPr>
          <p:cNvPr id="365" name="Shape 365"/>
          <p:cNvSpPr/>
          <p:nvPr/>
        </p:nvSpPr>
        <p:spPr>
          <a:xfrm>
            <a:off x="2126775" y="898250"/>
            <a:ext cx="1779899" cy="1317600"/>
          </a:xfrm>
          <a:prstGeom prst="wedgeEllipseCallout">
            <a:avLst>
              <a:gd name="adj1" fmla="val -69483"/>
              <a:gd name="adj2" fmla="val 48501"/>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a:solidFill>
                  <a:srgbClr val="FFFFFF"/>
                </a:solidFill>
              </a:rPr>
              <a:t>I’ll give you x if you give me y.</a:t>
            </a:r>
          </a:p>
        </p:txBody>
      </p:sp>
      <p:sp>
        <p:nvSpPr>
          <p:cNvPr id="366" name="Shape 366"/>
          <p:cNvSpPr/>
          <p:nvPr/>
        </p:nvSpPr>
        <p:spPr>
          <a:xfrm>
            <a:off x="5076300" y="898250"/>
            <a:ext cx="1779899" cy="1317600"/>
          </a:xfrm>
          <a:prstGeom prst="wedgeEllipseCallout">
            <a:avLst>
              <a:gd name="adj1" fmla="val 73261"/>
              <a:gd name="adj2" fmla="val 44993"/>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rPr>
              <a:t>I’ll give you y if you give me x.</a:t>
            </a:r>
          </a:p>
        </p:txBody>
      </p:sp>
      <p:sp>
        <p:nvSpPr>
          <p:cNvPr id="367" name="Shape 367"/>
          <p:cNvSpPr/>
          <p:nvPr/>
        </p:nvSpPr>
        <p:spPr>
          <a:xfrm>
            <a:off x="3682050" y="2264225"/>
            <a:ext cx="1779899" cy="1317600"/>
          </a:xfrm>
          <a:prstGeom prst="wedgeEllipseCallout">
            <a:avLst>
              <a:gd name="adj1" fmla="val 99645"/>
              <a:gd name="adj2" fmla="val -22712"/>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rPr>
              <a:t>Well, that’s awkward.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Problem: </a:t>
            </a:r>
            <a:r>
              <a:rPr lang="en" b="1"/>
              <a:t>Deadlock</a:t>
            </a:r>
          </a:p>
        </p:txBody>
      </p:sp>
      <p:sp>
        <p:nvSpPr>
          <p:cNvPr id="373" name="Shape 373"/>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Entire program will hang</a:t>
            </a:r>
          </a:p>
          <a:p>
            <a:pPr marL="457200" lvl="0" indent="-317500" rtl="0">
              <a:spcBef>
                <a:spcPts val="0"/>
              </a:spcBef>
              <a:buClr>
                <a:srgbClr val="990000"/>
              </a:buClr>
              <a:buSzPct val="58333"/>
              <a:buFont typeface="Calibri"/>
              <a:buChar char="■"/>
            </a:pPr>
            <a:r>
              <a:rPr lang="en"/>
              <a:t>Pay attention to how and where you lock/unlock</a:t>
            </a:r>
          </a:p>
          <a:p>
            <a:pPr marL="457200" lvl="0" indent="-317500" rtl="0">
              <a:spcBef>
                <a:spcPts val="0"/>
              </a:spcBef>
              <a:buClr>
                <a:srgbClr val="990000"/>
              </a:buClr>
              <a:buSzPct val="58333"/>
              <a:buFont typeface="Calibri"/>
              <a:buChar char="■"/>
            </a:pPr>
            <a:r>
              <a:rPr lang="en"/>
              <a:t>Program may or may not hang predictably</a:t>
            </a:r>
          </a:p>
          <a:p>
            <a:pPr marL="914400" lvl="1" indent="-304800" rtl="0">
              <a:spcBef>
                <a:spcPts val="0"/>
              </a:spcBef>
              <a:buClr>
                <a:srgbClr val="990000"/>
              </a:buClr>
              <a:buSzPct val="50000"/>
              <a:buFont typeface="Calibri"/>
              <a:buChar char="■"/>
            </a:pPr>
            <a:r>
              <a:rPr lang="en"/>
              <a:t>Thread scheduling is non-deterministic</a:t>
            </a:r>
          </a:p>
          <a:p>
            <a:pPr marL="914400" lvl="1" indent="-304800" rtl="0">
              <a:spcBef>
                <a:spcPts val="0"/>
              </a:spcBef>
              <a:buClr>
                <a:srgbClr val="990000"/>
              </a:buClr>
              <a:buSzPct val="50000"/>
              <a:buFont typeface="Calibri"/>
              <a:buChar char="■"/>
            </a:pPr>
            <a:r>
              <a:rPr lang="en"/>
              <a:t>Similar to race conditions, usually worse</a:t>
            </a:r>
          </a:p>
          <a:p>
            <a:pPr marL="457200" lvl="0" indent="-317500">
              <a:spcBef>
                <a:spcPts val="0"/>
              </a:spcBef>
              <a:buClr>
                <a:srgbClr val="990000"/>
              </a:buClr>
              <a:buSzPct val="58333"/>
              <a:buFont typeface="Calibri"/>
              <a:buChar char="■"/>
            </a:pPr>
            <a:r>
              <a:rPr lang="en"/>
              <a:t>Critical section should be as </a:t>
            </a:r>
            <a:r>
              <a:rPr lang="en" b="1"/>
              <a:t>small</a:t>
            </a:r>
            <a:r>
              <a:rPr lang="en"/>
              <a:t> as possible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Problem: </a:t>
            </a:r>
            <a:r>
              <a:rPr lang="en" b="1"/>
              <a:t>Livelock</a:t>
            </a:r>
          </a:p>
        </p:txBody>
      </p:sp>
      <p:sp>
        <p:nvSpPr>
          <p:cNvPr id="379" name="Shape 379"/>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Similar to Deadlock</a:t>
            </a:r>
          </a:p>
          <a:p>
            <a:pPr marL="914400" lvl="1" indent="-304800" rtl="0">
              <a:spcBef>
                <a:spcPts val="0"/>
              </a:spcBef>
              <a:buClr>
                <a:srgbClr val="990000"/>
              </a:buClr>
              <a:buSzPct val="50000"/>
              <a:buFont typeface="Calibri"/>
              <a:buChar char="■"/>
            </a:pPr>
            <a:r>
              <a:rPr lang="en"/>
              <a:t>Two programs feed back on one another</a:t>
            </a:r>
          </a:p>
          <a:p>
            <a:pPr marL="914400" lvl="1" indent="-304800" rtl="0">
              <a:spcBef>
                <a:spcPts val="0"/>
              </a:spcBef>
              <a:buClr>
                <a:srgbClr val="990000"/>
              </a:buClr>
              <a:buSzPct val="50000"/>
              <a:buFont typeface="Calibri"/>
              <a:buChar char="■"/>
            </a:pPr>
            <a:r>
              <a:rPr lang="en"/>
              <a:t>Spins indefinitely instead of hanging</a:t>
            </a:r>
          </a:p>
          <a:p>
            <a:pPr marL="457200" lvl="0" indent="-317500" rtl="0">
              <a:spcBef>
                <a:spcPts val="0"/>
              </a:spcBef>
              <a:buClr>
                <a:srgbClr val="990000"/>
              </a:buClr>
              <a:buSzPct val="58333"/>
              <a:buFont typeface="Calibri"/>
              <a:buChar char="■"/>
            </a:pPr>
            <a:r>
              <a:rPr lang="en"/>
              <a:t>Two people trying to get past each other in a hallway</a:t>
            </a:r>
          </a:p>
          <a:p>
            <a:pPr marL="914400" lvl="1" indent="-304800" rtl="0">
              <a:spcBef>
                <a:spcPts val="0"/>
              </a:spcBef>
              <a:buClr>
                <a:srgbClr val="990000"/>
              </a:buClr>
              <a:buSzPct val="50000"/>
              <a:buFont typeface="Calibri"/>
              <a:buChar char="■"/>
            </a:pPr>
            <a:r>
              <a:rPr lang="en"/>
              <a:t>Both move the same direction simultaneously</a:t>
            </a:r>
          </a:p>
          <a:p>
            <a:pPr marL="914400" lvl="1" indent="-304800" rtl="0">
              <a:spcBef>
                <a:spcPts val="0"/>
              </a:spcBef>
              <a:buClr>
                <a:srgbClr val="990000"/>
              </a:buClr>
              <a:buSzPct val="50000"/>
              <a:buFont typeface="Calibri"/>
              <a:buChar char="■"/>
            </a:pPr>
            <a:r>
              <a:rPr lang="en"/>
              <a:t>Both do an awkward dance from side to side</a:t>
            </a:r>
          </a:p>
          <a:p>
            <a:pPr marL="914400" lvl="1" indent="-304800" rtl="0">
              <a:spcBef>
                <a:spcPts val="0"/>
              </a:spcBef>
              <a:buClr>
                <a:srgbClr val="990000"/>
              </a:buClr>
              <a:buSzPct val="50000"/>
              <a:buFont typeface="Calibri"/>
              <a:buChar char="■"/>
            </a:pPr>
            <a:r>
              <a:rPr lang="en"/>
              <a:t>Dance continues indefinitely</a:t>
            </a:r>
          </a:p>
          <a:p>
            <a:pPr marL="457200" lvl="0" indent="-317500" rtl="0">
              <a:spcBef>
                <a:spcPts val="0"/>
              </a:spcBef>
              <a:buClr>
                <a:srgbClr val="990000"/>
              </a:buClr>
              <a:buSzPct val="58333"/>
              <a:buFont typeface="Calibri"/>
              <a:buChar char="■"/>
            </a:pPr>
            <a:r>
              <a:rPr lang="en"/>
              <a:t>Often happens when threads attempt to compensate for deadlock</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Recognitions</a:t>
            </a:r>
            <a:endParaRPr lang="en-US" dirty="0"/>
          </a:p>
        </p:txBody>
      </p:sp>
      <p:sp>
        <p:nvSpPr>
          <p:cNvPr id="3" name="Text Placeholder 2"/>
          <p:cNvSpPr>
            <a:spLocks noGrp="1"/>
          </p:cNvSpPr>
          <p:nvPr>
            <p:ph type="body" idx="1"/>
          </p:nvPr>
        </p:nvSpPr>
        <p:spPr/>
        <p:txBody>
          <a:bodyPr/>
          <a:lstStyle/>
          <a:p>
            <a:r>
              <a:rPr lang="en-US" dirty="0" smtClean="0"/>
              <a:t>Slides adapted from Jack Biggs</a:t>
            </a:r>
            <a:endParaRPr lang="en-US" dirty="0"/>
          </a:p>
        </p:txBody>
      </p:sp>
    </p:spTree>
    <p:extLst>
      <p:ext uri="{BB962C8B-B14F-4D97-AF65-F5344CB8AC3E}">
        <p14:creationId xmlns:p14="http://schemas.microsoft.com/office/powerpoint/2010/main" val="25004297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p:nvPr/>
        </p:nvSpPr>
        <p:spPr>
          <a:xfrm>
            <a:off x="265850" y="1063375"/>
            <a:ext cx="8379899" cy="3629400"/>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9" name="Shape 7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dirty="0"/>
              <a:t>The Echo Server </a:t>
            </a:r>
            <a:r>
              <a:rPr lang="en" dirty="0" smtClean="0"/>
              <a:t>– Sequential Handling</a:t>
            </a:r>
            <a:endParaRPr lang="en" dirty="0"/>
          </a:p>
        </p:txBody>
      </p:sp>
      <p:sp>
        <p:nvSpPr>
          <p:cNvPr id="80" name="Shape 80"/>
          <p:cNvSpPr txBox="1">
            <a:spLocks noGrp="1"/>
          </p:cNvSpPr>
          <p:nvPr>
            <p:ph type="body" idx="1"/>
          </p:nvPr>
        </p:nvSpPr>
        <p:spPr>
          <a:xfrm>
            <a:off x="396875" y="1021550"/>
            <a:ext cx="8861399" cy="3729000"/>
          </a:xfrm>
          <a:prstGeom prst="rect">
            <a:avLst/>
          </a:prstGeom>
        </p:spPr>
        <p:txBody>
          <a:bodyPr lIns="91425" tIns="91425" rIns="91425" bIns="91425" anchor="t" anchorCtr="0">
            <a:noAutofit/>
          </a:bodyPr>
          <a:lstStyle/>
          <a:p>
            <a:pPr lvl="0" rtl="0">
              <a:spcBef>
                <a:spcPts val="0"/>
              </a:spcBef>
              <a:buNone/>
            </a:pPr>
            <a:r>
              <a:rPr lang="en" sz="1800" b="1">
                <a:solidFill>
                  <a:srgbClr val="FFFFFF"/>
                </a:solidFill>
                <a:latin typeface="Courier New"/>
                <a:ea typeface="Courier New"/>
                <a:cs typeface="Courier New"/>
                <a:sym typeface="Courier New"/>
              </a:rPr>
              <a:t>void echo(int connfd) {</a:t>
            </a:r>
          </a:p>
          <a:p>
            <a:pPr marL="800100" lvl="0" indent="-251459" rtl="0">
              <a:spcBef>
                <a:spcPts val="0"/>
              </a:spcBef>
              <a:buNone/>
            </a:pPr>
            <a:r>
              <a:rPr lang="en" sz="1800" b="1">
                <a:solidFill>
                  <a:srgbClr val="FFFFFF"/>
                </a:solidFill>
                <a:latin typeface="Courier New"/>
                <a:ea typeface="Courier New"/>
                <a:cs typeface="Courier New"/>
                <a:sym typeface="Courier New"/>
              </a:rPr>
              <a:t>size_t n; char buf[MAXLINE]; rio_t rio;</a:t>
            </a:r>
          </a:p>
          <a:p>
            <a:pPr marL="800100" lvl="0" indent="-251459" rtl="0">
              <a:spcBef>
                <a:spcPts val="0"/>
              </a:spcBef>
              <a:buNone/>
            </a:pPr>
            <a:r>
              <a:rPr lang="en" sz="1800" b="1">
                <a:solidFill>
                  <a:srgbClr val="268BD2"/>
                </a:solidFill>
                <a:latin typeface="Courier New"/>
                <a:ea typeface="Courier New"/>
                <a:cs typeface="Courier New"/>
                <a:sym typeface="Courier New"/>
              </a:rPr>
              <a:t>// initialize robust io for reading on file descriptor</a:t>
            </a:r>
          </a:p>
          <a:p>
            <a:pPr marL="800100" lvl="0" indent="-251459" rtl="0">
              <a:spcBef>
                <a:spcPts val="0"/>
              </a:spcBef>
              <a:buNone/>
            </a:pPr>
            <a:r>
              <a:rPr lang="en" sz="1800" b="1">
                <a:solidFill>
                  <a:srgbClr val="FFFFFF"/>
                </a:solidFill>
                <a:latin typeface="Courier New"/>
                <a:ea typeface="Courier New"/>
                <a:cs typeface="Courier New"/>
                <a:sym typeface="Courier New"/>
              </a:rPr>
              <a:t>Rio_readinitb(&amp;rio, connfd);</a:t>
            </a:r>
          </a:p>
          <a:p>
            <a:pPr marL="800100" lvl="0" indent="-251459" rtl="0">
              <a:spcBef>
                <a:spcPts val="0"/>
              </a:spcBef>
              <a:buNone/>
            </a:pPr>
            <a:r>
              <a:rPr lang="en" sz="1800" b="1">
                <a:solidFill>
                  <a:srgbClr val="FFFFFF"/>
                </a:solidFill>
                <a:latin typeface="Courier New"/>
                <a:ea typeface="Courier New"/>
                <a:cs typeface="Courier New"/>
                <a:sym typeface="Courier New"/>
              </a:rPr>
              <a:t>while((n = Rio_readlineb(&amp;rio, buf, MAXLINE)) != 0) {</a:t>
            </a:r>
          </a:p>
          <a:p>
            <a:pPr marL="1257300" lvl="0" indent="-251460" rtl="0">
              <a:spcBef>
                <a:spcPts val="0"/>
              </a:spcBef>
              <a:buNone/>
            </a:pPr>
            <a:r>
              <a:rPr lang="en" sz="1800" b="1">
                <a:solidFill>
                  <a:srgbClr val="FFFFFF"/>
                </a:solidFill>
                <a:latin typeface="Courier New"/>
                <a:ea typeface="Courier New"/>
                <a:cs typeface="Courier New"/>
                <a:sym typeface="Courier New"/>
              </a:rPr>
              <a:t>printf("server received %d bytes\n", (int)n);</a:t>
            </a:r>
          </a:p>
          <a:p>
            <a:pPr marL="1257300" lvl="0" indent="-251460" rtl="0">
              <a:spcBef>
                <a:spcPts val="0"/>
              </a:spcBef>
              <a:buNone/>
            </a:pPr>
            <a:r>
              <a:rPr lang="en" sz="1800" b="1">
                <a:solidFill>
                  <a:srgbClr val="268BD2"/>
                </a:solidFill>
                <a:latin typeface="Courier New"/>
                <a:ea typeface="Courier New"/>
                <a:cs typeface="Courier New"/>
                <a:sym typeface="Courier New"/>
              </a:rPr>
              <a:t>// read to buffer, and write it back</a:t>
            </a:r>
          </a:p>
          <a:p>
            <a:pPr marL="1257300" lvl="0" indent="-251460" rtl="0">
              <a:spcBef>
                <a:spcPts val="0"/>
              </a:spcBef>
              <a:buNone/>
            </a:pPr>
            <a:r>
              <a:rPr lang="en" sz="1800" b="1">
                <a:solidFill>
                  <a:srgbClr val="FFFFFF"/>
                </a:solidFill>
                <a:latin typeface="Courier New"/>
                <a:ea typeface="Courier New"/>
                <a:cs typeface="Courier New"/>
                <a:sym typeface="Courier New"/>
              </a:rPr>
              <a:t>Rio_writen(connfd, buf, n);</a:t>
            </a:r>
          </a:p>
          <a:p>
            <a:pPr marL="800100" lvl="0" indent="-251459" rtl="0">
              <a:spcBef>
                <a:spcPts val="0"/>
              </a:spcBef>
              <a:buNone/>
            </a:pPr>
            <a:r>
              <a:rPr lang="en" sz="1800" b="1">
                <a:solidFill>
                  <a:srgbClr val="FFFFFF"/>
                </a:solidFill>
                <a:latin typeface="Courier New"/>
                <a:ea typeface="Courier New"/>
                <a:cs typeface="Courier New"/>
                <a:sym typeface="Courier New"/>
              </a:rPr>
              <a:t>}</a:t>
            </a:r>
          </a:p>
          <a:p>
            <a:pPr lvl="0" rtl="0">
              <a:spcBef>
                <a:spcPts val="0"/>
              </a:spcBef>
              <a:buClr>
                <a:schemeClr val="dk1"/>
              </a:buClr>
              <a:buSzPct val="61111"/>
              <a:buFont typeface="Arial"/>
              <a:buNone/>
            </a:pPr>
            <a:r>
              <a:rPr lang="en" sz="1800" b="1">
                <a:solidFill>
                  <a:srgbClr val="FFFFFF"/>
                </a:solidFill>
                <a:latin typeface="Courier New"/>
                <a:ea typeface="Courier New"/>
                <a:cs typeface="Courier New"/>
                <a:sym typeface="Courier New"/>
              </a:rPr>
              <a:t>}</a:t>
            </a:r>
          </a:p>
          <a:p>
            <a:pPr>
              <a:spcBef>
                <a:spcPts val="0"/>
              </a:spcBef>
              <a:buNone/>
            </a:pPr>
            <a:endParaRPr sz="1800" b="1">
              <a:solidFill>
                <a:srgbClr val="FFFFFF"/>
              </a:solidFill>
              <a:latin typeface="Courier New"/>
              <a:ea typeface="Courier New"/>
              <a:cs typeface="Courier New"/>
              <a:sym typeface="Courier New"/>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265850" y="898250"/>
            <a:ext cx="8379899" cy="4173599"/>
          </a:xfrm>
          <a:prstGeom prst="rect">
            <a:avLst/>
          </a:prstGeom>
          <a:solidFill>
            <a:srgbClr val="07364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6" name="Shape 86"/>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lvl="0" rtl="0">
              <a:spcBef>
                <a:spcPts val="0"/>
              </a:spcBef>
              <a:buNone/>
            </a:pPr>
            <a:r>
              <a:rPr lang="en" dirty="0"/>
              <a:t>The Echo Server </a:t>
            </a:r>
            <a:r>
              <a:rPr lang="en" dirty="0" smtClean="0"/>
              <a:t>– Sequential Handling</a:t>
            </a:r>
            <a:endParaRPr lang="en" dirty="0"/>
          </a:p>
        </p:txBody>
      </p:sp>
      <p:sp>
        <p:nvSpPr>
          <p:cNvPr id="87" name="Shape 87"/>
          <p:cNvSpPr txBox="1">
            <a:spLocks noGrp="1"/>
          </p:cNvSpPr>
          <p:nvPr>
            <p:ph type="body" idx="1"/>
          </p:nvPr>
        </p:nvSpPr>
        <p:spPr>
          <a:xfrm>
            <a:off x="141300" y="747150"/>
            <a:ext cx="8861399" cy="3649200"/>
          </a:xfrm>
          <a:prstGeom prst="rect">
            <a:avLst/>
          </a:prstGeom>
        </p:spPr>
        <p:txBody>
          <a:bodyPr lIns="91425" tIns="91425" rIns="91425" bIns="91425" anchor="t" anchorCtr="0">
            <a:noAutofit/>
          </a:bodyPr>
          <a:lstStyle/>
          <a:p>
            <a:pPr lvl="0" rtl="0">
              <a:spcBef>
                <a:spcPts val="0"/>
              </a:spcBef>
              <a:buNone/>
            </a:pPr>
            <a:endParaRPr lang="en" sz="1400" b="1" dirty="0" smtClean="0">
              <a:solidFill>
                <a:srgbClr val="FFFFFF"/>
              </a:solidFill>
              <a:latin typeface="Courier New"/>
              <a:ea typeface="Courier New"/>
              <a:cs typeface="Courier New"/>
              <a:sym typeface="Courier New"/>
            </a:endParaRPr>
          </a:p>
          <a:p>
            <a:pPr lvl="0" rtl="0">
              <a:spcBef>
                <a:spcPts val="0"/>
              </a:spcBef>
              <a:buNone/>
            </a:pPr>
            <a:r>
              <a:rPr lang="en" sz="1400" b="1" dirty="0" smtClean="0">
                <a:solidFill>
                  <a:srgbClr val="FFFFFF"/>
                </a:solidFill>
                <a:latin typeface="Courier New"/>
                <a:ea typeface="Courier New"/>
                <a:cs typeface="Courier New"/>
                <a:sym typeface="Courier New"/>
              </a:rPr>
              <a:t>int </a:t>
            </a:r>
            <a:r>
              <a:rPr lang="en" sz="1400" b="1" dirty="0">
                <a:solidFill>
                  <a:srgbClr val="FFFFFF"/>
                </a:solidFill>
                <a:latin typeface="Courier New"/>
                <a:ea typeface="Courier New"/>
                <a:cs typeface="Courier New"/>
                <a:sym typeface="Courier New"/>
              </a:rPr>
              <a:t>main(int argc, char **argv) {</a:t>
            </a:r>
          </a:p>
          <a:p>
            <a:pPr marL="91440" lvl="0" indent="0" rtl="0">
              <a:spcBef>
                <a:spcPts val="0"/>
              </a:spcBef>
              <a:buNone/>
            </a:pPr>
            <a:r>
              <a:rPr lang="en" sz="1400" b="1" dirty="0">
                <a:solidFill>
                  <a:srgbClr val="FFFFFF"/>
                </a:solidFill>
                <a:latin typeface="Courier New"/>
                <a:ea typeface="Courier New"/>
                <a:cs typeface="Courier New"/>
                <a:sym typeface="Courier New"/>
              </a:rPr>
              <a:t>	int listenfd, connfd;</a:t>
            </a:r>
          </a:p>
          <a:p>
            <a:pPr marL="91440" lvl="0" indent="0" rtl="0">
              <a:spcBef>
                <a:spcPts val="0"/>
              </a:spcBef>
              <a:buNone/>
            </a:pPr>
            <a:r>
              <a:rPr lang="en" sz="1400" b="1" dirty="0">
                <a:solidFill>
                  <a:srgbClr val="FFFFFF"/>
                </a:solidFill>
                <a:latin typeface="Courier New"/>
                <a:ea typeface="Courier New"/>
                <a:cs typeface="Courier New"/>
                <a:sym typeface="Courier New"/>
              </a:rPr>
              <a:t>	struct sockaddr_storage clientaddr; socklen_t clientlen;</a:t>
            </a:r>
          </a:p>
          <a:p>
            <a:pPr marL="91440" lvl="0" indent="0" rtl="0">
              <a:spcBef>
                <a:spcPts val="0"/>
              </a:spcBef>
              <a:buNone/>
            </a:pPr>
            <a:r>
              <a:rPr lang="en" sz="1400" b="1" dirty="0">
                <a:solidFill>
                  <a:srgbClr val="FFFFFF"/>
                </a:solidFill>
                <a:latin typeface="Courier New"/>
                <a:ea typeface="Courier New"/>
                <a:cs typeface="Courier New"/>
                <a:sym typeface="Courier New"/>
              </a:rPr>
              <a:t>	char client_hostname[MAXLINE]; client_port[MAXLINE];</a:t>
            </a:r>
          </a:p>
          <a:p>
            <a:pPr marL="91440" lvl="0" indent="0" rtl="0">
              <a:spcBef>
                <a:spcPts val="0"/>
              </a:spcBef>
              <a:buNone/>
            </a:pPr>
            <a:r>
              <a:rPr lang="en" sz="1400" b="1" dirty="0">
                <a:solidFill>
                  <a:srgbClr val="FFFFFF"/>
                </a:solidFill>
                <a:latin typeface="Courier New"/>
                <a:ea typeface="Courier New"/>
                <a:cs typeface="Courier New"/>
                <a:sym typeface="Courier New"/>
              </a:rPr>
              <a:t>	listenfd = Open_listenfd(argv[1]);</a:t>
            </a:r>
          </a:p>
          <a:p>
            <a:pPr marL="91440" lvl="0" indent="0" rtl="0">
              <a:spcBef>
                <a:spcPts val="0"/>
              </a:spcBef>
              <a:buNone/>
            </a:pPr>
            <a:r>
              <a:rPr lang="en" sz="1400" b="1" dirty="0">
                <a:solidFill>
                  <a:srgbClr val="FFFFFF"/>
                </a:solidFill>
                <a:latin typeface="Courier New"/>
                <a:ea typeface="Courier New"/>
                <a:cs typeface="Courier New"/>
                <a:sym typeface="Courier New"/>
              </a:rPr>
              <a:t>	while(1) { </a:t>
            </a:r>
            <a:r>
              <a:rPr lang="en" sz="1400" b="1" dirty="0">
                <a:solidFill>
                  <a:srgbClr val="268BD2"/>
                </a:solidFill>
                <a:latin typeface="Courier New"/>
                <a:ea typeface="Courier New"/>
                <a:cs typeface="Courier New"/>
                <a:sym typeface="Courier New"/>
              </a:rPr>
              <a:t>// Handle requests one at a time. I hope I’m not </a:t>
            </a:r>
            <a:r>
              <a:rPr lang="en" sz="1400" b="1" dirty="0" smtClean="0">
                <a:solidFill>
                  <a:srgbClr val="268BD2"/>
                </a:solidFill>
                <a:latin typeface="Courier New"/>
                <a:ea typeface="Courier New"/>
                <a:cs typeface="Courier New"/>
                <a:sym typeface="Courier New"/>
              </a:rPr>
              <a:t>popular</a:t>
            </a:r>
            <a:r>
              <a:rPr lang="en" sz="1400" b="1" dirty="0">
                <a:solidFill>
                  <a:srgbClr val="268BD2"/>
                </a:solidFill>
                <a:latin typeface="Courier New"/>
                <a:ea typeface="Courier New"/>
                <a:cs typeface="Courier New"/>
                <a:sym typeface="Courier New"/>
              </a:rPr>
              <a:t>!</a:t>
            </a:r>
          </a:p>
          <a:p>
            <a:pPr marL="91440" lvl="0" indent="0" rtl="0">
              <a:spcBef>
                <a:spcPts val="0"/>
              </a:spcBef>
              <a:buNone/>
            </a:pPr>
            <a:r>
              <a:rPr lang="en" sz="1400" b="1" dirty="0">
                <a:solidFill>
                  <a:srgbClr val="FFFFFF"/>
                </a:solidFill>
                <a:latin typeface="Courier New"/>
                <a:ea typeface="Courier New"/>
                <a:cs typeface="Courier New"/>
                <a:sym typeface="Courier New"/>
              </a:rPr>
              <a:t>		clientlen = sizeof(struct sockaddr_storage); </a:t>
            </a:r>
            <a:r>
              <a:rPr lang="en" sz="1400" b="1" dirty="0">
                <a:solidFill>
                  <a:srgbClr val="268BD2"/>
                </a:solidFill>
                <a:latin typeface="Courier New"/>
                <a:ea typeface="Courier New"/>
                <a:cs typeface="Courier New"/>
                <a:sym typeface="Courier New"/>
              </a:rPr>
              <a:t>// Important!</a:t>
            </a:r>
          </a:p>
          <a:p>
            <a:pPr marL="91440" lvl="0" indent="0" rtl="0">
              <a:spcBef>
                <a:spcPts val="0"/>
              </a:spcBef>
              <a:buNone/>
            </a:pPr>
            <a:r>
              <a:rPr lang="en" sz="1400" b="1" dirty="0">
                <a:solidFill>
                  <a:srgbClr val="FFFFFF"/>
                </a:solidFill>
                <a:latin typeface="Courier New"/>
                <a:ea typeface="Courier New"/>
                <a:cs typeface="Courier New"/>
                <a:sym typeface="Courier New"/>
              </a:rPr>
              <a:t>		connfd = Accept(listenfd, (SA*)&amp;clientaddr, &amp;clientlen);</a:t>
            </a:r>
          </a:p>
          <a:p>
            <a:pPr marL="91440" lvl="0" indent="0" rtl="0">
              <a:spcBef>
                <a:spcPts val="0"/>
              </a:spcBef>
              <a:buNone/>
            </a:pPr>
            <a:r>
              <a:rPr lang="en" sz="1400" b="1" dirty="0">
                <a:solidFill>
                  <a:srgbClr val="FFFFFF"/>
                </a:solidFill>
                <a:latin typeface="Courier New"/>
                <a:ea typeface="Courier New"/>
                <a:cs typeface="Courier New"/>
                <a:sym typeface="Courier New"/>
              </a:rPr>
              <a:t>		Getnameinfo((SA*)&amp;clientaddr, clientlen, client_hostname,</a:t>
            </a:r>
          </a:p>
          <a:p>
            <a:pPr marL="91440" lvl="0" indent="0" rtl="0">
              <a:spcBef>
                <a:spcPts val="0"/>
              </a:spcBef>
              <a:buNone/>
            </a:pPr>
            <a:r>
              <a:rPr lang="en" sz="1400" b="1" dirty="0">
                <a:solidFill>
                  <a:srgbClr val="FFFFFF"/>
                </a:solidFill>
                <a:latin typeface="Courier New"/>
                <a:ea typeface="Courier New"/>
                <a:cs typeface="Courier New"/>
                <a:sym typeface="Courier New"/>
              </a:rPr>
              <a:t>					MAXLINE, client_port, MAXLINE, 0);</a:t>
            </a:r>
          </a:p>
          <a:p>
            <a:pPr marL="91440" lvl="0" indent="0" rtl="0">
              <a:spcBef>
                <a:spcPts val="0"/>
              </a:spcBef>
              <a:buNone/>
            </a:pPr>
            <a:r>
              <a:rPr lang="en" sz="1400" b="1" dirty="0">
                <a:solidFill>
                  <a:srgbClr val="FFFFFF"/>
                </a:solidFill>
                <a:latin typeface="Courier New"/>
                <a:ea typeface="Courier New"/>
                <a:cs typeface="Courier New"/>
                <a:sym typeface="Courier New"/>
              </a:rPr>
              <a:t>		echo(connfd);</a:t>
            </a:r>
          </a:p>
          <a:p>
            <a:pPr marL="91440" lvl="0" indent="0" rtl="0">
              <a:spcBef>
                <a:spcPts val="0"/>
              </a:spcBef>
              <a:buNone/>
            </a:pPr>
            <a:r>
              <a:rPr lang="en" sz="1400" b="1" dirty="0">
                <a:solidFill>
                  <a:srgbClr val="FFFFFF"/>
                </a:solidFill>
                <a:latin typeface="Courier New"/>
                <a:ea typeface="Courier New"/>
                <a:cs typeface="Courier New"/>
                <a:sym typeface="Courier New"/>
              </a:rPr>
              <a:t>		Close(connfd);</a:t>
            </a:r>
          </a:p>
          <a:p>
            <a:pPr marL="91440" lvl="0" indent="0" rtl="0">
              <a:spcBef>
                <a:spcPts val="0"/>
              </a:spcBef>
              <a:buNone/>
            </a:pPr>
            <a:r>
              <a:rPr lang="en" sz="1400" b="1" dirty="0">
                <a:solidFill>
                  <a:srgbClr val="FFFFFF"/>
                </a:solidFill>
                <a:latin typeface="Courier New"/>
                <a:ea typeface="Courier New"/>
                <a:cs typeface="Courier New"/>
                <a:sym typeface="Courier New"/>
              </a:rPr>
              <a:t>	}</a:t>
            </a:r>
          </a:p>
          <a:p>
            <a:pPr marL="91440" lvl="0" indent="0" rtl="0">
              <a:spcBef>
                <a:spcPts val="0"/>
              </a:spcBef>
              <a:buNone/>
            </a:pPr>
            <a:r>
              <a:rPr lang="en" sz="1400" b="1" dirty="0">
                <a:solidFill>
                  <a:srgbClr val="FFFFFF"/>
                </a:solidFill>
                <a:latin typeface="Courier New"/>
                <a:ea typeface="Courier New"/>
                <a:cs typeface="Courier New"/>
                <a:sym typeface="Courier New"/>
              </a:rPr>
              <a:t>	assert(0);</a:t>
            </a:r>
          </a:p>
          <a:p>
            <a:pPr marL="91440" lvl="0" indent="0" rtl="0">
              <a:spcBef>
                <a:spcPts val="0"/>
              </a:spcBef>
              <a:buNone/>
            </a:pPr>
            <a:r>
              <a:rPr lang="en" sz="1400" b="1" dirty="0">
                <a:solidFill>
                  <a:srgbClr val="FFFFFF"/>
                </a:solidFill>
                <a:latin typeface="Courier New"/>
                <a:ea typeface="Courier New"/>
                <a:cs typeface="Courier New"/>
                <a:sym typeface="Courier New"/>
              </a:rPr>
              <a:t>}</a:t>
            </a:r>
          </a:p>
          <a:p>
            <a:pPr lvl="0" rtl="0">
              <a:spcBef>
                <a:spcPts val="0"/>
              </a:spcBef>
              <a:buNone/>
            </a:pPr>
            <a:endParaRPr sz="1400" b="1" dirty="0">
              <a:solidFill>
                <a:srgbClr val="FFFFFF"/>
              </a:solidFill>
              <a:latin typeface="Courier New"/>
              <a:ea typeface="Courier New"/>
              <a:cs typeface="Courier New"/>
              <a:sym typeface="Courier New"/>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dirty="0"/>
              <a:t>The Echo Server: Finding Its Weakness</a:t>
            </a:r>
          </a:p>
        </p:txBody>
      </p:sp>
      <p:sp>
        <p:nvSpPr>
          <p:cNvPr id="93" name="Shape 93"/>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rtl="0">
              <a:spcBef>
                <a:spcPts val="0"/>
              </a:spcBef>
              <a:buNone/>
            </a:pPr>
            <a:r>
              <a:rPr lang="en" dirty="0"/>
              <a:t>Using </a:t>
            </a:r>
            <a:r>
              <a:rPr lang="en" dirty="0">
                <a:latin typeface="Courier New"/>
                <a:ea typeface="Courier New"/>
                <a:cs typeface="Courier New"/>
                <a:sym typeface="Courier New"/>
              </a:rPr>
              <a:t>telnet</a:t>
            </a:r>
            <a:r>
              <a:rPr lang="en" dirty="0"/>
              <a:t>, we can </a:t>
            </a:r>
            <a:r>
              <a:rPr lang="en" dirty="0" smtClean="0"/>
              <a:t>observe a weakpoint within </a:t>
            </a:r>
            <a:r>
              <a:rPr lang="en" dirty="0"/>
              <a:t>this iterative </a:t>
            </a:r>
            <a:r>
              <a:rPr lang="en" dirty="0" smtClean="0"/>
              <a:t>approach.</a:t>
            </a:r>
            <a:endParaRPr lang="en" dirty="0"/>
          </a:p>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marL="0" indent="0" rtl="0">
              <a:spcBef>
                <a:spcPts val="0"/>
              </a:spcBef>
              <a:buNone/>
            </a:pPr>
            <a:endParaRPr dirty="0"/>
          </a:p>
          <a:p>
            <a:pPr>
              <a:spcBef>
                <a:spcPts val="0"/>
              </a:spcBef>
              <a:buNone/>
            </a:pPr>
            <a:r>
              <a:rPr lang="en" dirty="0"/>
              <a:t>The second client cannot connect, because echo has not yet closed its connection with the first client.</a:t>
            </a:r>
          </a:p>
        </p:txBody>
      </p:sp>
      <p:sp>
        <p:nvSpPr>
          <p:cNvPr id="94" name="Shape 94"/>
          <p:cNvSpPr txBox="1"/>
          <p:nvPr/>
        </p:nvSpPr>
        <p:spPr>
          <a:xfrm>
            <a:off x="3978315" y="2370539"/>
            <a:ext cx="4542299" cy="771899"/>
          </a:xfrm>
          <a:prstGeom prst="rect">
            <a:avLst/>
          </a:prstGeom>
          <a:noFill/>
          <a:ln>
            <a:noFill/>
          </a:ln>
        </p:spPr>
        <p:txBody>
          <a:bodyPr lIns="91425" tIns="91425" rIns="91425" bIns="91425" anchor="t" anchorCtr="0">
            <a:noAutofit/>
          </a:bodyPr>
          <a:lstStyle/>
          <a:p>
            <a:pPr>
              <a:spcBef>
                <a:spcPts val="0"/>
              </a:spcBef>
              <a:buNone/>
            </a:pPr>
            <a:r>
              <a:rPr lang="en" sz="2400" dirty="0">
                <a:latin typeface="Courier New"/>
                <a:ea typeface="Courier New"/>
                <a:cs typeface="Courier New"/>
                <a:sym typeface="Courier New"/>
              </a:rPr>
              <a:t>telnet localhost 15213</a:t>
            </a:r>
          </a:p>
        </p:txBody>
      </p:sp>
      <p:sp>
        <p:nvSpPr>
          <p:cNvPr id="95" name="Shape 95"/>
          <p:cNvSpPr txBox="1"/>
          <p:nvPr/>
        </p:nvSpPr>
        <p:spPr>
          <a:xfrm>
            <a:off x="509425" y="2898575"/>
            <a:ext cx="2464199" cy="771899"/>
          </a:xfrm>
          <a:prstGeom prst="rect">
            <a:avLst/>
          </a:prstGeom>
          <a:noFill/>
          <a:ln>
            <a:noFill/>
          </a:ln>
        </p:spPr>
        <p:txBody>
          <a:bodyPr lIns="91425" tIns="91425" rIns="91425" bIns="91425" anchor="t" anchorCtr="0">
            <a:noAutofit/>
          </a:bodyPr>
          <a:lstStyle/>
          <a:p>
            <a:pPr lvl="0" rtl="0">
              <a:spcBef>
                <a:spcPts val="0"/>
              </a:spcBef>
              <a:buNone/>
            </a:pPr>
            <a:r>
              <a:rPr lang="en" sz="2400" dirty="0">
                <a:latin typeface="Courier New"/>
                <a:ea typeface="Courier New"/>
                <a:cs typeface="Courier New"/>
                <a:sym typeface="Courier New"/>
              </a:rPr>
              <a:t>./echo 15213</a:t>
            </a:r>
          </a:p>
        </p:txBody>
      </p:sp>
      <p:sp>
        <p:nvSpPr>
          <p:cNvPr id="96" name="Shape 96"/>
          <p:cNvSpPr txBox="1"/>
          <p:nvPr/>
        </p:nvSpPr>
        <p:spPr>
          <a:xfrm>
            <a:off x="4037625" y="2879787"/>
            <a:ext cx="4542299" cy="771899"/>
          </a:xfrm>
          <a:prstGeom prst="rect">
            <a:avLst/>
          </a:prstGeom>
          <a:noFill/>
          <a:ln>
            <a:noFill/>
          </a:ln>
        </p:spPr>
        <p:txBody>
          <a:bodyPr lIns="91425" tIns="91425" rIns="91425" bIns="91425" anchor="t" anchorCtr="0">
            <a:noAutofit/>
          </a:bodyPr>
          <a:lstStyle/>
          <a:p>
            <a:pPr lvl="0" rtl="0">
              <a:spcBef>
                <a:spcPts val="0"/>
              </a:spcBef>
              <a:buNone/>
            </a:pPr>
            <a:r>
              <a:rPr lang="en" sz="2400" dirty="0">
                <a:latin typeface="Courier New"/>
                <a:ea typeface="Courier New"/>
                <a:cs typeface="Courier New"/>
                <a:sym typeface="Courier New"/>
              </a:rPr>
              <a:t>telnet localhost 15213</a:t>
            </a:r>
          </a:p>
        </p:txBody>
      </p:sp>
      <p:cxnSp>
        <p:nvCxnSpPr>
          <p:cNvPr id="7" name="Straight Arrow Connector 6"/>
          <p:cNvCxnSpPr/>
          <p:nvPr/>
        </p:nvCxnSpPr>
        <p:spPr>
          <a:xfrm flipH="1">
            <a:off x="2253344" y="2654848"/>
            <a:ext cx="1784281" cy="4258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flipV="1">
            <a:off x="2973625" y="2898575"/>
            <a:ext cx="1064000" cy="293409"/>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873829" y="2716499"/>
            <a:ext cx="271655" cy="3859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893672" y="2716499"/>
            <a:ext cx="225860" cy="3641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More Advanced Debugging</a:t>
            </a:r>
          </a:p>
        </p:txBody>
      </p:sp>
      <p:sp>
        <p:nvSpPr>
          <p:cNvPr id="106" name="Shape 106"/>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dirty="0"/>
              <a:t>Telnet requires you to type everything yourself</a:t>
            </a:r>
          </a:p>
          <a:p>
            <a:pPr marL="457200" lvl="0" indent="-317500" rtl="0">
              <a:spcBef>
                <a:spcPts val="0"/>
              </a:spcBef>
              <a:buClr>
                <a:srgbClr val="990000"/>
              </a:buClr>
              <a:buSzPct val="58333"/>
              <a:buFont typeface="Calibri"/>
              <a:buChar char="■"/>
            </a:pPr>
            <a:r>
              <a:rPr lang="en" dirty="0"/>
              <a:t>Web protocols (like HTTP) can be tedious to type</a:t>
            </a:r>
          </a:p>
          <a:p>
            <a:pPr marL="457200" lvl="0" indent="-317500" rtl="0">
              <a:spcBef>
                <a:spcPts val="0"/>
              </a:spcBef>
              <a:buClr>
                <a:srgbClr val="990000"/>
              </a:buClr>
              <a:buSzPct val="58333"/>
              <a:buFont typeface="Calibri"/>
              <a:buChar char="■"/>
            </a:pPr>
            <a:r>
              <a:rPr lang="en" dirty="0"/>
              <a:t>Use </a:t>
            </a:r>
            <a:r>
              <a:rPr lang="en" dirty="0">
                <a:latin typeface="Courier New"/>
                <a:ea typeface="Courier New"/>
                <a:cs typeface="Courier New"/>
                <a:sym typeface="Courier New"/>
              </a:rPr>
              <a:t>curl </a:t>
            </a:r>
            <a:r>
              <a:rPr lang="en" dirty="0"/>
              <a:t>to form requests for you</a:t>
            </a:r>
          </a:p>
          <a:p>
            <a:pPr marL="0" indent="0" rtl="0">
              <a:spcBef>
                <a:spcPts val="0"/>
              </a:spcBef>
              <a:buNone/>
            </a:pPr>
            <a:r>
              <a:rPr lang="en" dirty="0">
                <a:latin typeface="Courier New"/>
                <a:ea typeface="Courier New"/>
                <a:cs typeface="Courier New"/>
                <a:sym typeface="Courier New"/>
              </a:rPr>
              <a:t>curl --proxy </a:t>
            </a:r>
            <a:r>
              <a:rPr lang="en" u="sng" dirty="0">
                <a:solidFill>
                  <a:schemeClr val="hlink"/>
                </a:solidFill>
                <a:latin typeface="Courier New"/>
                <a:ea typeface="Courier New"/>
                <a:cs typeface="Courier New"/>
                <a:sym typeface="Courier New"/>
                <a:hlinkClick r:id="rId3"/>
              </a:rPr>
              <a:t>http://localhost:port</a:t>
            </a:r>
            <a:r>
              <a:rPr lang="en" dirty="0">
                <a:latin typeface="Courier New"/>
                <a:ea typeface="Courier New"/>
                <a:cs typeface="Courier New"/>
                <a:sym typeface="Courier New"/>
              </a:rPr>
              <a:t> url.com</a:t>
            </a:r>
          </a:p>
          <a:p>
            <a:pPr marL="457200" lvl="0" indent="-317500">
              <a:spcBef>
                <a:spcPts val="0"/>
              </a:spcBef>
              <a:buClr>
                <a:srgbClr val="990000"/>
              </a:buClr>
              <a:buSzPct val="58333"/>
              <a:buFont typeface="Calibri"/>
              <a:buChar char="■"/>
            </a:pPr>
            <a:r>
              <a:rPr lang="en" dirty="0"/>
              <a:t>Redirect output using </a:t>
            </a:r>
            <a:r>
              <a:rPr lang="en" dirty="0">
                <a:latin typeface="Courier New"/>
                <a:ea typeface="Courier New"/>
                <a:cs typeface="Courier New"/>
                <a:sym typeface="Courier New"/>
              </a:rPr>
              <a:t>&gt;</a:t>
            </a:r>
            <a:r>
              <a:rPr lang="en" dirty="0"/>
              <a:t>, for non-text </a:t>
            </a:r>
            <a:r>
              <a:rPr lang="en" dirty="0" smtClean="0"/>
              <a:t>files</a:t>
            </a:r>
          </a:p>
          <a:p>
            <a:pPr marL="457200" lvl="0" indent="-317500">
              <a:spcBef>
                <a:spcPts val="0"/>
              </a:spcBef>
              <a:buClr>
                <a:srgbClr val="990000"/>
              </a:buClr>
              <a:buSzPct val="58333"/>
              <a:buFont typeface="Calibri"/>
              <a:buChar char="■"/>
            </a:pPr>
            <a:r>
              <a:rPr lang="en" dirty="0" smtClean="0">
                <a:solidFill>
                  <a:srgbClr val="FF0000"/>
                </a:solidFill>
              </a:rPr>
              <a:t>Don’t forget that binary data is not the same as text data</a:t>
            </a:r>
          </a:p>
          <a:p>
            <a:pPr marL="857250" lvl="1" indent="-317500">
              <a:buSzPct val="58333"/>
            </a:pPr>
            <a:r>
              <a:rPr lang="en" dirty="0" smtClean="0">
                <a:solidFill>
                  <a:srgbClr val="FF0000"/>
                </a:solidFill>
              </a:rPr>
              <a:t>Be careful when using functions that are meant to operate only on strings. They will not work properly with binary data</a:t>
            </a:r>
            <a:endParaRPr lang="en" dirty="0">
              <a:solidFill>
                <a:srgbClr val="FF0000"/>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marL="0" indent="0">
              <a:spcBef>
                <a:spcPts val="0"/>
              </a:spcBef>
              <a:buNone/>
            </a:pPr>
            <a:r>
              <a:rPr lang="en" dirty="0"/>
              <a:t>How Threads </a:t>
            </a:r>
            <a:r>
              <a:rPr lang="en" dirty="0" smtClean="0"/>
              <a:t>Work: Nuances</a:t>
            </a:r>
            <a:endParaRPr lang="en" dirty="0">
              <a:latin typeface="Courier New"/>
              <a:ea typeface="Courier New"/>
              <a:cs typeface="Courier New"/>
              <a:sym typeface="Courier New"/>
            </a:endParaRPr>
          </a:p>
        </p:txBody>
      </p:sp>
      <p:sp>
        <p:nvSpPr>
          <p:cNvPr id="112" name="Shape 112"/>
          <p:cNvSpPr txBox="1">
            <a:spLocks noGrp="1"/>
          </p:cNvSpPr>
          <p:nvPr>
            <p:ph type="body" idx="1"/>
          </p:nvPr>
        </p:nvSpPr>
        <p:spPr>
          <a:xfrm>
            <a:off x="192975" y="1021550"/>
            <a:ext cx="8832299"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dirty="0"/>
              <a:t>Threads </a:t>
            </a:r>
            <a:r>
              <a:rPr lang="en" dirty="0" smtClean="0"/>
              <a:t>run </a:t>
            </a:r>
            <a:r>
              <a:rPr lang="en" dirty="0"/>
              <a:t>within the same </a:t>
            </a:r>
            <a:r>
              <a:rPr lang="en" dirty="0" smtClean="0"/>
              <a:t>process context</a:t>
            </a:r>
            <a:endParaRPr lang="en" dirty="0"/>
          </a:p>
          <a:p>
            <a:pPr marL="914400" lvl="1" indent="-304800" rtl="0">
              <a:spcBef>
                <a:spcPts val="0"/>
              </a:spcBef>
              <a:buClr>
                <a:srgbClr val="990000"/>
              </a:buClr>
              <a:buSzPct val="50000"/>
              <a:buFont typeface="Calibri"/>
              <a:buChar char="■"/>
            </a:pPr>
            <a:r>
              <a:rPr lang="en" dirty="0" smtClean="0"/>
              <a:t>Arbitrary interleaving </a:t>
            </a:r>
            <a:r>
              <a:rPr lang="en" dirty="0"/>
              <a:t>and </a:t>
            </a:r>
            <a:r>
              <a:rPr lang="en" dirty="0" smtClean="0"/>
              <a:t>parallelization similar </a:t>
            </a:r>
            <a:r>
              <a:rPr lang="en" dirty="0"/>
              <a:t>to </a:t>
            </a:r>
            <a:r>
              <a:rPr lang="en" dirty="0" smtClean="0"/>
              <a:t>processes from Shell Lab</a:t>
            </a:r>
          </a:p>
          <a:p>
            <a:pPr marL="914400" lvl="1" indent="-304800" rtl="0">
              <a:spcBef>
                <a:spcPts val="0"/>
              </a:spcBef>
              <a:buClr>
                <a:srgbClr val="990000"/>
              </a:buClr>
              <a:buSzPct val="50000"/>
              <a:buFont typeface="Calibri"/>
              <a:buChar char="■"/>
            </a:pPr>
            <a:r>
              <a:rPr lang="en" dirty="0" smtClean="0"/>
              <a:t>But keep in mind they are separate </a:t>
            </a:r>
            <a:r>
              <a:rPr lang="en" b="1" i="1" dirty="0" smtClean="0">
                <a:solidFill>
                  <a:srgbClr val="FF0000"/>
                </a:solidFill>
              </a:rPr>
              <a:t>logical flows, not separate processes</a:t>
            </a:r>
          </a:p>
          <a:p>
            <a:pPr marL="914400" lvl="1" indent="-304800" rtl="0">
              <a:spcBef>
                <a:spcPts val="0"/>
              </a:spcBef>
              <a:buClr>
                <a:srgbClr val="990000"/>
              </a:buClr>
              <a:buSzPct val="50000"/>
              <a:buFont typeface="Calibri"/>
              <a:buChar char="■"/>
            </a:pPr>
            <a:r>
              <a:rPr lang="en" dirty="0" smtClean="0">
                <a:solidFill>
                  <a:schemeClr val="tx1"/>
                </a:solidFill>
              </a:rPr>
              <a:t>This implies that there are still context switches, much like with processes, but they are of less duration since threads have less context to store away than processes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Points for Threads</a:t>
            </a:r>
            <a:endParaRPr lang="en-US" dirty="0"/>
          </a:p>
        </p:txBody>
      </p:sp>
      <p:sp>
        <p:nvSpPr>
          <p:cNvPr id="3" name="Text Placeholder 2"/>
          <p:cNvSpPr>
            <a:spLocks noGrp="1"/>
          </p:cNvSpPr>
          <p:nvPr>
            <p:ph type="body" idx="1"/>
          </p:nvPr>
        </p:nvSpPr>
        <p:spPr/>
        <p:txBody>
          <a:bodyPr/>
          <a:lstStyle/>
          <a:p>
            <a:r>
              <a:rPr lang="en-US" sz="1600" dirty="0" smtClean="0"/>
              <a:t>Threads have their own:</a:t>
            </a:r>
          </a:p>
          <a:p>
            <a:pPr lvl="1"/>
            <a:r>
              <a:rPr lang="en-US" sz="1600" dirty="0" smtClean="0"/>
              <a:t>Thread ID</a:t>
            </a:r>
          </a:p>
          <a:p>
            <a:pPr lvl="1"/>
            <a:r>
              <a:rPr lang="en-US" sz="1600" dirty="0" smtClean="0"/>
              <a:t>Stack(contained within the stack area for that process)</a:t>
            </a:r>
          </a:p>
          <a:p>
            <a:pPr lvl="1"/>
            <a:r>
              <a:rPr lang="en-US" sz="1600" dirty="0" smtClean="0"/>
              <a:t>Stack Pointer</a:t>
            </a:r>
          </a:p>
          <a:p>
            <a:pPr lvl="1"/>
            <a:r>
              <a:rPr lang="en-US" sz="1600" dirty="0" smtClean="0"/>
              <a:t>Instruction Pointer</a:t>
            </a:r>
          </a:p>
          <a:p>
            <a:pPr lvl="1"/>
            <a:r>
              <a:rPr lang="en-US" sz="1600" dirty="0" smtClean="0"/>
              <a:t>General Purpose Registers</a:t>
            </a:r>
          </a:p>
          <a:p>
            <a:pPr lvl="1"/>
            <a:r>
              <a:rPr lang="en-US" sz="1600" dirty="0" smtClean="0"/>
              <a:t>Status Codes</a:t>
            </a:r>
          </a:p>
          <a:p>
            <a:r>
              <a:rPr lang="en-US" sz="1600" dirty="0" smtClean="0"/>
              <a:t>Threads share:</a:t>
            </a:r>
          </a:p>
          <a:p>
            <a:pPr lvl="1"/>
            <a:r>
              <a:rPr lang="en-US" sz="1600" dirty="0" smtClean="0"/>
              <a:t>Code sections</a:t>
            </a:r>
          </a:p>
          <a:p>
            <a:pPr lvl="1"/>
            <a:r>
              <a:rPr lang="en-US" sz="1600" dirty="0" smtClean="0"/>
              <a:t>Heap</a:t>
            </a:r>
          </a:p>
          <a:p>
            <a:pPr lvl="1"/>
            <a:r>
              <a:rPr lang="en-US" sz="1600" dirty="0" smtClean="0"/>
              <a:t>Open files</a:t>
            </a:r>
          </a:p>
        </p:txBody>
      </p:sp>
    </p:spTree>
    <p:extLst>
      <p:ext uri="{BB962C8B-B14F-4D97-AF65-F5344CB8AC3E}">
        <p14:creationId xmlns:p14="http://schemas.microsoft.com/office/powerpoint/2010/main" val="5764994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1614</Words>
  <Application>Microsoft Macintosh PowerPoint</Application>
  <PresentationFormat>On-screen Show (16:9)</PresentationFormat>
  <Paragraphs>336</Paragraphs>
  <Slides>34</Slides>
  <Notes>29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template2007</vt:lpstr>
      <vt:lpstr>15/18-213 Recitation:  Multithreaded Synchronization</vt:lpstr>
      <vt:lpstr>Agenda</vt:lpstr>
      <vt:lpstr>Proxy Lab</vt:lpstr>
      <vt:lpstr>The Echo Server – Sequential Handling</vt:lpstr>
      <vt:lpstr>The Echo Server – Sequential Handling</vt:lpstr>
      <vt:lpstr>The Echo Server: Finding Its Weakness</vt:lpstr>
      <vt:lpstr>More Advanced Debugging</vt:lpstr>
      <vt:lpstr>How Threads Work: Nuances</vt:lpstr>
      <vt:lpstr>Critical Points for Threads</vt:lpstr>
      <vt:lpstr>Anatomy of pthread_create</vt:lpstr>
      <vt:lpstr>Working Together: When to use Threads</vt:lpstr>
      <vt:lpstr>Sums: The Fun Way</vt:lpstr>
      <vt:lpstr>Sums: The Fun Way</vt:lpstr>
      <vt:lpstr>Sums: The Fun Way</vt:lpstr>
      <vt:lpstr>Advantages &amp; Disadvantages</vt:lpstr>
      <vt:lpstr>Critical Sections and Shared Variables</vt:lpstr>
      <vt:lpstr>Critical Sections and Shared Variables</vt:lpstr>
      <vt:lpstr>What happens</vt:lpstr>
      <vt:lpstr>Mutexes</vt:lpstr>
      <vt:lpstr>Mutexes</vt:lpstr>
      <vt:lpstr>Semaphores and Atomicity </vt:lpstr>
      <vt:lpstr>Problem solved… right?</vt:lpstr>
      <vt:lpstr>Synchronization Gone Wrong Part 1</vt:lpstr>
      <vt:lpstr>Synchronization Gone Wrong Part 2</vt:lpstr>
      <vt:lpstr>Readers and Writers</vt:lpstr>
      <vt:lpstr>Readers and Writers</vt:lpstr>
      <vt:lpstr>Readers and Writers</vt:lpstr>
      <vt:lpstr>Readers and Writers</vt:lpstr>
      <vt:lpstr>Readers and Writers</vt:lpstr>
      <vt:lpstr>Concurrency and Starvation</vt:lpstr>
      <vt:lpstr>Problem: Deadlock</vt:lpstr>
      <vt:lpstr>Problem: Deadlock</vt:lpstr>
      <vt:lpstr>Problem: Livelock</vt:lpstr>
      <vt:lpstr>Recognitions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15-213 Recitation:  Multithreaded Synchronization</dc:title>
  <dc:creator>Isaac Manjarres</dc:creator>
  <cp:lastModifiedBy>Dave</cp:lastModifiedBy>
  <cp:revision>20</cp:revision>
  <cp:lastPrinted>2015-11-28T23:41:49Z</cp:lastPrinted>
  <dcterms:modified xsi:type="dcterms:W3CDTF">2015-12-02T00:15:16Z</dcterms:modified>
</cp:coreProperties>
</file>