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</p:sldMasterIdLst>
  <p:notesMasterIdLst>
    <p:notesMasterId r:id="rId29"/>
  </p:notesMasterIdLst>
  <p:sldIdLst>
    <p:sldId id="256" r:id="rId3"/>
    <p:sldId id="258" r:id="rId4"/>
    <p:sldId id="257" r:id="rId5"/>
    <p:sldId id="259" r:id="rId6"/>
    <p:sldId id="260" r:id="rId7"/>
    <p:sldId id="261" r:id="rId8"/>
    <p:sldId id="282" r:id="rId9"/>
    <p:sldId id="283" r:id="rId10"/>
    <p:sldId id="262" r:id="rId11"/>
    <p:sldId id="284" r:id="rId12"/>
    <p:sldId id="265" r:id="rId13"/>
    <p:sldId id="267" r:id="rId14"/>
    <p:sldId id="266" r:id="rId15"/>
    <p:sldId id="268" r:id="rId16"/>
    <p:sldId id="275" r:id="rId17"/>
    <p:sldId id="281" r:id="rId18"/>
    <p:sldId id="270" r:id="rId19"/>
    <p:sldId id="272" r:id="rId20"/>
    <p:sldId id="273" r:id="rId21"/>
    <p:sldId id="276" r:id="rId22"/>
    <p:sldId id="277" r:id="rId23"/>
    <p:sldId id="278" r:id="rId24"/>
    <p:sldId id="279" r:id="rId25"/>
    <p:sldId id="285" r:id="rId26"/>
    <p:sldId id="286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958" autoAdjust="0"/>
  </p:normalViewPr>
  <p:slideViewPr>
    <p:cSldViewPr>
      <p:cViewPr varScale="1">
        <p:scale>
          <a:sx n="103" d="100"/>
          <a:sy n="103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403061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F20B1-36C7-2E4B-B49C-9368D9E7F1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slide is stolen</a:t>
            </a:r>
            <a:r>
              <a:rPr lang="en-US" baseline="0" dirty="0" smtClean="0"/>
              <a:t> from the end of floating point notes. May be helpful if you just want case-by-case rules.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F20B1-36C7-2E4B-B49C-9368D9E7F1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5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5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8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2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8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9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Recitation 3: Monday</a:t>
            </a:r>
            <a:r>
              <a:rPr lang="en-US" dirty="0" smtClean="0"/>
              <a:t>, September 14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r>
              <a:rPr lang="en-US" dirty="0" err="1" smtClean="0"/>
              <a:t>Dhruven</a:t>
            </a:r>
            <a:r>
              <a:rPr lang="en-US" dirty="0" smtClean="0"/>
              <a:t> Shah, Ben Spinelli</a:t>
            </a:r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</a:t>
            </a:r>
            <a:r>
              <a:rPr lang="en-US" dirty="0" smtClean="0"/>
              <a:t>– </a:t>
            </a:r>
            <a:r>
              <a:rPr lang="en-US" dirty="0" err="1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Endianness</a:t>
            </a:r>
            <a:r>
              <a:rPr lang="en-US" dirty="0" smtClean="0"/>
              <a:t> describes which bit is most significant in a binary number</a:t>
            </a:r>
          </a:p>
          <a:p>
            <a:r>
              <a:rPr lang="en-US" dirty="0" smtClean="0"/>
              <a:t>You won’t need to work with this until bomb lab</a:t>
            </a:r>
          </a:p>
          <a:p>
            <a:r>
              <a:rPr lang="en-US" dirty="0" smtClean="0"/>
              <a:t>Big endian:</a:t>
            </a:r>
          </a:p>
          <a:p>
            <a:pPr lvl="1"/>
            <a:r>
              <a:rPr lang="en-US" dirty="0" smtClean="0"/>
              <a:t>First byte (lowest address) is the </a:t>
            </a:r>
            <a:r>
              <a:rPr lang="en-US" i="1" dirty="0" smtClean="0"/>
              <a:t>most</a:t>
            </a:r>
            <a:r>
              <a:rPr lang="en-US" dirty="0" smtClean="0"/>
              <a:t> significant</a:t>
            </a:r>
          </a:p>
          <a:p>
            <a:pPr lvl="1"/>
            <a:r>
              <a:rPr lang="en-US" dirty="0" smtClean="0"/>
              <a:t>This is how we typically talk about binary numbers</a:t>
            </a:r>
          </a:p>
          <a:p>
            <a:r>
              <a:rPr lang="en-US" dirty="0" smtClean="0"/>
              <a:t>Little endian:</a:t>
            </a:r>
          </a:p>
          <a:p>
            <a:pPr lvl="1"/>
            <a:r>
              <a:rPr lang="en-US" dirty="0" smtClean="0"/>
              <a:t>First byte (lowest address) is the </a:t>
            </a:r>
            <a:r>
              <a:rPr lang="en-US" i="1" dirty="0" smtClean="0"/>
              <a:t>least</a:t>
            </a:r>
            <a:r>
              <a:rPr lang="en-US" dirty="0" smtClean="0"/>
              <a:t> significant</a:t>
            </a:r>
          </a:p>
          <a:p>
            <a:pPr lvl="1"/>
            <a:r>
              <a:rPr lang="en-US" dirty="0" smtClean="0"/>
              <a:t>Intel x86 (shark/</a:t>
            </a:r>
            <a:r>
              <a:rPr lang="en-US" dirty="0" err="1" smtClean="0"/>
              <a:t>andrew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machines) implement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/>
              <a:t>Floating Point – Fractions in Binary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idx="4294967295"/>
          </p:nvPr>
        </p:nvSpPr>
        <p:spPr>
          <a:xfrm>
            <a:off x="685800" y="5105400"/>
            <a:ext cx="4648200" cy="15240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586740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4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Point – IEEE Standard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84476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5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We can think of floating point as binary scientific notation</a:t>
            </a:r>
          </a:p>
          <a:p>
            <a:pPr lvl="2"/>
            <a:r>
              <a:rPr lang="en-US" dirty="0" smtClean="0"/>
              <a:t>IEEE format includes a few optimizations to increase range for our given number of bits</a:t>
            </a:r>
          </a:p>
          <a:p>
            <a:pPr lvl="1"/>
            <a:r>
              <a:rPr lang="en-US" dirty="0" smtClean="0"/>
              <a:t>The number represented is </a:t>
            </a:r>
            <a:r>
              <a:rPr lang="en-US" i="1" dirty="0" smtClean="0"/>
              <a:t>essentially</a:t>
            </a:r>
            <a:r>
              <a:rPr lang="en-US" dirty="0" smtClean="0"/>
              <a:t> (sign * </a:t>
            </a:r>
            <a:r>
              <a:rPr lang="en-US" dirty="0" err="1" smtClean="0"/>
              <a:t>frac</a:t>
            </a:r>
            <a:r>
              <a:rPr lang="en-US" dirty="0"/>
              <a:t> </a:t>
            </a:r>
            <a:r>
              <a:rPr lang="en-US" dirty="0" smtClean="0"/>
              <a:t>* 2</a:t>
            </a:r>
            <a:r>
              <a:rPr lang="en-US" baseline="30000" dirty="0" smtClean="0"/>
              <a:t>exp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There are a few steps I left out there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Assume our floating point format has </a:t>
            </a:r>
            <a:r>
              <a:rPr lang="en-US" b="1" dirty="0" smtClean="0"/>
              <a:t>no sign bit, k = 3 exponent bits, and n=2 fraction bits</a:t>
            </a:r>
          </a:p>
          <a:p>
            <a:pPr lvl="1"/>
            <a:r>
              <a:rPr lang="en-US" dirty="0" smtClean="0"/>
              <a:t>What does 10010 represent?</a:t>
            </a:r>
          </a:p>
        </p:txBody>
      </p:sp>
    </p:spTree>
    <p:extLst>
      <p:ext uri="{BB962C8B-B14F-4D97-AF65-F5344CB8AC3E}">
        <p14:creationId xmlns:p14="http://schemas.microsoft.com/office/powerpoint/2010/main" val="325461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We can think of floating point as binary scientific notation</a:t>
            </a:r>
          </a:p>
          <a:p>
            <a:pPr lvl="2"/>
            <a:r>
              <a:rPr lang="en-US" dirty="0" smtClean="0"/>
              <a:t>IEEE format includes a few optimizations to increase range for our given number of bits</a:t>
            </a:r>
          </a:p>
          <a:p>
            <a:pPr lvl="1"/>
            <a:r>
              <a:rPr lang="en-US" dirty="0" smtClean="0"/>
              <a:t>The number represented is </a:t>
            </a:r>
            <a:r>
              <a:rPr lang="en-US" i="1" dirty="0" smtClean="0"/>
              <a:t>essentially</a:t>
            </a:r>
            <a:r>
              <a:rPr lang="en-US" dirty="0" smtClean="0"/>
              <a:t> (sign * </a:t>
            </a:r>
            <a:r>
              <a:rPr lang="en-US" dirty="0" err="1" smtClean="0"/>
              <a:t>frac</a:t>
            </a:r>
            <a:r>
              <a:rPr lang="en-US" dirty="0"/>
              <a:t> </a:t>
            </a:r>
            <a:r>
              <a:rPr lang="en-US" dirty="0" smtClean="0"/>
              <a:t>* 2</a:t>
            </a:r>
            <a:r>
              <a:rPr lang="en-US" baseline="30000" dirty="0" smtClean="0"/>
              <a:t>exp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There are a few steps I left out there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Assume our floating point format has </a:t>
            </a:r>
            <a:r>
              <a:rPr lang="en-US" b="1" dirty="0" smtClean="0"/>
              <a:t>no sign bit, k = 3 exponent bits, and n=2 fraction bits</a:t>
            </a:r>
          </a:p>
          <a:p>
            <a:pPr lvl="1"/>
            <a:r>
              <a:rPr lang="en-US" dirty="0" smtClean="0"/>
              <a:t>What does 10010 represent? </a:t>
            </a:r>
            <a:r>
              <a:rPr lang="en-US" b="1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703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 is unsigned; needs a bias to represent negative numbers</a:t>
            </a:r>
          </a:p>
          <a:p>
            <a:pPr lvl="1"/>
            <a:r>
              <a:rPr lang="en-US" dirty="0" smtClean="0"/>
              <a:t>Bias = 2</a:t>
            </a:r>
            <a:r>
              <a:rPr lang="en-US" baseline="30000" dirty="0" smtClean="0"/>
              <a:t>k-1 </a:t>
            </a:r>
            <a:r>
              <a:rPr lang="en-US" dirty="0" smtClean="0"/>
              <a:t>- 1, where k is the number of exponent bits</a:t>
            </a:r>
          </a:p>
          <a:p>
            <a:pPr lvl="1"/>
            <a:r>
              <a:rPr lang="en-US" dirty="0" smtClean="0"/>
              <a:t>Can also be thought of as bit pattern 0b011…111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When converting </a:t>
            </a:r>
            <a:r>
              <a:rPr lang="en-US" dirty="0" err="1" smtClean="0"/>
              <a:t>frac</a:t>
            </a:r>
            <a:r>
              <a:rPr lang="en-US" dirty="0" smtClean="0"/>
              <a:t>/</a:t>
            </a:r>
            <a:r>
              <a:rPr lang="en-US" dirty="0" err="1" smtClean="0"/>
              <a:t>int</a:t>
            </a:r>
            <a:r>
              <a:rPr lang="en-US" dirty="0" smtClean="0"/>
              <a:t> =&gt; float, assume normalized until proven otherwise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08046"/>
              </p:ext>
            </p:extLst>
          </p:nvPr>
        </p:nvGraphicFramePr>
        <p:xfrm>
          <a:off x="762000" y="2921000"/>
          <a:ext cx="7772400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alibri"/>
                          <a:cs typeface="Calibri"/>
                        </a:rPr>
                        <a:t>Normalized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Calibri"/>
                          <a:cs typeface="Calibri"/>
                        </a:rPr>
                        <a:t>Denormalized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exp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= 0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Implied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leading 1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E =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exp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- Bias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Denser near origin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Represents small numbers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79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 is unsigned; needs a bias to represent negative numbers</a:t>
            </a:r>
          </a:p>
          <a:p>
            <a:pPr lvl="1"/>
            <a:r>
              <a:rPr lang="en-US" dirty="0" smtClean="0"/>
              <a:t>Bias = 2</a:t>
            </a:r>
            <a:r>
              <a:rPr lang="en-US" baseline="30000" dirty="0" smtClean="0"/>
              <a:t>k-1 </a:t>
            </a:r>
            <a:r>
              <a:rPr lang="en-US" dirty="0" smtClean="0"/>
              <a:t>- 1, where k is the number of exponent bits</a:t>
            </a:r>
          </a:p>
          <a:p>
            <a:pPr lvl="1"/>
            <a:r>
              <a:rPr lang="en-US" dirty="0" smtClean="0"/>
              <a:t>Can also be thought of as bit pattern 0b011…111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When converting </a:t>
            </a:r>
            <a:r>
              <a:rPr lang="en-US" dirty="0" err="1" smtClean="0"/>
              <a:t>frac</a:t>
            </a:r>
            <a:r>
              <a:rPr lang="en-US" dirty="0" smtClean="0"/>
              <a:t>/</a:t>
            </a:r>
            <a:r>
              <a:rPr lang="en-US" dirty="0" err="1" smtClean="0"/>
              <a:t>int</a:t>
            </a:r>
            <a:r>
              <a:rPr lang="en-US" dirty="0" smtClean="0"/>
              <a:t> =&gt; float, assume normalized until proven otherwise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20622"/>
              </p:ext>
            </p:extLst>
          </p:nvPr>
        </p:nvGraphicFramePr>
        <p:xfrm>
          <a:off x="762000" y="2921000"/>
          <a:ext cx="7772400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alibri"/>
                          <a:cs typeface="Calibri"/>
                        </a:rPr>
                        <a:t>Normalized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Calibri"/>
                          <a:cs typeface="Calibri"/>
                        </a:rPr>
                        <a:t>Denormalized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0 &lt; </a:t>
                      </a:r>
                      <a:r>
                        <a:rPr lang="en-US" sz="2000" b="1" dirty="0" err="1" smtClean="0">
                          <a:latin typeface="Calibri"/>
                          <a:cs typeface="Calibri"/>
                        </a:rPr>
                        <a:t>exp</a:t>
                      </a: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 &lt; (2</a:t>
                      </a:r>
                      <a:r>
                        <a:rPr lang="en-US" sz="2000" b="1" baseline="30000" dirty="0" smtClean="0">
                          <a:latin typeface="Calibri"/>
                          <a:cs typeface="Calibri"/>
                        </a:rPr>
                        <a:t>k</a:t>
                      </a: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-1)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exp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= 0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Implied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leading 1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Leading</a:t>
                      </a:r>
                      <a:r>
                        <a:rPr lang="en-US" sz="2000" b="1" baseline="0" dirty="0" smtClean="0">
                          <a:latin typeface="Calibri"/>
                          <a:cs typeface="Calibri"/>
                        </a:rPr>
                        <a:t> 0</a:t>
                      </a:r>
                      <a:endParaRPr lang="en-US" sz="2000" b="1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E =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exp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- Bias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E = 1</a:t>
                      </a:r>
                      <a:r>
                        <a:rPr lang="en-US" sz="2000" b="1" baseline="0" dirty="0" smtClean="0">
                          <a:latin typeface="Calibri"/>
                          <a:cs typeface="Calibri"/>
                        </a:rPr>
                        <a:t> - Bias. Why?</a:t>
                      </a:r>
                      <a:endParaRPr lang="en-US" sz="2000" b="1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Denser near origin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Evenly spaced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Represents large numbers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Represents small numbers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8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Cases (</a:t>
            </a:r>
            <a:r>
              <a:rPr lang="en-US" dirty="0" err="1" smtClean="0"/>
              <a:t>exp</a:t>
            </a:r>
            <a:r>
              <a:rPr lang="en-US" dirty="0" smtClean="0"/>
              <a:t> = 2</a:t>
            </a:r>
            <a:r>
              <a:rPr lang="en-US" baseline="30000" dirty="0" smtClean="0"/>
              <a:t>k</a:t>
            </a:r>
            <a:r>
              <a:rPr lang="en-US" dirty="0" smtClean="0"/>
              <a:t>-1)</a:t>
            </a:r>
          </a:p>
          <a:p>
            <a:pPr lvl="1"/>
            <a:r>
              <a:rPr lang="en-US" dirty="0" smtClean="0"/>
              <a:t>Infinity</a:t>
            </a:r>
          </a:p>
          <a:p>
            <a:pPr lvl="2"/>
            <a:r>
              <a:rPr lang="en-US" dirty="0" smtClean="0"/>
              <a:t>Result of an overflow during calculation or division by 0</a:t>
            </a:r>
          </a:p>
          <a:p>
            <a:pPr lvl="2"/>
            <a:r>
              <a:rPr lang="en-US" dirty="0" err="1" smtClean="0"/>
              <a:t>exp</a:t>
            </a:r>
            <a:r>
              <a:rPr lang="en-US" dirty="0" smtClean="0"/>
              <a:t> = 2</a:t>
            </a:r>
            <a:r>
              <a:rPr lang="en-US" baseline="30000" dirty="0" smtClean="0"/>
              <a:t>k</a:t>
            </a:r>
            <a:r>
              <a:rPr lang="en-US" dirty="0" smtClean="0"/>
              <a:t>-1, </a:t>
            </a:r>
            <a:r>
              <a:rPr lang="en-US" dirty="0" err="1" smtClean="0"/>
              <a:t>frac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Not a Number (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Result of illegal operation (</a:t>
            </a:r>
            <a:r>
              <a:rPr lang="en-US" dirty="0" err="1" smtClean="0"/>
              <a:t>sqrt</a:t>
            </a:r>
            <a:r>
              <a:rPr lang="en-US" dirty="0" smtClean="0"/>
              <a:t>(-1), </a:t>
            </a:r>
            <a:r>
              <a:rPr lang="en-US" dirty="0" err="1" smtClean="0"/>
              <a:t>inf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inf</a:t>
            </a:r>
            <a:r>
              <a:rPr lang="en-US" dirty="0" smtClean="0"/>
              <a:t> * 0)</a:t>
            </a:r>
          </a:p>
          <a:p>
            <a:pPr lvl="2"/>
            <a:r>
              <a:rPr lang="en-US" dirty="0" err="1" smtClean="0"/>
              <a:t>exp</a:t>
            </a:r>
            <a:r>
              <a:rPr lang="en-US" dirty="0" smtClean="0"/>
              <a:t> = 2</a:t>
            </a:r>
            <a:r>
              <a:rPr lang="en-US" baseline="30000" dirty="0" smtClean="0"/>
              <a:t>k</a:t>
            </a:r>
            <a:r>
              <a:rPr lang="en-US" dirty="0" smtClean="0"/>
              <a:t>-1, </a:t>
            </a:r>
            <a:r>
              <a:rPr lang="en-US" dirty="0" err="1" smtClean="0"/>
              <a:t>frac</a:t>
            </a:r>
            <a:r>
              <a:rPr lang="en-US" dirty="0" smtClean="0"/>
              <a:t> != 0</a:t>
            </a:r>
          </a:p>
          <a:p>
            <a:pPr lvl="1"/>
            <a:r>
              <a:rPr lang="en-US" dirty="0" smtClean="0"/>
              <a:t>Keep in mind these special cases are not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to even</a:t>
            </a:r>
          </a:p>
          <a:p>
            <a:pPr lvl="1"/>
            <a:r>
              <a:rPr lang="en-US" dirty="0" smtClean="0"/>
              <a:t>Why? Avoid statistical bias of rounding up or down on half.</a:t>
            </a:r>
          </a:p>
          <a:p>
            <a:pPr lvl="1"/>
            <a:r>
              <a:rPr lang="en-US" dirty="0" smtClean="0"/>
              <a:t>How? Like this: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46761"/>
              </p:ext>
            </p:extLst>
          </p:nvPr>
        </p:nvGraphicFramePr>
        <p:xfrm>
          <a:off x="1143000" y="2590800"/>
          <a:ext cx="7162800" cy="3581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573"/>
                <a:gridCol w="4201258"/>
                <a:gridCol w="1101969"/>
              </a:tblGrid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00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truncate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1.01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01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below half; round down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1.01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interesting case;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round to even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1.01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above half; round up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00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truncate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01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  <a:cs typeface="Calibri"/>
                        </a:rPr>
                        <a:t>below half; round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  <a:cs typeface="Calibri"/>
                        </a:rPr>
                        <a:t>Interesting case;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round to even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  <a:cs typeface="Calibri"/>
                        </a:rPr>
                        <a:t>above half; round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1.11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00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truncate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1.11</a:t>
                      </a:r>
                      <a:r>
                        <a:rPr lang="en-US" baseline="-250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baseline="-25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V="1">
            <a:off x="2133600" y="28194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209800" y="3581400"/>
            <a:ext cx="0" cy="8382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133600" y="39624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2209800" y="44196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2133600" y="4419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133600" y="55626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62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128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15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1.101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1.101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17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19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1.010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138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1.000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1010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1.001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63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1.111</a:t>
            </a:r>
            <a:r>
              <a:rPr lang="en-US" sz="1800" dirty="0">
                <a:solidFill>
                  <a:srgbClr val="980002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1100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111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1800" dirty="0">
                <a:latin typeface="Monaco" charset="0"/>
                <a:sym typeface="Monaco" charset="0"/>
              </a:rPr>
              <a:t>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10.000</a:t>
            </a:r>
            <a:endParaRPr lang="en-US" sz="1800" dirty="0">
              <a:latin typeface="Monaco" charset="0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51263" y="698500"/>
            <a:ext cx="255905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1.BBG</a:t>
            </a:r>
            <a:r>
              <a:rPr lang="en-US" sz="3600">
                <a:solidFill>
                  <a:srgbClr val="CC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Recitation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 is a place for interaction</a:t>
            </a:r>
          </a:p>
          <a:p>
            <a:pPr lvl="1"/>
            <a:r>
              <a:rPr lang="en-US" dirty="0" smtClean="0"/>
              <a:t>If you have questions, please ask.</a:t>
            </a:r>
          </a:p>
          <a:p>
            <a:pPr lvl="1"/>
            <a:r>
              <a:rPr lang="en-US" dirty="0" smtClean="0"/>
              <a:t>If you want to go over an example not planned for recitation, let me know.</a:t>
            </a:r>
          </a:p>
          <a:p>
            <a:r>
              <a:rPr lang="en-US" dirty="0" smtClean="0"/>
              <a:t>We’ll cover:</a:t>
            </a:r>
          </a:p>
          <a:p>
            <a:pPr lvl="1"/>
            <a:r>
              <a:rPr lang="en-US" dirty="0" smtClean="0"/>
              <a:t>A quick recap of topics from class, especially ones we have found students struggled with in the past</a:t>
            </a:r>
          </a:p>
          <a:p>
            <a:pPr lvl="1"/>
            <a:r>
              <a:rPr lang="en-US" dirty="0" smtClean="0"/>
              <a:t>Example problems to reinforce those topics and prepare for exams</a:t>
            </a:r>
          </a:p>
          <a:p>
            <a:pPr lvl="1"/>
            <a:r>
              <a:rPr lang="en-US" dirty="0" smtClean="0"/>
              <a:t>Demos, tips, and questions for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</a:t>
            </a:r>
            <a:r>
              <a:rPr lang="en-US" dirty="0"/>
              <a:t>following 5‐</a:t>
            </a:r>
            <a:r>
              <a:rPr lang="en-US" dirty="0" smtClean="0"/>
              <a:t>bit floating point representation </a:t>
            </a:r>
            <a:r>
              <a:rPr lang="en-US" dirty="0"/>
              <a:t>based on </a:t>
            </a:r>
            <a:r>
              <a:rPr lang="en-US" dirty="0" smtClean="0"/>
              <a:t>the IEEE </a:t>
            </a:r>
            <a:r>
              <a:rPr lang="en-US" dirty="0"/>
              <a:t>floating </a:t>
            </a:r>
            <a:r>
              <a:rPr lang="en-US" dirty="0" smtClean="0"/>
              <a:t>point format</a:t>
            </a:r>
            <a:r>
              <a:rPr lang="en-US" dirty="0"/>
              <a:t>. </a:t>
            </a:r>
            <a:r>
              <a:rPr lang="en-US" dirty="0" smtClean="0"/>
              <a:t>This format </a:t>
            </a:r>
            <a:r>
              <a:rPr lang="en-US" dirty="0"/>
              <a:t>does not have a sign bit – it can </a:t>
            </a:r>
            <a:r>
              <a:rPr lang="en-US" dirty="0" smtClean="0"/>
              <a:t>only represent </a:t>
            </a:r>
            <a:r>
              <a:rPr lang="en-US" dirty="0"/>
              <a:t>nonnegative numbers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are k=3 exponent bits.</a:t>
            </a:r>
          </a:p>
          <a:p>
            <a:pPr lvl="1"/>
            <a:r>
              <a:rPr lang="en-US" dirty="0" smtClean="0"/>
              <a:t>There are n=2 fraction bits.</a:t>
            </a:r>
          </a:p>
          <a:p>
            <a:pPr lvl="1"/>
            <a:endParaRPr lang="en-US" dirty="0"/>
          </a:p>
          <a:p>
            <a:r>
              <a:rPr lang="en-US" dirty="0" smtClean="0"/>
              <a:t>What is the…</a:t>
            </a:r>
          </a:p>
          <a:p>
            <a:pPr lvl="1"/>
            <a:r>
              <a:rPr lang="en-US" dirty="0" smtClean="0"/>
              <a:t>Bias?</a:t>
            </a:r>
          </a:p>
          <a:p>
            <a:pPr lvl="1"/>
            <a:r>
              <a:rPr lang="en-US" dirty="0" smtClean="0"/>
              <a:t>Largest </a:t>
            </a:r>
            <a:r>
              <a:rPr lang="en-US" dirty="0" err="1" smtClean="0"/>
              <a:t>denormalized</a:t>
            </a:r>
            <a:r>
              <a:rPr lang="en-US" dirty="0" smtClean="0"/>
              <a:t> number?</a:t>
            </a:r>
          </a:p>
          <a:p>
            <a:pPr lvl="1"/>
            <a:r>
              <a:rPr lang="en-US" dirty="0" smtClean="0"/>
              <a:t>Smallest normalized number?</a:t>
            </a:r>
          </a:p>
          <a:p>
            <a:pPr lvl="1"/>
            <a:r>
              <a:rPr lang="en-US" dirty="0" smtClean="0"/>
              <a:t>Largest finite number it can represent?</a:t>
            </a:r>
          </a:p>
          <a:p>
            <a:pPr lvl="1"/>
            <a:r>
              <a:rPr lang="en-US" dirty="0" smtClean="0"/>
              <a:t>Smallest non-zero value it can represent?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67708"/>
              </p:ext>
            </p:extLst>
          </p:nvPr>
        </p:nvGraphicFramePr>
        <p:xfrm>
          <a:off x="5029200" y="2849880"/>
          <a:ext cx="28194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frac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4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</a:t>
            </a:r>
            <a:r>
              <a:rPr lang="en-US" dirty="0"/>
              <a:t>following 5‐</a:t>
            </a:r>
            <a:r>
              <a:rPr lang="en-US" dirty="0" smtClean="0"/>
              <a:t>bit floating point representation </a:t>
            </a:r>
            <a:r>
              <a:rPr lang="en-US" dirty="0"/>
              <a:t>based on </a:t>
            </a:r>
            <a:r>
              <a:rPr lang="en-US" dirty="0" smtClean="0"/>
              <a:t>the IEEE </a:t>
            </a:r>
            <a:r>
              <a:rPr lang="en-US" dirty="0"/>
              <a:t>floating </a:t>
            </a:r>
            <a:r>
              <a:rPr lang="en-US" dirty="0" smtClean="0"/>
              <a:t>point format</a:t>
            </a:r>
            <a:r>
              <a:rPr lang="en-US" dirty="0"/>
              <a:t>. </a:t>
            </a:r>
            <a:r>
              <a:rPr lang="en-US" dirty="0" smtClean="0"/>
              <a:t>This format </a:t>
            </a:r>
            <a:r>
              <a:rPr lang="en-US" dirty="0"/>
              <a:t>does not have a sign bit – it can </a:t>
            </a:r>
            <a:r>
              <a:rPr lang="en-US" dirty="0" smtClean="0"/>
              <a:t>only represent </a:t>
            </a:r>
            <a:r>
              <a:rPr lang="en-US" dirty="0"/>
              <a:t>nonnegative numbers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are k=3 exponent bits.</a:t>
            </a:r>
          </a:p>
          <a:p>
            <a:pPr lvl="1"/>
            <a:r>
              <a:rPr lang="en-US" dirty="0" smtClean="0"/>
              <a:t>There are n=2 fraction bits.</a:t>
            </a:r>
          </a:p>
          <a:p>
            <a:pPr lvl="1"/>
            <a:endParaRPr lang="en-US" dirty="0"/>
          </a:p>
          <a:p>
            <a:r>
              <a:rPr lang="en-US" dirty="0" smtClean="0"/>
              <a:t>What is the…</a:t>
            </a:r>
          </a:p>
          <a:p>
            <a:pPr lvl="1"/>
            <a:r>
              <a:rPr lang="en-US" dirty="0" smtClean="0"/>
              <a:t>Bias? </a:t>
            </a:r>
            <a:r>
              <a:rPr lang="en-US" b="1" dirty="0" smtClean="0"/>
              <a:t>011</a:t>
            </a:r>
            <a:r>
              <a:rPr lang="en-US" b="1" baseline="-25000" dirty="0" smtClean="0"/>
              <a:t>2</a:t>
            </a:r>
            <a:r>
              <a:rPr lang="en-US" b="1" dirty="0" smtClean="0"/>
              <a:t> = 3</a:t>
            </a:r>
          </a:p>
          <a:p>
            <a:pPr lvl="1"/>
            <a:r>
              <a:rPr lang="en-US" dirty="0" smtClean="0"/>
              <a:t>Largest </a:t>
            </a:r>
            <a:r>
              <a:rPr lang="en-US" dirty="0" err="1" smtClean="0"/>
              <a:t>denormalized</a:t>
            </a:r>
            <a:r>
              <a:rPr lang="en-US" dirty="0" smtClean="0"/>
              <a:t> number? </a:t>
            </a:r>
            <a:r>
              <a:rPr lang="en-US" b="1" dirty="0" smtClean="0"/>
              <a:t>000 11</a:t>
            </a:r>
            <a:r>
              <a:rPr lang="en-US" b="1" baseline="-25000" dirty="0" smtClean="0"/>
              <a:t>2</a:t>
            </a:r>
            <a:r>
              <a:rPr lang="en-US" b="1" dirty="0" smtClean="0"/>
              <a:t> = 0.0011</a:t>
            </a:r>
            <a:r>
              <a:rPr lang="en-US" b="1" baseline="-25000" dirty="0" smtClean="0"/>
              <a:t>2</a:t>
            </a:r>
            <a:r>
              <a:rPr lang="en-US" b="1" dirty="0" smtClean="0"/>
              <a:t> = 3/16</a:t>
            </a:r>
          </a:p>
          <a:p>
            <a:pPr lvl="1"/>
            <a:r>
              <a:rPr lang="en-US" dirty="0" smtClean="0"/>
              <a:t>Smallest normalized number? </a:t>
            </a:r>
            <a:r>
              <a:rPr lang="en-US" b="1" dirty="0" smtClean="0"/>
              <a:t>001 00</a:t>
            </a:r>
            <a:r>
              <a:rPr lang="en-US" b="1" baseline="-25000" dirty="0" smtClean="0"/>
              <a:t>2</a:t>
            </a:r>
            <a:r>
              <a:rPr lang="en-US" b="1" dirty="0" smtClean="0"/>
              <a:t> = 0.0100</a:t>
            </a:r>
            <a:r>
              <a:rPr lang="en-US" b="1" baseline="-25000" dirty="0" smtClean="0"/>
              <a:t>2</a:t>
            </a:r>
            <a:r>
              <a:rPr lang="en-US" b="1" dirty="0" smtClean="0"/>
              <a:t> = 1/4</a:t>
            </a:r>
          </a:p>
          <a:p>
            <a:pPr lvl="1"/>
            <a:r>
              <a:rPr lang="en-US" dirty="0" smtClean="0"/>
              <a:t>Largest finite number it can represent? </a:t>
            </a:r>
            <a:r>
              <a:rPr lang="en-US" b="1" dirty="0" smtClean="0"/>
              <a:t>110 11</a:t>
            </a:r>
            <a:r>
              <a:rPr lang="en-US" b="1" baseline="-25000" dirty="0" smtClean="0"/>
              <a:t>2</a:t>
            </a:r>
            <a:r>
              <a:rPr lang="en-US" b="1" dirty="0" smtClean="0"/>
              <a:t> = 1110.0</a:t>
            </a:r>
            <a:r>
              <a:rPr lang="en-US" b="1" baseline="-25000" dirty="0" smtClean="0"/>
              <a:t>2</a:t>
            </a:r>
            <a:r>
              <a:rPr lang="en-US" b="1" dirty="0" smtClean="0"/>
              <a:t> = 14</a:t>
            </a:r>
          </a:p>
          <a:p>
            <a:pPr lvl="1"/>
            <a:r>
              <a:rPr lang="en-US" dirty="0" smtClean="0"/>
              <a:t>Smallest non-zero value it can represent? </a:t>
            </a:r>
            <a:r>
              <a:rPr lang="en-US" b="1" dirty="0" smtClean="0"/>
              <a:t>000 01</a:t>
            </a:r>
            <a:r>
              <a:rPr lang="en-US" b="1" baseline="-25000" dirty="0" smtClean="0"/>
              <a:t>2</a:t>
            </a:r>
            <a:r>
              <a:rPr lang="en-US" b="1" dirty="0" smtClean="0"/>
              <a:t> = 0.0001</a:t>
            </a:r>
            <a:r>
              <a:rPr lang="en-US" b="1" baseline="-25000" dirty="0" smtClean="0"/>
              <a:t>2</a:t>
            </a:r>
            <a:r>
              <a:rPr lang="en-US" b="1" dirty="0" smtClean="0"/>
              <a:t> = 1/16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73194"/>
              </p:ext>
            </p:extLst>
          </p:nvPr>
        </p:nvGraphicFramePr>
        <p:xfrm>
          <a:off x="5029200" y="2849880"/>
          <a:ext cx="28194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frac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09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problem, complete the following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40343"/>
              </p:ext>
            </p:extLst>
          </p:nvPr>
        </p:nvGraphicFramePr>
        <p:xfrm>
          <a:off x="1524000" y="21336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Value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Floating Point Bits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Rounded Value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9/32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8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9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000 10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19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97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problem, complete the following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0263"/>
              </p:ext>
            </p:extLst>
          </p:nvPr>
        </p:nvGraphicFramePr>
        <p:xfrm>
          <a:off x="1524000" y="21336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Value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Floating Point Bits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Rounded Value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9/32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/>
                          <a:cs typeface="Consolas"/>
                        </a:rPr>
                        <a:t>001</a:t>
                      </a:r>
                      <a:r>
                        <a:rPr lang="en-US" b="1" baseline="0" dirty="0" smtClean="0">
                          <a:latin typeface="Consolas"/>
                          <a:cs typeface="Consolas"/>
                        </a:rPr>
                        <a:t> 00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1/4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8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/>
                          <a:cs typeface="Consolas"/>
                        </a:rPr>
                        <a:t>110 00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8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9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/>
                          <a:cs typeface="Consolas"/>
                        </a:rPr>
                        <a:t>110</a:t>
                      </a:r>
                      <a:r>
                        <a:rPr lang="en-US" b="1" baseline="0" dirty="0" smtClean="0">
                          <a:latin typeface="Consolas"/>
                          <a:cs typeface="Consolas"/>
                        </a:rPr>
                        <a:t> 00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8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/>
                          <a:cs typeface="Calibri"/>
                        </a:rPr>
                        <a:t>1/8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000 10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19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/>
                          <a:cs typeface="Consolas"/>
                        </a:rPr>
                        <a:t>111 00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/>
                          <a:cs typeface="Calibri"/>
                        </a:rPr>
                        <a:t>inf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7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7896225" cy="4972050"/>
          </a:xfrm>
        </p:spPr>
        <p:txBody>
          <a:bodyPr/>
          <a:lstStyle/>
          <a:p>
            <a:r>
              <a:rPr lang="en-US" dirty="0" smtClean="0"/>
              <a:t>Floating point = (-1)</a:t>
            </a:r>
            <a:r>
              <a:rPr lang="en-US" baseline="30000" dirty="0" smtClean="0"/>
              <a:t>s</a:t>
            </a:r>
            <a:r>
              <a:rPr lang="en-US" dirty="0" smtClean="0"/>
              <a:t> M 2</a:t>
            </a:r>
            <a:r>
              <a:rPr lang="en-US" baseline="30000" dirty="0" smtClean="0"/>
              <a:t>E</a:t>
            </a:r>
          </a:p>
          <a:p>
            <a:r>
              <a:rPr lang="en-US" dirty="0" smtClean="0"/>
              <a:t>MSB is sign bit </a:t>
            </a:r>
            <a:r>
              <a:rPr lang="en-US" dirty="0" err="1" smtClean="0">
                <a:latin typeface="Courier New"/>
                <a:cs typeface="Courier New"/>
              </a:rPr>
              <a:t>s</a:t>
            </a:r>
            <a:endParaRPr lang="en-US" dirty="0" smtClean="0"/>
          </a:p>
          <a:p>
            <a:r>
              <a:rPr lang="en-US" dirty="0" smtClean="0"/>
              <a:t>Bias = 2</a:t>
            </a:r>
            <a:r>
              <a:rPr lang="en-US" baseline="30000" dirty="0" smtClean="0"/>
              <a:t>(k-1) </a:t>
            </a:r>
            <a:r>
              <a:rPr lang="en-US" dirty="0" smtClean="0"/>
              <a:t>– 1 (</a:t>
            </a:r>
            <a:r>
              <a:rPr lang="en-US" dirty="0" err="1" smtClean="0"/>
              <a:t>k</a:t>
            </a:r>
            <a:r>
              <a:rPr lang="en-US" dirty="0" smtClean="0"/>
              <a:t> is num of </a:t>
            </a:r>
            <a:r>
              <a:rPr lang="en-US" dirty="0" smtClean="0">
                <a:latin typeface="Courier New"/>
                <a:cs typeface="Courier New"/>
              </a:rPr>
              <a:t>exp</a:t>
            </a:r>
            <a:r>
              <a:rPr lang="en-US" dirty="0" smtClean="0"/>
              <a:t> bits) </a:t>
            </a:r>
          </a:p>
          <a:p>
            <a:r>
              <a:rPr lang="en-US" dirty="0" smtClean="0"/>
              <a:t>Normalized (larger numbers, denser towards 0)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≠ 000…0 and </a:t>
            </a:r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≠ 111…1</a:t>
            </a:r>
          </a:p>
          <a:p>
            <a:pPr lvl="1"/>
            <a:r>
              <a:rPr lang="en-US" dirty="0" smtClean="0"/>
              <a:t>M = 1.</a:t>
            </a:r>
            <a:r>
              <a:rPr lang="en-US" dirty="0" smtClean="0">
                <a:latin typeface="Courier New"/>
                <a:cs typeface="Courier New"/>
              </a:rPr>
              <a:t>frac</a:t>
            </a:r>
          </a:p>
          <a:p>
            <a:pPr lvl="1"/>
            <a:r>
              <a:rPr lang="en-US" dirty="0" smtClean="0"/>
              <a:t>E = </a:t>
            </a:r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- Bias</a:t>
            </a:r>
          </a:p>
          <a:p>
            <a:r>
              <a:rPr lang="en-US" dirty="0" err="1" smtClean="0"/>
              <a:t>Denormalized</a:t>
            </a:r>
            <a:r>
              <a:rPr lang="en-US" dirty="0" smtClean="0"/>
              <a:t> (smaller numbers, evenly spread)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= 000….0</a:t>
            </a:r>
          </a:p>
          <a:p>
            <a:pPr lvl="1"/>
            <a:r>
              <a:rPr lang="en-US" dirty="0" smtClean="0"/>
              <a:t>M = 0.</a:t>
            </a:r>
            <a:r>
              <a:rPr lang="en-US" dirty="0" smtClean="0">
                <a:latin typeface="Courier New"/>
                <a:cs typeface="Courier New"/>
              </a:rPr>
              <a:t>frac</a:t>
            </a:r>
            <a:endParaRPr lang="en-US" dirty="0" smtClean="0"/>
          </a:p>
          <a:p>
            <a:pPr lvl="1"/>
            <a:r>
              <a:rPr lang="en-US" dirty="0" smtClean="0"/>
              <a:t>E = - Bias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7896225" cy="4972050"/>
          </a:xfrm>
        </p:spPr>
        <p:txBody>
          <a:bodyPr/>
          <a:lstStyle/>
          <a:p>
            <a:r>
              <a:rPr lang="en-US" dirty="0" smtClean="0"/>
              <a:t>Special Cases</a:t>
            </a:r>
          </a:p>
          <a:p>
            <a:pPr lvl="1"/>
            <a:r>
              <a:rPr lang="en-US" dirty="0" smtClean="0"/>
              <a:t>+/- Infinity: </a:t>
            </a:r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= 111…1 and </a:t>
            </a:r>
            <a:r>
              <a:rPr lang="en-US" dirty="0" err="1" smtClean="0">
                <a:latin typeface="Courier New"/>
                <a:cs typeface="Courier New"/>
              </a:rPr>
              <a:t>frac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= 000…0</a:t>
            </a:r>
          </a:p>
          <a:p>
            <a:pPr lvl="1"/>
            <a:r>
              <a:rPr lang="en-US" dirty="0" smtClean="0"/>
              <a:t>+/- </a:t>
            </a:r>
            <a:r>
              <a:rPr lang="en-US" dirty="0" err="1" smtClean="0"/>
              <a:t>NaN</a:t>
            </a:r>
            <a:r>
              <a:rPr lang="en-US" dirty="0" smtClean="0"/>
              <a:t>: </a:t>
            </a:r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= 111…1 and </a:t>
            </a:r>
            <a:r>
              <a:rPr lang="en-US" dirty="0" err="1" smtClean="0">
                <a:latin typeface="Courier New"/>
                <a:cs typeface="Courier New"/>
              </a:rPr>
              <a:t>frac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≠ 000…0</a:t>
            </a:r>
          </a:p>
          <a:p>
            <a:pPr lvl="1"/>
            <a:r>
              <a:rPr lang="en-US" dirty="0" smtClean="0"/>
              <a:t>+0: </a:t>
            </a:r>
            <a:r>
              <a:rPr lang="en-US" dirty="0" err="1" smtClean="0">
                <a:latin typeface="Courier New"/>
                <a:cs typeface="Courier New"/>
              </a:rPr>
              <a:t>s</a:t>
            </a:r>
            <a:r>
              <a:rPr lang="en-US" dirty="0" smtClean="0"/>
              <a:t> = 0, </a:t>
            </a:r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= 000…0 and </a:t>
            </a:r>
            <a:r>
              <a:rPr lang="en-US" dirty="0" err="1" smtClean="0">
                <a:latin typeface="Courier New"/>
                <a:cs typeface="Courier New"/>
              </a:rPr>
              <a:t>frac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=</a:t>
            </a:r>
            <a:r>
              <a:rPr lang="en-US" dirty="0" smtClean="0"/>
              <a:t> 000…0</a:t>
            </a:r>
          </a:p>
          <a:p>
            <a:pPr lvl="1"/>
            <a:r>
              <a:rPr lang="en-US" dirty="0" smtClean="0"/>
              <a:t>-0: </a:t>
            </a:r>
            <a:r>
              <a:rPr lang="en-US" dirty="0" err="1" smtClean="0">
                <a:latin typeface="Courier New"/>
                <a:cs typeface="Courier New"/>
              </a:rPr>
              <a:t>s</a:t>
            </a:r>
            <a:r>
              <a:rPr lang="en-US" dirty="0" smtClean="0"/>
              <a:t> = 1, </a:t>
            </a:r>
            <a:r>
              <a:rPr lang="en-US" dirty="0" smtClean="0">
                <a:latin typeface="Courier New"/>
                <a:cs typeface="Courier New"/>
              </a:rPr>
              <a:t>exp </a:t>
            </a:r>
            <a:r>
              <a:rPr lang="en-US" dirty="0" smtClean="0"/>
              <a:t>= 000…0 and </a:t>
            </a:r>
            <a:r>
              <a:rPr lang="en-US" dirty="0" err="1" smtClean="0">
                <a:latin typeface="Courier New"/>
                <a:cs typeface="Courier New"/>
              </a:rPr>
              <a:t>frac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=</a:t>
            </a:r>
            <a:r>
              <a:rPr lang="en-US" dirty="0" smtClean="0"/>
              <a:t> 000…0</a:t>
            </a:r>
          </a:p>
          <a:p>
            <a:r>
              <a:rPr lang="en-US" dirty="0" smtClean="0"/>
              <a:t>Round towards even when half way (</a:t>
            </a:r>
            <a:r>
              <a:rPr lang="en-US" dirty="0" err="1" smtClean="0"/>
              <a:t>lsb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/>
                <a:cs typeface="Courier New"/>
              </a:rPr>
              <a:t>frac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= 0)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6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Course Website: www.cs.cmu.edu/~213</a:t>
            </a:r>
          </a:p>
          <a:p>
            <a:r>
              <a:rPr lang="en-IN" dirty="0" smtClean="0"/>
              <a:t>Access to </a:t>
            </a:r>
            <a:r>
              <a:rPr lang="en-IN" dirty="0" err="1" smtClean="0"/>
              <a:t>Autolab</a:t>
            </a:r>
            <a:endParaRPr lang="en-IN" dirty="0" smtClean="0"/>
          </a:p>
          <a:p>
            <a:r>
              <a:rPr lang="en-US" dirty="0" smtClean="0"/>
              <a:t>Office hours in GHC 5207</a:t>
            </a:r>
          </a:p>
          <a:p>
            <a:pPr lvl="1"/>
            <a:r>
              <a:rPr lang="en-US" dirty="0" smtClean="0"/>
              <a:t>Sunday – Thursday 6:00-9:00 pm</a:t>
            </a:r>
          </a:p>
          <a:p>
            <a:pPr lvl="1"/>
            <a:r>
              <a:rPr lang="en-US" dirty="0" smtClean="0"/>
              <a:t>Additional office hours near due dates, see website for schedule</a:t>
            </a:r>
            <a:endParaRPr lang="en-US" b="0" dirty="0" smtClean="0"/>
          </a:p>
          <a:p>
            <a:r>
              <a:rPr lang="en-US" dirty="0" smtClean="0"/>
              <a:t>Linux boot camp this Saturday, 2:00-4:00 pm in Gates 4401</a:t>
            </a:r>
          </a:p>
          <a:p>
            <a:r>
              <a:rPr lang="en-US" dirty="0"/>
              <a:t>Data lab due September 17, 11:59 pm EDT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27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Data Lab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Biasing division</a:t>
            </a:r>
          </a:p>
          <a:p>
            <a:pPr lvl="1"/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Binary fractions</a:t>
            </a:r>
          </a:p>
          <a:p>
            <a:pPr lvl="1"/>
            <a:r>
              <a:rPr lang="en-US" dirty="0" smtClean="0"/>
              <a:t>IEEE standard</a:t>
            </a:r>
          </a:p>
          <a:p>
            <a:pPr lvl="1"/>
            <a:r>
              <a:rPr lang="en-US" dirty="0" smtClean="0"/>
              <a:t>Example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Data 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Download lab files</a:t>
            </a:r>
          </a:p>
          <a:p>
            <a:pPr lvl="1"/>
            <a:r>
              <a:rPr lang="en-US" dirty="0" smtClean="0"/>
              <a:t>All lab files are on </a:t>
            </a:r>
            <a:r>
              <a:rPr lang="en-US" dirty="0" err="1"/>
              <a:t>A</a:t>
            </a:r>
            <a:r>
              <a:rPr lang="en-US" dirty="0" err="1" smtClean="0"/>
              <a:t>utolab</a:t>
            </a:r>
            <a:endParaRPr lang="en-US" dirty="0" smtClean="0"/>
          </a:p>
          <a:p>
            <a:pPr lvl="1"/>
            <a:r>
              <a:rPr lang="en-US" dirty="0" smtClean="0"/>
              <a:t>Remember to also read the lab handout (“view </a:t>
            </a:r>
            <a:r>
              <a:rPr lang="en-US" dirty="0" err="1" smtClean="0"/>
              <a:t>writeup</a:t>
            </a:r>
            <a:r>
              <a:rPr lang="en-US" dirty="0" smtClean="0"/>
              <a:t>” link)</a:t>
            </a:r>
          </a:p>
          <a:p>
            <a:r>
              <a:rPr lang="en-US" dirty="0" smtClean="0"/>
              <a:t>Step 2: Work on the right machines</a:t>
            </a:r>
          </a:p>
          <a:p>
            <a:pPr lvl="1"/>
            <a:r>
              <a:rPr lang="en-US" dirty="0" smtClean="0"/>
              <a:t>Remember to do all your lab work on Andrew or Shark machines</a:t>
            </a:r>
          </a:p>
          <a:p>
            <a:pPr lvl="2"/>
            <a:r>
              <a:rPr lang="en-US" dirty="0" smtClean="0"/>
              <a:t>Some later labs will restrict you to just the shark machines (bomb lab, for example)</a:t>
            </a:r>
          </a:p>
          <a:p>
            <a:pPr lvl="1"/>
            <a:r>
              <a:rPr lang="en-US" dirty="0" smtClean="0"/>
              <a:t>This includes </a:t>
            </a:r>
            <a:r>
              <a:rPr lang="en-US" dirty="0" err="1" smtClean="0"/>
              <a:t>untaring</a:t>
            </a:r>
            <a:r>
              <a:rPr lang="en-US" dirty="0" smtClean="0"/>
              <a:t> the handout. Otherwise, you may lose some permissions bits</a:t>
            </a:r>
          </a:p>
          <a:p>
            <a:pPr lvl="1"/>
            <a:r>
              <a:rPr lang="en-US" dirty="0" smtClean="0"/>
              <a:t>If you get a permission denied error, try “</a:t>
            </a:r>
            <a:r>
              <a:rPr lang="en-US" dirty="0" err="1" smtClean="0"/>
              <a:t>chmod</a:t>
            </a:r>
            <a:r>
              <a:rPr lang="en-US" dirty="0" smtClean="0"/>
              <a:t> +x </a:t>
            </a:r>
            <a:r>
              <a:rPr lang="en-US" i="1" dirty="0" smtClean="0"/>
              <a:t>filename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85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Data 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</a:t>
            </a:r>
            <a:r>
              <a:rPr lang="en-US" dirty="0"/>
              <a:t>Edit and test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its.c</a:t>
            </a:r>
            <a:r>
              <a:rPr lang="en-US" dirty="0" smtClean="0"/>
              <a:t> </a:t>
            </a:r>
            <a:r>
              <a:rPr lang="en-US" dirty="0"/>
              <a:t>is the file you’re looking for</a:t>
            </a:r>
          </a:p>
          <a:p>
            <a:pPr lvl="1"/>
            <a:r>
              <a:rPr lang="en-US" dirty="0"/>
              <a:t>Remember you have 3 ways to test your </a:t>
            </a:r>
            <a:r>
              <a:rPr lang="en-US" dirty="0" smtClean="0"/>
              <a:t>solutions.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test</a:t>
            </a:r>
            <a:endParaRPr lang="en-US" dirty="0" smtClean="0"/>
          </a:p>
          <a:p>
            <a:pPr lvl="2"/>
            <a:r>
              <a:rPr lang="en-US" dirty="0" err="1" smtClean="0"/>
              <a:t>dlc</a:t>
            </a:r>
            <a:endParaRPr lang="en-US" dirty="0" smtClean="0"/>
          </a:p>
          <a:p>
            <a:pPr lvl="2"/>
            <a:r>
              <a:rPr lang="en-US" dirty="0" smtClean="0"/>
              <a:t>BDD checker</a:t>
            </a:r>
          </a:p>
          <a:p>
            <a:pPr lvl="1"/>
            <a:r>
              <a:rPr lang="en-US" dirty="0" smtClean="0"/>
              <a:t>driver.pl </a:t>
            </a:r>
            <a:r>
              <a:rPr lang="en-US" dirty="0"/>
              <a:t>runs the same tests as </a:t>
            </a:r>
            <a:r>
              <a:rPr lang="en-US" dirty="0" err="1"/>
              <a:t>A</a:t>
            </a:r>
            <a:r>
              <a:rPr lang="en-US" dirty="0" err="1" smtClean="0"/>
              <a:t>utolab</a:t>
            </a:r>
            <a:endParaRPr lang="en-US" dirty="0" smtClean="0"/>
          </a:p>
          <a:p>
            <a:r>
              <a:rPr lang="en-US" dirty="0" smtClean="0"/>
              <a:t>Step 4: Submit</a:t>
            </a:r>
          </a:p>
          <a:p>
            <a:pPr lvl="1"/>
            <a:r>
              <a:rPr lang="en-US" dirty="0" smtClean="0"/>
              <a:t>Unlimited submissions, but please don’t use </a:t>
            </a:r>
            <a:r>
              <a:rPr lang="en-US" dirty="0" err="1"/>
              <a:t>A</a:t>
            </a:r>
            <a:r>
              <a:rPr lang="en-US" dirty="0" err="1" smtClean="0"/>
              <a:t>utolab</a:t>
            </a:r>
            <a:r>
              <a:rPr lang="en-US" dirty="0" smtClean="0"/>
              <a:t> in place of driver.pl</a:t>
            </a:r>
          </a:p>
          <a:p>
            <a:pPr lvl="1"/>
            <a:r>
              <a:rPr lang="en-US" dirty="0" smtClean="0"/>
              <a:t>Must submit via web form</a:t>
            </a:r>
          </a:p>
          <a:p>
            <a:pPr lvl="1"/>
            <a:r>
              <a:rPr lang="en-US" dirty="0" smtClean="0"/>
              <a:t>To package/download files to your computer, use</a:t>
            </a:r>
            <a:br>
              <a:rPr lang="en-US" dirty="0" smtClean="0"/>
            </a:br>
            <a:r>
              <a:rPr lang="en-US" dirty="0" smtClean="0"/>
              <a:t>“tar -</a:t>
            </a:r>
            <a:r>
              <a:rPr lang="en-US" dirty="0" err="1" smtClean="0"/>
              <a:t>cvzf</a:t>
            </a:r>
            <a:r>
              <a:rPr lang="en-US" dirty="0" smtClean="0"/>
              <a:t> </a:t>
            </a:r>
            <a:r>
              <a:rPr lang="en-US" i="1" dirty="0" err="1" smtClean="0"/>
              <a:t>out.tar.gz</a:t>
            </a:r>
            <a:r>
              <a:rPr lang="en-US" i="1" dirty="0" smtClean="0"/>
              <a:t> in1 in2 …</a:t>
            </a:r>
            <a:r>
              <a:rPr lang="en-US" dirty="0" smtClean="0"/>
              <a:t>” and your favorite file transfer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Data 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Write C like it’s 1989</a:t>
            </a:r>
          </a:p>
          <a:p>
            <a:pPr lvl="2"/>
            <a:r>
              <a:rPr lang="en-US" dirty="0" smtClean="0"/>
              <a:t>Declare variable at top of function</a:t>
            </a:r>
          </a:p>
          <a:p>
            <a:pPr lvl="2"/>
            <a:r>
              <a:rPr lang="en-US" dirty="0" smtClean="0"/>
              <a:t>Make sure closing brace (“}”) is in 1</a:t>
            </a:r>
            <a:r>
              <a:rPr lang="en-US" baseline="30000" dirty="0" smtClean="0"/>
              <a:t>st</a:t>
            </a:r>
            <a:r>
              <a:rPr lang="en-US" dirty="0" smtClean="0"/>
              <a:t> column</a:t>
            </a:r>
          </a:p>
          <a:p>
            <a:pPr lvl="2"/>
            <a:r>
              <a:rPr lang="en-US" dirty="0" smtClean="0"/>
              <a:t>We won’t be using the </a:t>
            </a:r>
            <a:r>
              <a:rPr lang="en-US" dirty="0" err="1" smtClean="0"/>
              <a:t>dlc</a:t>
            </a:r>
            <a:r>
              <a:rPr lang="en-US" dirty="0" smtClean="0"/>
              <a:t> compiler for later labs</a:t>
            </a:r>
          </a:p>
          <a:p>
            <a:pPr lvl="1"/>
            <a:r>
              <a:rPr lang="en-US" dirty="0" smtClean="0"/>
              <a:t>Be careful of operator precedence</a:t>
            </a:r>
          </a:p>
          <a:p>
            <a:pPr lvl="2"/>
            <a:r>
              <a:rPr lang="en-US" dirty="0" smtClean="0"/>
              <a:t>Do you know what order </a:t>
            </a:r>
            <a:r>
              <a:rPr lang="en-US" dirty="0" smtClean="0">
                <a:latin typeface="Consolas"/>
                <a:cs typeface="Consolas"/>
              </a:rPr>
              <a:t>~a+1+b*c&lt;&lt;3*2</a:t>
            </a:r>
            <a:r>
              <a:rPr lang="en-US" dirty="0" smtClean="0"/>
              <a:t> will execute in?</a:t>
            </a:r>
          </a:p>
          <a:p>
            <a:pPr lvl="2"/>
            <a:r>
              <a:rPr lang="en-US" dirty="0" smtClean="0"/>
              <a:t>Neither do I. Use parentheses: </a:t>
            </a:r>
            <a:r>
              <a:rPr lang="en-US" dirty="0" smtClean="0">
                <a:latin typeface="Consolas"/>
                <a:cs typeface="Consolas"/>
              </a:rPr>
              <a:t>(~a)+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+(b*(c</a:t>
            </a:r>
            <a:r>
              <a:rPr lang="en-US" dirty="0">
                <a:latin typeface="Consolas"/>
                <a:cs typeface="Consolas"/>
              </a:rPr>
              <a:t>&lt;&lt;</a:t>
            </a:r>
            <a:r>
              <a:rPr lang="en-US" dirty="0" smtClean="0">
                <a:latin typeface="Consolas"/>
                <a:cs typeface="Consolas"/>
              </a:rPr>
              <a:t>3)*2)</a:t>
            </a:r>
          </a:p>
          <a:p>
            <a:pPr lvl="1"/>
            <a:r>
              <a:rPr lang="en-US" dirty="0" smtClean="0"/>
              <a:t>Take advantage of special operators and values like !, 0,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min</a:t>
            </a:r>
            <a:endParaRPr lang="en-US" baseline="-25000" dirty="0" smtClean="0"/>
          </a:p>
          <a:p>
            <a:pPr lvl="1"/>
            <a:r>
              <a:rPr lang="en-US" dirty="0" smtClean="0"/>
              <a:t>Reducing ops once you’re under the threshold won’t get you extra points.</a:t>
            </a:r>
          </a:p>
          <a:p>
            <a:pPr lvl="1"/>
            <a:r>
              <a:rPr lang="en-US" dirty="0" smtClean="0"/>
              <a:t>Undefined behavior</a:t>
            </a:r>
          </a:p>
          <a:p>
            <a:pPr lvl="2"/>
            <a:r>
              <a:rPr lang="en-US" dirty="0" smtClean="0"/>
              <a:t>Like shifting by &gt;31. See Anita’s rant.</a:t>
            </a:r>
          </a:p>
        </p:txBody>
      </p:sp>
    </p:spTree>
    <p:extLst>
      <p:ext uri="{BB962C8B-B14F-4D97-AF65-F5344CB8AC3E}">
        <p14:creationId xmlns:p14="http://schemas.microsoft.com/office/powerpoint/2010/main" val="93671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Anita’s 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Intel x86 Reference:</a:t>
            </a:r>
          </a:p>
          <a:p>
            <a:pPr marL="457200" lvl="1" indent="0">
              <a:buNone/>
            </a:pPr>
            <a:r>
              <a:rPr lang="en-US" dirty="0"/>
              <a:t>“These instructions shift the bits in the first operand </a:t>
            </a:r>
            <a:r>
              <a:rPr lang="en-US" dirty="0" smtClean="0"/>
              <a:t>(</a:t>
            </a:r>
            <a:r>
              <a:rPr lang="en-US" dirty="0"/>
              <a:t>destination operand) to the left or right by the number of </a:t>
            </a:r>
            <a:r>
              <a:rPr lang="en-US" dirty="0" smtClean="0"/>
              <a:t>bits </a:t>
            </a:r>
            <a:r>
              <a:rPr lang="en-US" dirty="0"/>
              <a:t>specified in the second operand (count operand). </a:t>
            </a:r>
            <a:r>
              <a:rPr lang="en-US" dirty="0">
                <a:solidFill>
                  <a:srgbClr val="C00000"/>
                </a:solidFill>
              </a:rPr>
              <a:t>Bits </a:t>
            </a:r>
            <a:r>
              <a:rPr lang="en-US" dirty="0" smtClean="0">
                <a:solidFill>
                  <a:srgbClr val="C00000"/>
                </a:solidFill>
              </a:rPr>
              <a:t>shifted </a:t>
            </a:r>
            <a:r>
              <a:rPr lang="en-US" dirty="0">
                <a:solidFill>
                  <a:srgbClr val="C00000"/>
                </a:solidFill>
              </a:rPr>
              <a:t>beyond the destination operand boundary are first </a:t>
            </a:r>
            <a:r>
              <a:rPr lang="en-US" dirty="0" smtClean="0">
                <a:solidFill>
                  <a:srgbClr val="C00000"/>
                </a:solidFill>
              </a:rPr>
              <a:t>shifted </a:t>
            </a:r>
            <a:r>
              <a:rPr lang="en-US" dirty="0">
                <a:solidFill>
                  <a:srgbClr val="C00000"/>
                </a:solidFill>
              </a:rPr>
              <a:t>into the CF flag, then discarded. </a:t>
            </a:r>
            <a:r>
              <a:rPr lang="en-US" dirty="0"/>
              <a:t>At the end of the </a:t>
            </a:r>
            <a:r>
              <a:rPr lang="en-US" dirty="0" smtClean="0"/>
              <a:t>shift </a:t>
            </a:r>
            <a:r>
              <a:rPr lang="en-US" dirty="0"/>
              <a:t>operation, the CF flag contains the last bit shifted out </a:t>
            </a:r>
            <a:r>
              <a:rPr lang="en-US" dirty="0" smtClean="0"/>
              <a:t>of </a:t>
            </a:r>
            <a:r>
              <a:rPr lang="en-US" dirty="0"/>
              <a:t>the destination </a:t>
            </a:r>
            <a:r>
              <a:rPr lang="en-US" dirty="0" smtClean="0"/>
              <a:t>operand.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destination operand can be a register or a memory </a:t>
            </a:r>
            <a:r>
              <a:rPr lang="en-US" dirty="0" smtClean="0"/>
              <a:t>location</a:t>
            </a:r>
            <a:r>
              <a:rPr lang="en-US" dirty="0"/>
              <a:t>. The count operand can be an immediate value or </a:t>
            </a:r>
            <a:r>
              <a:rPr lang="en-US" dirty="0" smtClean="0"/>
              <a:t>register </a:t>
            </a:r>
            <a:r>
              <a:rPr lang="en-US" dirty="0"/>
              <a:t>CL</a:t>
            </a:r>
            <a:r>
              <a:rPr lang="en-US" dirty="0">
                <a:solidFill>
                  <a:srgbClr val="C00000"/>
                </a:solidFill>
              </a:rPr>
              <a:t>. The count is masked to five bits, which limits 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count range to 0 to 31.</a:t>
            </a:r>
            <a:r>
              <a:rPr lang="en-US" dirty="0"/>
              <a:t> A special </a:t>
            </a:r>
            <a:r>
              <a:rPr lang="en-US" dirty="0" err="1"/>
              <a:t>opcode</a:t>
            </a:r>
            <a:r>
              <a:rPr lang="en-US" dirty="0"/>
              <a:t> encoding is </a:t>
            </a:r>
            <a:r>
              <a:rPr lang="en-US" dirty="0" smtClean="0"/>
              <a:t>provided </a:t>
            </a:r>
            <a:r>
              <a:rPr lang="en-US" dirty="0"/>
              <a:t>for a count of 1.”</a:t>
            </a:r>
          </a:p>
        </p:txBody>
      </p:sp>
    </p:spTree>
    <p:extLst>
      <p:ext uri="{BB962C8B-B14F-4D97-AF65-F5344CB8AC3E}">
        <p14:creationId xmlns:p14="http://schemas.microsoft.com/office/powerpoint/2010/main" val="35372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- Biasing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multiply/divide powers of 2 with shift</a:t>
            </a:r>
          </a:p>
          <a:p>
            <a:pPr lvl="1"/>
            <a:r>
              <a:rPr lang="en-US" dirty="0" smtClean="0"/>
              <a:t>Multiply:</a:t>
            </a:r>
          </a:p>
          <a:p>
            <a:pPr lvl="2"/>
            <a:r>
              <a:rPr lang="en-US" dirty="0" smtClean="0"/>
              <a:t>Left shift by k to multiply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Divide:</a:t>
            </a:r>
          </a:p>
          <a:p>
            <a:pPr lvl="2"/>
            <a:r>
              <a:rPr lang="en-US" dirty="0" smtClean="0"/>
              <a:t>Right shift by k to divide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… for positive numbers</a:t>
            </a:r>
          </a:p>
          <a:p>
            <a:pPr lvl="2"/>
            <a:r>
              <a:rPr lang="en-US" dirty="0" smtClean="0"/>
              <a:t>Shifting rounds towards -</a:t>
            </a:r>
            <a:r>
              <a:rPr lang="en-US" dirty="0" err="1" smtClean="0"/>
              <a:t>inf</a:t>
            </a:r>
            <a:r>
              <a:rPr lang="en-US" dirty="0" smtClean="0"/>
              <a:t>, but we want to round to 0</a:t>
            </a:r>
          </a:p>
          <a:p>
            <a:pPr lvl="2"/>
            <a:r>
              <a:rPr lang="en-US" dirty="0" smtClean="0"/>
              <a:t>Solution: biasing when negative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02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</TotalTime>
  <Words>1944</Words>
  <Application>Microsoft Macintosh PowerPoint</Application>
  <PresentationFormat>On-screen Show (4:3)</PresentationFormat>
  <Paragraphs>337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template2007</vt:lpstr>
      <vt:lpstr>Office Theme</vt:lpstr>
      <vt:lpstr>Data Representation</vt:lpstr>
      <vt:lpstr>Welcome to Recitation</vt:lpstr>
      <vt:lpstr>News</vt:lpstr>
      <vt:lpstr>Agenda</vt:lpstr>
      <vt:lpstr>How do I Data Lab?</vt:lpstr>
      <vt:lpstr>How do I Data Lab?</vt:lpstr>
      <vt:lpstr>How do I Data Lab?</vt:lpstr>
      <vt:lpstr>Anita’s Rant</vt:lpstr>
      <vt:lpstr>Integers - Biasing</vt:lpstr>
      <vt:lpstr>Integers – Endianness</vt:lpstr>
      <vt:lpstr>Floating Point – Fractions in Binary</vt:lpstr>
      <vt:lpstr>Floating Point – IEEE Standard</vt:lpstr>
      <vt:lpstr>Floating Point – IEEE Standard</vt:lpstr>
      <vt:lpstr>Floating Point – IEEE Standard</vt:lpstr>
      <vt:lpstr>Floating Point – IEEE Standard</vt:lpstr>
      <vt:lpstr>Floating Point – IEEE Standard</vt:lpstr>
      <vt:lpstr>Floating Point – IEEE Standard</vt:lpstr>
      <vt:lpstr>Floating Point – IEEE Standard</vt:lpstr>
      <vt:lpstr>Rounding</vt:lpstr>
      <vt:lpstr>Floating Point – Example</vt:lpstr>
      <vt:lpstr>Floating Point – Example</vt:lpstr>
      <vt:lpstr>Floating Point – Example</vt:lpstr>
      <vt:lpstr>Floating Point – Example</vt:lpstr>
      <vt:lpstr>Floating Point Recap</vt:lpstr>
      <vt:lpstr>Floating Point Recap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Dave</cp:lastModifiedBy>
  <cp:revision>115</cp:revision>
  <cp:lastPrinted>2013-09-08T09:52:32Z</cp:lastPrinted>
  <dcterms:created xsi:type="dcterms:W3CDTF">2013-09-16T00:28:05Z</dcterms:created>
  <dcterms:modified xsi:type="dcterms:W3CDTF">2015-12-02T00:09:50Z</dcterms:modified>
</cp:coreProperties>
</file>