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92" r:id="rId5"/>
    <p:sldId id="260" r:id="rId6"/>
    <p:sldId id="294" r:id="rId7"/>
    <p:sldId id="293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5" r:id="rId29"/>
    <p:sldId id="289" r:id="rId30"/>
    <p:sldId id="290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96" y="-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811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47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7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6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3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861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35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7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17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5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19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41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40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89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841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6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956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85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998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73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099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58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85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32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19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2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29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1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s.cmu.edu/~213/codeStyl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15-213 Recitation: </a:t>
            </a:r>
            <a:r>
              <a:rPr lang="en" dirty="0" smtClean="0"/>
              <a:t>C Review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Ben </a:t>
            </a:r>
            <a:r>
              <a:rPr lang="en" dirty="0" smtClean="0"/>
              <a:t>Spinelli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-US" smtClean="0"/>
              <a:t>Recitation 6: </a:t>
            </a:r>
            <a:r>
              <a:rPr lang="en" smtClean="0"/>
              <a:t>5 </a:t>
            </a:r>
            <a:r>
              <a:rPr lang="en" dirty="0" smtClean="0"/>
              <a:t>October 2015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C-2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624525" y="2698600"/>
            <a:ext cx="4244100" cy="21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 sz="2400"/>
              <a:t> returns the length of the string not including the null character, so we end up writing a null byte outside the bounds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C-3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curr-&gt;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key = k;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curr-&gt;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data = e;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curr;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C-3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566875" y="898250"/>
            <a:ext cx="4347600" cy="19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2400"/>
              <a:t> is a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2400"/>
              <a:t> to a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struct ht_node</a:t>
            </a:r>
            <a:r>
              <a:rPr lang="en" sz="2400"/>
              <a:t> pointer, not the actual struct. So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sz="2400"/>
              <a:t> could return 4 or 8 depending on system word size.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C-4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C-4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</a:p>
          <a:p>
            <a:pPr marL="4572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336200" y="2721675"/>
            <a:ext cx="4509300" cy="226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strcdup</a:t>
            </a:r>
            <a:r>
              <a:rPr lang="en" sz="2400"/>
              <a:t> returns a stack-allocated pointer. The contents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will be unpredictable once the function returns.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C-5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</a:p>
          <a:p>
            <a:pPr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C-5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42025" y="3736525"/>
            <a:ext cx="7751099" cy="13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IS_GREATER</a:t>
            </a:r>
            <a:r>
              <a:rPr lang="en" sz="2400" dirty="0"/>
              <a:t> is a macro that </a:t>
            </a:r>
            <a:r>
              <a:rPr lang="en" sz="2400" dirty="0" smtClean="0"/>
              <a:t>is not wrapped in parentheses.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lang="en" sz="2400" dirty="0"/>
              <a:t> will actually evaluate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, since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1 &gt; 0+1 = 0.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C-6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a1 = 54; // &amp;a1 = 0x100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ong long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a2 = 42; // &amp;a2 = 0x200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void* b2 = NEXT_BYTE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(&amp;a2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C-6</a:t>
            </a:r>
            <a:endParaRPr lang="en"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a1 = 54; // &amp;a1 = 0x100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 a2 = 42; // &amp;a2 = 0x200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b2 = NEXT_BYTE(&amp;a2);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9775" y="3771125"/>
            <a:ext cx="7992000" cy="97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b1</a:t>
            </a:r>
            <a:r>
              <a:rPr lang="en" sz="2400" dirty="0"/>
              <a:t> is a void pointer to the address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0x104</a:t>
            </a:r>
            <a:r>
              <a:rPr lang="en" sz="24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lang="en" sz="2400" dirty="0"/>
              <a:t> is a void pointer to the address 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0x208</a:t>
            </a:r>
            <a:r>
              <a:rPr lang="en" sz="2400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Workshop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If you had trouble with the previous exercises, </a:t>
            </a:r>
            <a:r>
              <a:rPr lang="en" b="1" dirty="0"/>
              <a:t>go!!!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Saturday, October 10 in the afternoon. Details TBA.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Material: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 smtClean="0"/>
              <a:t>Undefined behavior, casting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 smtClean="0"/>
              <a:t>Structs</a:t>
            </a:r>
            <a:r>
              <a:rPr lang="en" dirty="0"/>
              <a:t>, pointers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Memory management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Standard library functions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Random stuff: macros, typedefs, function pointers, header guards… and anything else you have questions on!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Attack Lab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 </a:t>
            </a:r>
            <a:r>
              <a:rPr lang="en" dirty="0" smtClean="0"/>
              <a:t>Exercises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 </a:t>
            </a:r>
            <a:r>
              <a:rPr lang="en" dirty="0" smtClean="0"/>
              <a:t>Conventions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 </a:t>
            </a:r>
            <a:r>
              <a:rPr lang="en" dirty="0" smtClean="0"/>
              <a:t>Debugging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Version </a:t>
            </a:r>
            <a:r>
              <a:rPr lang="en" dirty="0" smtClean="0"/>
              <a:t>Control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Compilation</a:t>
            </a:r>
            <a:endParaRPr lang="en" dirty="0"/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Demonstration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 Standard Library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Use </a:t>
            </a:r>
            <a:r>
              <a:rPr lang="en" dirty="0"/>
              <a:t>it. It is your friend!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Don’t write code that’s already been written!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Your work might have a bug or lack features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All C Standard Library functions are documented.</a:t>
            </a:r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Use the UNIX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 dirty="0"/>
              <a:t> command to look up usage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Robustness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2755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Code that crashes is bad.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Avoid making bad things</a:t>
            </a:r>
            <a:r>
              <a:rPr lang="en" dirty="0" smtClean="0"/>
              <a:t>!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 smtClean="0"/>
              <a:t>Don’t write code with undefined behavior</a:t>
            </a:r>
            <a:endParaRPr lang="en" dirty="0"/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Check for failed system calls and invalid input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Some errors should be recoverable, others not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Proxy Lab is an excellent example of this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Free memory that you allocate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Leaky code will crash (and code that crashes is bad!)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Memory leaks will cost you style points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Robustness: Continued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96875" y="898250"/>
            <a:ext cx="7896300" cy="41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CSAPP wrappers check return values of system calls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Terminate program when error is encountered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Malloc, Free, Open, Close, Fork,</a:t>
            </a:r>
            <a:r>
              <a:rPr lang="en"/>
              <a:t> etc.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Super duper useful for Proxy &amp; Shell Labs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Alternatively, check for error codes yourself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Useful when you don’t want program to terminate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457200" lvl="1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 // file pointer</a:t>
            </a:r>
          </a:p>
          <a:p>
            <a:pPr marL="457200" lvl="1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(!(pfile = fopen(“myfile.txt”, “r”))) {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printf(“Could not find file. Opening default!”);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fopen(“default.txt”, “r”);</a:t>
            </a:r>
          </a:p>
          <a:p>
            <a:pPr marL="457200" lvl="1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Quick C Tip: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Used for parsing command-line arguments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Don’t write your own code for this</a:t>
            </a:r>
            <a:r>
              <a:rPr lang="en"/>
              <a:t>. Not worth it.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In fact, we actively discourage it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Autograder randomizes argument order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getopt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Style Points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0796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We read and grade your code for style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Style guide: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http://cs.cmu.edu/~213/codeStyle.html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Vim macro to highlight lines longer than 80 cols: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2mat ErrorMsg '\%80v.'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Emacs users… </a:t>
            </a:r>
            <a:r>
              <a:rPr lang="en" dirty="0" smtClean="0"/>
              <a:t>:</a:t>
            </a:r>
            <a:endParaRPr lang="en" dirty="0"/>
          </a:p>
          <a:p>
            <a:pPr marL="1371600" lvl="2" indent="-22860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(setq whitespace-style '(trailing lines space-before-tab indentation space-after-tab) whitespace-line-column 80)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View your annotated code on Autolab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1602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Step through C code side-by-side with Assembly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 variables, not just registers and addresses!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Break at lines, not just addresses and functions!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 &lt;binary&gt;</a:t>
            </a:r>
            <a:r>
              <a:rPr lang="en"/>
              <a:t> is gdb with a less-breakable user interface.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Nice for looking at your code during execution</a:t>
            </a:r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layout split</a:t>
            </a:r>
            <a:r>
              <a:rPr lang="en"/>
              <a:t> to view Assembly alongside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29" y="495900"/>
            <a:ext cx="4575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524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Best tool for finding... 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Memory leaks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Other memory errors (like double frees)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Memory corruption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to give you line numbers of leaks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</a:t>
            </a:r>
            <a:r>
              <a:rPr lang="en"/>
              <a:t> for thoroughness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Version Control: Your Friend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You may find it useful to use version control if you are already familiar with it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If not, that’s okay, it’s not required. Making regular submissions to Autolab can act as a checkpointing system too.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3678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GNU Compiler Collection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/>
              <a:t>Is a C compiler, among other things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We will give you instructions for compilation in handouts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man gcc</a:t>
            </a:r>
            <a:r>
              <a:rPr lang="en" dirty="0">
                <a:ea typeface="Courier New"/>
              </a:rPr>
              <a:t> </a:t>
            </a:r>
            <a:r>
              <a:rPr lang="en" dirty="0" smtClean="0"/>
              <a:t>if you’re having trouble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Attack </a:t>
            </a:r>
            <a:r>
              <a:rPr lang="en" dirty="0"/>
              <a:t>Lab...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</a:t>
            </a:r>
            <a:r>
              <a:rPr lang="en" dirty="0" smtClean="0"/>
              <a:t>s </a:t>
            </a:r>
            <a:r>
              <a:rPr lang="en" dirty="0"/>
              <a:t>due </a:t>
            </a:r>
            <a:r>
              <a:rPr lang="en" dirty="0" smtClean="0"/>
              <a:t>Thursday. Start now if you haven’t yet.</a:t>
            </a:r>
            <a:endParaRPr lang="en" sz="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Lab handouts come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Don’t modify them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 write your own for Proxy Lab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Examples for syntax found in previous labs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/>
              <a:t> reads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/>
              <a:t> and compiles your project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Easy way to automate tedious shell commands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warnings about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possible to write bad code. Don’t.</a:t>
            </a:r>
          </a:p>
          <a:p>
            <a:r>
              <a:rPr lang="en-US" dirty="0" smtClean="0"/>
              <a:t>Watch out for implicit casting.</a:t>
            </a:r>
          </a:p>
          <a:p>
            <a:r>
              <a:rPr lang="en-US" dirty="0" smtClean="0"/>
              <a:t>Watch out for undefined behavior.</a:t>
            </a:r>
          </a:p>
          <a:p>
            <a:r>
              <a:rPr lang="en-US" dirty="0" smtClean="0"/>
              <a:t>Watch out for memory leaks.</a:t>
            </a:r>
          </a:p>
          <a:p>
            <a:r>
              <a:rPr lang="en-US" dirty="0" smtClean="0"/>
              <a:t>Macros and pointer arithmetic can be tricky.</a:t>
            </a:r>
          </a:p>
          <a:p>
            <a:r>
              <a:rPr lang="en-US" dirty="0" smtClean="0"/>
              <a:t>K&amp;R is the official reference on how things behave.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C-0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foo(unsigned int u)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  return (u &gt; -1) ? 1 :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C-0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foo(unsigned int u)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  return (u &gt; -1) ? 1 :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hape 91"/>
          <p:cNvSpPr txBox="1"/>
          <p:nvPr/>
        </p:nvSpPr>
        <p:spPr>
          <a:xfrm>
            <a:off x="2960288" y="2814015"/>
            <a:ext cx="5558637" cy="1744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-1 is cast to an unsigned int in the comparison, so the comparison that is happening is actually 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&gt; int_max.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+mj-lt"/>
                <a:cs typeface="Courier New" panose="02070309020205020404" pitchFamily="49" charset="0"/>
              </a:rPr>
              <a:t>This always returns 0.</a:t>
            </a:r>
            <a:endParaRPr lang="en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101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C-1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/ a[i];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71387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C-1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 (int i=0; i&lt;100; i++)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/ a[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036375" y="3794200"/>
            <a:ext cx="5107499" cy="11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No value in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was initialized. The behavior of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400" dirty="0"/>
              <a:t> is undefined.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C-2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1368</Words>
  <Application>Microsoft Macintosh PowerPoint</Application>
  <PresentationFormat>On-screen Show (16:9)</PresentationFormat>
  <Paragraphs>227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template2007</vt:lpstr>
      <vt:lpstr>15-213 Recitation: C Review</vt:lpstr>
      <vt:lpstr>Agenda</vt:lpstr>
      <vt:lpstr>Attack Lab...</vt:lpstr>
      <vt:lpstr>Some warnings about C</vt:lpstr>
      <vt:lpstr>C-0</vt:lpstr>
      <vt:lpstr>C-0</vt:lpstr>
      <vt:lpstr>C-1</vt:lpstr>
      <vt:lpstr>C-1</vt:lpstr>
      <vt:lpstr>C-2</vt:lpstr>
      <vt:lpstr>C-2</vt:lpstr>
      <vt:lpstr>C-3</vt:lpstr>
      <vt:lpstr>C-3</vt:lpstr>
      <vt:lpstr>C-4</vt:lpstr>
      <vt:lpstr>C-4</vt:lpstr>
      <vt:lpstr>C-5</vt:lpstr>
      <vt:lpstr>C-5</vt:lpstr>
      <vt:lpstr>C-6</vt:lpstr>
      <vt:lpstr>C-6</vt:lpstr>
      <vt:lpstr>C Workshop</vt:lpstr>
      <vt:lpstr>The C Standard Library</vt:lpstr>
      <vt:lpstr>Robustness</vt:lpstr>
      <vt:lpstr>Robustness: Continued</vt:lpstr>
      <vt:lpstr>Quick C Tip: getopt</vt:lpstr>
      <vt:lpstr>Style Points</vt:lpstr>
      <vt:lpstr>gdb</vt:lpstr>
      <vt:lpstr>gdbtui</vt:lpstr>
      <vt:lpstr>valgrind</vt:lpstr>
      <vt:lpstr>Version Control: Your Friend</vt:lpstr>
      <vt:lpstr>gcc</vt:lpstr>
      <vt:lpstr>make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C Review</dc:title>
  <cp:lastModifiedBy>Dave</cp:lastModifiedBy>
  <cp:revision>25</cp:revision>
  <dcterms:modified xsi:type="dcterms:W3CDTF">2015-12-02T00:10:51Z</dcterms:modified>
</cp:coreProperties>
</file>