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</p:sldMasterIdLst>
  <p:notesMasterIdLst>
    <p:notesMasterId r:id="rId35"/>
  </p:notesMasterIdLst>
  <p:sldIdLst>
    <p:sldId id="256" r:id="rId3"/>
    <p:sldId id="275" r:id="rId4"/>
    <p:sldId id="290" r:id="rId5"/>
    <p:sldId id="292" r:id="rId6"/>
    <p:sldId id="293" r:id="rId7"/>
    <p:sldId id="294" r:id="rId8"/>
    <p:sldId id="258" r:id="rId9"/>
    <p:sldId id="295" r:id="rId10"/>
    <p:sldId id="298" r:id="rId11"/>
    <p:sldId id="260" r:id="rId12"/>
    <p:sldId id="296" r:id="rId13"/>
    <p:sldId id="297" r:id="rId14"/>
    <p:sldId id="262" r:id="rId15"/>
    <p:sldId id="263" r:id="rId16"/>
    <p:sldId id="264" r:id="rId17"/>
    <p:sldId id="272" r:id="rId18"/>
    <p:sldId id="271" r:id="rId19"/>
    <p:sldId id="273" r:id="rId20"/>
    <p:sldId id="299" r:id="rId21"/>
    <p:sldId id="300" r:id="rId22"/>
    <p:sldId id="301" r:id="rId23"/>
    <p:sldId id="302" r:id="rId24"/>
    <p:sldId id="267" r:id="rId25"/>
    <p:sldId id="268" r:id="rId26"/>
    <p:sldId id="309" r:id="rId27"/>
    <p:sldId id="307" r:id="rId28"/>
    <p:sldId id="274" r:id="rId29"/>
    <p:sldId id="305" r:id="rId30"/>
    <p:sldId id="284" r:id="rId31"/>
    <p:sldId id="306" r:id="rId32"/>
    <p:sldId id="286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58" autoAdjust="0"/>
  </p:normalViewPr>
  <p:slideViewPr>
    <p:cSldViewPr>
      <p:cViewPr varScale="1">
        <p:scale>
          <a:sx n="90" d="100"/>
          <a:sy n="9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2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07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9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5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5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51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8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6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8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6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5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9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9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82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8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2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3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03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15-213: Introduction to Computer Systems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Recitation 9: </a:t>
            </a:r>
            <a:r>
              <a:rPr lang="en-US" smtClean="0"/>
              <a:t>Monday</a:t>
            </a:r>
            <a:r>
              <a:rPr lang="en-US" dirty="0" smtClean="0"/>
              <a:t>, October 26</a:t>
            </a:r>
            <a:r>
              <a:rPr lang="en-US" baseline="30000" dirty="0" smtClean="0"/>
              <a:t>th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Celeste Neary </a:t>
            </a:r>
          </a:p>
          <a:p>
            <a:r>
              <a:rPr lang="en-US" sz="1800" dirty="0" smtClean="0"/>
              <a:t>Adapted from slides by Ian </a:t>
            </a:r>
            <a:r>
              <a:rPr lang="en-US" sz="1800" dirty="0" err="1" smtClean="0"/>
              <a:t>Hartwig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2392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basic process control function families: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</a:t>
            </a:r>
          </a:p>
          <a:p>
            <a:pPr lvl="1"/>
            <a:r>
              <a:rPr lang="en-US" dirty="0" smtClean="0"/>
              <a:t>exec()  </a:t>
            </a:r>
          </a:p>
          <a:p>
            <a:pPr lvl="2"/>
            <a:r>
              <a:rPr lang="en-US" dirty="0" smtClean="0"/>
              <a:t>And other variants such as </a:t>
            </a:r>
            <a:r>
              <a:rPr lang="en-US" dirty="0" err="1" smtClean="0"/>
              <a:t>execve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exit()</a:t>
            </a:r>
          </a:p>
          <a:p>
            <a:pPr lvl="1"/>
            <a:r>
              <a:rPr lang="en-US" dirty="0" smtClean="0"/>
              <a:t>wait()</a:t>
            </a:r>
          </a:p>
          <a:p>
            <a:pPr lvl="2"/>
            <a:r>
              <a:rPr lang="en-US" dirty="0" smtClean="0"/>
              <a:t>And variants like </a:t>
            </a:r>
            <a:r>
              <a:rPr lang="en-US" dirty="0" err="1" smtClean="0"/>
              <a:t>waitpid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Standard on all UNIX-based systems</a:t>
            </a:r>
            <a:endParaRPr lang="en-US" dirty="0"/>
          </a:p>
          <a:p>
            <a:r>
              <a:rPr lang="en-US" dirty="0" smtClean="0"/>
              <a:t>Don’t be confused:</a:t>
            </a:r>
            <a:br>
              <a:rPr lang="en-US" dirty="0" smtClean="0"/>
            </a:br>
            <a:r>
              <a:rPr lang="en-US" b="1" u="sng" dirty="0" smtClean="0"/>
              <a:t>F</a:t>
            </a:r>
            <a:r>
              <a:rPr lang="en-US" dirty="0" smtClean="0"/>
              <a:t>ork(), </a:t>
            </a:r>
            <a:r>
              <a:rPr lang="en-US" b="1" u="sng" dirty="0" smtClean="0"/>
              <a:t>E</a:t>
            </a:r>
            <a:r>
              <a:rPr lang="en-US" dirty="0" smtClean="0"/>
              <a:t>xit(), </a:t>
            </a:r>
            <a:r>
              <a:rPr lang="en-US" b="1" u="sng" dirty="0" smtClean="0"/>
              <a:t>W</a:t>
            </a:r>
            <a:r>
              <a:rPr lang="en-US" dirty="0" smtClean="0"/>
              <a:t>ait() are all wrappers provided by CS:APP</a:t>
            </a:r>
          </a:p>
        </p:txBody>
      </p:sp>
    </p:spTree>
    <p:extLst>
      <p:ext uri="{BB962C8B-B14F-4D97-AF65-F5344CB8AC3E}">
        <p14:creationId xmlns:p14="http://schemas.microsoft.com/office/powerpoint/2010/main" val="154404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creates a new process (child process) that is identical to the calling process (parent process)</a:t>
            </a:r>
          </a:p>
          <a:p>
            <a:pPr lvl="1"/>
            <a:r>
              <a:rPr lang="en-US" dirty="0"/>
              <a:t>OS creates an exact duplicate of parent’s state:</a:t>
            </a:r>
          </a:p>
          <a:p>
            <a:pPr lvl="2"/>
            <a:r>
              <a:rPr lang="en-US" dirty="0"/>
              <a:t>Virtual address space (memory), including heap and stack</a:t>
            </a:r>
          </a:p>
          <a:p>
            <a:pPr lvl="2"/>
            <a:r>
              <a:rPr lang="en-US" dirty="0"/>
              <a:t>Registers, except for the return value (%</a:t>
            </a:r>
            <a:r>
              <a:rPr lang="en-US" dirty="0" err="1"/>
              <a:t>eax</a:t>
            </a:r>
            <a:r>
              <a:rPr lang="en-US" dirty="0"/>
              <a:t>/%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File descriptors but files are shared</a:t>
            </a:r>
          </a:p>
          <a:p>
            <a:pPr lvl="1"/>
            <a:r>
              <a:rPr lang="en-US" b="1" dirty="0"/>
              <a:t>Result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Equal but separate </a:t>
            </a:r>
            <a:r>
              <a:rPr lang="en-US" b="1" dirty="0" smtClean="0"/>
              <a:t>state</a:t>
            </a:r>
          </a:p>
          <a:p>
            <a:pPr lvl="1"/>
            <a:endParaRPr lang="en-US" b="1" dirty="0"/>
          </a:p>
          <a:p>
            <a:pPr lvl="1"/>
            <a:r>
              <a:rPr lang="en-US" dirty="0" smtClean="0"/>
              <a:t>Fork is interesting (and often confusing) because 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i="1" dirty="0" smtClean="0">
                <a:solidFill>
                  <a:srgbClr val="C00000"/>
                </a:solidFill>
              </a:rPr>
              <a:t>once</a:t>
            </a:r>
            <a:r>
              <a:rPr lang="en-US" i="1" dirty="0" smtClean="0"/>
              <a:t> </a:t>
            </a:r>
            <a:r>
              <a:rPr lang="en-US" dirty="0" smtClean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fork(void)</a:t>
            </a:r>
          </a:p>
          <a:p>
            <a:pPr lvl="1"/>
            <a:r>
              <a:rPr lang="en-US" dirty="0"/>
              <a:t>returns 0 to the child process</a:t>
            </a:r>
          </a:p>
          <a:p>
            <a:pPr lvl="1"/>
            <a:r>
              <a:rPr lang="en-US" dirty="0"/>
              <a:t>returns child’s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(process id) to the parent process</a:t>
            </a:r>
          </a:p>
          <a:p>
            <a:pPr lvl="1"/>
            <a:r>
              <a:rPr lang="en-US" dirty="0" smtClean="0"/>
              <a:t>Usually used like:</a:t>
            </a:r>
            <a:endParaRPr lang="en-US" dirty="0"/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914400" y="2956679"/>
            <a:ext cx="7086600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 smtClean="0">
                <a:latin typeface="Consolas"/>
                <a:cs typeface="Consolas"/>
              </a:rPr>
              <a:t>pid_t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pid</a:t>
            </a:r>
            <a:r>
              <a:rPr lang="en-US" sz="1800" dirty="0" smtClean="0">
                <a:latin typeface="Consolas"/>
                <a:cs typeface="Consolas"/>
              </a:rPr>
              <a:t> = fork();</a:t>
            </a:r>
          </a:p>
          <a:p>
            <a:pPr algn="l">
              <a:lnSpc>
                <a:spcPct val="100000"/>
              </a:lnSpc>
            </a:pPr>
            <a:endParaRPr lang="en-US" sz="1800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nsolas"/>
                <a:cs typeface="Consolas"/>
              </a:rPr>
              <a:t>if (</a:t>
            </a:r>
            <a:r>
              <a:rPr lang="en-US" sz="1800" dirty="0" err="1" smtClean="0">
                <a:latin typeface="Consolas"/>
                <a:cs typeface="Consolas"/>
              </a:rPr>
              <a:t>pid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== 0) </a:t>
            </a:r>
            <a:r>
              <a:rPr lang="en-US" sz="1800" dirty="0" smtClean="0">
                <a:latin typeface="Consolas"/>
                <a:cs typeface="Consolas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// </a:t>
            </a:r>
            <a:r>
              <a:rPr lang="en-US" i="1" dirty="0" err="1" smtClean="0">
                <a:latin typeface="Consolas"/>
                <a:cs typeface="Consolas"/>
              </a:rPr>
              <a:t>pid</a:t>
            </a:r>
            <a:r>
              <a:rPr lang="en-US" i="1" dirty="0" smtClean="0">
                <a:latin typeface="Consolas"/>
                <a:cs typeface="Consolas"/>
              </a:rPr>
              <a:t> is 0 so we can detect child</a:t>
            </a:r>
            <a:endParaRPr lang="en-US" sz="1800" i="1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printf</a:t>
            </a:r>
            <a:r>
              <a:rPr lang="en-US" sz="1800" dirty="0">
                <a:latin typeface="Consolas"/>
                <a:cs typeface="Consolas"/>
              </a:rPr>
              <a:t>("hello from child\n");</a:t>
            </a: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nsolas"/>
                <a:cs typeface="Consolas"/>
              </a:rPr>
              <a:t>else </a:t>
            </a:r>
            <a:r>
              <a:rPr lang="en-US" sz="1800" dirty="0">
                <a:latin typeface="Consolas"/>
                <a:cs typeface="Consolas"/>
              </a:rPr>
              <a:t>{ </a:t>
            </a:r>
            <a:endParaRPr lang="en-US" sz="1800" dirty="0" smtClean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// </a:t>
            </a:r>
            <a:r>
              <a:rPr lang="en-US" i="1" dirty="0" err="1" smtClean="0">
                <a:latin typeface="Consolas"/>
                <a:cs typeface="Consolas"/>
              </a:rPr>
              <a:t>pid</a:t>
            </a:r>
            <a:r>
              <a:rPr lang="en-US" i="1" dirty="0" smtClean="0">
                <a:latin typeface="Consolas"/>
                <a:cs typeface="Consolas"/>
              </a:rPr>
              <a:t> = child’s assigned </a:t>
            </a:r>
            <a:r>
              <a:rPr lang="en-US" i="1" dirty="0" err="1" smtClean="0">
                <a:latin typeface="Consolas"/>
                <a:cs typeface="Consolas"/>
              </a:rPr>
              <a:t>pid</a:t>
            </a:r>
            <a:endParaRPr lang="en-US" sz="1800" i="1" dirty="0">
              <a:latin typeface="Consolas"/>
              <a:cs typeface="Consolas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printf</a:t>
            </a:r>
            <a:r>
              <a:rPr lang="en-US" sz="1800" dirty="0">
                <a:latin typeface="Consolas"/>
                <a:cs typeface="Consolas"/>
              </a:rPr>
              <a:t>("hello from parent\n");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40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 err="1" smtClean="0">
                <a:latin typeface="Consolas"/>
                <a:cs typeface="Consolas"/>
              </a:rPr>
              <a:t>nt</a:t>
            </a:r>
            <a:r>
              <a:rPr lang="en-US" dirty="0" smtClean="0">
                <a:latin typeface="Consolas"/>
                <a:cs typeface="Consolas"/>
              </a:rPr>
              <a:t> exec()</a:t>
            </a:r>
          </a:p>
          <a:p>
            <a:pPr lvl="1"/>
            <a:r>
              <a:rPr lang="en-US" dirty="0" smtClean="0"/>
              <a:t>Replaces the current process’s state and context</a:t>
            </a:r>
          </a:p>
          <a:p>
            <a:pPr lvl="2"/>
            <a:r>
              <a:rPr lang="en-US" dirty="0" smtClean="0"/>
              <a:t>But keeps PID, </a:t>
            </a:r>
            <a:r>
              <a:rPr lang="en-US" dirty="0"/>
              <a:t>open </a:t>
            </a:r>
            <a:r>
              <a:rPr lang="en-US" dirty="0" smtClean="0"/>
              <a:t>files, </a:t>
            </a:r>
            <a:r>
              <a:rPr lang="en-US" dirty="0"/>
              <a:t>and signal context</a:t>
            </a:r>
            <a:endParaRPr lang="en-US" dirty="0" smtClean="0"/>
          </a:p>
          <a:p>
            <a:pPr lvl="1"/>
            <a:r>
              <a:rPr lang="en-US" dirty="0" smtClean="0"/>
              <a:t>Provides a way to load and run </a:t>
            </a:r>
            <a:r>
              <a:rPr lang="en-US" b="1" dirty="0" smtClean="0"/>
              <a:t>another</a:t>
            </a:r>
            <a:r>
              <a:rPr lang="en-US" dirty="0" smtClean="0"/>
              <a:t> program</a:t>
            </a:r>
          </a:p>
          <a:p>
            <a:pPr lvl="2"/>
            <a:r>
              <a:rPr lang="en-US" dirty="0" smtClean="0"/>
              <a:t>Replaces the current running memory image with that of new program</a:t>
            </a:r>
          </a:p>
          <a:p>
            <a:pPr lvl="2"/>
            <a:r>
              <a:rPr lang="en-US" dirty="0" smtClean="0"/>
              <a:t>Set up stack with arguments and environment variables</a:t>
            </a:r>
          </a:p>
          <a:p>
            <a:pPr lvl="2"/>
            <a:r>
              <a:rPr lang="en-US" dirty="0" smtClean="0"/>
              <a:t>Start execution at the entry point </a:t>
            </a:r>
          </a:p>
          <a:p>
            <a:pPr lvl="1"/>
            <a:r>
              <a:rPr lang="en-US" dirty="0" smtClean="0"/>
              <a:t>Never returns on successful execution</a:t>
            </a:r>
          </a:p>
          <a:p>
            <a:pPr lvl="1"/>
            <a:r>
              <a:rPr lang="en-US" dirty="0" smtClean="0"/>
              <a:t>The newly loaded program’s perspective: as if the previous program has not been run before</a:t>
            </a:r>
          </a:p>
          <a:p>
            <a:pPr lvl="1"/>
            <a:r>
              <a:rPr lang="en-US" dirty="0" smtClean="0"/>
              <a:t>More useful variant is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b="1" dirty="0" err="1" smtClean="0">
                <a:latin typeface="Consolas"/>
                <a:cs typeface="Consolas"/>
              </a:rPr>
              <a:t>execve</a:t>
            </a:r>
            <a:r>
              <a:rPr lang="en-US" b="1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smtClean="0"/>
              <a:t>More information? </a:t>
            </a:r>
            <a:r>
              <a:rPr lang="en-US" dirty="0"/>
              <a:t>m</a:t>
            </a:r>
            <a:r>
              <a:rPr lang="en-US" dirty="0" smtClean="0"/>
              <a:t>an 3 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/>
                <a:cs typeface="Consolas"/>
              </a:rPr>
              <a:t>void exit(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status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 smtClean="0"/>
              <a:t>Normally </a:t>
            </a:r>
            <a:r>
              <a:rPr lang="en-US" dirty="0"/>
              <a:t>return with status </a:t>
            </a:r>
            <a:r>
              <a:rPr lang="en-US" dirty="0" smtClean="0"/>
              <a:t>0 (other numbers indicate an error)</a:t>
            </a:r>
          </a:p>
          <a:p>
            <a:pPr lvl="1"/>
            <a:r>
              <a:rPr lang="en-US" dirty="0"/>
              <a:t>Terminates the current process</a:t>
            </a:r>
          </a:p>
          <a:p>
            <a:pPr lvl="1"/>
            <a:r>
              <a:rPr lang="en-US" dirty="0"/>
              <a:t>OS frees resources such as heap memory and open file descriptors and so on…</a:t>
            </a:r>
          </a:p>
          <a:p>
            <a:pPr lvl="1"/>
            <a:r>
              <a:rPr lang="en-US" dirty="0"/>
              <a:t>Reduce to a zombie state </a:t>
            </a:r>
          </a:p>
          <a:p>
            <a:pPr lvl="2"/>
            <a:r>
              <a:rPr lang="en-US" dirty="0"/>
              <a:t>Must wait to be reaped by the parent process (or the </a:t>
            </a:r>
            <a:r>
              <a:rPr lang="en-US" dirty="0" err="1"/>
              <a:t>init</a:t>
            </a:r>
            <a:r>
              <a:rPr lang="en-US" dirty="0"/>
              <a:t> process if the parent died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Signal is sent to the parent process notifying of death</a:t>
            </a:r>
            <a:endParaRPr lang="en-US" dirty="0"/>
          </a:p>
          <a:p>
            <a:pPr lvl="2"/>
            <a:r>
              <a:rPr lang="en-US" dirty="0"/>
              <a:t>Reaper can inspect the exit </a:t>
            </a:r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wait(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latin typeface="Consolas"/>
                <a:cs typeface="Consolas"/>
              </a:rPr>
              <a:t>child_status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dirty="0" err="1"/>
              <a:t>pid</a:t>
            </a:r>
            <a:r>
              <a:rPr lang="en-US" dirty="0"/>
              <a:t> of the child process that </a:t>
            </a:r>
            <a:r>
              <a:rPr lang="en-US" dirty="0" smtClean="0"/>
              <a:t>terminated</a:t>
            </a:r>
          </a:p>
          <a:p>
            <a:pPr lvl="2"/>
            <a:r>
              <a:rPr lang="en-US" dirty="0" smtClean="0"/>
              <a:t>When wait returns a </a:t>
            </a:r>
            <a:r>
              <a:rPr lang="en-US" dirty="0" err="1" smtClean="0"/>
              <a:t>pid</a:t>
            </a:r>
            <a:r>
              <a:rPr lang="en-US" dirty="0" smtClean="0"/>
              <a:t> &gt; 0, child process has been reaped</a:t>
            </a:r>
          </a:p>
          <a:p>
            <a:pPr lvl="2"/>
            <a:r>
              <a:rPr lang="en-US" dirty="0" smtClean="0"/>
              <a:t>All child resources freed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child_status</a:t>
            </a:r>
            <a:r>
              <a:rPr lang="en-US" dirty="0"/>
              <a:t> != NULL, then the object it points to will be set to  a status indicating why the child process </a:t>
            </a:r>
            <a:r>
              <a:rPr lang="en-US" dirty="0" smtClean="0"/>
              <a:t>terminated</a:t>
            </a:r>
          </a:p>
          <a:p>
            <a:pPr lvl="1"/>
            <a:r>
              <a:rPr lang="en-US" dirty="0" smtClean="0"/>
              <a:t>More useful variant is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waitpid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smtClean="0"/>
              <a:t>For details: man 2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1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24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possible output  (assuming fork succeeds) ?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Child!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Parent!</a:t>
            </a:r>
          </a:p>
          <a:p>
            <a:pPr lvl="1"/>
            <a:r>
              <a:rPr lang="en-US" dirty="0" smtClean="0">
                <a:latin typeface="Consolas"/>
                <a:cs typeface="Consolas"/>
              </a:rPr>
              <a:t>Parent!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Child!</a:t>
            </a:r>
          </a:p>
          <a:p>
            <a:pPr lvl="1"/>
            <a:endParaRPr lang="en-US" dirty="0"/>
          </a:p>
          <a:p>
            <a:r>
              <a:rPr lang="en-US" dirty="0" smtClean="0"/>
              <a:t>How to get the child to always print first?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fork();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== 0){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/* only child comes here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(“Child!\n”);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exit(0);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else{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0473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1929348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status;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fork();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== 0){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/* only child comes here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(“Child!\n”);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exit(0);</a:t>
            </a:r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else{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waitpid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, &amp;status, 0);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printf</a:t>
            </a:r>
            <a:r>
              <a:rPr lang="en-US" sz="1600" dirty="0" smtClean="0">
                <a:latin typeface="Consolas"/>
                <a:cs typeface="Consolas"/>
              </a:rPr>
              <a:t>(“Parent!\n”);</a:t>
            </a: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24400" y="1362075"/>
            <a:ext cx="3568700" cy="4972050"/>
          </a:xfrm>
        </p:spPr>
        <p:txBody>
          <a:bodyPr>
            <a:normAutofit/>
          </a:bodyPr>
          <a:lstStyle/>
          <a:p>
            <a:r>
              <a:rPr lang="en-US" dirty="0" smtClean="0"/>
              <a:t>Waits </a:t>
            </a:r>
            <a:r>
              <a:rPr lang="en-US" dirty="0" err="1" smtClean="0"/>
              <a:t>til</a:t>
            </a:r>
            <a:r>
              <a:rPr lang="en-US" dirty="0" smtClean="0"/>
              <a:t> the child has terminated.</a:t>
            </a:r>
            <a:br>
              <a:rPr lang="en-US" dirty="0" smtClean="0"/>
            </a:br>
            <a:r>
              <a:rPr lang="en-US" dirty="0" smtClean="0"/>
              <a:t>    Parent can inspect exit status of  </a:t>
            </a:r>
            <a:br>
              <a:rPr lang="en-US" dirty="0" smtClean="0"/>
            </a:br>
            <a:r>
              <a:rPr lang="en-US" dirty="0" smtClean="0"/>
              <a:t>    child using ‘status’</a:t>
            </a:r>
          </a:p>
          <a:p>
            <a:pPr lvl="1"/>
            <a:r>
              <a:rPr lang="en-US" dirty="0" smtClean="0"/>
              <a:t>WEXITSTATUS(status)</a:t>
            </a:r>
          </a:p>
          <a:p>
            <a:endParaRPr lang="en-US" dirty="0" smtClean="0"/>
          </a:p>
          <a:p>
            <a:r>
              <a:rPr lang="en-US" dirty="0" smtClean="0"/>
              <a:t>Output always: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nsolas"/>
                <a:cs typeface="Consolas"/>
              </a:rPr>
              <a:t>Child!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Parent!</a:t>
            </a: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33800" y="2819400"/>
            <a:ext cx="609600" cy="179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" y="4614333"/>
            <a:ext cx="3962400" cy="381000"/>
          </a:xfrm>
          <a:prstGeom prst="rect">
            <a:avLst/>
          </a:prstGeom>
          <a:noFill/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Examples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724400" y="1447800"/>
            <a:ext cx="4191000" cy="497205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something useful.</a:t>
            </a:r>
          </a:p>
          <a:p>
            <a:r>
              <a:rPr lang="en-US" dirty="0" smtClean="0"/>
              <a:t>Why is the first </a:t>
            </a:r>
            <a:r>
              <a:rPr lang="en-US" dirty="0" err="1" smtClean="0"/>
              <a:t>arg</a:t>
            </a:r>
            <a:r>
              <a:rPr lang="en-US" dirty="0" smtClean="0"/>
              <a:t> “/bin/</a:t>
            </a:r>
            <a:r>
              <a:rPr lang="en-US" dirty="0" err="1" smtClean="0"/>
              <a:t>ls</a:t>
            </a:r>
            <a:r>
              <a:rPr lang="en-US" dirty="0" smtClean="0"/>
              <a:t>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Will child reach here?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676400"/>
            <a:ext cx="4800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status;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fork();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char* 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[] = {“/bin/</a:t>
            </a:r>
            <a:r>
              <a:rPr lang="en-US" sz="1600" dirty="0" err="1" smtClean="0">
                <a:latin typeface="Consolas"/>
                <a:cs typeface="Consolas"/>
              </a:rPr>
              <a:t>ls</a:t>
            </a:r>
            <a:r>
              <a:rPr lang="en-US" sz="1600" dirty="0" smtClean="0">
                <a:latin typeface="Consolas"/>
                <a:cs typeface="Consolas"/>
              </a:rPr>
              <a:t>”, “-l”, NULL};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char* </a:t>
            </a:r>
            <a:r>
              <a:rPr lang="en-US" sz="1600" dirty="0" err="1" smtClean="0">
                <a:latin typeface="Consolas"/>
                <a:cs typeface="Consolas"/>
              </a:rPr>
              <a:t>env</a:t>
            </a:r>
            <a:r>
              <a:rPr lang="en-US" sz="1600" dirty="0" smtClean="0">
                <a:latin typeface="Consolas"/>
                <a:cs typeface="Consolas"/>
              </a:rPr>
              <a:t>[] = {…, NULL};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== 0){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/* only child comes here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execve</a:t>
            </a:r>
            <a:r>
              <a:rPr lang="en-US" sz="1600" dirty="0" smtClean="0">
                <a:latin typeface="Consolas"/>
                <a:cs typeface="Consolas"/>
              </a:rPr>
              <a:t>(“/bin/</a:t>
            </a:r>
            <a:r>
              <a:rPr lang="en-US" sz="1600" dirty="0" err="1" smtClean="0">
                <a:latin typeface="Consolas"/>
                <a:cs typeface="Consolas"/>
              </a:rPr>
              <a:t>ls</a:t>
            </a:r>
            <a:r>
              <a:rPr lang="en-US" sz="1600" dirty="0" smtClean="0">
                <a:latin typeface="Consolas"/>
                <a:cs typeface="Consolas"/>
              </a:rPr>
              <a:t>”, </a:t>
            </a:r>
            <a:r>
              <a:rPr lang="en-US" sz="1600" dirty="0" err="1" smtClean="0">
                <a:latin typeface="Consolas"/>
                <a:cs typeface="Consolas"/>
              </a:rPr>
              <a:t>argv</a:t>
            </a:r>
            <a:r>
              <a:rPr lang="en-US" sz="1600" dirty="0" smtClean="0">
                <a:latin typeface="Consolas"/>
                <a:cs typeface="Consolas"/>
              </a:rPr>
              <a:t>, </a:t>
            </a:r>
            <a:r>
              <a:rPr lang="en-US" sz="1600" dirty="0" err="1" smtClean="0">
                <a:latin typeface="Consolas"/>
                <a:cs typeface="Consolas"/>
              </a:rPr>
              <a:t>env</a:t>
            </a:r>
            <a:r>
              <a:rPr lang="en-US" sz="1600" dirty="0" smtClean="0">
                <a:latin typeface="Consolas"/>
                <a:cs typeface="Consolas"/>
              </a:rPr>
              <a:t>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/* will child reach here?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else{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waitpid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, &amp;status, 0);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… parent continue execution…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62400" y="3505200"/>
            <a:ext cx="762000" cy="762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419600" y="2438400"/>
            <a:ext cx="304800" cy="762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5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1362075"/>
            <a:ext cx="7896225" cy="4972050"/>
          </a:xfrm>
        </p:spPr>
        <p:txBody>
          <a:bodyPr/>
          <a:lstStyle/>
          <a:p>
            <a:r>
              <a:rPr lang="en-US" dirty="0"/>
              <a:t>Unix Process </a:t>
            </a:r>
            <a:r>
              <a:rPr lang="en-US" dirty="0" smtClean="0"/>
              <a:t>Hierarchy: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4290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7150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6576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1600200" y="4419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7244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2514600" y="55626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971800" y="38862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029200" y="38862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495800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44958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4648200" y="49530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3429000" y="4953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2971800" y="2895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1066800" y="3352800"/>
            <a:ext cx="2133600" cy="762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 dirty="0"/>
              <a:t>e.g. </a:t>
            </a:r>
            <a:r>
              <a:rPr lang="en-US" sz="2000" b="1" dirty="0" err="1">
                <a:latin typeface="Courier New" charset="0"/>
              </a:rPr>
              <a:t>httpd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</p:spTree>
    <p:extLst>
      <p:ext uri="{BB962C8B-B14F-4D97-AF65-F5344CB8AC3E}">
        <p14:creationId xmlns:p14="http://schemas.microsoft.com/office/powerpoint/2010/main" val="144991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Wrap-Up</a:t>
            </a:r>
          </a:p>
          <a:p>
            <a:r>
              <a:rPr lang="en-US" dirty="0"/>
              <a:t>Exceptional Control Flow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Signals</a:t>
            </a:r>
            <a:endParaRPr lang="en-US" dirty="0"/>
          </a:p>
          <a:p>
            <a:r>
              <a:rPr lang="en-US" dirty="0"/>
              <a:t>Shell lab</a:t>
            </a:r>
          </a:p>
        </p:txBody>
      </p:sp>
    </p:spTree>
    <p:extLst>
      <p:ext uri="{BB962C8B-B14F-4D97-AF65-F5344CB8AC3E}">
        <p14:creationId xmlns:p14="http://schemas.microsoft.com/office/powerpoint/2010/main" val="57070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akin to exceptions and </a:t>
            </a:r>
            <a:r>
              <a:rPr lang="en-US" dirty="0" smtClean="0"/>
              <a:t>interrupts (asynchronous)</a:t>
            </a:r>
            <a:endParaRPr lang="en-US" dirty="0"/>
          </a:p>
          <a:p>
            <a:pPr lvl="1"/>
            <a:r>
              <a:rPr lang="en-US" dirty="0"/>
              <a:t>sent from the kernel (sometimes at the request of another process) to a process</a:t>
            </a:r>
          </a:p>
          <a:p>
            <a:pPr lvl="1"/>
            <a:r>
              <a:rPr lang="en-US" dirty="0"/>
              <a:t>signal type is identified by small integer ID’s (1-30)</a:t>
            </a:r>
          </a:p>
          <a:p>
            <a:pPr lvl="1"/>
            <a:r>
              <a:rPr lang="en-US" dirty="0"/>
              <a:t>only 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/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Interrupt (e.g.,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ctl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-c from keyboard)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 &amp; Dump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2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Ctrl-C (SIGINT), divide-by-zero (SIGFPE), or the termination of a child process (SIGCHLD)</a:t>
            </a:r>
          </a:p>
          <a:p>
            <a:pPr lvl="1"/>
            <a:r>
              <a:rPr lang="en-US" dirty="0" smtClean="0"/>
              <a:t>Another program called the </a:t>
            </a:r>
            <a:r>
              <a:rPr lang="en-US" dirty="0" smtClean="0">
                <a:latin typeface="Consolas"/>
                <a:cs typeface="Consolas"/>
              </a:rPr>
              <a:t>kill()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The user used a </a:t>
            </a:r>
            <a:r>
              <a:rPr lang="en-US" dirty="0" smtClean="0">
                <a:latin typeface="Consolas"/>
                <a:cs typeface="Consolas"/>
              </a:rPr>
              <a:t>kill</a:t>
            </a:r>
            <a:r>
              <a:rPr lang="en-US" dirty="0" smtClean="0"/>
              <a:t> utility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943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Receiving a signal is non-queuing</a:t>
            </a:r>
            <a:endParaRPr lang="en-US" dirty="0"/>
          </a:p>
          <a:p>
            <a:pPr lvl="1"/>
            <a:r>
              <a:rPr lang="en-US" dirty="0" smtClean="0"/>
              <a:t>There is only one bit in the context per signal</a:t>
            </a:r>
          </a:p>
          <a:p>
            <a:pPr lvl="1"/>
            <a:r>
              <a:rPr lang="en-US" dirty="0" smtClean="0"/>
              <a:t>Receiving 1 or 300 SIGINTs looks the same to the process</a:t>
            </a:r>
          </a:p>
          <a:p>
            <a:r>
              <a:rPr lang="en-US" dirty="0" smtClean="0"/>
              <a:t>Signals are received at a context switch</a:t>
            </a:r>
          </a:p>
          <a:p>
            <a:r>
              <a:rPr lang="en-US" dirty="0" smtClean="0"/>
              <a:t>Three </a:t>
            </a:r>
            <a:r>
              <a:rPr lang="en-US" dirty="0"/>
              <a:t>possible 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interrupt</a:t>
            </a:r>
          </a:p>
        </p:txBody>
      </p:sp>
    </p:spTree>
    <p:extLst>
      <p:ext uri="{BB962C8B-B14F-4D97-AF65-F5344CB8AC3E}">
        <p14:creationId xmlns:p14="http://schemas.microsoft.com/office/powerpoint/2010/main" val="3474954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</a:t>
            </a:r>
            <a:r>
              <a:rPr lang="en-US" dirty="0" smtClean="0"/>
              <a:t>signal</a:t>
            </a:r>
          </a:p>
          <a:p>
            <a:endParaRPr lang="en-US" dirty="0"/>
          </a:p>
          <a:p>
            <a:r>
              <a:rPr lang="en-US" dirty="0" smtClean="0"/>
              <a:t>Blocking signals</a:t>
            </a:r>
          </a:p>
          <a:p>
            <a:pPr lvl="1"/>
            <a:r>
              <a:rPr lang="en-US" dirty="0" smtClean="0"/>
              <a:t>Sometimes code needs to run through a section that can’t be interrupted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 smtClean="0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Waiting for signals</a:t>
            </a:r>
          </a:p>
          <a:p>
            <a:pPr lvl="1"/>
            <a:r>
              <a:rPr lang="en-US" dirty="0" smtClean="0"/>
              <a:t>Sometimes, we want to pause execution until we get a specific signal</a:t>
            </a:r>
          </a:p>
          <a:p>
            <a:pPr lvl="1"/>
            <a:r>
              <a:rPr lang="en-US" dirty="0"/>
              <a:t>Implemented with </a:t>
            </a:r>
            <a:r>
              <a:rPr lang="en-US" dirty="0" err="1">
                <a:latin typeface="Consolas"/>
                <a:cs typeface="Consolas"/>
              </a:rPr>
              <a:t>sigsuspend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r>
              <a:rPr lang="en-US" dirty="0" smtClean="0"/>
              <a:t>Can’t modify behavior of SIGKILL and SIGSTOP </a:t>
            </a:r>
          </a:p>
        </p:txBody>
      </p:sp>
    </p:spTree>
    <p:extLst>
      <p:ext uri="{BB962C8B-B14F-4D97-AF65-F5344CB8AC3E}">
        <p14:creationId xmlns:p14="http://schemas.microsoft.com/office/powerpoint/2010/main" val="227265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handlers</a:t>
            </a:r>
          </a:p>
          <a:p>
            <a:pPr lvl="1"/>
            <a:r>
              <a:rPr lang="en-US" sz="2400" dirty="0" smtClean="0"/>
              <a:t>Can be installed to run when a signal is received</a:t>
            </a:r>
          </a:p>
          <a:p>
            <a:pPr lvl="1"/>
            <a:r>
              <a:rPr lang="en-US" sz="2400" dirty="0" smtClean="0"/>
              <a:t>The form is   </a:t>
            </a:r>
            <a:r>
              <a:rPr lang="en-US" sz="2400" dirty="0" smtClean="0">
                <a:latin typeface="Consolas"/>
                <a:cs typeface="Consolas"/>
              </a:rPr>
              <a:t>void  handler(</a:t>
            </a:r>
            <a:r>
              <a:rPr lang="en-US" sz="2400" dirty="0" err="1" smtClean="0">
                <a:latin typeface="Consolas"/>
                <a:cs typeface="Consolas"/>
              </a:rPr>
              <a:t>int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signum</a:t>
            </a:r>
            <a:r>
              <a:rPr lang="en-US" sz="2400" dirty="0" smtClean="0">
                <a:latin typeface="Consolas"/>
                <a:cs typeface="Consolas"/>
              </a:rPr>
              <a:t>){ … }</a:t>
            </a:r>
          </a:p>
          <a:p>
            <a:pPr lvl="1"/>
            <a:r>
              <a:rPr lang="en-US" sz="2400" b="1" dirty="0" smtClean="0"/>
              <a:t>Separate </a:t>
            </a:r>
            <a:r>
              <a:rPr lang="en-US" sz="2400" dirty="0" smtClean="0"/>
              <a:t>flow of control in the same process</a:t>
            </a:r>
          </a:p>
          <a:p>
            <a:pPr lvl="1"/>
            <a:r>
              <a:rPr lang="en-US" sz="2400" dirty="0" smtClean="0"/>
              <a:t>Resumes normal flow of control upon returning</a:t>
            </a:r>
          </a:p>
          <a:p>
            <a:pPr lvl="1"/>
            <a:r>
              <a:rPr lang="en-US" sz="2400" dirty="0" smtClean="0"/>
              <a:t>Can be called </a:t>
            </a:r>
            <a:r>
              <a:rPr lang="en-US" sz="2400" b="1" dirty="0" smtClean="0"/>
              <a:t>anytime</a:t>
            </a:r>
            <a:r>
              <a:rPr lang="en-US" sz="2400" dirty="0" smtClean="0"/>
              <a:t> when the appropriate signal is fired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sigsuspend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const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sigset_t</a:t>
            </a:r>
            <a:r>
              <a:rPr lang="en-US" dirty="0" smtClean="0">
                <a:latin typeface="Consolas"/>
                <a:cs typeface="Consolas"/>
              </a:rPr>
              <a:t> *mask)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Can’t use wait() twice – use </a:t>
            </a:r>
            <a:r>
              <a:rPr lang="en-US" dirty="0" err="1" smtClean="0"/>
              <a:t>sigsuspend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Temporarily replaces the signal mask of the calling process with the mask given</a:t>
            </a:r>
          </a:p>
          <a:p>
            <a:pPr lvl="1"/>
            <a:r>
              <a:rPr lang="en-US" dirty="0" smtClean="0"/>
              <a:t>Suspends the process until delivery of a signal whose action is to invoke a signal handler or terminate a process</a:t>
            </a:r>
          </a:p>
          <a:p>
            <a:pPr lvl="1"/>
            <a:r>
              <a:rPr lang="en-US" dirty="0" smtClean="0"/>
              <a:t>Returns if the signal is caught</a:t>
            </a:r>
          </a:p>
          <a:p>
            <a:pPr lvl="2"/>
            <a:r>
              <a:rPr lang="en-US" dirty="0" smtClean="0"/>
              <a:t>Signal mask restored to the previous state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sigaddset</a:t>
            </a:r>
            <a:r>
              <a:rPr lang="en-US" dirty="0" smtClean="0"/>
              <a:t>(), </a:t>
            </a:r>
            <a:r>
              <a:rPr lang="en-US" dirty="0" err="1" smtClean="0"/>
              <a:t>sigemptyset</a:t>
            </a:r>
            <a:r>
              <a:rPr lang="en-US" dirty="0" smtClean="0"/>
              <a:t>(), etc. to create the mask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9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66800"/>
            <a:ext cx="7896225" cy="4972050"/>
          </a:xfrm>
        </p:spPr>
        <p:txBody>
          <a:bodyPr/>
          <a:lstStyle/>
          <a:p>
            <a:r>
              <a:rPr lang="en-US" dirty="0"/>
              <a:t>Every process belongs to exactly one process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Process groups can be used to distribute signals easily</a:t>
            </a:r>
          </a:p>
          <a:p>
            <a:r>
              <a:rPr lang="en-US" dirty="0" smtClean="0"/>
              <a:t>A forked process becomes a member of the parent’s process group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084497" y="2362200"/>
            <a:ext cx="7068903" cy="4343400"/>
            <a:chOff x="1084497" y="1905000"/>
            <a:chExt cx="7068903" cy="4343400"/>
          </a:xfrm>
        </p:grpSpPr>
        <p:sp>
          <p:nvSpPr>
            <p:cNvPr id="30" name="Rectangle 29"/>
            <p:cNvSpPr/>
            <p:nvPr/>
          </p:nvSpPr>
          <p:spPr bwMode="auto">
            <a:xfrm>
              <a:off x="6096000" y="3156387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10000" y="3147796"/>
              <a:ext cx="2057400" cy="164421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084497" y="3147796"/>
              <a:ext cx="2514600" cy="309937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940" name="Oval 4"/>
            <p:cNvSpPr>
              <a:spLocks noChangeAspect="1" noChangeArrowheads="1"/>
            </p:cNvSpPr>
            <p:nvPr/>
          </p:nvSpPr>
          <p:spPr bwMode="auto">
            <a:xfrm>
              <a:off x="1898650" y="3228975"/>
              <a:ext cx="982663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Fore-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</a:t>
              </a:r>
            </a:p>
          </p:txBody>
        </p:sp>
        <p:sp>
          <p:nvSpPr>
            <p:cNvPr id="551941" name="Oval 5"/>
            <p:cNvSpPr>
              <a:spLocks noChangeAspect="1" noChangeArrowheads="1"/>
            </p:cNvSpPr>
            <p:nvPr/>
          </p:nvSpPr>
          <p:spPr bwMode="auto">
            <a:xfrm>
              <a:off x="4094163" y="3228975"/>
              <a:ext cx="982662" cy="863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job #1</a:t>
              </a:r>
            </a:p>
          </p:txBody>
        </p:sp>
        <p:sp>
          <p:nvSpPr>
            <p:cNvPr id="551942" name="Oval 6"/>
            <p:cNvSpPr>
              <a:spLocks noChangeAspect="1" noChangeArrowheads="1"/>
            </p:cNvSpPr>
            <p:nvPr/>
          </p:nvSpPr>
          <p:spPr bwMode="auto">
            <a:xfrm>
              <a:off x="6248400" y="3228975"/>
              <a:ext cx="984250" cy="8858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Back-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ground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job #2</a:t>
              </a:r>
            </a:p>
          </p:txBody>
        </p:sp>
        <p:sp>
          <p:nvSpPr>
            <p:cNvPr id="551943" name="Oval 7"/>
            <p:cNvSpPr>
              <a:spLocks noChangeAspect="1" noChangeArrowheads="1"/>
            </p:cNvSpPr>
            <p:nvPr/>
          </p:nvSpPr>
          <p:spPr bwMode="auto">
            <a:xfrm>
              <a:off x="4098925" y="1905000"/>
              <a:ext cx="984250" cy="7762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Shell</a:t>
              </a:r>
            </a:p>
          </p:txBody>
        </p:sp>
        <p:sp>
          <p:nvSpPr>
            <p:cNvPr id="551944" name="Oval 8"/>
            <p:cNvSpPr>
              <a:spLocks noChangeAspect="1" noChangeArrowheads="1"/>
            </p:cNvSpPr>
            <p:nvPr/>
          </p:nvSpPr>
          <p:spPr bwMode="auto">
            <a:xfrm>
              <a:off x="1339850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5" name="Oval 9"/>
            <p:cNvSpPr>
              <a:spLocks noChangeAspect="1" noChangeArrowheads="1"/>
            </p:cNvSpPr>
            <p:nvPr/>
          </p:nvSpPr>
          <p:spPr bwMode="auto">
            <a:xfrm>
              <a:off x="2465388" y="4414838"/>
              <a:ext cx="984250" cy="77628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Child</a:t>
              </a:r>
            </a:p>
          </p:txBody>
        </p:sp>
        <p:sp>
          <p:nvSpPr>
            <p:cNvPr id="551946" name="Line 10"/>
            <p:cNvSpPr>
              <a:spLocks noChangeAspect="1" noChangeShapeType="1"/>
            </p:cNvSpPr>
            <p:nvPr/>
          </p:nvSpPr>
          <p:spPr bwMode="auto">
            <a:xfrm flipH="1">
              <a:off x="1906588" y="4051300"/>
              <a:ext cx="182562" cy="369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7" name="Line 11"/>
            <p:cNvSpPr>
              <a:spLocks noChangeAspect="1" noChangeShapeType="1"/>
            </p:cNvSpPr>
            <p:nvPr/>
          </p:nvSpPr>
          <p:spPr bwMode="auto">
            <a:xfrm>
              <a:off x="2686050" y="4048125"/>
              <a:ext cx="163513" cy="361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8" name="Line 12"/>
            <p:cNvSpPr>
              <a:spLocks noChangeAspect="1" noChangeShapeType="1"/>
            </p:cNvSpPr>
            <p:nvPr/>
          </p:nvSpPr>
          <p:spPr bwMode="auto">
            <a:xfrm>
              <a:off x="4594225" y="2667000"/>
              <a:ext cx="0" cy="557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49" name="Line 13"/>
            <p:cNvSpPr>
              <a:spLocks noChangeAspect="1" noChangeShapeType="1"/>
            </p:cNvSpPr>
            <p:nvPr/>
          </p:nvSpPr>
          <p:spPr bwMode="auto">
            <a:xfrm flipH="1">
              <a:off x="2768600" y="2574925"/>
              <a:ext cx="1481138" cy="801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0" name="Line 14"/>
            <p:cNvSpPr>
              <a:spLocks noChangeAspect="1" noChangeShapeType="1"/>
            </p:cNvSpPr>
            <p:nvPr/>
          </p:nvSpPr>
          <p:spPr bwMode="auto">
            <a:xfrm>
              <a:off x="4968875" y="2535238"/>
              <a:ext cx="1412875" cy="8334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51951" name="Text Box 15"/>
            <p:cNvSpPr txBox="1">
              <a:spLocks noChangeAspect="1" noChangeArrowheads="1"/>
            </p:cNvSpPr>
            <p:nvPr/>
          </p:nvSpPr>
          <p:spPr bwMode="auto">
            <a:xfrm>
              <a:off x="3297238" y="20701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pid=10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pgid=10</a:t>
              </a:r>
            </a:p>
          </p:txBody>
        </p:sp>
        <p:sp>
          <p:nvSpPr>
            <p:cNvPr id="551953" name="Text Box 17"/>
            <p:cNvSpPr txBox="1">
              <a:spLocks noChangeAspect="1" noChangeArrowheads="1"/>
            </p:cNvSpPr>
            <p:nvPr/>
          </p:nvSpPr>
          <p:spPr bwMode="auto">
            <a:xfrm>
              <a:off x="1084498" y="5663625"/>
              <a:ext cx="176506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Foreground 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</a:t>
              </a: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group 20</a:t>
              </a:r>
            </a:p>
          </p:txBody>
        </p:sp>
        <p:sp>
          <p:nvSpPr>
            <p:cNvPr id="551955" name="Text Box 19"/>
            <p:cNvSpPr txBox="1">
              <a:spLocks noChangeAspect="1" noChangeArrowheads="1"/>
            </p:cNvSpPr>
            <p:nvPr/>
          </p:nvSpPr>
          <p:spPr bwMode="auto">
            <a:xfrm>
              <a:off x="3810000" y="4191000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r>
                <a:rPr lang="en-US" sz="160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32</a:t>
              </a:r>
            </a:p>
          </p:txBody>
        </p:sp>
        <p:sp>
          <p:nvSpPr>
            <p:cNvPr id="551956" name="Text Box 20"/>
            <p:cNvSpPr txBox="1">
              <a:spLocks noChangeAspect="1" noChangeArrowheads="1"/>
            </p:cNvSpPr>
            <p:nvPr/>
          </p:nvSpPr>
          <p:spPr bwMode="auto">
            <a:xfrm>
              <a:off x="6096000" y="4215825"/>
              <a:ext cx="1629100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Background</a:t>
              </a:r>
            </a:p>
            <a:p>
              <a:pPr>
                <a:lnSpc>
                  <a:spcPct val="100000"/>
                </a:lnSpc>
              </a:pPr>
              <a:r>
                <a:rPr lang="en-US" sz="16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process group 40</a:t>
              </a:r>
            </a:p>
          </p:txBody>
        </p:sp>
        <p:sp>
          <p:nvSpPr>
            <p:cNvPr id="551958" name="Text Box 22"/>
            <p:cNvSpPr txBox="1">
              <a:spLocks noChangeAspect="1" noChangeArrowheads="1"/>
            </p:cNvSpPr>
            <p:nvPr/>
          </p:nvSpPr>
          <p:spPr bwMode="auto">
            <a:xfrm>
              <a:off x="1098550" y="33655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pid=20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59" name="Text Box 23"/>
            <p:cNvSpPr txBox="1">
              <a:spLocks noChangeAspect="1" noChangeArrowheads="1"/>
            </p:cNvSpPr>
            <p:nvPr/>
          </p:nvSpPr>
          <p:spPr bwMode="auto">
            <a:xfrm>
              <a:off x="5038725" y="34163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pid=32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pgid=32</a:t>
              </a:r>
            </a:p>
          </p:txBody>
        </p:sp>
        <p:sp>
          <p:nvSpPr>
            <p:cNvPr id="551960" name="Text Box 24"/>
            <p:cNvSpPr txBox="1">
              <a:spLocks noChangeAspect="1" noChangeArrowheads="1"/>
            </p:cNvSpPr>
            <p:nvPr/>
          </p:nvSpPr>
          <p:spPr bwMode="auto">
            <a:xfrm>
              <a:off x="7224929" y="3443288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pid=40</a:t>
              </a:r>
            </a:p>
            <a:p>
              <a:pPr algn="l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pgid=40</a:t>
              </a:r>
            </a:p>
          </p:txBody>
        </p:sp>
        <p:sp>
          <p:nvSpPr>
            <p:cNvPr id="551961" name="Text Box 25"/>
            <p:cNvSpPr txBox="1">
              <a:spLocks noChangeAspect="1" noChangeArrowheads="1"/>
            </p:cNvSpPr>
            <p:nvPr/>
          </p:nvSpPr>
          <p:spPr bwMode="auto">
            <a:xfrm>
              <a:off x="1398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pid=21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  <p:sp>
          <p:nvSpPr>
            <p:cNvPr id="551962" name="Text Box 26"/>
            <p:cNvSpPr txBox="1">
              <a:spLocks noChangeAspect="1" noChangeArrowheads="1"/>
            </p:cNvSpPr>
            <p:nvPr/>
          </p:nvSpPr>
          <p:spPr bwMode="auto">
            <a:xfrm>
              <a:off x="2541588" y="5181600"/>
              <a:ext cx="82867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pid=22</a:t>
              </a:r>
            </a:p>
            <a:p>
              <a:pPr algn="r">
                <a:lnSpc>
                  <a:spcPct val="100000"/>
                </a:lnSpc>
              </a:pPr>
              <a:r>
                <a:rPr lang="en-US" sz="1200" b="1">
                  <a:latin typeface="Courier New" pitchFamily="49" charset="0"/>
                </a:rPr>
                <a:t>pgid=20</a:t>
              </a:r>
            </a:p>
          </p:txBody>
        </p:sp>
      </p:grp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259387"/>
            <a:ext cx="411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/>
            </a:r>
            <a:b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process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05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4300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// </a:t>
            </a:r>
            <a:r>
              <a:rPr lang="en-US" sz="1600" dirty="0" err="1" smtClean="0">
                <a:latin typeface="Consolas"/>
                <a:cs typeface="Consolas"/>
              </a:rPr>
              <a:t>sigchld</a:t>
            </a:r>
            <a:r>
              <a:rPr lang="en-US" sz="1600" dirty="0" smtClean="0">
                <a:latin typeface="Consolas"/>
                <a:cs typeface="Consolas"/>
              </a:rPr>
              <a:t> handler installed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fork();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== 0){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/* child comes here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execve</a:t>
            </a:r>
            <a:r>
              <a:rPr lang="en-US" sz="1600" dirty="0" smtClean="0">
                <a:latin typeface="Consolas"/>
                <a:cs typeface="Consolas"/>
              </a:rPr>
              <a:t>(……);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else{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b="1" dirty="0" err="1" smtClean="0">
                <a:latin typeface="Consolas"/>
                <a:cs typeface="Consolas"/>
              </a:rPr>
              <a:t>add_job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latin typeface="Consolas"/>
                <a:cs typeface="Consolas"/>
              </a:rPr>
              <a:t>child_pid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4648199"/>
            <a:ext cx="7896225" cy="1685925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add_job</a:t>
            </a:r>
            <a:r>
              <a:rPr lang="en-US" dirty="0" smtClean="0"/>
              <a:t> or </a:t>
            </a:r>
            <a:r>
              <a:rPr lang="en-US" dirty="0" err="1" smtClean="0"/>
              <a:t>remove_job</a:t>
            </a:r>
            <a:r>
              <a:rPr lang="en-US" dirty="0" smtClean="0"/>
              <a:t>() come first?</a:t>
            </a:r>
          </a:p>
          <a:p>
            <a:r>
              <a:rPr lang="en-US" dirty="0" smtClean="0"/>
              <a:t>Where can we block signals in this code to guarantee correct execution?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6700" y="1143000"/>
            <a:ext cx="4686300" cy="2800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sigchld_handler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signum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status;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 err="1" smtClean="0">
                <a:latin typeface="Consolas"/>
                <a:cs typeface="Consolas"/>
              </a:rPr>
              <a:t>waitpid</a:t>
            </a:r>
            <a:r>
              <a:rPr lang="en-US" sz="1600" dirty="0" smtClean="0">
                <a:latin typeface="Consolas"/>
                <a:cs typeface="Consolas"/>
              </a:rPr>
              <a:t>(-1, &amp;status, WNOHANG);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if (WIFEXITED(status))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</a:t>
            </a:r>
            <a:r>
              <a:rPr lang="en-US" sz="1600" b="1" dirty="0" err="1" smtClean="0">
                <a:latin typeface="Consolas"/>
                <a:cs typeface="Consolas"/>
              </a:rPr>
              <a:t>remove_job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latin typeface="Consolas"/>
                <a:cs typeface="Consolas"/>
              </a:rPr>
              <a:t>child_pid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1143000"/>
            <a:ext cx="0" cy="3352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186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143000"/>
            <a:ext cx="381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// </a:t>
            </a:r>
            <a:r>
              <a:rPr lang="en-US" sz="1600" dirty="0" err="1" smtClean="0">
                <a:latin typeface="Consolas"/>
                <a:cs typeface="Consolas"/>
              </a:rPr>
              <a:t>sigchld</a:t>
            </a:r>
            <a:r>
              <a:rPr lang="en-US" sz="1600" dirty="0" smtClean="0">
                <a:latin typeface="Consolas"/>
                <a:cs typeface="Consolas"/>
              </a:rPr>
              <a:t> handler installed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fork();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== 0){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/* child comes here */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execve</a:t>
            </a:r>
            <a:r>
              <a:rPr lang="en-US" sz="1600" dirty="0" smtClean="0">
                <a:latin typeface="Consolas"/>
                <a:cs typeface="Consolas"/>
              </a:rPr>
              <a:t>(……);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else{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b="1" dirty="0" err="1" smtClean="0">
                <a:latin typeface="Consolas"/>
                <a:cs typeface="Consolas"/>
              </a:rPr>
              <a:t>add_job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latin typeface="Consolas"/>
                <a:cs typeface="Consolas"/>
              </a:rPr>
              <a:t>child_pid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  <a:br>
              <a:rPr lang="en-US" sz="1600" b="1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6875" y="4648199"/>
            <a:ext cx="7896225" cy="1685925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 err="1" smtClean="0"/>
              <a:t>add_job</a:t>
            </a:r>
            <a:r>
              <a:rPr lang="en-US" dirty="0" smtClean="0"/>
              <a:t> or </a:t>
            </a:r>
            <a:r>
              <a:rPr lang="en-US" dirty="0" err="1" smtClean="0"/>
              <a:t>remove_job</a:t>
            </a:r>
            <a:r>
              <a:rPr lang="en-US" dirty="0" smtClean="0"/>
              <a:t>() come first?</a:t>
            </a:r>
          </a:p>
          <a:p>
            <a:r>
              <a:rPr lang="en-US" dirty="0" smtClean="0"/>
              <a:t>Where can we block signals in this code to guarantee correct execution?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6700" y="1143000"/>
            <a:ext cx="4686300" cy="2800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void </a:t>
            </a:r>
            <a:r>
              <a:rPr lang="en-US" sz="1600" dirty="0" err="1" smtClean="0">
                <a:latin typeface="Consolas"/>
                <a:cs typeface="Consolas"/>
              </a:rPr>
              <a:t>sigchld_handler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signum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{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int</a:t>
            </a:r>
            <a:r>
              <a:rPr lang="en-US" sz="1600" dirty="0" smtClean="0">
                <a:latin typeface="Consolas"/>
                <a:cs typeface="Consolas"/>
              </a:rPr>
              <a:t> status;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 err="1" smtClean="0">
                <a:latin typeface="Consolas"/>
                <a:cs typeface="Consolas"/>
              </a:rPr>
              <a:t>pid_t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child_pid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 err="1" smtClean="0">
                <a:latin typeface="Consolas"/>
                <a:cs typeface="Consolas"/>
              </a:rPr>
              <a:t>waitpid</a:t>
            </a:r>
            <a:r>
              <a:rPr lang="en-US" sz="1600" dirty="0" smtClean="0">
                <a:latin typeface="Consolas"/>
                <a:cs typeface="Consolas"/>
              </a:rPr>
              <a:t>(-1, &amp;status, WNOHANG);</a:t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/>
            </a:r>
            <a:br>
              <a:rPr lang="en-US" sz="1600" dirty="0" smtClean="0">
                <a:latin typeface="Consolas"/>
                <a:cs typeface="Consolas"/>
              </a:rPr>
            </a:br>
            <a:r>
              <a:rPr lang="en-US" sz="1600" dirty="0" smtClean="0">
                <a:latin typeface="Consolas"/>
                <a:cs typeface="Consolas"/>
              </a:rPr>
              <a:t>    if (WIFEXITED(status))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</a:t>
            </a:r>
            <a:r>
              <a:rPr lang="en-US" sz="1600" b="1" dirty="0" err="1" smtClean="0">
                <a:latin typeface="Consolas"/>
                <a:cs typeface="Consolas"/>
              </a:rPr>
              <a:t>remove_job</a:t>
            </a:r>
            <a:r>
              <a:rPr lang="en-US" sz="1600" b="1" dirty="0" smtClean="0">
                <a:latin typeface="Consolas"/>
                <a:cs typeface="Consolas"/>
              </a:rPr>
              <a:t>(</a:t>
            </a:r>
            <a:r>
              <a:rPr lang="en-US" sz="1600" b="1" dirty="0" err="1" smtClean="0">
                <a:latin typeface="Consolas"/>
                <a:cs typeface="Consolas"/>
              </a:rPr>
              <a:t>child_pid</a:t>
            </a:r>
            <a:r>
              <a:rPr lang="en-US" sz="1600" b="1" dirty="0" smtClean="0">
                <a:latin typeface="Consolas"/>
                <a:cs typeface="Consolas"/>
              </a:rPr>
              <a:t>);</a:t>
            </a:r>
            <a:endParaRPr lang="en-US" sz="1600" b="1" dirty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}</a:t>
            </a:r>
            <a:br>
              <a:rPr lang="en-US" sz="1600" dirty="0" smtClean="0">
                <a:latin typeface="Consolas"/>
                <a:cs typeface="Consolas"/>
              </a:rPr>
            </a:br>
            <a:endParaRPr lang="en-US" sz="1600" dirty="0">
              <a:latin typeface="Consolas"/>
              <a:cs typeface="Consola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0" y="1143000"/>
            <a:ext cx="0" cy="33528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Arrow 3"/>
          <p:cNvSpPr/>
          <p:nvPr/>
        </p:nvSpPr>
        <p:spPr bwMode="auto">
          <a:xfrm>
            <a:off x="1828800" y="11430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Block SIGCHLD</a:t>
            </a:r>
          </a:p>
        </p:txBody>
      </p:sp>
      <p:sp>
        <p:nvSpPr>
          <p:cNvPr id="9" name="Left Arrow 8"/>
          <p:cNvSpPr/>
          <p:nvPr/>
        </p:nvSpPr>
        <p:spPr bwMode="auto">
          <a:xfrm>
            <a:off x="1828800" y="23622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Unblock SIGCHLD</a:t>
            </a:r>
          </a:p>
        </p:txBody>
      </p:sp>
      <p:sp>
        <p:nvSpPr>
          <p:cNvPr id="11" name="Left Arrow 10"/>
          <p:cNvSpPr/>
          <p:nvPr/>
        </p:nvSpPr>
        <p:spPr bwMode="auto">
          <a:xfrm>
            <a:off x="1828800" y="3733800"/>
            <a:ext cx="2438400" cy="914400"/>
          </a:xfrm>
          <a:prstGeom prst="leftArrow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Unblock SIGCHLD</a:t>
            </a:r>
          </a:p>
        </p:txBody>
      </p:sp>
    </p:spTree>
    <p:extLst>
      <p:ext uri="{BB962C8B-B14F-4D97-AF65-F5344CB8AC3E}">
        <p14:creationId xmlns:p14="http://schemas.microsoft.com/office/powerpoint/2010/main" val="79214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Lab is out!</a:t>
            </a:r>
          </a:p>
          <a:p>
            <a:r>
              <a:rPr lang="en-US" dirty="0"/>
              <a:t>Due Tuesday, November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at </a:t>
            </a:r>
            <a:r>
              <a:rPr lang="en-US" dirty="0" smtClean="0"/>
              <a:t>11:59pm</a:t>
            </a:r>
          </a:p>
          <a:p>
            <a:r>
              <a:rPr lang="en-US" dirty="0" smtClean="0"/>
              <a:t>Read </a:t>
            </a:r>
            <a:r>
              <a:rPr lang="en-US" dirty="0"/>
              <a:t>the code we’ve given you</a:t>
            </a:r>
          </a:p>
          <a:p>
            <a:pPr lvl="1"/>
            <a:r>
              <a:rPr lang="en-US" dirty="0"/>
              <a:t>There’s a lot of stuff you don’t need to write </a:t>
            </a:r>
            <a:r>
              <a:rPr lang="en-US" dirty="0" smtClean="0"/>
              <a:t>yourself; we gave you quite a few helper functions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good example of the code we expect from you</a:t>
            </a:r>
            <a:r>
              <a:rPr lang="en-US" dirty="0" smtClean="0"/>
              <a:t>!</a:t>
            </a:r>
          </a:p>
          <a:p>
            <a:r>
              <a:rPr lang="en-US" dirty="0"/>
              <a:t>Don’t be afraid to write your own helper functions; this is not a simple </a:t>
            </a:r>
            <a:r>
              <a:rPr lang="en-US" dirty="0" smtClean="0"/>
              <a:t>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Wrap-Up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Midterms scores are on </a:t>
            </a:r>
            <a:r>
              <a:rPr lang="en-US" dirty="0" err="1" smtClean="0"/>
              <a:t>Autolab</a:t>
            </a:r>
            <a:endParaRPr lang="en-US" dirty="0" smtClean="0"/>
          </a:p>
          <a:p>
            <a:r>
              <a:rPr lang="en-US" dirty="0" smtClean="0"/>
              <a:t>View exams during OH in 5207</a:t>
            </a:r>
          </a:p>
          <a:p>
            <a:r>
              <a:rPr lang="en-US" dirty="0" smtClean="0"/>
              <a:t>Regrade requests – in writing (hardcopy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man pages. You may find the following functions helpful: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igemptyset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nb-NO" dirty="0" err="1">
                <a:latin typeface="Consolas"/>
                <a:cs typeface="Consolas"/>
              </a:rPr>
              <a:t>igaddset</a:t>
            </a:r>
            <a:r>
              <a:rPr lang="nb-NO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sigprocmask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</a:t>
            </a:r>
            <a:r>
              <a:rPr lang="de-DE" dirty="0" err="1">
                <a:latin typeface="Consolas"/>
                <a:cs typeface="Consolas"/>
              </a:rPr>
              <a:t>igsuspend</a:t>
            </a:r>
            <a:r>
              <a:rPr lang="de-DE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waitpid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open()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dup2()</a:t>
            </a:r>
          </a:p>
          <a:p>
            <a:pPr lvl="1"/>
            <a:r>
              <a:rPr lang="en-US" dirty="0" err="1">
                <a:latin typeface="Consolas"/>
                <a:cs typeface="Consolas"/>
              </a:rPr>
              <a:t>setpgid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k</a:t>
            </a:r>
            <a:r>
              <a:rPr lang="en-US" dirty="0" smtClean="0">
                <a:latin typeface="Consolas"/>
                <a:cs typeface="Consolas"/>
              </a:rPr>
              <a:t>ill()</a:t>
            </a:r>
          </a:p>
          <a:p>
            <a:r>
              <a:rPr lang="en-US" dirty="0" smtClean="0"/>
              <a:t>Please do </a:t>
            </a:r>
            <a:r>
              <a:rPr lang="en-US" dirty="0"/>
              <a:t>not use sleep() to solve synchronization issues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9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Hazards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2"/>
            <a:r>
              <a:rPr lang="en-US" dirty="0" smtClean="0"/>
              <a:t>Hard to debug so start early (and think carefully)</a:t>
            </a:r>
          </a:p>
          <a:p>
            <a:pPr lvl="1"/>
            <a:r>
              <a:rPr lang="en-US" dirty="0" smtClean="0"/>
              <a:t>Reaping zombies</a:t>
            </a:r>
          </a:p>
          <a:p>
            <a:pPr lvl="2"/>
            <a:r>
              <a:rPr lang="en-US" dirty="0" smtClean="0"/>
              <a:t>Race conditions</a:t>
            </a:r>
          </a:p>
          <a:p>
            <a:pPr lvl="2"/>
            <a:r>
              <a:rPr lang="en-US" dirty="0" smtClean="0"/>
              <a:t>Handling signals correctly</a:t>
            </a:r>
          </a:p>
          <a:p>
            <a:pPr lvl="1"/>
            <a:r>
              <a:rPr lang="en-US" dirty="0" smtClean="0"/>
              <a:t>Waiting for foreground job</a:t>
            </a:r>
          </a:p>
          <a:p>
            <a:pPr lvl="2"/>
            <a:r>
              <a:rPr lang="en-US" dirty="0" smtClean="0"/>
              <a:t>Think carefully about what the right way to do this is</a:t>
            </a:r>
          </a:p>
        </p:txBody>
      </p:sp>
    </p:spTree>
    <p:extLst>
      <p:ext uri="{BB962C8B-B14F-4D97-AF65-F5344CB8AC3E}">
        <p14:creationId xmlns:p14="http://schemas.microsoft.com/office/powerpoint/2010/main" val="298085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Lab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shell</a:t>
            </a:r>
          </a:p>
          <a:p>
            <a:pPr lvl="1"/>
            <a:r>
              <a:rPr lang="en-US" dirty="0" smtClean="0"/>
              <a:t>This is the fun part!</a:t>
            </a:r>
          </a:p>
          <a:p>
            <a:r>
              <a:rPr lang="en-US" dirty="0" err="1" smtClean="0"/>
              <a:t>tshref</a:t>
            </a:r>
            <a:endParaRPr lang="en-US" dirty="0" smtClean="0"/>
          </a:p>
          <a:p>
            <a:pPr lvl="1"/>
            <a:r>
              <a:rPr lang="en-US" dirty="0" smtClean="0"/>
              <a:t>How should the shell behave?</a:t>
            </a:r>
            <a:endParaRPr lang="en-US" dirty="0"/>
          </a:p>
          <a:p>
            <a:r>
              <a:rPr lang="en-US" dirty="0" err="1" smtClean="0"/>
              <a:t>runtrace</a:t>
            </a:r>
            <a:endParaRPr lang="en-US" dirty="0" smtClean="0"/>
          </a:p>
          <a:p>
            <a:pPr lvl="1"/>
            <a:r>
              <a:rPr lang="en-US" dirty="0" smtClean="0"/>
              <a:t>Each trace tests one feature.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  <a:endParaRPr lang="en-US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Both react to changes in </a:t>
            </a:r>
            <a:r>
              <a:rPr lang="en-US" b="1" i="1" dirty="0">
                <a:solidFill>
                  <a:srgbClr val="C00000"/>
                </a:solidFill>
              </a:rPr>
              <a:t>program </a:t>
            </a:r>
            <a:r>
              <a:rPr lang="en-US" b="1" i="1" dirty="0" smtClean="0">
                <a:solidFill>
                  <a:srgbClr val="C00000"/>
                </a:solidFill>
              </a:rPr>
              <a:t>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</a:t>
            </a:r>
            <a:r>
              <a:rPr lang="en-US" dirty="0" smtClean="0"/>
              <a:t>system: </a:t>
            </a:r>
            <a:br>
              <a:rPr lang="en-US" dirty="0" smtClean="0"/>
            </a:br>
            <a:r>
              <a:rPr lang="en-US" dirty="0" smtClean="0"/>
              <a:t>Difficult to </a:t>
            </a:r>
            <a:r>
              <a:rPr lang="en-US" dirty="0"/>
              <a:t>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needs mechanisms for “exceptional control flow”</a:t>
            </a:r>
          </a:p>
        </p:txBody>
      </p:sp>
    </p:spTree>
    <p:extLst>
      <p:ext uri="{BB962C8B-B14F-4D97-AF65-F5344CB8AC3E}">
        <p14:creationId xmlns:p14="http://schemas.microsoft.com/office/powerpoint/2010/main" val="246224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interrupt pin</a:t>
            </a:r>
          </a:p>
          <a:p>
            <a:pPr lvl="1"/>
            <a:r>
              <a:rPr lang="en-US" dirty="0" smtClean="0"/>
              <a:t>Handler </a:t>
            </a:r>
            <a:r>
              <a:rPr lang="en-US" dirty="0"/>
              <a:t>returns to “next” instruction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I/O interrupts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  <a:p>
            <a:pPr lvl="1"/>
            <a:r>
              <a:rPr lang="en-US" dirty="0"/>
              <a:t>Hard reset interrupt</a:t>
            </a:r>
          </a:p>
          <a:p>
            <a:pPr lvl="2"/>
            <a:r>
              <a:rPr lang="en-US" dirty="0"/>
              <a:t>hitting the reset button</a:t>
            </a:r>
          </a:p>
          <a:p>
            <a:pPr lvl="1"/>
            <a:r>
              <a:rPr lang="en-US" dirty="0"/>
              <a:t>Soft reset interrupt</a:t>
            </a:r>
          </a:p>
          <a:p>
            <a:pPr lvl="2"/>
            <a:r>
              <a:rPr lang="en-US" dirty="0"/>
              <a:t>hitting Ctrl-Alt-Delete on a PC</a:t>
            </a:r>
          </a:p>
        </p:txBody>
      </p:sp>
    </p:spTree>
    <p:extLst>
      <p:ext uri="{BB962C8B-B14F-4D97-AF65-F5344CB8AC3E}">
        <p14:creationId xmlns:p14="http://schemas.microsoft.com/office/powerpoint/2010/main" val="41142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4972050"/>
          </a:xfrm>
        </p:spPr>
        <p:txBody>
          <a:bodyPr/>
          <a:lstStyle/>
          <a:p>
            <a:r>
              <a:rPr lang="en-US" dirty="0"/>
              <a:t>Caused by </a:t>
            </a:r>
            <a:r>
              <a:rPr lang="en-US" dirty="0" smtClean="0"/>
              <a:t>events </a:t>
            </a:r>
            <a:r>
              <a:rPr lang="en-US" dirty="0"/>
              <a:t>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  <p:extLst>
      <p:ext uri="{BB962C8B-B14F-4D97-AF65-F5344CB8AC3E}">
        <p14:creationId xmlns:p14="http://schemas.microsoft.com/office/powerpoint/2010/main" val="369338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program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bunch of data and instructions stored in an executable binary file</a:t>
            </a:r>
          </a:p>
          <a:p>
            <a:pPr lvl="1"/>
            <a:r>
              <a:rPr lang="en-US" dirty="0"/>
              <a:t>Written according to a specification that tells users what it is supposed to do</a:t>
            </a:r>
          </a:p>
          <a:p>
            <a:pPr lvl="1"/>
            <a:r>
              <a:rPr lang="en-US" dirty="0"/>
              <a:t>Stateless since binary file is static</a:t>
            </a:r>
          </a:p>
        </p:txBody>
      </p:sp>
    </p:spTree>
    <p:extLst>
      <p:ext uri="{BB962C8B-B14F-4D97-AF65-F5344CB8AC3E}">
        <p14:creationId xmlns:p14="http://schemas.microsoft.com/office/powerpoint/2010/main" val="192019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instance of a running program.</a:t>
            </a:r>
          </a:p>
          <a:p>
            <a:r>
              <a:rPr lang="en-US" dirty="0" smtClean="0"/>
              <a:t>Process </a:t>
            </a:r>
            <a:r>
              <a:rPr lang="en-US" dirty="0"/>
              <a:t>provides each program with two key abstractions:</a:t>
            </a:r>
          </a:p>
          <a:p>
            <a:pPr lvl="1"/>
            <a:r>
              <a:rPr lang="en-US" dirty="0"/>
              <a:t>Logical control flow</a:t>
            </a:r>
          </a:p>
          <a:p>
            <a:pPr lvl="2"/>
            <a:r>
              <a:rPr lang="en-US" dirty="0"/>
              <a:t>Each program seems to have exclusive use of the </a:t>
            </a:r>
            <a:r>
              <a:rPr lang="en-US" dirty="0" smtClean="0"/>
              <a:t>CPU</a:t>
            </a:r>
            <a:endParaRPr lang="en-US" dirty="0"/>
          </a:p>
          <a:p>
            <a:pPr lvl="1"/>
            <a:r>
              <a:rPr lang="en-US" dirty="0"/>
              <a:t>Private </a:t>
            </a:r>
            <a:r>
              <a:rPr lang="en-US" dirty="0" smtClean="0"/>
              <a:t>virtual address </a:t>
            </a:r>
            <a:r>
              <a:rPr lang="en-US" dirty="0"/>
              <a:t>space</a:t>
            </a:r>
          </a:p>
          <a:p>
            <a:pPr lvl="2"/>
            <a:r>
              <a:rPr lang="en-US" dirty="0"/>
              <a:t>Each program seems to have exclusive use of main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Gives the running program a </a:t>
            </a:r>
            <a:r>
              <a:rPr lang="en-US" b="1" i="1" dirty="0" smtClean="0"/>
              <a:t>state</a:t>
            </a:r>
          </a:p>
          <a:p>
            <a:r>
              <a:rPr lang="en-US" dirty="0" smtClean="0"/>
              <a:t>How </a:t>
            </a:r>
            <a:r>
              <a:rPr lang="en-US" dirty="0"/>
              <a:t>are these Illusions maintained?</a:t>
            </a:r>
          </a:p>
          <a:p>
            <a:pPr lvl="1"/>
            <a:r>
              <a:rPr lang="en-US" dirty="0"/>
              <a:t>Process executions interleaved (multitasking</a:t>
            </a:r>
            <a:r>
              <a:rPr lang="en-US" dirty="0" smtClean="0"/>
              <a:t>) or run on separate cores</a:t>
            </a:r>
            <a:endParaRPr lang="en-US" dirty="0"/>
          </a:p>
          <a:p>
            <a:pPr lvl="1"/>
            <a:r>
              <a:rPr lang="en-US" dirty="0"/>
              <a:t>Address spaces managed by virtual memory system</a:t>
            </a:r>
          </a:p>
          <a:p>
            <a:pPr lvl="2"/>
            <a:r>
              <a:rPr lang="en-US" dirty="0" smtClean="0"/>
              <a:t>Just know that this exists for now; we’ll talk about it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3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Four basic States</a:t>
            </a:r>
          </a:p>
          <a:p>
            <a:pPr lvl="1"/>
            <a:r>
              <a:rPr lang="en-US" sz="2600" dirty="0" smtClean="0"/>
              <a:t>Running</a:t>
            </a:r>
          </a:p>
          <a:p>
            <a:pPr lvl="2"/>
            <a:r>
              <a:rPr lang="en-US" sz="2600" dirty="0" smtClean="0"/>
              <a:t>Executing instructions on the CPU</a:t>
            </a:r>
          </a:p>
          <a:p>
            <a:pPr lvl="2"/>
            <a:r>
              <a:rPr lang="en-US" sz="2600" dirty="0" smtClean="0"/>
              <a:t>Number bounded by number of CPU cores</a:t>
            </a:r>
          </a:p>
          <a:p>
            <a:pPr lvl="1"/>
            <a:r>
              <a:rPr lang="en-US" sz="2600" dirty="0" smtClean="0"/>
              <a:t>Runnable</a:t>
            </a:r>
          </a:p>
          <a:p>
            <a:pPr lvl="2"/>
            <a:r>
              <a:rPr lang="en-US" sz="2600" dirty="0" smtClean="0"/>
              <a:t>Waiting to be running</a:t>
            </a:r>
          </a:p>
          <a:p>
            <a:pPr lvl="1"/>
            <a:r>
              <a:rPr lang="en-US" sz="2600" dirty="0" smtClean="0"/>
              <a:t>Blocked</a:t>
            </a:r>
          </a:p>
          <a:p>
            <a:pPr lvl="2"/>
            <a:r>
              <a:rPr lang="en-US" sz="2600" dirty="0" smtClean="0"/>
              <a:t>Waiting for an event, maybe input from STDIN</a:t>
            </a:r>
          </a:p>
          <a:p>
            <a:pPr lvl="2"/>
            <a:r>
              <a:rPr lang="en-US" sz="2600" dirty="0" smtClean="0"/>
              <a:t>Not runnable</a:t>
            </a:r>
          </a:p>
          <a:p>
            <a:pPr lvl="1"/>
            <a:r>
              <a:rPr lang="en-US" sz="2600" dirty="0" smtClean="0"/>
              <a:t>Zombie </a:t>
            </a:r>
          </a:p>
          <a:p>
            <a:pPr lvl="2"/>
            <a:r>
              <a:rPr lang="en-US" sz="2600" dirty="0" smtClean="0"/>
              <a:t>Terminated, not yet reaped</a:t>
            </a:r>
          </a:p>
          <a:p>
            <a:pPr marL="627063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074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2807</TotalTime>
  <Words>1829</Words>
  <Application>Microsoft Macintosh PowerPoint</Application>
  <PresentationFormat>On-screen Show (4:3)</PresentationFormat>
  <Paragraphs>352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template2007</vt:lpstr>
      <vt:lpstr>Office Theme</vt:lpstr>
      <vt:lpstr>Exceptional Control Flow</vt:lpstr>
      <vt:lpstr>Agenda</vt:lpstr>
      <vt:lpstr>Midterm Wrap-Up</vt:lpstr>
      <vt:lpstr>Exceptional Control Flow</vt:lpstr>
      <vt:lpstr>Asynchronous Exceptions (Interrupts)</vt:lpstr>
      <vt:lpstr>Synchronous Exceptions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Processes</vt:lpstr>
      <vt:lpstr>Process Examples</vt:lpstr>
      <vt:lpstr>Process Examples</vt:lpstr>
      <vt:lpstr>Process Examples</vt:lpstr>
      <vt:lpstr>Process Examples</vt:lpstr>
      <vt:lpstr>Signals</vt:lpstr>
      <vt:lpstr>Signals</vt:lpstr>
      <vt:lpstr>Signals</vt:lpstr>
      <vt:lpstr>Signals</vt:lpstr>
      <vt:lpstr>Signals</vt:lpstr>
      <vt:lpstr>Signals</vt:lpstr>
      <vt:lpstr>Signal Examples</vt:lpstr>
      <vt:lpstr>Signal Examples</vt:lpstr>
      <vt:lpstr>Signal Examples</vt:lpstr>
      <vt:lpstr>Shell Lab</vt:lpstr>
      <vt:lpstr>Shell Lab</vt:lpstr>
      <vt:lpstr>Shell Lab</vt:lpstr>
      <vt:lpstr>Shell Lab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Dave</cp:lastModifiedBy>
  <cp:revision>84</cp:revision>
  <dcterms:created xsi:type="dcterms:W3CDTF">2006-08-16T00:00:00Z</dcterms:created>
  <dcterms:modified xsi:type="dcterms:W3CDTF">2015-12-02T00:09:26Z</dcterms:modified>
</cp:coreProperties>
</file>