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732" r:id="rId5"/>
  </p:sldMasterIdLst>
  <p:notesMasterIdLst>
    <p:notesMasterId r:id="rId46"/>
  </p:notesMasterIdLst>
  <p:handoutMasterIdLst>
    <p:handoutMasterId r:id="rId47"/>
  </p:handoutMasterIdLst>
  <p:sldIdLst>
    <p:sldId id="29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9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300" r:id="rId41"/>
    <p:sldId id="301" r:id="rId42"/>
    <p:sldId id="302" r:id="rId43"/>
    <p:sldId id="303" r:id="rId44"/>
    <p:sldId id="277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2721" autoAdjust="0"/>
  </p:normalViewPr>
  <p:slideViewPr>
    <p:cSldViewPr>
      <p:cViewPr varScale="1">
        <p:scale>
          <a:sx n="118" d="100"/>
          <a:sy n="118" d="100"/>
        </p:scale>
        <p:origin x="2024" y="20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4319642" cy="7534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Calibri Bold" charset="0"/>
                <a:cs typeface="Calibri Bold" charset="0"/>
                <a:sym typeface="Calibri Bold" charset="0"/>
              </a:rPr>
              <a:t>Instructors: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 </a:t>
            </a:r>
          </a:p>
          <a:p>
            <a:pPr algn="l">
              <a:spcBef>
                <a:spcPts val="475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Randal E. Bryant </a:t>
            </a:r>
            <a:r>
              <a:rPr lang="en-US" sz="20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and David R.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O’Hallaron</a:t>
            </a:r>
            <a:endParaRPr lang="en-US" sz="20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en-US" b="1" dirty="0">
                <a:latin typeface="+mn-lt"/>
              </a:rPr>
              <a:t>Floating Point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b="0" dirty="0"/>
              <a:t> Lecture, Sep. 10, 2015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precision: 32 bits</a:t>
            </a:r>
          </a:p>
          <a:p>
            <a:pPr>
              <a:spcBef>
                <a:spcPts val="10000"/>
              </a:spcBef>
            </a:pPr>
            <a:r>
              <a:rPr lang="en-US" dirty="0"/>
              <a:t>Double precision: 64 bits</a:t>
            </a:r>
          </a:p>
          <a:p>
            <a:pPr>
              <a:spcBef>
                <a:spcPts val="10000"/>
              </a:spcBef>
            </a:pPr>
            <a:r>
              <a:rPr lang="en-US" dirty="0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77565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49278"/>
              </p:ext>
            </p:extLst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91200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When: exp ≠ 000…0 and exp ≠ 111…1</a:t>
            </a:r>
          </a:p>
          <a:p>
            <a:endParaRPr lang="en-US" dirty="0"/>
          </a:p>
          <a:p>
            <a:r>
              <a:rPr lang="en-US" dirty="0"/>
              <a:t>Exponent coded as a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/>
              <a:t>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(Exp: 1…254, E: -126…127)</a:t>
            </a:r>
          </a:p>
          <a:p>
            <a:pPr marL="838200" lvl="2"/>
            <a:r>
              <a:rPr lang="en-US" dirty="0"/>
              <a:t>Double precision: 1023 (Exp: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4416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Value: </a:t>
            </a:r>
            <a:r>
              <a:rPr lang="en-US" sz="1800" dirty="0">
                <a:latin typeface="Courier New"/>
                <a:cs typeface="Courier New"/>
              </a:rPr>
              <a:t>float 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       </a:t>
            </a:r>
            <a:r>
              <a:rPr lang="en-US" sz="1800" b="0" dirty="0"/>
              <a:t>= 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x 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>
                <a:latin typeface="Courier New" pitchFamily="49" charset="0"/>
              </a:rPr>
              <a:t>1101101101101</a:t>
            </a:r>
            <a:r>
              <a:rPr lang="en-US" sz="1800" b="1" dirty="0">
                <a:latin typeface="Courier New" pitchFamily="49" charset="0"/>
              </a:rPr>
              <a:t>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Exponent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	</a:t>
            </a:r>
            <a:r>
              <a:rPr lang="en-US" sz="1800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Exp</a:t>
            </a:r>
            <a:r>
              <a:rPr lang="en-US" sz="1800" dirty="0"/>
              <a:t> 	= 	140 	=	</a:t>
            </a:r>
            <a:r>
              <a:rPr lang="en-US" sz="1800" b="1" dirty="0">
                <a:latin typeface="Courier New" pitchFamily="49" charset="0"/>
              </a:rPr>
              <a:t>10001100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Result:</a:t>
            </a:r>
            <a:br>
              <a:rPr lang="en-US" sz="2000" dirty="0"/>
            </a:b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13276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r>
              <a:rPr lang="en-US" dirty="0"/>
              <a:t>Exponent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(instead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Numbers closest to 0.0</a:t>
            </a:r>
          </a:p>
          <a:p>
            <a:pPr marL="838200" lvl="2"/>
            <a:r>
              <a:rPr lang="en-US" dirty="0" err="1"/>
              <a:t>Equispaced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7106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Represents value </a:t>
            </a:r>
            <a:r>
              <a:rPr lang="en-US" sz="2400" dirty="0">
                <a:sym typeface="Symbol"/>
              </a:rPr>
              <a:t></a:t>
            </a:r>
            <a:r>
              <a:rPr lang="en-US" dirty="0"/>
              <a:t> 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,  1.0/−0.0 = −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−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>
                <a:ea typeface="Apple Symbols" charset="0"/>
                <a:cs typeface="Apple Symbols" charset="0"/>
              </a:rPr>
              <a:t> 0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/>
              <a:t>8-bit Floating Point Representation</a:t>
            </a:r>
          </a:p>
          <a:p>
            <a:pPr marL="552450" lvl="1"/>
            <a:r>
              <a:rPr lang="en-US"/>
              <a:t>the sign bit is in the most significant bit</a:t>
            </a:r>
          </a:p>
          <a:p>
            <a:pPr marL="552450" lvl="1"/>
            <a:r>
              <a:rPr lang="en-US"/>
              <a:t>the next four bits are the exponent, with a bias of 7</a:t>
            </a:r>
          </a:p>
          <a:p>
            <a:pPr marL="552450" lvl="1"/>
            <a:r>
              <a:rPr lang="en-US"/>
              <a:t>the last three bits are the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/>
          </a:p>
          <a:p>
            <a:endParaRPr lang="en-US"/>
          </a:p>
          <a:p>
            <a:r>
              <a:rPr lang="en-US"/>
              <a:t>Same general form as IEEE Format</a:t>
            </a:r>
          </a:p>
          <a:p>
            <a:pPr marL="552450" lvl="1"/>
            <a:r>
              <a:rPr lang="en-US"/>
              <a:t>normalized, denormalized</a:t>
            </a:r>
          </a:p>
          <a:p>
            <a:pPr marL="552450" lvl="1"/>
            <a:r>
              <a:rPr lang="en-US"/>
              <a:t>representation of 0, NaN, infinity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53814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76200" y="3124200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/>
              <a:t>Dynamic Range (Positive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denorm</a:t>
            </a: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48600" imgH="952500" progId="Excel.Sheet.8">
                  <p:embed/>
                </p:oleObj>
              </mc:Choice>
              <mc:Fallback>
                <p:oleObj name="Worksheet" r:id="rId2" imgW="7848600" imgH="9525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/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/>
              <a:t>Summary</a:t>
            </a: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48600" imgH="965200" progId="Excel.Sheet.8">
                  <p:embed/>
                </p:oleObj>
              </mc:Choice>
              <mc:Fallback>
                <p:oleObj name="Worksheet" r:id="rId2" imgW="7848600" imgH="9652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 </a:t>
            </a:r>
            <a:r>
              <a:rPr lang="en-US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−0 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(−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(+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endParaRPr lang="en-US" dirty="0"/>
          </a:p>
          <a:p>
            <a:r>
              <a:rPr lang="en-US" dirty="0"/>
              <a:t>Applying to Other Decimal 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/>
              <a:t>	7.8949999	7.89	(Less than half way)</a:t>
            </a:r>
          </a:p>
          <a:p>
            <a:pPr marL="838200" lvl="2">
              <a:buNone/>
            </a:pPr>
            <a:r>
              <a:rPr lang="en-US" dirty="0"/>
              <a:t>	7.8950001	7.90	(Greater than half way)</a:t>
            </a:r>
          </a:p>
          <a:p>
            <a:pPr marL="838200" lvl="2">
              <a:buNone/>
            </a:pPr>
            <a:r>
              <a:rPr lang="en-US" dirty="0"/>
              <a:t>	7.8950000	7.90	(Half way—round up)</a:t>
            </a:r>
          </a:p>
          <a:p>
            <a:pPr marL="838200" lvl="2">
              <a:buNone/>
            </a:pPr>
            <a:r>
              <a:rPr lang="en-US" dirty="0"/>
              <a:t>	7.8850000	7.88	(Half way—round down)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>
                <a:solidFill>
                  <a:srgbClr val="980002"/>
                </a:solidFill>
              </a:rPr>
              <a:t>   +   (-1)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Assume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/>
              <a:t> &gt;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Exact Result: </a:t>
            </a: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Sign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/>
              <a:t>, significand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Exponent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: 	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≥ 2,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right, increment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&lt; 1,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left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/>
              <a:t> positions, decrement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by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Overflow 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Round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to fit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binary points lined up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Properties of FP Add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to those of </a:t>
            </a:r>
            <a:r>
              <a:rPr lang="en-US" dirty="0" err="1"/>
              <a:t>Abelian</a:t>
            </a:r>
            <a:r>
              <a:rPr lang="en-US" dirty="0"/>
              <a:t> Group</a:t>
            </a:r>
          </a:p>
          <a:p>
            <a:pPr lvl="1"/>
            <a:r>
              <a:rPr lang="en-US" dirty="0"/>
              <a:t>Closed under addition?			</a:t>
            </a:r>
          </a:p>
          <a:p>
            <a:pPr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Commutative? </a:t>
            </a:r>
          </a:p>
          <a:p>
            <a:pPr lvl="1"/>
            <a:r>
              <a:rPr lang="en-US" dirty="0"/>
              <a:t>Associative?</a:t>
            </a:r>
          </a:p>
          <a:p>
            <a:pPr lvl="2"/>
            <a:r>
              <a:rPr lang="en-US" dirty="0"/>
              <a:t>Overflow and inexactness of rounding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/>
              <a:t>0 is additive identity? </a:t>
            </a:r>
          </a:p>
          <a:p>
            <a:pPr lvl="1"/>
            <a:r>
              <a:rPr lang="en-US" dirty="0"/>
              <a:t>Every element has additive inverse?</a:t>
            </a:r>
          </a:p>
          <a:p>
            <a:pPr lvl="2"/>
            <a:r>
              <a:rPr lang="en-US" dirty="0"/>
              <a:t>Yes, except for infinities &amp;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Monotonicity</a:t>
            </a:r>
          </a:p>
          <a:p>
            <a:pPr lvl="1"/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43434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4724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55626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1011.101</a:t>
            </a:r>
            <a:r>
              <a:rPr lang="en-US" baseline="-25000" dirty="0"/>
              <a:t>2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/>
              <a:t>Closed under multiplication?</a:t>
            </a:r>
          </a:p>
          <a:p>
            <a:pPr marL="838200"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en-US" dirty="0"/>
              <a:t>Multiplication Commutative?</a:t>
            </a:r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dirty="0"/>
              <a:t>Ex: </a:t>
            </a: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dirty="0"/>
              <a:t>1 is multiplicative identity?</a:t>
            </a:r>
          </a:p>
          <a:p>
            <a:pPr marL="552450" lvl="1"/>
            <a:r>
              <a:rPr lang="en-US" dirty="0"/>
              <a:t>Multiplication distributes over addition?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  <a:p>
            <a:pPr marL="431800" indent="-342900"/>
            <a:r>
              <a:rPr lang="en-US" dirty="0"/>
              <a:t>Monotonicity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 Guarantees Two Levels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/>
              <a:t> Casting 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Like rounding toward zero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en-US" dirty="0"/>
              <a:t>Will round according to rounding mode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Floating Point has clear mathematical  properties</a:t>
            </a:r>
          </a:p>
          <a:p>
            <a:r>
              <a:rPr lang="en-US"/>
              <a:t>Represents numbers of form M x 2</a:t>
            </a:r>
            <a:r>
              <a:rPr lang="en-US" baseline="32000"/>
              <a:t>E</a:t>
            </a:r>
            <a:endParaRPr lang="en-US"/>
          </a:p>
          <a:p>
            <a:r>
              <a:rPr lang="en-US"/>
              <a:t>One can reason about operations independent of implementation</a:t>
            </a:r>
          </a:p>
          <a:p>
            <a:pPr marL="552450" lvl="1"/>
            <a:r>
              <a:rPr lang="en-US"/>
              <a:t>As if computed with perfect precision and then rounded</a:t>
            </a:r>
          </a:p>
          <a:p>
            <a:r>
              <a:rPr lang="en-US"/>
              <a:t>Not the same as real arithmetic</a:t>
            </a:r>
          </a:p>
          <a:p>
            <a:pPr marL="552450" lvl="1"/>
            <a:r>
              <a:rPr lang="en-US"/>
              <a:t>Violates associativity/distributivity</a:t>
            </a:r>
          </a:p>
          <a:p>
            <a:pPr marL="552450" lvl="1"/>
            <a:r>
              <a:rPr lang="en-US"/>
              <a:t>Makes life difficult for compilers &amp; serious numerical applications programmers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Additional Slides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Normalize to have leading 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Round to fit within fraction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err="1"/>
              <a:t>Postnormalize</a:t>
            </a:r>
            <a:r>
              <a:rPr lang="en-US" dirty="0"/>
              <a:t> to deal with effects of rounding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8448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44463" y="14509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669925" y="21494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may have caused 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Handle by shifting right once &amp; incrementing exponent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144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05844"/>
              </p:ext>
            </p:extLst>
          </p:nvPr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3" name="Rectangle 95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384" name="Rectangle 96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5 3/4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 7/8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 7/16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right (unsigned)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Just one setting of binary point within the </a:t>
            </a:r>
            <a:r>
              <a:rPr lang="en-US" i="1" dirty="0"/>
              <a:t>w </a:t>
            </a:r>
            <a:r>
              <a:rPr lang="en-US" dirty="0"/>
              <a:t>bits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Limited range of numbers (very small values?  very large?)</a:t>
            </a:r>
            <a:endParaRPr lang="en-US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Standard 754</a:t>
            </a:r>
          </a:p>
          <a:p>
            <a:pPr marL="552450" lvl="1"/>
            <a:r>
              <a:rPr lang="en-US"/>
              <a:t>Established in 1985 as uniform standard for floating point arithmetic</a:t>
            </a:r>
          </a:p>
          <a:p>
            <a:pPr marL="838200" lvl="2"/>
            <a:r>
              <a:rPr lang="en-US"/>
              <a:t>Before that, many idiosyncratic formats</a:t>
            </a:r>
          </a:p>
          <a:p>
            <a:pPr marL="552450" lvl="1"/>
            <a:r>
              <a:rPr lang="en-US"/>
              <a:t>Supported by all major CPUs</a:t>
            </a:r>
          </a:p>
          <a:p>
            <a:endParaRPr lang="en-US"/>
          </a:p>
          <a:p>
            <a:r>
              <a:rPr lang="en-US"/>
              <a:t>Driven by numerical concerns</a:t>
            </a:r>
          </a:p>
          <a:p>
            <a:pPr marL="552450" lvl="1"/>
            <a:r>
              <a:rPr lang="en-US"/>
              <a:t>Nice standards for rounding, overflow, underflow</a:t>
            </a:r>
          </a:p>
          <a:p>
            <a:pPr marL="552450" lvl="1"/>
            <a:r>
              <a:rPr lang="en-US"/>
              <a:t>Hard to make fast in hardware</a:t>
            </a:r>
          </a:p>
          <a:p>
            <a:pPr marL="838200" lvl="2"/>
            <a:r>
              <a:rPr lang="en-US"/>
              <a:t>Numerical analysts predominated over hardware designers in defining standard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37174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Pages>0</Pages>
  <Words>2943</Words>
  <Characters>0</Characters>
  <Application>Microsoft Macintosh PowerPoint</Application>
  <PresentationFormat>On-screen Show (4:3)</PresentationFormat>
  <Lines>0</Lines>
  <Paragraphs>577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63" baseType="lpstr"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Helvetica</vt:lpstr>
      <vt:lpstr>Monaco</vt:lpstr>
      <vt:lpstr>Times</vt:lpstr>
      <vt:lpstr>Times New Roman</vt:lpstr>
      <vt:lpstr>Wingdings</vt:lpstr>
      <vt:lpstr>Wingdings 2</vt:lpstr>
      <vt:lpstr>Title Slide</vt:lpstr>
      <vt:lpstr>Title and Content</vt:lpstr>
      <vt:lpstr>Title and Content: Build</vt:lpstr>
      <vt:lpstr>Title Only</vt:lpstr>
      <vt:lpstr>template2007</vt:lpstr>
      <vt:lpstr>Worksheet</vt:lpstr>
      <vt:lpstr>Floating Point  15-213: Introduction to Computer Systems 4th Lecture, Sep. 10, 2015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Today: Floating Point</vt:lpstr>
      <vt:lpstr>IEEE Floating Point</vt:lpstr>
      <vt:lpstr>Floating Point Representation</vt:lpstr>
      <vt:lpstr>Precision options</vt:lpstr>
      <vt:lpstr>“Normalized” Values</vt:lpstr>
      <vt:lpstr>Normalized Encoding Example</vt:lpstr>
      <vt:lpstr>Denormalized Values</vt:lpstr>
      <vt:lpstr>Special Values</vt:lpstr>
      <vt:lpstr>Visualization: Floating Point Encodings</vt:lpstr>
      <vt:lpstr>Today: Floating Point</vt:lpstr>
      <vt:lpstr>Tiny Floating Point Example</vt:lpstr>
      <vt:lpstr>Dynamic Range (Positive Only)</vt:lpstr>
      <vt:lpstr>Distribution of Values</vt:lpstr>
      <vt:lpstr>Distribution of Values (close-up view)</vt:lpstr>
      <vt:lpstr>Special Properties of the IEEE Encoding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Floating Point Puzzles</vt:lpstr>
      <vt:lpstr>Summary</vt:lpstr>
      <vt:lpstr>Additional Slides</vt:lpstr>
      <vt:lpstr>Creating Floating Point Number</vt:lpstr>
      <vt:lpstr>Normalize</vt:lpstr>
      <vt:lpstr>Rounding</vt:lpstr>
      <vt:lpstr>Postnormalize</vt:lpstr>
      <vt:lpstr>Interesting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Randal Bryant</cp:lastModifiedBy>
  <cp:revision>55</cp:revision>
  <cp:lastPrinted>2012-09-05T04:08:39Z</cp:lastPrinted>
  <dcterms:created xsi:type="dcterms:W3CDTF">2012-09-06T15:16:51Z</dcterms:created>
  <dcterms:modified xsi:type="dcterms:W3CDTF">2022-09-02T19:01:27Z</dcterms:modified>
</cp:coreProperties>
</file>