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42" r:id="rId2"/>
    <p:sldId id="738" r:id="rId3"/>
    <p:sldId id="645" r:id="rId4"/>
    <p:sldId id="580" r:id="rId5"/>
    <p:sldId id="581" r:id="rId6"/>
    <p:sldId id="734" r:id="rId7"/>
    <p:sldId id="733" r:id="rId8"/>
    <p:sldId id="732" r:id="rId9"/>
    <p:sldId id="735" r:id="rId10"/>
    <p:sldId id="585" r:id="rId11"/>
    <p:sldId id="586" r:id="rId12"/>
    <p:sldId id="646" r:id="rId13"/>
    <p:sldId id="680" r:id="rId14"/>
    <p:sldId id="632" r:id="rId15"/>
    <p:sldId id="661" r:id="rId16"/>
    <p:sldId id="683" r:id="rId17"/>
    <p:sldId id="740" r:id="rId18"/>
    <p:sldId id="651" r:id="rId19"/>
    <p:sldId id="639" r:id="rId20"/>
    <p:sldId id="684" r:id="rId21"/>
    <p:sldId id="741" r:id="rId22"/>
    <p:sldId id="739" r:id="rId23"/>
    <p:sldId id="649" r:id="rId24"/>
    <p:sldId id="597" r:id="rId25"/>
    <p:sldId id="598" r:id="rId26"/>
    <p:sldId id="668" r:id="rId27"/>
    <p:sldId id="742" r:id="rId28"/>
    <p:sldId id="682" r:id="rId29"/>
    <p:sldId id="599" r:id="rId30"/>
    <p:sldId id="601" r:id="rId31"/>
    <p:sldId id="602" r:id="rId32"/>
    <p:sldId id="663" r:id="rId33"/>
    <p:sldId id="664" r:id="rId34"/>
    <p:sldId id="665" r:id="rId35"/>
    <p:sldId id="666" r:id="rId36"/>
    <p:sldId id="667" r:id="rId37"/>
    <p:sldId id="669" r:id="rId38"/>
    <p:sldId id="689" r:id="rId39"/>
    <p:sldId id="678" r:id="rId40"/>
    <p:sldId id="670" r:id="rId41"/>
    <p:sldId id="737" r:id="rId42"/>
    <p:sldId id="672" r:id="rId43"/>
    <p:sldId id="673" r:id="rId44"/>
    <p:sldId id="674" r:id="rId45"/>
    <p:sldId id="679" r:id="rId46"/>
    <p:sldId id="647" r:id="rId47"/>
    <p:sldId id="588" r:id="rId48"/>
    <p:sldId id="589" r:id="rId49"/>
    <p:sldId id="685" r:id="rId50"/>
    <p:sldId id="686" r:id="rId51"/>
    <p:sldId id="591" r:id="rId52"/>
    <p:sldId id="592" r:id="rId53"/>
    <p:sldId id="593" r:id="rId54"/>
    <p:sldId id="687" r:id="rId55"/>
    <p:sldId id="594" r:id="rId56"/>
    <p:sldId id="595" r:id="rId57"/>
    <p:sldId id="659" r:id="rId58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542"/>
            <p14:sldId id="738"/>
            <p14:sldId id="645"/>
            <p14:sldId id="580"/>
            <p14:sldId id="581"/>
            <p14:sldId id="734"/>
            <p14:sldId id="733"/>
            <p14:sldId id="732"/>
            <p14:sldId id="735"/>
            <p14:sldId id="585"/>
            <p14:sldId id="586"/>
            <p14:sldId id="646"/>
            <p14:sldId id="680"/>
            <p14:sldId id="632"/>
            <p14:sldId id="661"/>
            <p14:sldId id="683"/>
            <p14:sldId id="740"/>
            <p14:sldId id="651"/>
            <p14:sldId id="639"/>
            <p14:sldId id="684"/>
            <p14:sldId id="741"/>
            <p14:sldId id="739"/>
            <p14:sldId id="649"/>
            <p14:sldId id="597"/>
            <p14:sldId id="598"/>
            <p14:sldId id="668"/>
            <p14:sldId id="742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9"/>
            <p14:sldId id="689"/>
            <p14:sldId id="678"/>
            <p14:sldId id="670"/>
            <p14:sldId id="737"/>
            <p14:sldId id="672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EFBFBF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912" y="6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333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4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8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4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34989/quizzes/103050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 May 23,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AA0A1-8A76-44AF-9B48-8DA29170A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1913790" y="1136862"/>
            <a:ext cx="4023310" cy="1902130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000" dirty="0">
                <a:latin typeface="Courier"/>
              </a:rPr>
              <a:t>#include &lt;</a:t>
            </a:r>
            <a:r>
              <a:rPr lang="en-US" sz="1000" dirty="0" err="1">
                <a:latin typeface="Courier"/>
              </a:rPr>
              <a:t>stdio.h</a:t>
            </a:r>
            <a:r>
              <a:rPr lang="en-US" sz="1000" dirty="0">
                <a:latin typeface="Courier"/>
              </a:rPr>
              <a:t>&gt;</a:t>
            </a:r>
          </a:p>
          <a:p>
            <a:r>
              <a:rPr lang="en-US" sz="1000" dirty="0">
                <a:latin typeface="Courier"/>
              </a:rPr>
              <a:t>int main(){</a:t>
            </a:r>
          </a:p>
          <a:p>
            <a:r>
              <a:rPr lang="en-US" sz="1000" dirty="0">
                <a:latin typeface="Courier"/>
              </a:rPr>
              <a:t>  int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>
                <a:latin typeface="Courier"/>
              </a:rPr>
              <a:t>, n = 10, t1 = 0, t2 = 1,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</a:t>
            </a:r>
          </a:p>
          <a:p>
            <a:r>
              <a:rPr lang="nn-NO" sz="1000" dirty="0">
                <a:latin typeface="Courier"/>
              </a:rPr>
              <a:t>  for (i = 1; i &lt;= n; ++i){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printf</a:t>
            </a:r>
            <a:r>
              <a:rPr lang="en-US" sz="1000" dirty="0">
                <a:latin typeface="Courier"/>
              </a:rPr>
              <a:t>("%d, ", t1);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 = t1 + t2;</a:t>
            </a:r>
          </a:p>
          <a:p>
            <a:r>
              <a:rPr lang="en-US" sz="1000" dirty="0">
                <a:latin typeface="Courier"/>
              </a:rPr>
              <a:t>    t1 = t2;</a:t>
            </a:r>
          </a:p>
          <a:p>
            <a:r>
              <a:rPr lang="en-US" sz="1000" dirty="0">
                <a:latin typeface="Courier"/>
              </a:rPr>
              <a:t>    t2 =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 }</a:t>
            </a:r>
          </a:p>
          <a:p>
            <a:r>
              <a:rPr lang="en-US" sz="1000" dirty="0">
                <a:latin typeface="Courier"/>
              </a:rPr>
              <a:t>  return 0;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688992"/>
            <a:ext cx="30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Gates, clocks, circuit layout, …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88C43D-DB3C-4DAC-9393-9B6AEC6E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7" y="6026259"/>
            <a:ext cx="533308" cy="53330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CF3792D-D119-4FDB-85BA-CE35B9522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5" y="6080526"/>
            <a:ext cx="1096413" cy="456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38288D-C1AC-4570-A26C-CDD02E3F16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0" y="5776972"/>
            <a:ext cx="837512" cy="8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assembly/machine code. 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r>
              <a:rPr lang="en-US" dirty="0"/>
              <a:t>Code Forms: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43085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57DC9-C5B2-8918-E904-16AF17255BDC}"/>
              </a:ext>
            </a:extLst>
          </p:cNvPr>
          <p:cNvSpPr txBox="1"/>
          <p:nvPr/>
        </p:nvSpPr>
        <p:spPr>
          <a:xfrm>
            <a:off x="3120887" y="3192045"/>
            <a:ext cx="3568148" cy="369332"/>
          </a:xfrm>
          <a:prstGeom prst="rect">
            <a:avLst/>
          </a:prstGeom>
          <a:solidFill>
            <a:srgbClr val="F6F5BD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add	%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 %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0FEA6-E070-902F-04A9-00DB3EB32AE2}"/>
              </a:ext>
            </a:extLst>
          </p:cNvPr>
          <p:cNvSpPr txBox="1"/>
          <p:nvPr/>
        </p:nvSpPr>
        <p:spPr>
          <a:xfrm>
            <a:off x="3806687" y="2325757"/>
            <a:ext cx="22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4262D-BA8E-6844-EF6A-AB896DC2E98E}"/>
              </a:ext>
            </a:extLst>
          </p:cNvPr>
          <p:cNvSpPr txBox="1"/>
          <p:nvPr/>
        </p:nvSpPr>
        <p:spPr>
          <a:xfrm>
            <a:off x="3120887" y="3190461"/>
            <a:ext cx="3568148" cy="369332"/>
          </a:xfrm>
          <a:prstGeom prst="rect">
            <a:avLst/>
          </a:prstGeom>
          <a:solidFill>
            <a:srgbClr val="F6F5BD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 %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14DB9-3280-D56C-5693-5C6423C698AA}"/>
              </a:ext>
            </a:extLst>
          </p:cNvPr>
          <p:cNvSpPr txBox="1"/>
          <p:nvPr/>
        </p:nvSpPr>
        <p:spPr>
          <a:xfrm>
            <a:off x="4085663" y="4227237"/>
            <a:ext cx="158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BA29C-3F05-4E31-D580-A03A0C067EAC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flipH="1">
            <a:off x="4492487" y="2695089"/>
            <a:ext cx="437322" cy="495372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A62938-6695-4E48-18F4-C38D4119E1AB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>
            <a:off x="4929809" y="2695089"/>
            <a:ext cx="288234" cy="495372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AA7743-618E-ACD0-57C1-237B8808B0A6}"/>
              </a:ext>
            </a:extLst>
          </p:cNvPr>
          <p:cNvSpPr txBox="1"/>
          <p:nvPr/>
        </p:nvSpPr>
        <p:spPr>
          <a:xfrm>
            <a:off x="4492487" y="3685833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4BD66-0250-1510-A688-2A7B3E938520}"/>
              </a:ext>
            </a:extLst>
          </p:cNvPr>
          <p:cNvSpPr txBox="1"/>
          <p:nvPr/>
        </p:nvSpPr>
        <p:spPr>
          <a:xfrm>
            <a:off x="2261153" y="5055993"/>
            <a:ext cx="4621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Narrow" panose="020B0604020202020204" pitchFamily="34" charset="0"/>
              </a:rPr>
              <a:t>These are 64-bit registers, so we know this is a 64-bit add</a:t>
            </a:r>
            <a:endParaRPr lang="en-US" dirty="0">
              <a:solidFill>
                <a:srgbClr val="000000"/>
              </a:solidFill>
              <a:effectLst/>
              <a:latin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CE1E-F764-634B-A4E5-9E55E24B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0B07-55C3-0C4B-B153-FE1FEB9F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(bomb lab) will be hopefully be available via Autolab on Friday</a:t>
            </a:r>
          </a:p>
          <a:p>
            <a:r>
              <a:rPr lang="en-US" dirty="0"/>
              <a:t>Lab 1 is due Thursday May 25 (</a:t>
            </a:r>
            <a:r>
              <a:rPr lang="en-US" dirty="0" err="1"/>
              <a:t>handin</a:t>
            </a:r>
            <a:r>
              <a:rPr lang="en-US" dirty="0"/>
              <a:t> via Autolab)</a:t>
            </a:r>
          </a:p>
          <a:p>
            <a:r>
              <a:rPr lang="en-US" dirty="0"/>
              <a:t>Written Assignment 1 is due Wednesday May 24</a:t>
            </a:r>
          </a:p>
        </p:txBody>
      </p:sp>
    </p:spTree>
    <p:extLst>
      <p:ext uri="{BB962C8B-B14F-4D97-AF65-F5344CB8AC3E}">
        <p14:creationId xmlns:p14="http://schemas.microsoft.com/office/powerpoint/2010/main" val="299826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9B4C-D43C-EE32-8535-A3423E31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5737-3E39-4F6A-8924-F306A86B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8DBD-4728-004F-8FA3-19668A48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x64 instructions are two-operand: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move ”quad-word” (64 bits)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rax</a:t>
            </a:r>
            <a:r>
              <a:rPr lang="en-US" dirty="0"/>
              <a:t>, %</a:t>
            </a:r>
            <a:r>
              <a:rPr lang="en-US" dirty="0" err="1"/>
              <a:t>rcx</a:t>
            </a:r>
            <a:r>
              <a:rPr lang="en-US" dirty="0"/>
              <a:t>   moves the value from register </a:t>
            </a:r>
            <a:r>
              <a:rPr lang="en-US" dirty="0" err="1"/>
              <a:t>rax</a:t>
            </a:r>
            <a:r>
              <a:rPr lang="en-US" dirty="0"/>
              <a:t> to </a:t>
            </a:r>
            <a:r>
              <a:rPr lang="en-US" dirty="0" err="1"/>
              <a:t>rcx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addq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Implements </a:t>
            </a:r>
            <a:r>
              <a:rPr lang="en-US" dirty="0" err="1"/>
              <a:t>dst</a:t>
            </a:r>
            <a:r>
              <a:rPr lang="en-US" dirty="0"/>
              <a:t> +=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subq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Implements </a:t>
            </a:r>
            <a:r>
              <a:rPr lang="en-US" dirty="0" err="1"/>
              <a:t>dst</a:t>
            </a:r>
            <a:r>
              <a:rPr lang="en-US" dirty="0"/>
              <a:t> -=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8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30701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B79E-EB03-DDAF-E080-BFC9CFE3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B802-882B-3623-DC85-CFE3558B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3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67607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01848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75022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80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pPr lvl="2"/>
            <a:r>
              <a:rPr lang="en-US" dirty="0"/>
              <a:t>Now 3 volumes, about 5,000 pages of documentation</a:t>
            </a:r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https://canvas.cmu.edu/courses/34989/quizzes/103050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733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–c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debugging-friendly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Skylake</a:t>
            </a:r>
            <a:r>
              <a:rPr lang="en-US" dirty="0"/>
              <a:t>	2015	1.9B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98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sz="2000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sz="2000" dirty="0"/>
              <a:t>Recent &amp; Upcoming Generations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Nehalem	2008	  45 nm	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Sandy Bridge	2011	  32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Ivy Bridge	2012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Haswell	2013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Broadwell	2014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 err="1"/>
              <a:t>Skylake</a:t>
            </a:r>
            <a:r>
              <a:rPr lang="en-US" sz="1800" dirty="0"/>
              <a:t>	2015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 err="1"/>
              <a:t>Kaby</a:t>
            </a:r>
            <a:r>
              <a:rPr lang="en-US" sz="1800" dirty="0"/>
              <a:t> Lake	2016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Coffee Lake	2017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Cannon Lake	2018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Ice Lake	2019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Tiger Lake	2020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sz="1800" dirty="0"/>
              <a:t>Alder Lake	2022	  “intel 7” (10nm+++)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  <a:p>
            <a:pPr algn="ctr"/>
            <a:endParaRPr lang="en-US" sz="1800" dirty="0">
              <a:latin typeface="Calibri" pitchFamily="34" charset="0"/>
            </a:endParaRPr>
          </a:p>
          <a:p>
            <a:pPr algn="ctr"/>
            <a:r>
              <a:rPr lang="en-US" sz="1800" dirty="0">
                <a:latin typeface="Calibri" pitchFamily="34" charset="0"/>
              </a:rPr>
              <a:t>(But this is changing now.)</a:t>
            </a:r>
          </a:p>
        </p:txBody>
      </p:sp>
    </p:spTree>
    <p:extLst>
      <p:ext uri="{BB962C8B-B14F-4D97-AF65-F5344CB8AC3E}">
        <p14:creationId xmlns:p14="http://schemas.microsoft.com/office/powerpoint/2010/main" val="11566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413531" cy="573088"/>
          </a:xfrm>
        </p:spPr>
        <p:txBody>
          <a:bodyPr/>
          <a:lstStyle/>
          <a:p>
            <a:r>
              <a:rPr lang="en-US" dirty="0"/>
              <a:t>2018 State of the Art: Coffee 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098" y="4252710"/>
            <a:ext cx="3421117" cy="12967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2.2-3.2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6FDBC-2631-46BA-8F5D-E506176A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6" y="934556"/>
            <a:ext cx="5796455" cy="3170215"/>
          </a:xfrm>
          <a:prstGeom prst="rect">
            <a:avLst/>
          </a:prstGeom>
        </p:spPr>
      </p:pic>
      <p:sp>
        <p:nvSpPr>
          <p:cNvPr id="7" name="Rectangle 1027">
            <a:extLst>
              <a:ext uri="{FF2B5EF4-FFF2-40B4-BE49-F238E27FC236}">
                <a16:creationId xmlns:a16="http://schemas.microsoft.com/office/drawing/2014/main" id="{2C482700-1189-413C-9B54-FF345A8B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95" y="4252710"/>
            <a:ext cx="3746938" cy="21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Server Model: Xeon E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80-95 W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E09629B4-1777-4CF7-AB21-6A092591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862" y="5070584"/>
            <a:ext cx="3531476" cy="133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2.4-4.0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35-95 W</a:t>
            </a:r>
          </a:p>
        </p:txBody>
      </p:sp>
    </p:spTree>
    <p:extLst>
      <p:ext uri="{BB962C8B-B14F-4D97-AF65-F5344CB8AC3E}">
        <p14:creationId xmlns:p14="http://schemas.microsoft.com/office/powerpoint/2010/main" val="83955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266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06715"/>
            <a:ext cx="7896225" cy="5701903"/>
          </a:xfrm>
        </p:spPr>
        <p:txBody>
          <a:bodyPr>
            <a:normAutofit lnSpcReduction="10000"/>
          </a:bodyPr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1995-2011: Lead semiconductor “fab” in world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2018: #2 largest by $$ (#1 is Samsung)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2019: reclaimed #1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fell behind: Spun off </a:t>
            </a:r>
            <a:r>
              <a:rPr lang="en-US" dirty="0" err="1"/>
              <a:t>GlobalFoundaries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2019-20: Pulled ahead! Used TSMC for part of fab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2022: Intel re-took the lead</a:t>
            </a:r>
          </a:p>
        </p:txBody>
      </p:sp>
    </p:spTree>
    <p:extLst>
      <p:ext uri="{BB962C8B-B14F-4D97-AF65-F5344CB8AC3E}">
        <p14:creationId xmlns:p14="http://schemas.microsoft.com/office/powerpoint/2010/main" val="20813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28579</TotalTime>
  <Words>4711</Words>
  <Application>Microsoft Office PowerPoint</Application>
  <PresentationFormat>On-screen Show (4:3)</PresentationFormat>
  <Paragraphs>970</Paragraphs>
  <Slides>57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Arial</vt:lpstr>
      <vt:lpstr>Arial Narrow</vt:lpstr>
      <vt:lpstr>Calibri</vt:lpstr>
      <vt:lpstr>Calibri Bold</vt:lpstr>
      <vt:lpstr>Calibri Bold Italic</vt:lpstr>
      <vt:lpstr>Calibri Italic</vt:lpstr>
      <vt:lpstr>Consolas</vt:lpstr>
      <vt:lpstr>Courier</vt:lpstr>
      <vt:lpstr>Courier New</vt:lpstr>
      <vt:lpstr>Courier New Bold</vt:lpstr>
      <vt:lpstr>Times New Roman</vt:lpstr>
      <vt:lpstr>Wingdings</vt:lpstr>
      <vt:lpstr>Wingdings 2</vt:lpstr>
      <vt:lpstr>template2007</vt:lpstr>
      <vt:lpstr>Machine-Level Programming I: Basics  15-213/14-513/15-513: Introduction to Computer Systems 4th Lecture,  May 23, 2023</vt:lpstr>
      <vt:lpstr>Announcements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2018 State of the Art: Coffee 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Assembly: Data Types</vt:lpstr>
      <vt:lpstr>Assembly: Data Types</vt:lpstr>
      <vt:lpstr>x86-64 Integer Registers</vt:lpstr>
      <vt:lpstr>Some History: IA32 Registers</vt:lpstr>
      <vt:lpstr>Assembly: Operations</vt:lpstr>
      <vt:lpstr>Activity 1</vt:lpstr>
      <vt:lpstr>PowerPoint Presentation</vt:lpstr>
      <vt:lpstr>Moving Data</vt:lpstr>
      <vt:lpstr>movq Operand Combinations</vt:lpstr>
      <vt:lpstr>Simple Memory Addressing Modes</vt:lpstr>
      <vt:lpstr>Complete Memory Addressing Modes</vt:lpstr>
      <vt:lpstr>Activity 2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Quiz Time!</vt:lpstr>
      <vt:lpstr>Some Arithmetic Operations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Brian Railing</cp:lastModifiedBy>
  <cp:revision>752</cp:revision>
  <cp:lastPrinted>2011-09-12T20:37:42Z</cp:lastPrinted>
  <dcterms:created xsi:type="dcterms:W3CDTF">2012-09-11T15:51:41Z</dcterms:created>
  <dcterms:modified xsi:type="dcterms:W3CDTF">2023-05-23T15:56:49Z</dcterms:modified>
  <cp:category/>
</cp:coreProperties>
</file>