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706" r:id="rId2"/>
    <p:sldMasterId id="2147483707" r:id="rId3"/>
    <p:sldMasterId id="2147483708" r:id="rId4"/>
    <p:sldMasterId id="2147483709" r:id="rId5"/>
    <p:sldMasterId id="2147483710" r:id="rId6"/>
  </p:sldMasterIdLst>
  <p:notesMasterIdLst>
    <p:notesMasterId r:id="rId73"/>
  </p:notesMasterIdLst>
  <p:sldIdLst>
    <p:sldId id="256" r:id="rId7"/>
    <p:sldId id="260" r:id="rId8"/>
    <p:sldId id="592" r:id="rId9"/>
    <p:sldId id="736" r:id="rId10"/>
    <p:sldId id="259" r:id="rId11"/>
    <p:sldId id="732" r:id="rId12"/>
    <p:sldId id="670" r:id="rId13"/>
    <p:sldId id="749" r:id="rId14"/>
    <p:sldId id="750" r:id="rId15"/>
    <p:sldId id="751" r:id="rId16"/>
    <p:sldId id="752" r:id="rId17"/>
    <p:sldId id="753" r:id="rId18"/>
    <p:sldId id="754" r:id="rId19"/>
    <p:sldId id="744" r:id="rId20"/>
    <p:sldId id="738" r:id="rId21"/>
    <p:sldId id="739" r:id="rId22"/>
    <p:sldId id="261" r:id="rId23"/>
    <p:sldId id="262" r:id="rId24"/>
    <p:sldId id="266" r:id="rId25"/>
    <p:sldId id="740" r:id="rId26"/>
    <p:sldId id="265" r:id="rId27"/>
    <p:sldId id="741" r:id="rId28"/>
    <p:sldId id="267" r:id="rId29"/>
    <p:sldId id="268" r:id="rId30"/>
    <p:sldId id="745" r:id="rId31"/>
    <p:sldId id="274" r:id="rId32"/>
    <p:sldId id="269" r:id="rId33"/>
    <p:sldId id="270" r:id="rId34"/>
    <p:sldId id="271" r:id="rId35"/>
    <p:sldId id="272" r:id="rId36"/>
    <p:sldId id="755" r:id="rId37"/>
    <p:sldId id="275" r:id="rId38"/>
    <p:sldId id="277" r:id="rId39"/>
    <p:sldId id="278" r:id="rId40"/>
    <p:sldId id="279" r:id="rId41"/>
    <p:sldId id="280" r:id="rId42"/>
    <p:sldId id="281" r:id="rId43"/>
    <p:sldId id="756" r:id="rId44"/>
    <p:sldId id="746" r:id="rId45"/>
    <p:sldId id="285" r:id="rId46"/>
    <p:sldId id="286" r:id="rId47"/>
    <p:sldId id="287" r:id="rId48"/>
    <p:sldId id="288" r:id="rId49"/>
    <p:sldId id="289" r:id="rId50"/>
    <p:sldId id="290" r:id="rId51"/>
    <p:sldId id="291" r:id="rId52"/>
    <p:sldId id="292" r:id="rId53"/>
    <p:sldId id="293" r:id="rId54"/>
    <p:sldId id="294" r:id="rId55"/>
    <p:sldId id="295" r:id="rId56"/>
    <p:sldId id="757" r:id="rId57"/>
    <p:sldId id="748" r:id="rId58"/>
    <p:sldId id="297" r:id="rId59"/>
    <p:sldId id="298" r:id="rId60"/>
    <p:sldId id="299" r:id="rId61"/>
    <p:sldId id="300" r:id="rId62"/>
    <p:sldId id="301" r:id="rId63"/>
    <p:sldId id="302" r:id="rId64"/>
    <p:sldId id="303" r:id="rId65"/>
    <p:sldId id="304" r:id="rId66"/>
    <p:sldId id="305" r:id="rId67"/>
    <p:sldId id="306" r:id="rId68"/>
    <p:sldId id="309" r:id="rId69"/>
    <p:sldId id="310" r:id="rId70"/>
    <p:sldId id="311" r:id="rId71"/>
    <p:sldId id="758" r:id="rId72"/>
  </p:sldIdLst>
  <p:sldSz cx="9144000" cy="6858000" type="screen4x3"/>
  <p:notesSz cx="6858000" cy="9144000"/>
  <p:embeddedFontLst>
    <p:embeddedFont>
      <p:font typeface="Arial Narrow" panose="020B0606020202030204" pitchFamily="34" charset="0"/>
      <p:regular r:id="rId74"/>
      <p:bold r:id="rId75"/>
      <p:italic r:id="rId76"/>
      <p:boldItalic r:id="rId77"/>
    </p:embeddedFont>
    <p:embeddedFont>
      <p:font typeface="Calibri" panose="020F0502020204030204" pitchFamily="34" charset="0"/>
      <p:regular r:id="rId78"/>
      <p:bold r:id="rId79"/>
      <p:italic r:id="rId80"/>
      <p:boldItalic r:id="rId81"/>
    </p:embeddedFont>
    <p:embeddedFont>
      <p:font typeface="Calibri Bold" panose="020F0702030404030204" pitchFamily="34" charset="0"/>
      <p:bold r:id="rId82"/>
    </p:embeddedFont>
    <p:embeddedFont>
      <p:font typeface="Cambria Math" panose="02040503050406030204" pitchFamily="18" charset="0"/>
      <p:regular r:id="rId83"/>
    </p:embeddedFont>
    <p:embeddedFont>
      <p:font typeface="Gill Sans" panose="020B0604020202020204" charset="0"/>
      <p:regular r:id="rId84"/>
      <p:bold r:id="rId85"/>
    </p:embeddedFont>
    <p:embeddedFont>
      <p:font typeface="Noto Sans Symbols" panose="020B0604020202020204" charset="0"/>
      <p:regular r:id="rId86"/>
      <p:bold r:id="rId87"/>
    </p:embeddedFont>
    <p:embeddedFont>
      <p:font typeface="Wingdings 2" panose="05020102010507070707" pitchFamily="18" charset="2"/>
      <p:regular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BDAAD-7E24-4B06-BBAF-3711D7D97985}">
  <a:tblStyle styleId="{37CBDAAD-7E24-4B06-BBAF-3711D7D9798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11F5D3-05FA-46A4-988F-C8BC2BAC8503}" styleName="Table_1">
    <a:wholeTbl>
      <a:tcTxStyle b="off" i="off">
        <a:font>
          <a:latin typeface="Calibri Bold"/>
          <a:ea typeface="Calibri Bold"/>
          <a:cs typeface="Calibri Bold"/>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6E6"/>
          </a:solidFill>
        </a:fill>
      </a:tcStyle>
    </a:wholeTbl>
    <a:band1H>
      <a:tcTxStyle/>
      <a:tcStyle>
        <a:tcBdr/>
        <a:fill>
          <a:solidFill>
            <a:srgbClr val="DDCACA"/>
          </a:solidFill>
        </a:fill>
      </a:tcStyle>
    </a:band1H>
    <a:band2H>
      <a:tcTxStyle/>
      <a:tcStyle>
        <a:tcBdr/>
      </a:tcStyle>
    </a:band2H>
    <a:band1V>
      <a:tcTxStyle/>
      <a:tcStyle>
        <a:tcBdr/>
        <a:fill>
          <a:solidFill>
            <a:srgbClr val="DDCACA"/>
          </a:solidFill>
        </a:fill>
      </a:tcStyle>
    </a:band1V>
    <a:band2V>
      <a:tcTxStyle/>
      <a:tcStyle>
        <a:tcBdr/>
      </a:tcStyle>
    </a:band2V>
    <a:lastCol>
      <a:tcTxStyle b="on" i="off">
        <a:font>
          <a:latin typeface="Calibri Bold"/>
          <a:ea typeface="Calibri Bold"/>
          <a:cs typeface="Calibri Bold"/>
        </a:font>
        <a:schemeClr val="lt1"/>
      </a:tcTxStyle>
      <a:tcStyle>
        <a:tcBdr/>
        <a:fill>
          <a:solidFill>
            <a:schemeClr val="accent1"/>
          </a:solidFill>
        </a:fill>
      </a:tcStyle>
    </a:lastCol>
    <a:firstCol>
      <a:tcTxStyle b="on" i="off">
        <a:font>
          <a:latin typeface="Calibri Bold"/>
          <a:ea typeface="Calibri Bold"/>
          <a:cs typeface="Calibri Bold"/>
        </a:font>
        <a:schemeClr val="lt1"/>
      </a:tcTxStyle>
      <a:tcStyle>
        <a:tcBdr/>
        <a:fill>
          <a:solidFill>
            <a:schemeClr val="accent1"/>
          </a:solidFill>
        </a:fill>
      </a:tcStyle>
    </a:firstCol>
    <a:lastRow>
      <a:tcTxStyle b="on" i="off">
        <a:font>
          <a:latin typeface="Calibri Bold"/>
          <a:ea typeface="Calibri Bold"/>
          <a:cs typeface="Calibri Bold"/>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Bold"/>
          <a:ea typeface="Calibri Bold"/>
          <a:cs typeface="Calibri Bold"/>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5" autoAdjust="0"/>
  </p:normalViewPr>
  <p:slideViewPr>
    <p:cSldViewPr snapToGrid="0">
      <p:cViewPr varScale="1">
        <p:scale>
          <a:sx n="67" d="100"/>
          <a:sy n="67" d="100"/>
        </p:scale>
        <p:origin x="132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font" Target="fonts/font11.fntdata"/><Relationship Id="rId89" Type="http://schemas.openxmlformats.org/officeDocument/2006/relationships/presProps" Target="pres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font" Target="fonts/font4.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font" Target="fonts/font3.fntdata"/><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font" Target="fonts/font14.fntdata"/><Relationship Id="rId61" Type="http://schemas.openxmlformats.org/officeDocument/2006/relationships/slide" Target="slides/slide55.xml"/><Relationship Id="rId82" Type="http://schemas.openxmlformats.org/officeDocument/2006/relationships/font" Target="fonts/font9.fntdata"/><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rgbClr val="000000"/>
                </a:solidFill>
                <a:latin typeface="Gill Sans"/>
                <a:ea typeface="Gill Sans"/>
                <a:cs typeface="Gill Sans"/>
                <a:sym typeface="Gill Sans"/>
              </a:defRPr>
            </a:lvl1pPr>
            <a:lvl2pPr marR="0" lvl="1"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2pPr>
            <a:lvl3pPr marR="0" lvl="2"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3pPr>
            <a:lvl4pPr marR="0" lvl="3"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4pPr>
            <a:lvl5pPr marR="0" lvl="4"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5pPr>
            <a:lvl6pPr marR="0" lvl="5"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6pPr>
            <a:lvl7pPr marR="0" lvl="6"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7pPr>
            <a:lvl8pPr marR="0" lvl="7"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8pPr>
            <a:lvl9pPr marR="0" lvl="8"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rgbClr val="000000"/>
                </a:solidFill>
                <a:latin typeface="Gill Sans"/>
                <a:ea typeface="Gill Sans"/>
                <a:cs typeface="Gill Sans"/>
                <a:sym typeface="Gill Sans"/>
              </a:defRPr>
            </a:lvl1pPr>
            <a:lvl2pPr marR="0" lvl="1"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2pPr>
            <a:lvl3pPr marR="0" lvl="2"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3pPr>
            <a:lvl4pPr marR="0" lvl="3"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4pPr>
            <a:lvl5pPr marR="0" lvl="4"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5pPr>
            <a:lvl6pPr marR="0" lvl="5"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6pPr>
            <a:lvl7pPr marR="0" lvl="6"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7pPr>
            <a:lvl8pPr marR="0" lvl="7"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8pPr>
            <a:lvl9pPr marR="0" lvl="8"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rgbClr val="000000"/>
                </a:solidFill>
                <a:latin typeface="Gill Sans"/>
                <a:ea typeface="Gill Sans"/>
                <a:cs typeface="Gill Sans"/>
                <a:sym typeface="Gill Sans"/>
              </a:defRPr>
            </a:lvl1pPr>
            <a:lvl2pPr marR="0" lvl="1"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2pPr>
            <a:lvl3pPr marR="0" lvl="2"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3pPr>
            <a:lvl4pPr marR="0" lvl="3"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4pPr>
            <a:lvl5pPr marR="0" lvl="4" algn="ctr"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5pPr>
            <a:lvl6pPr marR="0" lvl="5"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6pPr>
            <a:lvl7pPr marR="0" lvl="6"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7pPr>
            <a:lvl8pPr marR="0" lvl="7"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8pPr>
            <a:lvl9pPr marR="0" lvl="8" algn="l" rtl="0">
              <a:spcBef>
                <a:spcPts val="0"/>
              </a:spcBef>
              <a:spcAft>
                <a:spcPts val="0"/>
              </a:spcAft>
              <a:buSzPts val="1400"/>
              <a:buNone/>
              <a:defRPr sz="4200" b="0" i="0" u="none" strike="noStrike" cap="none">
                <a:solidFill>
                  <a:srgbClr val="000000"/>
                </a:solidFill>
                <a:latin typeface="Gill Sans"/>
                <a:ea typeface="Gill Sans"/>
                <a:cs typeface="Gill Sans"/>
                <a:sym typeface="Gill Sans"/>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Gill Sans"/>
                <a:ea typeface="Gill Sans"/>
                <a:cs typeface="Gill Sans"/>
                <a:sym typeface="Gill Sans"/>
              </a:rPr>
              <a:t>‹#›</a:t>
            </a:fld>
            <a:endParaRPr sz="1200" b="0" i="0" u="none" strike="noStrike" cap="none">
              <a:solidFill>
                <a:srgbClr val="000000"/>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You can ignore PF, IF, and any other things that show up in the square brackets that you haven’t heard of.  They’re processor state bits that you don’t have to care about unless you’re coding the OS kernel.</a:t>
            </a:r>
            <a:endParaRPr dirty="0"/>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11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01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40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64" name="Shape 4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5" name="Shape 3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71" name="Shape 4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22" name="Shape 5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853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00" name="Shape 6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11" name="Shape 6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22" name="Shape 6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32" name="Shape 6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46" name="Shape 6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56" name="Shape 6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72" name="Shape 6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r>
              <a:rPr lang="en-US" dirty="0"/>
              <a:t>We’re not going to get into exactly what these fields mean, what you should remember is that there’s always a part corresponding directly to the name of the assembly instruction – that’s called the opcode – and the rest of it somehow encodes the arguments.  R=0000, for instance, means RAX.</a:t>
            </a:r>
          </a:p>
        </p:txBody>
      </p:sp>
    </p:spTree>
    <p:extLst>
      <p:ext uri="{BB962C8B-B14F-4D97-AF65-F5344CB8AC3E}">
        <p14:creationId xmlns:p14="http://schemas.microsoft.com/office/powerpoint/2010/main" val="2750491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2" name="Shape 6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760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20" name="Shape 7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27" name="Shape 7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53" name="Shape 7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77" name="Shape 7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85" name="Shape 7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01" name="Shape 8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3" name="Shape 27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Shape 82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29" name="Shape 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49" name="Shape 8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62" name="Shape 8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people asked this question last time.</a:t>
            </a:r>
          </a:p>
          <a:p>
            <a:r>
              <a:rPr lang="en-US" dirty="0"/>
              <a:t>The registers don’t have any “this is a pointer” label, just like they don’t have any “this is signed” label. You have to figure it out from context.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0000"/>
                </a:solidFill>
                <a:latin typeface="Gill Sans"/>
                <a:ea typeface="Gill Sans"/>
                <a:cs typeface="Gill Sans"/>
                <a:sym typeface="Gill Sans"/>
              </a:rPr>
              <a:t>8</a:t>
            </a:fld>
            <a:endParaRPr lang="en-US" sz="1200" b="0" i="0" u="none" strike="noStrike" cap="none">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285275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piece of context you can always use is that </a:t>
            </a:r>
            <a:r>
              <a:rPr lang="en-US" dirty="0" err="1"/>
              <a:t>rsp</a:t>
            </a:r>
            <a:r>
              <a:rPr lang="en-US" dirty="0"/>
              <a:t> – stands for “register: stack pointer” – and rip – stands for “register: instruction pointer” – </a:t>
            </a:r>
            <a:r>
              <a:rPr lang="en-US" i="1" dirty="0"/>
              <a:t>always</a:t>
            </a:r>
            <a:r>
              <a:rPr lang="en-US" dirty="0"/>
              <a:t> hold pointers.  The hardware requires it.</a:t>
            </a:r>
          </a:p>
          <a:p>
            <a:r>
              <a:rPr lang="en-US" dirty="0"/>
              <a:t>(What about </a:t>
            </a:r>
            <a:r>
              <a:rPr lang="en-US" dirty="0" err="1"/>
              <a:t>rbp</a:t>
            </a:r>
            <a:r>
              <a:rPr lang="en-US" dirty="0"/>
              <a:t>? Well, its name </a:t>
            </a:r>
            <a:r>
              <a:rPr lang="en-US" i="1" dirty="0"/>
              <a:t>is</a:t>
            </a:r>
            <a:r>
              <a:rPr lang="en-US" dirty="0"/>
              <a:t> an acronym for something ending with “pointer” but, unlike </a:t>
            </a:r>
            <a:r>
              <a:rPr lang="en-US" dirty="0" err="1"/>
              <a:t>rsp</a:t>
            </a:r>
            <a:r>
              <a:rPr lang="en-US" dirty="0"/>
              <a:t> and rip, that doesn’t mean anything anymore.  It could be holding just a number, same as all the others.)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0000"/>
                </a:solidFill>
                <a:latin typeface="Gill Sans"/>
                <a:ea typeface="Gill Sans"/>
                <a:cs typeface="Gill Sans"/>
                <a:sym typeface="Gill Sans"/>
              </a:rPr>
              <a:t>9</a:t>
            </a:fld>
            <a:endParaRPr lang="en-US" sz="1200" b="0" i="0" u="none" strike="noStrike" cap="none">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29784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close is close? Hard to say.  I’m pretty sure the values in r8 and r11 here are too far away from </a:t>
            </a:r>
            <a:r>
              <a:rPr lang="en-US" dirty="0" err="1"/>
              <a:t>rsp</a:t>
            </a:r>
            <a:r>
              <a:rPr lang="en-US" dirty="0"/>
              <a:t> to be a pointer, but I could be wrong.  Actually, my educated guess is that they </a:t>
            </a:r>
            <a:r>
              <a:rPr lang="en-US" i="1" dirty="0"/>
              <a:t>are</a:t>
            </a:r>
            <a:r>
              <a:rPr lang="en-US" dirty="0"/>
              <a:t> pointers, but pointers into a different part of memory than the one </a:t>
            </a:r>
            <a:r>
              <a:rPr lang="en-US" dirty="0" err="1"/>
              <a:t>rsp</a:t>
            </a:r>
            <a:r>
              <a:rPr lang="en-US" dirty="0"/>
              <a:t> and </a:t>
            </a:r>
            <a:r>
              <a:rPr lang="en-US" dirty="0" err="1"/>
              <a:t>rsi</a:t>
            </a:r>
            <a:r>
              <a:rPr lang="en-US" dirty="0"/>
              <a:t> and </a:t>
            </a:r>
            <a:r>
              <a:rPr lang="en-US" dirty="0" err="1"/>
              <a:t>rdx</a:t>
            </a:r>
            <a:r>
              <a:rPr lang="en-US" dirty="0"/>
              <a:t> and r13 are pointing into.</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0000"/>
                </a:solidFill>
                <a:latin typeface="Gill Sans"/>
                <a:ea typeface="Gill Sans"/>
                <a:cs typeface="Gill Sans"/>
                <a:sym typeface="Gill Sans"/>
              </a:rPr>
              <a:t>10</a:t>
            </a:fld>
            <a:endParaRPr lang="en-US" sz="1200" b="0" i="0" u="none" strike="noStrike" cap="none">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59043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77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2pPr>
            <a:lvl3pPr marR="0" lvl="2"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R="0" lvl="3"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85800" y="998538"/>
            <a:ext cx="7772400" cy="2887662"/>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0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rot="5400000">
            <a:off x="5094287" y="2533651"/>
            <a:ext cx="5127625" cy="20574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1"/>
          </p:nvPr>
        </p:nvSpPr>
        <p:spPr>
          <a:xfrm rot="5400000">
            <a:off x="903288" y="552451"/>
            <a:ext cx="5127625" cy="6019800"/>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0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57018" y="435678"/>
            <a:ext cx="7592093"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61" name="Shape 61"/>
          <p:cNvSpPr txBox="1">
            <a:spLocks noGrp="1"/>
          </p:cNvSpPr>
          <p:nvPr>
            <p:ph type="body" idx="1"/>
          </p:nvPr>
        </p:nvSpPr>
        <p:spPr>
          <a:xfrm>
            <a:off x="396875" y="1362075"/>
            <a:ext cx="7896225" cy="4972050"/>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685800" y="1708012"/>
            <a:ext cx="7772400" cy="14700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64" name="Shape 64"/>
          <p:cNvSpPr txBox="1">
            <a:spLocks noGrp="1"/>
          </p:cNvSpPr>
          <p:nvPr>
            <p:ph type="subTitle" idx="1"/>
          </p:nvPr>
        </p:nvSpPr>
        <p:spPr>
          <a:xfrm>
            <a:off x="685800" y="3886200"/>
            <a:ext cx="7677492" cy="1752600"/>
          </a:xfrm>
          <a:prstGeom prst="rect">
            <a:avLst/>
          </a:prstGeom>
          <a:noFill/>
          <a:ln>
            <a:noFill/>
          </a:ln>
        </p:spPr>
        <p:txBody>
          <a:bodyPr spcFirstLastPara="1" wrap="square" lIns="91425" tIns="45700" rIns="91425" bIns="45700" anchor="t" anchorCtr="0"/>
          <a:lstStyle>
            <a:lvl1pPr marR="0" lvl="0" algn="l" rtl="0">
              <a:spcBef>
                <a:spcPts val="400"/>
              </a:spcBef>
              <a:spcAft>
                <a:spcPts val="0"/>
              </a:spcAft>
              <a:buClr>
                <a:srgbClr val="990000"/>
              </a:buClr>
              <a:buSzPts val="1200"/>
              <a:buFont typeface="Noto Sans Symbols"/>
              <a:buNone/>
              <a:defRPr sz="2000" b="0" i="0" u="none" strike="noStrike" cap="none">
                <a:solidFill>
                  <a:schemeClr val="dk1"/>
                </a:solidFill>
                <a:latin typeface="Calibri"/>
                <a:ea typeface="Calibri"/>
                <a:cs typeface="Calibri"/>
                <a:sym typeface="Calibri"/>
              </a:defRPr>
            </a:lvl1pPr>
            <a:lvl2pPr marR="0" lvl="1" algn="ctr" rtl="0">
              <a:spcBef>
                <a:spcPts val="400"/>
              </a:spcBef>
              <a:spcAft>
                <a:spcPts val="0"/>
              </a:spcAft>
              <a:buClr>
                <a:srgbClr val="990000"/>
              </a:buClr>
              <a:buSzPts val="2200"/>
              <a:buFont typeface="Noto Sans Symbols"/>
              <a:buNone/>
              <a:defRPr sz="2000" b="0" i="0" u="none" strike="noStrike" cap="none">
                <a:solidFill>
                  <a:schemeClr val="dk1"/>
                </a:solidFill>
                <a:latin typeface="Calibri"/>
                <a:ea typeface="Calibri"/>
                <a:cs typeface="Calibri"/>
                <a:sym typeface="Calibri"/>
              </a:defRPr>
            </a:lvl2pPr>
            <a:lvl3pPr marR="0" lvl="2" algn="ctr" rtl="0">
              <a:spcBef>
                <a:spcPts val="400"/>
              </a:spcBef>
              <a:spcAft>
                <a:spcPts val="0"/>
              </a:spcAft>
              <a:buClr>
                <a:schemeClr val="dk1"/>
              </a:buClr>
              <a:buSzPts val="1600"/>
              <a:buFont typeface="Noto Sans Symbols"/>
              <a:buNone/>
              <a:defRPr sz="2000" b="0" i="0" u="none" strike="noStrike" cap="none">
                <a:solidFill>
                  <a:schemeClr val="dk1"/>
                </a:solidFill>
                <a:latin typeface="Calibri"/>
                <a:ea typeface="Calibri"/>
                <a:cs typeface="Calibri"/>
                <a:sym typeface="Calibri"/>
              </a:defRPr>
            </a:lvl3pPr>
            <a:lvl4pPr marR="0" lvl="3" algn="ctr"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67" name="Shape 6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990000"/>
              </a:buClr>
              <a:buSzPts val="1200"/>
              <a:buFont typeface="Noto Sans Symbols"/>
              <a:buNone/>
              <a:defRPr sz="2000" b="1"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Clr>
                <a:srgbClr val="990000"/>
              </a:buClr>
              <a:buSzPts val="1980"/>
              <a:buFont typeface="Noto Sans Symbols"/>
              <a:buNone/>
              <a:defRPr sz="1800" b="0" i="0" u="none" strike="noStrike" cap="none">
                <a:solidFill>
                  <a:schemeClr val="dk1"/>
                </a:solidFill>
                <a:latin typeface="Calibri"/>
                <a:ea typeface="Calibri"/>
                <a:cs typeface="Calibri"/>
                <a:sym typeface="Calibri"/>
              </a:defRPr>
            </a:lvl2pPr>
            <a:lvl3pPr marL="1371600" marR="0" lvl="2" indent="-228600" algn="l" rtl="0">
              <a:spcBef>
                <a:spcPts val="320"/>
              </a:spcBef>
              <a:spcAft>
                <a:spcPts val="0"/>
              </a:spcAft>
              <a:buClr>
                <a:schemeClr val="dk1"/>
              </a:buClr>
              <a:buSzPts val="1280"/>
              <a:buFont typeface="Noto Sans Symbols"/>
              <a:buNone/>
              <a:defRPr sz="1600" b="0" i="0" u="none" strike="noStrike" cap="none">
                <a:solidFill>
                  <a:schemeClr val="dk1"/>
                </a:solidFill>
                <a:latin typeface="Calibri"/>
                <a:ea typeface="Calibri"/>
                <a:cs typeface="Calibri"/>
                <a:sym typeface="Calibri"/>
              </a:defRPr>
            </a:lvl3pPr>
            <a:lvl4pPr marL="1828800" marR="0" lvl="3" indent="-228600" algn="l" rtl="0">
              <a:spcBef>
                <a:spcPts val="28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spcBef>
                <a:spcPts val="28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74090" y="371182"/>
            <a:ext cx="75914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70" name="Shape 70"/>
          <p:cNvSpPr txBox="1">
            <a:spLocks noGrp="1"/>
          </p:cNvSpPr>
          <p:nvPr>
            <p:ph type="body" idx="1"/>
          </p:nvPr>
        </p:nvSpPr>
        <p:spPr>
          <a:xfrm>
            <a:off x="638175" y="1362075"/>
            <a:ext cx="3871913" cy="4972050"/>
          </a:xfrm>
          <a:prstGeom prst="rect">
            <a:avLst/>
          </a:prstGeom>
          <a:noFill/>
          <a:ln>
            <a:noFill/>
          </a:ln>
        </p:spPr>
        <p:txBody>
          <a:bodyPr spcFirstLastPara="1" wrap="square" lIns="91425" tIns="45700" rIns="91425" bIns="45700" anchor="t" anchorCtr="0"/>
          <a:lstStyle>
            <a:lvl1pPr marL="457200" marR="0" lvl="0" indent="-335280" algn="l" rtl="0">
              <a:spcBef>
                <a:spcPts val="56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48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2"/>
          </p:nvPr>
        </p:nvSpPr>
        <p:spPr>
          <a:xfrm>
            <a:off x="4662488" y="1362075"/>
            <a:ext cx="3871912" cy="4972050"/>
          </a:xfrm>
          <a:prstGeom prst="rect">
            <a:avLst/>
          </a:prstGeom>
          <a:noFill/>
          <a:ln>
            <a:noFill/>
          </a:ln>
        </p:spPr>
        <p:txBody>
          <a:bodyPr spcFirstLastPara="1" wrap="square" lIns="91425" tIns="45700" rIns="91425" bIns="45700" anchor="t" anchorCtr="0"/>
          <a:lstStyle>
            <a:lvl1pPr marL="457200" marR="0" lvl="0" indent="-335280" algn="l" rtl="0">
              <a:spcBef>
                <a:spcPts val="56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48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74" name="Shape 7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360"/>
              </a:spcBef>
              <a:spcAft>
                <a:spcPts val="0"/>
              </a:spcAft>
              <a:buClr>
                <a:schemeClr val="dk1"/>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360"/>
              </a:spcBef>
              <a:spcAft>
                <a:spcPts val="0"/>
              </a:spcAft>
              <a:buClr>
                <a:schemeClr val="dk1"/>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57762" y="445070"/>
            <a:ext cx="75914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83" name="Shape 8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350520" algn="l" rtl="0">
              <a:spcBef>
                <a:spcPts val="640"/>
              </a:spcBef>
              <a:spcAft>
                <a:spcPts val="0"/>
              </a:spcAft>
              <a:buClr>
                <a:srgbClr val="990000"/>
              </a:buClr>
              <a:buSzPts val="1920"/>
              <a:buFont typeface="Noto Sans Symbols"/>
              <a:buChar char="⬛"/>
              <a:defRPr sz="3200" b="1" i="0" u="none" strike="noStrike" cap="none">
                <a:solidFill>
                  <a:schemeClr val="dk1"/>
                </a:solidFill>
                <a:latin typeface="Calibri"/>
                <a:ea typeface="Calibri"/>
                <a:cs typeface="Calibri"/>
                <a:sym typeface="Calibri"/>
              </a:defRPr>
            </a:lvl1pPr>
            <a:lvl2pPr marL="914400" marR="0" lvl="1" indent="-424180" algn="l" rtl="0">
              <a:spcBef>
                <a:spcPts val="560"/>
              </a:spcBef>
              <a:spcAft>
                <a:spcPts val="0"/>
              </a:spcAft>
              <a:buClr>
                <a:srgbClr val="990000"/>
              </a:buClr>
              <a:buSzPts val="3080"/>
              <a:buFont typeface="Noto Sans Symbols"/>
              <a:buChar char="▪"/>
              <a:defRPr sz="2800" b="0" i="0" u="none" strike="noStrike" cap="none">
                <a:solidFill>
                  <a:schemeClr val="dk1"/>
                </a:solidFill>
                <a:latin typeface="Calibri"/>
                <a:ea typeface="Calibri"/>
                <a:cs typeface="Calibri"/>
                <a:sym typeface="Calibri"/>
              </a:defRPr>
            </a:lvl2pPr>
            <a:lvl3pPr marL="1371600" marR="0" lvl="2" indent="-350519" algn="l" rtl="0">
              <a:spcBef>
                <a:spcPts val="480"/>
              </a:spcBef>
              <a:spcAft>
                <a:spcPts val="0"/>
              </a:spcAft>
              <a:buClr>
                <a:schemeClr val="dk1"/>
              </a:buClr>
              <a:buSzPts val="192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85800" y="998538"/>
            <a:ext cx="7772400" cy="2887662"/>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0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87" name="Shape 8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990000"/>
              </a:buClr>
              <a:buSzPts val="1920"/>
              <a:buFont typeface="Noto Sans Symbols"/>
              <a:buNone/>
              <a:defRPr sz="3200" b="1" i="0" u="none" strike="noStrike" cap="none">
                <a:solidFill>
                  <a:schemeClr val="dk1"/>
                </a:solidFill>
                <a:latin typeface="Calibri"/>
                <a:ea typeface="Calibri"/>
                <a:cs typeface="Calibri"/>
                <a:sym typeface="Calibri"/>
              </a:defRPr>
            </a:lvl1pPr>
            <a:lvl2pPr marR="0" lvl="1" algn="l" rtl="0">
              <a:spcBef>
                <a:spcPts val="560"/>
              </a:spcBef>
              <a:spcAft>
                <a:spcPts val="0"/>
              </a:spcAft>
              <a:buClr>
                <a:srgbClr val="990000"/>
              </a:buClr>
              <a:buSzPts val="308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192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74090" y="371182"/>
            <a:ext cx="75914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91" name="Shape 91"/>
          <p:cNvSpPr txBox="1">
            <a:spLocks noGrp="1"/>
          </p:cNvSpPr>
          <p:nvPr>
            <p:ph type="body" idx="1"/>
          </p:nvPr>
        </p:nvSpPr>
        <p:spPr>
          <a:xfrm rot="5400000">
            <a:off x="1858962" y="-100013"/>
            <a:ext cx="4972050" cy="7896225"/>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4998244" y="2188369"/>
            <a:ext cx="6105525" cy="218598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94" name="Shape 94"/>
          <p:cNvSpPr txBox="1">
            <a:spLocks noGrp="1"/>
          </p:cNvSpPr>
          <p:nvPr>
            <p:ph type="body" idx="1"/>
          </p:nvPr>
        </p:nvSpPr>
        <p:spPr>
          <a:xfrm rot="5400000">
            <a:off x="548482" y="76994"/>
            <a:ext cx="6105525" cy="6408738"/>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96875" y="228600"/>
            <a:ext cx="87471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97" name="Shape 97"/>
          <p:cNvSpPr txBox="1">
            <a:spLocks noGrp="1"/>
          </p:cNvSpPr>
          <p:nvPr>
            <p:ph type="body" idx="1"/>
          </p:nvPr>
        </p:nvSpPr>
        <p:spPr>
          <a:xfrm>
            <a:off x="638175" y="1362075"/>
            <a:ext cx="3871913" cy="4972050"/>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body" idx="2"/>
          </p:nvPr>
        </p:nvSpPr>
        <p:spPr>
          <a:xfrm>
            <a:off x="4662488" y="1362075"/>
            <a:ext cx="3871912" cy="2409825"/>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body" idx="3"/>
          </p:nvPr>
        </p:nvSpPr>
        <p:spPr>
          <a:xfrm>
            <a:off x="4662488" y="3924300"/>
            <a:ext cx="3871912" cy="2409825"/>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96875" y="228600"/>
            <a:ext cx="87471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102" name="Shape 102"/>
          <p:cNvSpPr txBox="1">
            <a:spLocks noGrp="1"/>
          </p:cNvSpPr>
          <p:nvPr>
            <p:ph type="body" idx="1"/>
          </p:nvPr>
        </p:nvSpPr>
        <p:spPr>
          <a:xfrm>
            <a:off x="638175" y="1362075"/>
            <a:ext cx="3871913" cy="4972050"/>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body" idx="2"/>
          </p:nvPr>
        </p:nvSpPr>
        <p:spPr>
          <a:xfrm>
            <a:off x="4662488" y="1362075"/>
            <a:ext cx="3871912" cy="4972050"/>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685800" y="2130425"/>
            <a:ext cx="7772400" cy="1470025"/>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ubTitle" idx="1"/>
          </p:nvPr>
        </p:nvSpPr>
        <p:spPr>
          <a:xfrm>
            <a:off x="1371600" y="3886200"/>
            <a:ext cx="6400800" cy="1752600"/>
          </a:xfrm>
          <a:prstGeom prst="rect">
            <a:avLst/>
          </a:prstGeom>
          <a:noFill/>
          <a:ln>
            <a:noFill/>
          </a:ln>
        </p:spPr>
        <p:txBody>
          <a:bodyPr spcFirstLastPara="1" wrap="square" lIns="38100" tIns="38100" rIns="38100" bIns="38100" anchor="t" anchorCtr="0"/>
          <a:lstStyle>
            <a:lvl1pPr marR="0" lvl="0" algn="ctr"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R="0" lvl="1" algn="ctr" rtl="0">
              <a:spcBef>
                <a:spcPts val="500"/>
              </a:spcBef>
              <a:spcAft>
                <a:spcPts val="0"/>
              </a:spcAft>
              <a:buClr>
                <a:srgbClr val="990000"/>
              </a:buClr>
              <a:buSzPts val="2200"/>
              <a:buFont typeface="Noto Sans Symbols"/>
              <a:buNone/>
              <a:defRPr sz="2000" b="0" i="0" u="none" strike="noStrike" cap="none">
                <a:solidFill>
                  <a:schemeClr val="dk1"/>
                </a:solidFill>
                <a:latin typeface="Calibri"/>
                <a:ea typeface="Calibri"/>
                <a:cs typeface="Calibri"/>
                <a:sym typeface="Calibri"/>
              </a:defRPr>
            </a:lvl2pPr>
            <a:lvl3pPr marR="0" lvl="2" algn="ctr" rtl="0">
              <a:spcBef>
                <a:spcPts val="500"/>
              </a:spcBef>
              <a:spcAft>
                <a:spcPts val="0"/>
              </a:spcAft>
              <a:buClr>
                <a:srgbClr val="000000"/>
              </a:buClr>
              <a:buSzPts val="1600"/>
              <a:buFont typeface="Noto Sans Symbols"/>
              <a:buNone/>
              <a:defRPr sz="2000" b="0" i="0" u="none" strike="noStrike" cap="none">
                <a:solidFill>
                  <a:schemeClr val="dk1"/>
                </a:solidFill>
                <a:latin typeface="Calibri"/>
                <a:ea typeface="Calibri"/>
                <a:cs typeface="Calibri"/>
                <a:sym typeface="Calibri"/>
              </a:defRPr>
            </a:lvl3pPr>
            <a:lvl4pPr marR="0" lvl="3"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22313" y="4406900"/>
            <a:ext cx="7772400" cy="1362075"/>
          </a:xfrm>
          <a:prstGeom prst="rect">
            <a:avLst/>
          </a:prstGeom>
          <a:noFill/>
          <a:ln>
            <a:noFill/>
          </a:ln>
        </p:spPr>
        <p:txBody>
          <a:bodyPr spcFirstLastPara="1" wrap="square" lIns="38100" tIns="38100" rIns="38100" bIns="381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body" idx="1"/>
          </p:nvPr>
        </p:nvSpPr>
        <p:spPr>
          <a:xfrm>
            <a:off x="722313" y="2906713"/>
            <a:ext cx="7772400" cy="1500187"/>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200"/>
              <a:buFont typeface="Noto Sans Symbols"/>
              <a:buNone/>
              <a:defRPr sz="20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980"/>
              <a:buFont typeface="Noto Sans Symbols"/>
              <a:buNone/>
              <a:defRPr sz="18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280"/>
              <a:buFont typeface="Noto Sans Symbols"/>
              <a:buNone/>
              <a:defRPr sz="16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381000" y="1397000"/>
            <a:ext cx="4114800" cy="5435600"/>
          </a:xfrm>
          <a:prstGeom prst="rect">
            <a:avLst/>
          </a:prstGeom>
          <a:noFill/>
          <a:ln>
            <a:noFill/>
          </a:ln>
        </p:spPr>
        <p:txBody>
          <a:bodyPr spcFirstLastPara="1" wrap="square" lIns="38100" tIns="38100" rIns="38100" bIns="381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body" idx="2"/>
          </p:nvPr>
        </p:nvSpPr>
        <p:spPr>
          <a:xfrm>
            <a:off x="4648200" y="1397000"/>
            <a:ext cx="4114800" cy="5435600"/>
          </a:xfrm>
          <a:prstGeom prst="rect">
            <a:avLst/>
          </a:prstGeom>
          <a:noFill/>
          <a:ln>
            <a:noFill/>
          </a:ln>
        </p:spPr>
        <p:txBody>
          <a:bodyPr spcFirstLastPara="1" wrap="square" lIns="38100" tIns="38100" rIns="38100" bIns="381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722313" y="4406900"/>
            <a:ext cx="7772400" cy="1362075"/>
          </a:xfrm>
          <a:prstGeom prst="rect">
            <a:avLst/>
          </a:prstGeom>
          <a:noFill/>
          <a:ln>
            <a:noFill/>
          </a:ln>
        </p:spPr>
        <p:txBody>
          <a:bodyPr spcFirstLastPara="1" wrap="square" lIns="38100" tIns="38100" rIns="38100" bIns="381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8"/>
            <a:ext cx="82296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body" idx="1"/>
          </p:nvPr>
        </p:nvSpPr>
        <p:spPr>
          <a:xfrm>
            <a:off x="457200" y="1535113"/>
            <a:ext cx="4040188" cy="639762"/>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body" idx="2"/>
          </p:nvPr>
        </p:nvSpPr>
        <p:spPr>
          <a:xfrm>
            <a:off x="457200" y="2174875"/>
            <a:ext cx="4040188" cy="3951288"/>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body" idx="3"/>
          </p:nvPr>
        </p:nvSpPr>
        <p:spPr>
          <a:xfrm>
            <a:off x="4645025" y="1535113"/>
            <a:ext cx="4041775" cy="639762"/>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body" idx="4"/>
          </p:nvPr>
        </p:nvSpPr>
        <p:spPr>
          <a:xfrm>
            <a:off x="4645025" y="2174875"/>
            <a:ext cx="4041775" cy="3951288"/>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3050"/>
            <a:ext cx="3008313" cy="1162050"/>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body" idx="1"/>
          </p:nvPr>
        </p:nvSpPr>
        <p:spPr>
          <a:xfrm>
            <a:off x="3575050" y="273050"/>
            <a:ext cx="5111750" cy="5853113"/>
          </a:xfrm>
          <a:prstGeom prst="rect">
            <a:avLst/>
          </a:prstGeom>
          <a:noFill/>
          <a:ln>
            <a:noFill/>
          </a:ln>
        </p:spPr>
        <p:txBody>
          <a:bodyPr spcFirstLastPara="1" wrap="square" lIns="38100" tIns="38100" rIns="38100" bIns="38100" anchor="t" anchorCtr="0"/>
          <a:lstStyle>
            <a:lvl1pPr marL="457200" marR="0" lvl="0" indent="-350520" algn="l" rtl="0">
              <a:spcBef>
                <a:spcPts val="600"/>
              </a:spcBef>
              <a:spcAft>
                <a:spcPts val="0"/>
              </a:spcAft>
              <a:buClr>
                <a:srgbClr val="990000"/>
              </a:buClr>
              <a:buSzPts val="1920"/>
              <a:buFont typeface="Noto Sans Symbols"/>
              <a:buChar char="⬛"/>
              <a:defRPr sz="3200" b="1" i="0" u="none" strike="noStrike" cap="none">
                <a:solidFill>
                  <a:schemeClr val="dk1"/>
                </a:solidFill>
                <a:latin typeface="Calibri"/>
                <a:ea typeface="Calibri"/>
                <a:cs typeface="Calibri"/>
                <a:sym typeface="Calibri"/>
              </a:defRPr>
            </a:lvl1pPr>
            <a:lvl2pPr marL="914400" marR="0" lvl="1" indent="-424180" algn="l" rtl="0">
              <a:spcBef>
                <a:spcPts val="500"/>
              </a:spcBef>
              <a:spcAft>
                <a:spcPts val="0"/>
              </a:spcAft>
              <a:buClr>
                <a:srgbClr val="990000"/>
              </a:buClr>
              <a:buSzPts val="3080"/>
              <a:buFont typeface="Noto Sans Symbols"/>
              <a:buChar char="▪"/>
              <a:defRPr sz="2800" b="0" i="0" u="none" strike="noStrike" cap="none">
                <a:solidFill>
                  <a:schemeClr val="dk1"/>
                </a:solidFill>
                <a:latin typeface="Calibri"/>
                <a:ea typeface="Calibri"/>
                <a:cs typeface="Calibri"/>
                <a:sym typeface="Calibri"/>
              </a:defRPr>
            </a:lvl2pPr>
            <a:lvl3pPr marL="1371600" marR="0" lvl="2" indent="-350519" algn="l" rtl="0">
              <a:spcBef>
                <a:spcPts val="500"/>
              </a:spcBef>
              <a:spcAft>
                <a:spcPts val="0"/>
              </a:spcAft>
              <a:buClr>
                <a:srgbClr val="000000"/>
              </a:buClr>
              <a:buSzPts val="192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2"/>
          </p:nvPr>
        </p:nvSpPr>
        <p:spPr>
          <a:xfrm>
            <a:off x="457200" y="1435100"/>
            <a:ext cx="3008313" cy="4691063"/>
          </a:xfrm>
          <a:prstGeom prst="rect">
            <a:avLst/>
          </a:prstGeom>
          <a:noFill/>
          <a:ln>
            <a:noFill/>
          </a:ln>
        </p:spPr>
        <p:txBody>
          <a:bodyPr spcFirstLastPara="1" wrap="square" lIns="38100" tIns="38100" rIns="38100" bIns="381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792288" y="4800600"/>
            <a:ext cx="5486400" cy="566738"/>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39" name="Shape 139"/>
          <p:cNvSpPr>
            <a:spLocks noGrp="1"/>
          </p:cNvSpPr>
          <p:nvPr>
            <p:ph type="pic" idx="2"/>
          </p:nvPr>
        </p:nvSpPr>
        <p:spPr>
          <a:xfrm>
            <a:off x="1792288" y="612775"/>
            <a:ext cx="5486400" cy="4114800"/>
          </a:xfrm>
          <a:prstGeom prst="rect">
            <a:avLst/>
          </a:prstGeom>
          <a:noFill/>
          <a:ln>
            <a:noFill/>
          </a:ln>
        </p:spPr>
        <p:txBody>
          <a:bodyPr spcFirstLastPara="1" wrap="square" lIns="38100" tIns="38100" rIns="38100" bIns="38100" anchor="t" anchorCtr="0"/>
          <a:lstStyle>
            <a:lvl1pPr marR="0" lvl="0" algn="l" rtl="0">
              <a:spcBef>
                <a:spcPts val="600"/>
              </a:spcBef>
              <a:spcAft>
                <a:spcPts val="0"/>
              </a:spcAft>
              <a:buClr>
                <a:srgbClr val="990000"/>
              </a:buClr>
              <a:buSzPts val="1920"/>
              <a:buFont typeface="Noto Sans Symbols"/>
              <a:buNone/>
              <a:defRPr sz="3200" b="1" i="0" u="none" strike="noStrike" cap="none">
                <a:solidFill>
                  <a:schemeClr val="dk1"/>
                </a:solidFill>
                <a:latin typeface="Calibri"/>
                <a:ea typeface="Calibri"/>
                <a:cs typeface="Calibri"/>
                <a:sym typeface="Calibri"/>
              </a:defRPr>
            </a:lvl1pPr>
            <a:lvl2pPr marR="0" lvl="1" algn="l" rtl="0">
              <a:spcBef>
                <a:spcPts val="500"/>
              </a:spcBef>
              <a:spcAft>
                <a:spcPts val="0"/>
              </a:spcAft>
              <a:buClr>
                <a:srgbClr val="990000"/>
              </a:buClr>
              <a:buSzPts val="308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500"/>
              </a:spcBef>
              <a:spcAft>
                <a:spcPts val="0"/>
              </a:spcAft>
              <a:buClr>
                <a:srgbClr val="000000"/>
              </a:buClr>
              <a:buSzPts val="192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body" idx="1"/>
          </p:nvPr>
        </p:nvSpPr>
        <p:spPr>
          <a:xfrm>
            <a:off x="1792288" y="5367338"/>
            <a:ext cx="5486400" cy="804862"/>
          </a:xfrm>
          <a:prstGeom prst="rect">
            <a:avLst/>
          </a:prstGeom>
          <a:noFill/>
          <a:ln>
            <a:noFill/>
          </a:ln>
        </p:spPr>
        <p:txBody>
          <a:bodyPr spcFirstLastPara="1" wrap="square" lIns="38100" tIns="38100" rIns="38100" bIns="381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body" idx="1"/>
          </p:nvPr>
        </p:nvSpPr>
        <p:spPr>
          <a:xfrm rot="5400000">
            <a:off x="1854200" y="-76200"/>
            <a:ext cx="5435600" cy="83820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rot="5400000">
            <a:off x="4425950" y="2495550"/>
            <a:ext cx="6578600" cy="20955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body" idx="1"/>
          </p:nvPr>
        </p:nvSpPr>
        <p:spPr>
          <a:xfrm rot="5400000">
            <a:off x="158750" y="476250"/>
            <a:ext cx="6578600" cy="61341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9"/>
        <p:cNvGrpSpPr/>
        <p:nvPr/>
      </p:nvGrpSpPr>
      <p:grpSpPr>
        <a:xfrm>
          <a:off x="0" y="0"/>
          <a:ext cx="0" cy="0"/>
          <a:chOff x="0" y="0"/>
          <a:chExt cx="0" cy="0"/>
        </a:xfrm>
      </p:grpSpPr>
      <p:sp>
        <p:nvSpPr>
          <p:cNvPr id="160" name="Shape 160"/>
          <p:cNvSpPr txBox="1">
            <a:spLocks noGrp="1"/>
          </p:cNvSpPr>
          <p:nvPr>
            <p:ph type="ctrTitle"/>
          </p:nvPr>
        </p:nvSpPr>
        <p:spPr>
          <a:xfrm>
            <a:off x="685800" y="2130425"/>
            <a:ext cx="7772400" cy="1470025"/>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subTitle" idx="1"/>
          </p:nvPr>
        </p:nvSpPr>
        <p:spPr>
          <a:xfrm>
            <a:off x="1371600" y="3886200"/>
            <a:ext cx="6400800" cy="1752600"/>
          </a:xfrm>
          <a:prstGeom prst="rect">
            <a:avLst/>
          </a:prstGeom>
          <a:noFill/>
          <a:ln>
            <a:noFill/>
          </a:ln>
        </p:spPr>
        <p:txBody>
          <a:bodyPr spcFirstLastPara="1" wrap="square" lIns="38100" tIns="38100" rIns="38100" bIns="38100" anchor="t" anchorCtr="0"/>
          <a:lstStyle>
            <a:lvl1pPr marR="0" lvl="0" algn="ctr"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R="0" lvl="1" algn="ctr" rtl="0">
              <a:spcBef>
                <a:spcPts val="500"/>
              </a:spcBef>
              <a:spcAft>
                <a:spcPts val="0"/>
              </a:spcAft>
              <a:buClr>
                <a:srgbClr val="990000"/>
              </a:buClr>
              <a:buSzPts val="2200"/>
              <a:buFont typeface="Noto Sans Symbols"/>
              <a:buNone/>
              <a:defRPr sz="2000" b="0" i="0" u="none" strike="noStrike" cap="none">
                <a:solidFill>
                  <a:schemeClr val="dk1"/>
                </a:solidFill>
                <a:latin typeface="Calibri"/>
                <a:ea typeface="Calibri"/>
                <a:cs typeface="Calibri"/>
                <a:sym typeface="Calibri"/>
              </a:defRPr>
            </a:lvl2pPr>
            <a:lvl3pPr marR="0" lvl="2" algn="ctr" rtl="0">
              <a:spcBef>
                <a:spcPts val="500"/>
              </a:spcBef>
              <a:spcAft>
                <a:spcPts val="0"/>
              </a:spcAft>
              <a:buClr>
                <a:srgbClr val="000000"/>
              </a:buClr>
              <a:buSzPts val="1600"/>
              <a:buFont typeface="Noto Sans Symbols"/>
              <a:buNone/>
              <a:defRPr sz="2000" b="0" i="0" u="none" strike="noStrike" cap="none">
                <a:solidFill>
                  <a:schemeClr val="dk1"/>
                </a:solidFill>
                <a:latin typeface="Calibri"/>
                <a:ea typeface="Calibri"/>
                <a:cs typeface="Calibri"/>
                <a:sym typeface="Calibri"/>
              </a:defRPr>
            </a:lvl3pPr>
            <a:lvl4pPr marR="0" lvl="3"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722313" y="4406900"/>
            <a:ext cx="7772400" cy="1362075"/>
          </a:xfrm>
          <a:prstGeom prst="rect">
            <a:avLst/>
          </a:prstGeom>
          <a:noFill/>
          <a:ln>
            <a:noFill/>
          </a:ln>
        </p:spPr>
        <p:txBody>
          <a:bodyPr spcFirstLastPara="1" wrap="square" lIns="38100" tIns="38100" rIns="38100" bIns="381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1"/>
          </p:nvPr>
        </p:nvSpPr>
        <p:spPr>
          <a:xfrm>
            <a:off x="722313" y="2906713"/>
            <a:ext cx="7772400" cy="1500187"/>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200"/>
              <a:buFont typeface="Noto Sans Symbols"/>
              <a:buNone/>
              <a:defRPr sz="20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980"/>
              <a:buFont typeface="Noto Sans Symbols"/>
              <a:buNone/>
              <a:defRPr sz="18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280"/>
              <a:buFont typeface="Noto Sans Symbols"/>
              <a:buNone/>
              <a:defRPr sz="16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85800" y="998538"/>
            <a:ext cx="7772400" cy="2887662"/>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4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4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body" idx="1"/>
          </p:nvPr>
        </p:nvSpPr>
        <p:spPr>
          <a:xfrm>
            <a:off x="381000" y="1397000"/>
            <a:ext cx="4114800" cy="5435600"/>
          </a:xfrm>
          <a:prstGeom prst="rect">
            <a:avLst/>
          </a:prstGeom>
          <a:noFill/>
          <a:ln>
            <a:noFill/>
          </a:ln>
        </p:spPr>
        <p:txBody>
          <a:bodyPr spcFirstLastPara="1" wrap="square" lIns="38100" tIns="38100" rIns="38100" bIns="381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2"/>
          </p:nvPr>
        </p:nvSpPr>
        <p:spPr>
          <a:xfrm>
            <a:off x="4648200" y="1397000"/>
            <a:ext cx="4114800" cy="5435600"/>
          </a:xfrm>
          <a:prstGeom prst="rect">
            <a:avLst/>
          </a:prstGeom>
          <a:noFill/>
          <a:ln>
            <a:noFill/>
          </a:ln>
        </p:spPr>
        <p:txBody>
          <a:bodyPr spcFirstLastPara="1" wrap="square" lIns="38100" tIns="38100" rIns="38100" bIns="381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74638"/>
            <a:ext cx="82296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71" name="Shape 171"/>
          <p:cNvSpPr txBox="1">
            <a:spLocks noGrp="1"/>
          </p:cNvSpPr>
          <p:nvPr>
            <p:ph type="body" idx="1"/>
          </p:nvPr>
        </p:nvSpPr>
        <p:spPr>
          <a:xfrm>
            <a:off x="457200" y="1535113"/>
            <a:ext cx="4040188" cy="639762"/>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body" idx="2"/>
          </p:nvPr>
        </p:nvSpPr>
        <p:spPr>
          <a:xfrm>
            <a:off x="457200" y="2174875"/>
            <a:ext cx="4040188" cy="3951288"/>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3"/>
          </p:nvPr>
        </p:nvSpPr>
        <p:spPr>
          <a:xfrm>
            <a:off x="4645025" y="1535113"/>
            <a:ext cx="4041775" cy="639762"/>
          </a:xfrm>
          <a:prstGeom prst="rect">
            <a:avLst/>
          </a:prstGeom>
          <a:noFill/>
          <a:ln>
            <a:noFill/>
          </a:ln>
        </p:spPr>
        <p:txBody>
          <a:bodyPr spcFirstLastPara="1" wrap="square" lIns="38100" tIns="38100" rIns="38100" bIns="381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body" idx="4"/>
          </p:nvPr>
        </p:nvSpPr>
        <p:spPr>
          <a:xfrm>
            <a:off x="4645025" y="2174875"/>
            <a:ext cx="4041775" cy="3951288"/>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73050"/>
            <a:ext cx="3008313" cy="1162050"/>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body" idx="1"/>
          </p:nvPr>
        </p:nvSpPr>
        <p:spPr>
          <a:xfrm>
            <a:off x="3575050" y="273050"/>
            <a:ext cx="5111750" cy="5853113"/>
          </a:xfrm>
          <a:prstGeom prst="rect">
            <a:avLst/>
          </a:prstGeom>
          <a:noFill/>
          <a:ln>
            <a:noFill/>
          </a:ln>
        </p:spPr>
        <p:txBody>
          <a:bodyPr spcFirstLastPara="1" wrap="square" lIns="38100" tIns="38100" rIns="38100" bIns="38100" anchor="t" anchorCtr="0"/>
          <a:lstStyle>
            <a:lvl1pPr marL="457200" marR="0" lvl="0" indent="-350520" algn="l" rtl="0">
              <a:spcBef>
                <a:spcPts val="600"/>
              </a:spcBef>
              <a:spcAft>
                <a:spcPts val="0"/>
              </a:spcAft>
              <a:buClr>
                <a:srgbClr val="990000"/>
              </a:buClr>
              <a:buSzPts val="1920"/>
              <a:buFont typeface="Noto Sans Symbols"/>
              <a:buChar char="⬛"/>
              <a:defRPr sz="3200" b="1" i="0" u="none" strike="noStrike" cap="none">
                <a:solidFill>
                  <a:schemeClr val="dk1"/>
                </a:solidFill>
                <a:latin typeface="Calibri"/>
                <a:ea typeface="Calibri"/>
                <a:cs typeface="Calibri"/>
                <a:sym typeface="Calibri"/>
              </a:defRPr>
            </a:lvl1pPr>
            <a:lvl2pPr marL="914400" marR="0" lvl="1" indent="-424180" algn="l" rtl="0">
              <a:spcBef>
                <a:spcPts val="500"/>
              </a:spcBef>
              <a:spcAft>
                <a:spcPts val="0"/>
              </a:spcAft>
              <a:buClr>
                <a:srgbClr val="990000"/>
              </a:buClr>
              <a:buSzPts val="3080"/>
              <a:buFont typeface="Noto Sans Symbols"/>
              <a:buChar char="▪"/>
              <a:defRPr sz="2800" b="0" i="0" u="none" strike="noStrike" cap="none">
                <a:solidFill>
                  <a:schemeClr val="dk1"/>
                </a:solidFill>
                <a:latin typeface="Calibri"/>
                <a:ea typeface="Calibri"/>
                <a:cs typeface="Calibri"/>
                <a:sym typeface="Calibri"/>
              </a:defRPr>
            </a:lvl2pPr>
            <a:lvl3pPr marL="1371600" marR="0" lvl="2" indent="-350519" algn="l" rtl="0">
              <a:spcBef>
                <a:spcPts val="500"/>
              </a:spcBef>
              <a:spcAft>
                <a:spcPts val="0"/>
              </a:spcAft>
              <a:buClr>
                <a:srgbClr val="000000"/>
              </a:buClr>
              <a:buSzPts val="192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79" name="Shape 179"/>
          <p:cNvSpPr txBox="1">
            <a:spLocks noGrp="1"/>
          </p:cNvSpPr>
          <p:nvPr>
            <p:ph type="body" idx="2"/>
          </p:nvPr>
        </p:nvSpPr>
        <p:spPr>
          <a:xfrm>
            <a:off x="457200" y="1435100"/>
            <a:ext cx="3008313" cy="4691063"/>
          </a:xfrm>
          <a:prstGeom prst="rect">
            <a:avLst/>
          </a:prstGeom>
          <a:noFill/>
          <a:ln>
            <a:noFill/>
          </a:ln>
        </p:spPr>
        <p:txBody>
          <a:bodyPr spcFirstLastPara="1" wrap="square" lIns="38100" tIns="38100" rIns="38100" bIns="381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792288" y="4800600"/>
            <a:ext cx="5486400" cy="566738"/>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82" name="Shape 182"/>
          <p:cNvSpPr>
            <a:spLocks noGrp="1"/>
          </p:cNvSpPr>
          <p:nvPr>
            <p:ph type="pic" idx="2"/>
          </p:nvPr>
        </p:nvSpPr>
        <p:spPr>
          <a:xfrm>
            <a:off x="1792288" y="612775"/>
            <a:ext cx="5486400" cy="4114800"/>
          </a:xfrm>
          <a:prstGeom prst="rect">
            <a:avLst/>
          </a:prstGeom>
          <a:noFill/>
          <a:ln>
            <a:noFill/>
          </a:ln>
        </p:spPr>
        <p:txBody>
          <a:bodyPr spcFirstLastPara="1" wrap="square" lIns="38100" tIns="38100" rIns="38100" bIns="38100" anchor="t" anchorCtr="0"/>
          <a:lstStyle>
            <a:lvl1pPr marR="0" lvl="0" algn="l" rtl="0">
              <a:spcBef>
                <a:spcPts val="600"/>
              </a:spcBef>
              <a:spcAft>
                <a:spcPts val="0"/>
              </a:spcAft>
              <a:buClr>
                <a:srgbClr val="990000"/>
              </a:buClr>
              <a:buSzPts val="1920"/>
              <a:buFont typeface="Noto Sans Symbols"/>
              <a:buNone/>
              <a:defRPr sz="3200" b="1" i="0" u="none" strike="noStrike" cap="none">
                <a:solidFill>
                  <a:schemeClr val="dk1"/>
                </a:solidFill>
                <a:latin typeface="Calibri"/>
                <a:ea typeface="Calibri"/>
                <a:cs typeface="Calibri"/>
                <a:sym typeface="Calibri"/>
              </a:defRPr>
            </a:lvl1pPr>
            <a:lvl2pPr marR="0" lvl="1" algn="l" rtl="0">
              <a:spcBef>
                <a:spcPts val="500"/>
              </a:spcBef>
              <a:spcAft>
                <a:spcPts val="0"/>
              </a:spcAft>
              <a:buClr>
                <a:srgbClr val="990000"/>
              </a:buClr>
              <a:buSzPts val="308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500"/>
              </a:spcBef>
              <a:spcAft>
                <a:spcPts val="0"/>
              </a:spcAft>
              <a:buClr>
                <a:srgbClr val="000000"/>
              </a:buClr>
              <a:buSzPts val="192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183" name="Shape 183"/>
          <p:cNvSpPr txBox="1">
            <a:spLocks noGrp="1"/>
          </p:cNvSpPr>
          <p:nvPr>
            <p:ph type="body" idx="1"/>
          </p:nvPr>
        </p:nvSpPr>
        <p:spPr>
          <a:xfrm>
            <a:off x="1792288" y="5367338"/>
            <a:ext cx="5486400" cy="804862"/>
          </a:xfrm>
          <a:prstGeom prst="rect">
            <a:avLst/>
          </a:prstGeom>
          <a:noFill/>
          <a:ln>
            <a:noFill/>
          </a:ln>
        </p:spPr>
        <p:txBody>
          <a:bodyPr spcFirstLastPara="1" wrap="square" lIns="38100" tIns="38100" rIns="38100" bIns="381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body" idx="1"/>
          </p:nvPr>
        </p:nvSpPr>
        <p:spPr>
          <a:xfrm rot="5400000">
            <a:off x="1854200" y="-76200"/>
            <a:ext cx="5435600" cy="83820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rot="5400000">
            <a:off x="4425950" y="2495550"/>
            <a:ext cx="6578600" cy="20955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89" name="Shape 189"/>
          <p:cNvSpPr txBox="1">
            <a:spLocks noGrp="1"/>
          </p:cNvSpPr>
          <p:nvPr>
            <p:ph type="body" idx="1"/>
          </p:nvPr>
        </p:nvSpPr>
        <p:spPr>
          <a:xfrm rot="5400000">
            <a:off x="158750" y="476250"/>
            <a:ext cx="6578600" cy="61341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1"/>
        <p:cNvGrpSpPr/>
        <p:nvPr/>
      </p:nvGrpSpPr>
      <p:grpSpPr>
        <a:xfrm>
          <a:off x="0" y="0"/>
          <a:ext cx="0" cy="0"/>
          <a:chOff x="0" y="0"/>
          <a:chExt cx="0" cy="0"/>
        </a:xfrm>
      </p:grpSpPr>
      <p:sp>
        <p:nvSpPr>
          <p:cNvPr id="202" name="Shape 202"/>
          <p:cNvSpPr txBox="1">
            <a:spLocks noGrp="1"/>
          </p:cNvSpPr>
          <p:nvPr>
            <p:ph type="ctrTitle"/>
          </p:nvPr>
        </p:nvSpPr>
        <p:spPr>
          <a:xfrm>
            <a:off x="685800" y="2130425"/>
            <a:ext cx="7772400" cy="1470025"/>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03" name="Shape 20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R="0" lvl="1" algn="ctr" rtl="0">
              <a:spcBef>
                <a:spcPts val="500"/>
              </a:spcBef>
              <a:spcAft>
                <a:spcPts val="0"/>
              </a:spcAft>
              <a:buClr>
                <a:srgbClr val="990000"/>
              </a:buClr>
              <a:buSzPts val="2200"/>
              <a:buFont typeface="Noto Sans Symbols"/>
              <a:buNone/>
              <a:defRPr sz="2000" b="0" i="0" u="none" strike="noStrike" cap="none">
                <a:solidFill>
                  <a:schemeClr val="dk1"/>
                </a:solidFill>
                <a:latin typeface="Calibri"/>
                <a:ea typeface="Calibri"/>
                <a:cs typeface="Calibri"/>
                <a:sym typeface="Calibri"/>
              </a:defRPr>
            </a:lvl2pPr>
            <a:lvl3pPr marR="0" lvl="2" algn="ctr" rtl="0">
              <a:spcBef>
                <a:spcPts val="500"/>
              </a:spcBef>
              <a:spcAft>
                <a:spcPts val="0"/>
              </a:spcAft>
              <a:buClr>
                <a:srgbClr val="000000"/>
              </a:buClr>
              <a:buSzPts val="1600"/>
              <a:buFont typeface="Noto Sans Symbols"/>
              <a:buNone/>
              <a:defRPr sz="2000" b="0" i="0" u="none" strike="noStrike" cap="none">
                <a:solidFill>
                  <a:schemeClr val="dk1"/>
                </a:solidFill>
                <a:latin typeface="Calibri"/>
                <a:ea typeface="Calibri"/>
                <a:cs typeface="Calibri"/>
                <a:sym typeface="Calibri"/>
              </a:defRPr>
            </a:lvl3pPr>
            <a:lvl4pPr marR="0" lvl="3"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ctr"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8"/>
            <a:ext cx="82296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50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Clr>
                <a:schemeClr val="dk1"/>
              </a:buClr>
              <a:buSzPts val="1800"/>
              <a:buFont typeface="Calibri"/>
              <a:buNone/>
              <a:defRPr sz="1800" b="1"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4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500"/>
              </a:spcBef>
              <a:spcAft>
                <a:spcPts val="0"/>
              </a:spcAft>
              <a:buClr>
                <a:schemeClr val="dk1"/>
              </a:buClr>
              <a:buSzPts val="2400"/>
              <a:buFont typeface="Calibri"/>
              <a:buNone/>
              <a:defRPr sz="2400" b="1"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Clr>
                <a:schemeClr val="dk1"/>
              </a:buClr>
              <a:buSzPts val="1800"/>
              <a:buFont typeface="Calibri"/>
              <a:buNone/>
              <a:defRPr sz="1800" b="1"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24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22313" y="4406900"/>
            <a:ext cx="7772400" cy="1362075"/>
          </a:xfrm>
          <a:prstGeom prst="rect">
            <a:avLst/>
          </a:prstGeom>
          <a:noFill/>
          <a:ln>
            <a:noFill/>
          </a:ln>
        </p:spPr>
        <p:txBody>
          <a:bodyPr spcFirstLastPara="1" wrap="square" lIns="38100" tIns="38100" rIns="38100" bIns="381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06" name="Shape 20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600"/>
              </a:spcBef>
              <a:spcAft>
                <a:spcPts val="0"/>
              </a:spcAft>
              <a:buClr>
                <a:srgbClr val="990000"/>
              </a:buClr>
              <a:buSzPts val="1200"/>
              <a:buFont typeface="Noto Sans Symbols"/>
              <a:buNone/>
              <a:defRPr sz="20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980"/>
              <a:buFont typeface="Noto Sans Symbols"/>
              <a:buNone/>
              <a:defRPr sz="18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280"/>
              <a:buFont typeface="Noto Sans Symbols"/>
              <a:buNone/>
              <a:defRPr sz="16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400"/>
              <a:buFont typeface="Calibri"/>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09" name="Shape 20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210" name="Shape 2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rgbClr val="990000"/>
              </a:buClr>
              <a:buSzPts val="1680"/>
              <a:buFont typeface="Noto Sans Symbols"/>
              <a:buChar char="⬛"/>
              <a:defRPr sz="2800" b="1" i="0" u="none" strike="noStrike" cap="none">
                <a:solidFill>
                  <a:schemeClr val="dk1"/>
                </a:solidFill>
                <a:latin typeface="Calibri"/>
                <a:ea typeface="Calibri"/>
                <a:cs typeface="Calibri"/>
                <a:sym typeface="Calibri"/>
              </a:defRPr>
            </a:lvl1pPr>
            <a:lvl2pPr marL="914400" marR="0" lvl="1" indent="-396240" algn="l" rtl="0">
              <a:spcBef>
                <a:spcPts val="500"/>
              </a:spcBef>
              <a:spcAft>
                <a:spcPts val="0"/>
              </a:spcAft>
              <a:buClr>
                <a:srgbClr val="990000"/>
              </a:buClr>
              <a:buSzPts val="26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500"/>
              </a:spcBef>
              <a:spcAft>
                <a:spcPts val="0"/>
              </a:spcAft>
              <a:buClr>
                <a:srgbClr val="00000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74638"/>
            <a:ext cx="82296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214" name="Shape 2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
        <p:nvSpPr>
          <p:cNvPr id="215" name="Shape 2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600"/>
              </a:spcBef>
              <a:spcAft>
                <a:spcPts val="0"/>
              </a:spcAft>
              <a:buClr>
                <a:srgbClr val="990000"/>
              </a:buClr>
              <a:buSzPts val="144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22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144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1600"/>
              <a:buFont typeface="Calibri"/>
              <a:buNone/>
              <a:defRPr sz="1600" b="1" i="0" u="none" strike="noStrike" cap="none">
                <a:solidFill>
                  <a:schemeClr val="dk1"/>
                </a:solidFill>
                <a:latin typeface="Calibri"/>
                <a:ea typeface="Calibri"/>
                <a:cs typeface="Calibri"/>
                <a:sym typeface="Calibri"/>
              </a:defRPr>
            </a:lvl9pPr>
          </a:lstStyle>
          <a:p>
            <a:endParaRPr/>
          </a:p>
        </p:txBody>
      </p:sp>
      <p:sp>
        <p:nvSpPr>
          <p:cNvPr id="216" name="Shape 2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20039" algn="l" rtl="0">
              <a:spcBef>
                <a:spcPts val="500"/>
              </a:spcBef>
              <a:spcAft>
                <a:spcPts val="0"/>
              </a:spcAft>
              <a:buClr>
                <a:srgbClr val="000000"/>
              </a:buClr>
              <a:buSzPts val="144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500"/>
              </a:spcBef>
              <a:spcAft>
                <a:spcPts val="0"/>
              </a:spcAft>
              <a:buClr>
                <a:srgbClr val="000000"/>
              </a:buClr>
              <a:buSzPts val="1600"/>
              <a:buFont typeface="Calibri"/>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7"/>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73050"/>
            <a:ext cx="3008313" cy="1162050"/>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20" name="Shape 2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350520" algn="l" rtl="0">
              <a:spcBef>
                <a:spcPts val="600"/>
              </a:spcBef>
              <a:spcAft>
                <a:spcPts val="0"/>
              </a:spcAft>
              <a:buClr>
                <a:srgbClr val="990000"/>
              </a:buClr>
              <a:buSzPts val="1920"/>
              <a:buFont typeface="Noto Sans Symbols"/>
              <a:buChar char="⬛"/>
              <a:defRPr sz="3200" b="1" i="0" u="none" strike="noStrike" cap="none">
                <a:solidFill>
                  <a:schemeClr val="dk1"/>
                </a:solidFill>
                <a:latin typeface="Calibri"/>
                <a:ea typeface="Calibri"/>
                <a:cs typeface="Calibri"/>
                <a:sym typeface="Calibri"/>
              </a:defRPr>
            </a:lvl1pPr>
            <a:lvl2pPr marL="914400" marR="0" lvl="1" indent="-424180" algn="l" rtl="0">
              <a:spcBef>
                <a:spcPts val="500"/>
              </a:spcBef>
              <a:spcAft>
                <a:spcPts val="0"/>
              </a:spcAft>
              <a:buClr>
                <a:srgbClr val="990000"/>
              </a:buClr>
              <a:buSzPts val="3080"/>
              <a:buFont typeface="Noto Sans Symbols"/>
              <a:buChar char="▪"/>
              <a:defRPr sz="2800" b="0" i="0" u="none" strike="noStrike" cap="none">
                <a:solidFill>
                  <a:schemeClr val="dk1"/>
                </a:solidFill>
                <a:latin typeface="Calibri"/>
                <a:ea typeface="Calibri"/>
                <a:cs typeface="Calibri"/>
                <a:sym typeface="Calibri"/>
              </a:defRPr>
            </a:lvl2pPr>
            <a:lvl3pPr marL="1371600" marR="0" lvl="2" indent="-350519" algn="l" rtl="0">
              <a:spcBef>
                <a:spcPts val="500"/>
              </a:spcBef>
              <a:spcAft>
                <a:spcPts val="0"/>
              </a:spcAft>
              <a:buClr>
                <a:srgbClr val="000000"/>
              </a:buClr>
              <a:buSzPts val="192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21" name="Shape 2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792288" y="4800600"/>
            <a:ext cx="5486400" cy="566738"/>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24" name="Shape 2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rgbClr val="990000"/>
              </a:buClr>
              <a:buSzPts val="1920"/>
              <a:buFont typeface="Noto Sans Symbols"/>
              <a:buNone/>
              <a:defRPr sz="3200" b="1" i="0" u="none" strike="noStrike" cap="none">
                <a:solidFill>
                  <a:schemeClr val="dk1"/>
                </a:solidFill>
                <a:latin typeface="Calibri"/>
                <a:ea typeface="Calibri"/>
                <a:cs typeface="Calibri"/>
                <a:sym typeface="Calibri"/>
              </a:defRPr>
            </a:lvl1pPr>
            <a:lvl2pPr marR="0" lvl="1" algn="l" rtl="0">
              <a:spcBef>
                <a:spcPts val="500"/>
              </a:spcBef>
              <a:spcAft>
                <a:spcPts val="0"/>
              </a:spcAft>
              <a:buClr>
                <a:srgbClr val="990000"/>
              </a:buClr>
              <a:buSzPts val="308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500"/>
              </a:spcBef>
              <a:spcAft>
                <a:spcPts val="0"/>
              </a:spcAft>
              <a:buClr>
                <a:srgbClr val="000000"/>
              </a:buClr>
              <a:buSzPts val="192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spcBef>
                <a:spcPts val="500"/>
              </a:spcBef>
              <a:spcAft>
                <a:spcPts val="0"/>
              </a:spcAft>
              <a:buClr>
                <a:srgbClr val="000000"/>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225" name="Shape 2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rgbClr val="990000"/>
              </a:buClr>
              <a:buSzPts val="840"/>
              <a:buFont typeface="Noto Sans Symbols"/>
              <a:buNone/>
              <a:defRPr sz="1400" b="1" i="0" u="none" strike="noStrike" cap="none">
                <a:solidFill>
                  <a:schemeClr val="dk1"/>
                </a:solidFill>
                <a:latin typeface="Calibri"/>
                <a:ea typeface="Calibri"/>
                <a:cs typeface="Calibri"/>
                <a:sym typeface="Calibri"/>
              </a:defRPr>
            </a:lvl1pPr>
            <a:lvl2pPr marL="914400" marR="0" lvl="1" indent="-228600" algn="l" rtl="0">
              <a:spcBef>
                <a:spcPts val="500"/>
              </a:spcBef>
              <a:spcAft>
                <a:spcPts val="0"/>
              </a:spcAft>
              <a:buClr>
                <a:srgbClr val="990000"/>
              </a:buClr>
              <a:buSzPts val="132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rgbClr val="000000"/>
              </a:buClr>
              <a:buSzPts val="8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rgbClr val="000000"/>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28" name="Shape 22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rot="5400000">
            <a:off x="4779169" y="2142332"/>
            <a:ext cx="5872163" cy="20955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231" name="Shape 231"/>
          <p:cNvSpPr txBox="1">
            <a:spLocks noGrp="1"/>
          </p:cNvSpPr>
          <p:nvPr>
            <p:ph type="body" idx="1"/>
          </p:nvPr>
        </p:nvSpPr>
        <p:spPr>
          <a:xfrm rot="5400000">
            <a:off x="511969" y="123032"/>
            <a:ext cx="5872163" cy="6134100"/>
          </a:xfrm>
          <a:prstGeom prst="rect">
            <a:avLst/>
          </a:prstGeom>
          <a:noFill/>
          <a:ln>
            <a:noFill/>
          </a:ln>
        </p:spPr>
        <p:txBody>
          <a:bodyPr spcFirstLastPara="1" wrap="square" lIns="91425" tIns="45700" rIns="91425" bIns="457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77959306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71463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85800" y="998538"/>
            <a:ext cx="7772400" cy="2887662"/>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8007213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969629"/>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68002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964160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85841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124258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708895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111674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07744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3050"/>
            <a:ext cx="3008313" cy="1162050"/>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SzPts val="1400"/>
              <a:buNone/>
              <a:defRPr sz="32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SzPts val="1400"/>
              <a:buNone/>
              <a:defRPr sz="28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SzPts val="1400"/>
              <a:buNone/>
              <a:defRPr sz="24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Clr>
                <a:schemeClr val="dk1"/>
              </a:buClr>
              <a:buSzPts val="1000"/>
              <a:buFont typeface="Calibri"/>
              <a:buNone/>
              <a:defRPr sz="1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792288" y="4800600"/>
            <a:ext cx="5486400" cy="566738"/>
          </a:xfrm>
          <a:prstGeom prst="rect">
            <a:avLst/>
          </a:prstGeom>
          <a:noFill/>
          <a:ln>
            <a:noFill/>
          </a:ln>
        </p:spPr>
        <p:txBody>
          <a:bodyPr spcFirstLastPara="1" wrap="square" lIns="38100" tIns="38100" rIns="38100" bIns="381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43" name="Shape 4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50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ctr" rtl="0">
              <a:spcBef>
                <a:spcPts val="50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ctr" rtl="0">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ctr" rtl="0">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1pPr>
            <a:lvl2pPr marL="914400" marR="0" lvl="1" indent="-228600" algn="ctr" rtl="0">
              <a:spcBef>
                <a:spcPts val="50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ctr" rtl="0">
              <a:spcBef>
                <a:spcPts val="500"/>
              </a:spcBef>
              <a:spcAft>
                <a:spcPts val="0"/>
              </a:spcAft>
              <a:buClr>
                <a:schemeClr val="dk1"/>
              </a:buClr>
              <a:buSzPts val="1000"/>
              <a:buFont typeface="Calibri"/>
              <a:buNone/>
              <a:defRPr sz="1000" b="0" i="0" u="none" strike="noStrike" cap="none">
                <a:solidFill>
                  <a:schemeClr val="dk1"/>
                </a:solidFill>
                <a:latin typeface="Calibri"/>
                <a:ea typeface="Calibri"/>
                <a:cs typeface="Calibri"/>
                <a:sym typeface="Calibri"/>
              </a:defRPr>
            </a:lvl3pPr>
            <a:lvl4pPr marL="1828800" marR="0" lvl="3"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4pPr>
            <a:lvl5pPr marL="2286000" marR="0" lvl="4"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5pPr>
            <a:lvl6pPr marL="2743200" marR="0" lvl="5"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6pPr>
            <a:lvl7pPr marL="3200400" marR="0" lvl="6"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7pPr>
            <a:lvl8pPr marL="3657600" marR="0" lvl="7"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8pPr>
            <a:lvl9pPr marL="4114800" marR="0" lvl="8" indent="-228600" algn="ctr" rtl="0">
              <a:spcBef>
                <a:spcPts val="500"/>
              </a:spcBef>
              <a:spcAft>
                <a:spcPts val="0"/>
              </a:spcAft>
              <a:buClr>
                <a:schemeClr val="dk1"/>
              </a:buClr>
              <a:buSzPts val="900"/>
              <a:buFont typeface="Calibri"/>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0" y="998538"/>
            <a:ext cx="7772400" cy="2887662"/>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1" name="Shape 11"/>
          <p:cNvSpPr/>
          <p:nvPr/>
        </p:nvSpPr>
        <p:spPr>
          <a:xfrm>
            <a:off x="8830843" y="6601841"/>
            <a:ext cx="313157"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1" i="0" u="none" strike="noStrike" cap="none">
                <a:solidFill>
                  <a:srgbClr val="000000"/>
                </a:solidFill>
                <a:latin typeface="Arial Narrow"/>
                <a:ea typeface="Arial Narrow"/>
                <a:cs typeface="Arial Narrow"/>
                <a:sym typeface="Arial Narrow"/>
              </a:rPr>
              <a:t>‹#›</a:t>
            </a:fld>
            <a:endParaRPr sz="4200">
              <a:solidFill>
                <a:srgbClr val="000000"/>
              </a:solidFill>
              <a:latin typeface="Gill Sans"/>
              <a:ea typeface="Gill Sans"/>
              <a:cs typeface="Gill Sans"/>
              <a:sym typeface="Gill Sans"/>
            </a:endParaRPr>
          </a:p>
        </p:txBody>
      </p:sp>
      <p:sp>
        <p:nvSpPr>
          <p:cNvPr id="12" name="Shape 12"/>
          <p:cNvSpPr txBox="1"/>
          <p:nvPr/>
        </p:nvSpPr>
        <p:spPr>
          <a:xfrm>
            <a:off x="-16031" y="6629400"/>
            <a:ext cx="4649342"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a:solidFill>
                  <a:srgbClr val="000000"/>
                </a:solidFill>
                <a:latin typeface="Calibri"/>
                <a:ea typeface="Calibri"/>
                <a:cs typeface="Calibri"/>
                <a:sym typeface="Calibri"/>
              </a:rPr>
              <a:t>Bryant and O’Hallaron, Computer Systems: A Programmer’s Perspective, Third Edition</a:t>
            </a:r>
            <a:endParaRPr sz="1000" b="0" i="0">
              <a:solidFill>
                <a:srgbClr val="000000"/>
              </a:solidFill>
              <a:latin typeface="Calibri"/>
              <a:ea typeface="Calibri"/>
              <a:cs typeface="Calibri"/>
              <a:sym typeface="Calibri"/>
            </a:endParaRPr>
          </a:p>
        </p:txBody>
      </p:sp>
      <p:sp>
        <p:nvSpPr>
          <p:cNvPr id="13" name="Shape 13"/>
          <p:cNvSpPr/>
          <p:nvPr/>
        </p:nvSpPr>
        <p:spPr>
          <a:xfrm>
            <a:off x="0" y="0"/>
            <a:ext cx="9156700" cy="228600"/>
          </a:xfrm>
          <a:prstGeom prst="rect">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14" name="Shape 14"/>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b="1">
                <a:solidFill>
                  <a:srgbClr val="FFFFFF"/>
                </a:solidFill>
                <a:latin typeface="Times New Roman"/>
                <a:ea typeface="Times New Roman"/>
                <a:cs typeface="Times New Roman"/>
                <a:sym typeface="Times New Roman"/>
              </a:rPr>
              <a:t>Carnegie Mellon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74090" y="371182"/>
            <a:ext cx="7591425" cy="762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3600" b="1" i="0" u="none" strike="noStrike" cap="none">
                <a:solidFill>
                  <a:schemeClr val="dk1"/>
                </a:solidFill>
                <a:latin typeface="Arial Narrow"/>
                <a:ea typeface="Arial Narrow"/>
                <a:cs typeface="Arial Narrow"/>
                <a:sym typeface="Arial Narrow"/>
              </a:defRPr>
            </a:lvl9pPr>
          </a:lstStyle>
          <a:p>
            <a:endParaRPr/>
          </a:p>
        </p:txBody>
      </p:sp>
      <p:sp>
        <p:nvSpPr>
          <p:cNvPr id="53" name="Shape 53"/>
          <p:cNvSpPr txBox="1">
            <a:spLocks noGrp="1"/>
          </p:cNvSpPr>
          <p:nvPr>
            <p:ph type="body" idx="1"/>
          </p:nvPr>
        </p:nvSpPr>
        <p:spPr>
          <a:xfrm>
            <a:off x="396875" y="1362075"/>
            <a:ext cx="7896225" cy="4972050"/>
          </a:xfrm>
          <a:prstGeom prst="rect">
            <a:avLst/>
          </a:prstGeom>
          <a:noFill/>
          <a:ln>
            <a:noFill/>
          </a:ln>
        </p:spPr>
        <p:txBody>
          <a:bodyPr spcFirstLastPara="1" wrap="square" lIns="91425" tIns="45700" rIns="91425" bIns="45700" anchor="t" anchorCtr="0"/>
          <a:lstStyle>
            <a:lvl1pPr marL="457200" marR="0" lvl="0" indent="-320040" algn="l" rtl="0">
              <a:spcBef>
                <a:spcPts val="48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4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p:nvPr/>
        </p:nvSpPr>
        <p:spPr>
          <a:xfrm>
            <a:off x="0" y="0"/>
            <a:ext cx="9144000" cy="2286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5" name="Shape 55"/>
          <p:cNvSpPr txBox="1"/>
          <p:nvPr/>
        </p:nvSpPr>
        <p:spPr>
          <a:xfrm>
            <a:off x="9035143" y="6724952"/>
            <a:ext cx="1846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000000"/>
              </a:solidFill>
              <a:latin typeface="Calibri"/>
              <a:ea typeface="Calibri"/>
              <a:cs typeface="Calibri"/>
              <a:sym typeface="Calibri"/>
            </a:endParaRPr>
          </a:p>
        </p:txBody>
      </p:sp>
      <p:sp>
        <p:nvSpPr>
          <p:cNvPr id="56" name="Shape 56"/>
          <p:cNvSpPr/>
          <p:nvPr/>
        </p:nvSpPr>
        <p:spPr>
          <a:xfrm>
            <a:off x="8830843" y="6601841"/>
            <a:ext cx="31315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1">
                <a:solidFill>
                  <a:srgbClr val="000000"/>
                </a:solidFill>
                <a:latin typeface="Arial Narrow"/>
                <a:ea typeface="Arial Narrow"/>
                <a:cs typeface="Arial Narrow"/>
                <a:sym typeface="Arial Narrow"/>
              </a:rPr>
              <a:t>‹#›</a:t>
            </a:fld>
            <a:endParaRPr sz="2400" b="1">
              <a:solidFill>
                <a:srgbClr val="000000"/>
              </a:solidFill>
              <a:latin typeface="Arial Narrow"/>
              <a:ea typeface="Arial Narrow"/>
              <a:cs typeface="Arial Narrow"/>
              <a:sym typeface="Arial Narrow"/>
            </a:endParaRPr>
          </a:p>
        </p:txBody>
      </p:sp>
      <p:sp>
        <p:nvSpPr>
          <p:cNvPr id="57" name="Shape 57"/>
          <p:cNvSpPr txBox="1"/>
          <p:nvPr/>
        </p:nvSpPr>
        <p:spPr>
          <a:xfrm>
            <a:off x="-16031" y="6629400"/>
            <a:ext cx="4649342"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000000"/>
                </a:solidFill>
                <a:latin typeface="Calibri"/>
                <a:ea typeface="Calibri"/>
                <a:cs typeface="Calibri"/>
                <a:sym typeface="Calibri"/>
              </a:rPr>
              <a:t>Bryant and O’Hallaron, Computer Systems: A Programmer’s Perspective, Third Edition</a:t>
            </a:r>
            <a:endParaRPr/>
          </a:p>
        </p:txBody>
      </p:sp>
      <p:sp>
        <p:nvSpPr>
          <p:cNvPr id="58" name="Shape 58"/>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b="1">
                <a:solidFill>
                  <a:srgbClr val="FFFFFF"/>
                </a:solidFill>
                <a:latin typeface="Times New Roman"/>
                <a:ea typeface="Times New Roman"/>
                <a:cs typeface="Times New Roman"/>
                <a:sym typeface="Times New Roman"/>
              </a:rPr>
              <a:t>Carnegie Mellon</a:t>
            </a: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07" name="Shape 107"/>
          <p:cNvSpPr/>
          <p:nvPr/>
        </p:nvSpPr>
        <p:spPr>
          <a:xfrm>
            <a:off x="8830843" y="6601841"/>
            <a:ext cx="313157"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1" i="0" u="none" strike="noStrike" cap="none">
                <a:solidFill>
                  <a:srgbClr val="000000"/>
                </a:solidFill>
                <a:latin typeface="Arial Narrow"/>
                <a:ea typeface="Arial Narrow"/>
                <a:cs typeface="Arial Narrow"/>
                <a:sym typeface="Arial Narrow"/>
              </a:rPr>
              <a:t>‹#›</a:t>
            </a:fld>
            <a:endParaRPr sz="4200">
              <a:solidFill>
                <a:srgbClr val="000000"/>
              </a:solidFill>
              <a:latin typeface="Gill Sans"/>
              <a:ea typeface="Gill Sans"/>
              <a:cs typeface="Gill Sans"/>
              <a:sym typeface="Gill Sans"/>
            </a:endParaRPr>
          </a:p>
        </p:txBody>
      </p:sp>
      <p:sp>
        <p:nvSpPr>
          <p:cNvPr id="108" name="Shape 108"/>
          <p:cNvSpPr txBox="1"/>
          <p:nvPr/>
        </p:nvSpPr>
        <p:spPr>
          <a:xfrm>
            <a:off x="-16031" y="6629400"/>
            <a:ext cx="4649342"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a:solidFill>
                  <a:srgbClr val="000000"/>
                </a:solidFill>
                <a:latin typeface="Calibri"/>
                <a:ea typeface="Calibri"/>
                <a:cs typeface="Calibri"/>
                <a:sym typeface="Calibri"/>
              </a:rPr>
              <a:t>Bryant and O’Hallaron, Computer Systems: A Programmer’s Perspective, Third Edition</a:t>
            </a:r>
            <a:endParaRPr sz="1000" b="0" i="0">
              <a:solidFill>
                <a:srgbClr val="000000"/>
              </a:solidFill>
              <a:latin typeface="Calibri"/>
              <a:ea typeface="Calibri"/>
              <a:cs typeface="Calibri"/>
              <a:sym typeface="Calibri"/>
            </a:endParaRPr>
          </a:p>
        </p:txBody>
      </p:sp>
      <p:sp>
        <p:nvSpPr>
          <p:cNvPr id="109" name="Shape 109"/>
          <p:cNvSpPr/>
          <p:nvPr/>
        </p:nvSpPr>
        <p:spPr>
          <a:xfrm>
            <a:off x="0" y="0"/>
            <a:ext cx="9156700" cy="228600"/>
          </a:xfrm>
          <a:prstGeom prst="rect">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110" name="Shape 110"/>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b="1">
                <a:solidFill>
                  <a:srgbClr val="FFFFFF"/>
                </a:solidFill>
                <a:latin typeface="Times New Roman"/>
                <a:ea typeface="Times New Roman"/>
                <a:cs typeface="Times New Roman"/>
                <a:sym typeface="Times New Roman"/>
              </a:rPr>
              <a:t>Carnegie Mellon</a:t>
            </a: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lstStyle>
            <a:lvl1pPr marL="457200" marR="0" lvl="0" indent="-320040" algn="l" rtl="0">
              <a:spcBef>
                <a:spcPts val="600"/>
              </a:spcBef>
              <a:spcAft>
                <a:spcPts val="0"/>
              </a:spcAft>
              <a:buClr>
                <a:srgbClr val="990000"/>
              </a:buClr>
              <a:buSzPts val="1440"/>
              <a:buFont typeface="Noto Sans Symbols"/>
              <a:buChar char="⬛"/>
              <a:defRPr sz="2400" b="1" i="0" u="none" strike="noStrike" cap="none">
                <a:solidFill>
                  <a:schemeClr val="dk1"/>
                </a:solidFill>
                <a:latin typeface="Calibri"/>
                <a:ea typeface="Calibri"/>
                <a:cs typeface="Calibri"/>
                <a:sym typeface="Calibri"/>
              </a:defRPr>
            </a:lvl1pPr>
            <a:lvl2pPr marL="914400" marR="0" lvl="1" indent="-368300" algn="l" rtl="0">
              <a:spcBef>
                <a:spcPts val="500"/>
              </a:spcBef>
              <a:spcAft>
                <a:spcPts val="0"/>
              </a:spcAft>
              <a:buClr>
                <a:srgbClr val="990000"/>
              </a:buClr>
              <a:buSzPts val="22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30200" algn="l" rtl="0">
              <a:spcBef>
                <a:spcPts val="500"/>
              </a:spcBef>
              <a:spcAft>
                <a:spcPts val="0"/>
              </a:spcAft>
              <a:buClr>
                <a:srgbClr val="000000"/>
              </a:buClr>
              <a:buSzPts val="16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500"/>
              </a:spcBef>
              <a:spcAft>
                <a:spcPts val="0"/>
              </a:spcAft>
              <a:buClr>
                <a:srgbClr val="000000"/>
              </a:buClr>
              <a:buSzPts val="20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50" name="Shape 150"/>
          <p:cNvSpPr/>
          <p:nvPr/>
        </p:nvSpPr>
        <p:spPr>
          <a:xfrm>
            <a:off x="8830843" y="6601841"/>
            <a:ext cx="313157"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1" i="0" u="none" strike="noStrike" cap="none">
                <a:solidFill>
                  <a:srgbClr val="000000"/>
                </a:solidFill>
                <a:latin typeface="Arial Narrow"/>
                <a:ea typeface="Arial Narrow"/>
                <a:cs typeface="Arial Narrow"/>
                <a:sym typeface="Arial Narrow"/>
              </a:rPr>
              <a:t>‹#›</a:t>
            </a:fld>
            <a:endParaRPr sz="4200">
              <a:solidFill>
                <a:srgbClr val="000000"/>
              </a:solidFill>
              <a:latin typeface="Gill Sans"/>
              <a:ea typeface="Gill Sans"/>
              <a:cs typeface="Gill Sans"/>
              <a:sym typeface="Gill Sans"/>
            </a:endParaRPr>
          </a:p>
        </p:txBody>
      </p:sp>
      <p:sp>
        <p:nvSpPr>
          <p:cNvPr id="151" name="Shape 151"/>
          <p:cNvSpPr txBox="1"/>
          <p:nvPr/>
        </p:nvSpPr>
        <p:spPr>
          <a:xfrm>
            <a:off x="-16031" y="6629400"/>
            <a:ext cx="4649342"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a:solidFill>
                  <a:srgbClr val="000000"/>
                </a:solidFill>
                <a:latin typeface="Calibri"/>
                <a:ea typeface="Calibri"/>
                <a:cs typeface="Calibri"/>
                <a:sym typeface="Calibri"/>
              </a:rPr>
              <a:t>Bryant and O’Hallaron, Computer Systems: A Programmer’s Perspective, Third Edition</a:t>
            </a:r>
            <a:endParaRPr sz="1000" b="0" i="0">
              <a:solidFill>
                <a:srgbClr val="000000"/>
              </a:solidFill>
              <a:latin typeface="Calibri"/>
              <a:ea typeface="Calibri"/>
              <a:cs typeface="Calibri"/>
              <a:sym typeface="Calibri"/>
            </a:endParaRPr>
          </a:p>
        </p:txBody>
      </p:sp>
      <p:sp>
        <p:nvSpPr>
          <p:cNvPr id="152" name="Shape 152"/>
          <p:cNvSpPr/>
          <p:nvPr/>
        </p:nvSpPr>
        <p:spPr>
          <a:xfrm>
            <a:off x="0" y="0"/>
            <a:ext cx="9156700" cy="228600"/>
          </a:xfrm>
          <a:prstGeom prst="rect">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153" name="Shape 153"/>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b="1">
                <a:solidFill>
                  <a:srgbClr val="FFFFFF"/>
                </a:solidFill>
                <a:latin typeface="Times New Roman"/>
                <a:ea typeface="Times New Roman"/>
                <a:cs typeface="Times New Roman"/>
                <a:sym typeface="Times New Roman"/>
              </a:rPr>
              <a:t>Carnegie Mellon</a:t>
            </a:r>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9pPr>
          </a:lstStyle>
          <a:p>
            <a:endParaRPr/>
          </a:p>
        </p:txBody>
      </p:sp>
      <p:sp>
        <p:nvSpPr>
          <p:cNvPr id="192" name="Shape 192"/>
          <p:cNvSpPr/>
          <p:nvPr/>
        </p:nvSpPr>
        <p:spPr>
          <a:xfrm>
            <a:off x="8830843" y="6601841"/>
            <a:ext cx="313157"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1" i="0" u="none" strike="noStrike" cap="none">
                <a:solidFill>
                  <a:srgbClr val="000000"/>
                </a:solidFill>
                <a:latin typeface="Arial Narrow"/>
                <a:ea typeface="Arial Narrow"/>
                <a:cs typeface="Arial Narrow"/>
                <a:sym typeface="Arial Narrow"/>
              </a:rPr>
              <a:t>‹#›</a:t>
            </a:fld>
            <a:endParaRPr sz="4200">
              <a:solidFill>
                <a:srgbClr val="000000"/>
              </a:solidFill>
              <a:latin typeface="Gill Sans"/>
              <a:ea typeface="Gill Sans"/>
              <a:cs typeface="Gill Sans"/>
              <a:sym typeface="Gill Sans"/>
            </a:endParaRPr>
          </a:p>
        </p:txBody>
      </p:sp>
      <p:sp>
        <p:nvSpPr>
          <p:cNvPr id="193" name="Shape 193"/>
          <p:cNvSpPr txBox="1"/>
          <p:nvPr/>
        </p:nvSpPr>
        <p:spPr>
          <a:xfrm>
            <a:off x="-16031" y="6629400"/>
            <a:ext cx="4649342"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a:solidFill>
                  <a:srgbClr val="000000"/>
                </a:solidFill>
                <a:latin typeface="Calibri"/>
                <a:ea typeface="Calibri"/>
                <a:cs typeface="Calibri"/>
                <a:sym typeface="Calibri"/>
              </a:rPr>
              <a:t>Bryant and O’Hallaron, Computer Systems: A Programmer’s Perspective, Third Edition</a:t>
            </a:r>
            <a:endParaRPr sz="1000" b="0" i="0">
              <a:solidFill>
                <a:srgbClr val="000000"/>
              </a:solidFill>
              <a:latin typeface="Calibri"/>
              <a:ea typeface="Calibri"/>
              <a:cs typeface="Calibri"/>
              <a:sym typeface="Calibri"/>
            </a:endParaRPr>
          </a:p>
        </p:txBody>
      </p:sp>
      <p:sp>
        <p:nvSpPr>
          <p:cNvPr id="194" name="Shape 194"/>
          <p:cNvSpPr/>
          <p:nvPr/>
        </p:nvSpPr>
        <p:spPr>
          <a:xfrm>
            <a:off x="0" y="0"/>
            <a:ext cx="9156700" cy="228600"/>
          </a:xfrm>
          <a:prstGeom prst="rect">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195" name="Shape 195"/>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b="1">
                <a:solidFill>
                  <a:srgbClr val="FFFFFF"/>
                </a:solidFill>
                <a:latin typeface="Times New Roman"/>
                <a:ea typeface="Times New Roman"/>
                <a:cs typeface="Times New Roman"/>
                <a:sym typeface="Times New Roman"/>
              </a:rPr>
              <a:t>Carnegie Mellon</a:t>
            </a:r>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3074"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extLst>
      <p:ext uri="{BB962C8B-B14F-4D97-AF65-F5344CB8AC3E}">
        <p14:creationId xmlns:p14="http://schemas.microsoft.com/office/powerpoint/2010/main" val="66087644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0" y="0"/>
            <a:ext cx="9156700" cy="228600"/>
          </a:xfrm>
          <a:prstGeom prst="rect">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237" name="Shape 237"/>
          <p:cNvSpPr/>
          <p:nvPr/>
        </p:nvSpPr>
        <p:spPr>
          <a:xfrm>
            <a:off x="7897813" y="-26988"/>
            <a:ext cx="1320800" cy="25241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200">
                <a:solidFill>
                  <a:srgbClr val="FFFFFF"/>
                </a:solidFill>
                <a:latin typeface="Times New Roman"/>
                <a:ea typeface="Times New Roman"/>
                <a:cs typeface="Times New Roman"/>
                <a:sym typeface="Times New Roman"/>
              </a:rPr>
              <a:t>Carnegie Mellon</a:t>
            </a:r>
            <a:endParaRPr/>
          </a:p>
        </p:txBody>
      </p:sp>
      <p:sp>
        <p:nvSpPr>
          <p:cNvPr id="238" name="Shape 238"/>
          <p:cNvSpPr txBox="1">
            <a:spLocks noGrp="1"/>
          </p:cNvSpPr>
          <p:nvPr>
            <p:ph type="ctrTitle"/>
          </p:nvPr>
        </p:nvSpPr>
        <p:spPr>
          <a:xfrm>
            <a:off x="685800" y="1447800"/>
            <a:ext cx="7772400" cy="25908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dirty="0">
                <a:solidFill>
                  <a:srgbClr val="000000"/>
                </a:solidFill>
                <a:latin typeface="Calibri"/>
                <a:ea typeface="Calibri"/>
                <a:cs typeface="Calibri"/>
                <a:sym typeface="Calibri"/>
              </a:rPr>
              <a:t>Machine-Level Programming II: Control</a:t>
            </a:r>
            <a:br>
              <a:rPr lang="en-US" sz="3600" b="0" i="0" u="none" strike="noStrike" cap="none" dirty="0">
                <a:solidFill>
                  <a:srgbClr val="000000"/>
                </a:solidFill>
                <a:latin typeface="Calibri"/>
                <a:ea typeface="Calibri"/>
                <a:cs typeface="Calibri"/>
                <a:sym typeface="Calibri"/>
              </a:rPr>
            </a:br>
            <a:br>
              <a:rPr lang="en-US" sz="3600" b="0" i="0" u="none" strike="noStrike" cap="none" dirty="0">
                <a:solidFill>
                  <a:srgbClr val="000000"/>
                </a:solidFill>
                <a:latin typeface="Calibri"/>
                <a:ea typeface="Calibri"/>
                <a:cs typeface="Calibri"/>
                <a:sym typeface="Calibri"/>
              </a:rPr>
            </a:br>
            <a:r>
              <a:rPr lang="en-US" sz="2000" b="0" i="0" u="none" strike="noStrike" cap="none" dirty="0">
                <a:solidFill>
                  <a:srgbClr val="000000"/>
                </a:solidFill>
                <a:latin typeface="Calibri"/>
                <a:ea typeface="Calibri"/>
                <a:cs typeface="Calibri"/>
                <a:sym typeface="Calibri"/>
              </a:rPr>
              <a:t>15-213/14-513/15-513: Introduction to Computer Systems</a:t>
            </a:r>
            <a:br>
              <a:rPr lang="en-US" sz="2000" b="0" i="0" u="none" strike="noStrike" cap="none" dirty="0">
                <a:solidFill>
                  <a:srgbClr val="000000"/>
                </a:solidFill>
                <a:latin typeface="Calibri"/>
                <a:ea typeface="Calibri"/>
                <a:cs typeface="Calibri"/>
                <a:sym typeface="Calibri"/>
              </a:rPr>
            </a:br>
            <a:r>
              <a:rPr lang="en-US" sz="2000" b="0" i="0" u="none" strike="noStrike" cap="none" dirty="0">
                <a:solidFill>
                  <a:srgbClr val="000000"/>
                </a:solidFill>
                <a:latin typeface="Calibri"/>
                <a:ea typeface="Calibri"/>
                <a:cs typeface="Calibri"/>
                <a:sym typeface="Calibri"/>
              </a:rPr>
              <a:t>5</a:t>
            </a:r>
            <a:r>
              <a:rPr lang="en-US" sz="2000" b="0" i="0" u="none" strike="noStrike" cap="none" baseline="30000" dirty="0">
                <a:solidFill>
                  <a:srgbClr val="000000"/>
                </a:solidFill>
                <a:latin typeface="Calibri"/>
                <a:ea typeface="Calibri"/>
                <a:cs typeface="Calibri"/>
                <a:sym typeface="Calibri"/>
              </a:rPr>
              <a:t>th</a:t>
            </a:r>
            <a:r>
              <a:rPr lang="en-US" sz="2000" b="0" i="0" u="none" strike="noStrike" cap="none" dirty="0">
                <a:solidFill>
                  <a:srgbClr val="000000"/>
                </a:solidFill>
                <a:latin typeface="Calibri"/>
                <a:ea typeface="Calibri"/>
                <a:cs typeface="Calibri"/>
                <a:sym typeface="Calibri"/>
              </a:rPr>
              <a:t> Lecture, </a:t>
            </a:r>
            <a:r>
              <a:rPr lang="en-US" sz="2000" b="0" i="0" u="none" strike="noStrike" cap="none" dirty="0">
                <a:solidFill>
                  <a:srgbClr val="000000"/>
                </a:solidFill>
              </a:rPr>
              <a:t>May 24, 2023</a:t>
            </a:r>
            <a:endParaRPr sz="3600" b="1" i="0" u="none" strike="noStrike" cap="none" dirty="0">
              <a:solidFill>
                <a:schemeClr val="dk1"/>
              </a:solidFill>
              <a:latin typeface="Calibri"/>
              <a:ea typeface="Calibri"/>
              <a:cs typeface="Calibri"/>
              <a:sym typeface="Calibri"/>
            </a:endParaRPr>
          </a:p>
        </p:txBody>
      </p:sp>
      <p:sp>
        <p:nvSpPr>
          <p:cNvPr id="239" name="Shape 239"/>
          <p:cNvSpPr txBox="1"/>
          <p:nvPr/>
        </p:nvSpPr>
        <p:spPr>
          <a:xfrm>
            <a:off x="685800" y="4419600"/>
            <a:ext cx="8458200" cy="144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990000"/>
              </a:buClr>
              <a:buSzPts val="1200"/>
              <a:buFont typeface="Noto Sans Symbols"/>
              <a:buNone/>
            </a:pPr>
            <a:r>
              <a:rPr lang="en-US" sz="2000" b="1" i="0" u="none" strike="noStrike" cap="none" dirty="0">
                <a:solidFill>
                  <a:schemeClr val="dk1"/>
                </a:solidFill>
                <a:latin typeface="Calibri"/>
                <a:ea typeface="Calibri"/>
                <a:cs typeface="Calibri"/>
                <a:sym typeface="Calibri"/>
              </a:rPr>
              <a:t>Instructors:</a:t>
            </a:r>
            <a:r>
              <a:rPr lang="en-US" sz="2000" b="0" i="0" u="none" strike="noStrike" cap="none" dirty="0">
                <a:solidFill>
                  <a:schemeClr val="dk1"/>
                </a:solidFill>
                <a:latin typeface="Calibri"/>
                <a:ea typeface="Calibri"/>
                <a:cs typeface="Calibri"/>
                <a:sym typeface="Calibri"/>
              </a:rPr>
              <a:t> </a:t>
            </a:r>
          </a:p>
          <a:p>
            <a:pPr algn="l">
              <a:spcBef>
                <a:spcPct val="20000"/>
              </a:spcBef>
              <a:buClr>
                <a:srgbClr val="990000"/>
              </a:buClr>
              <a:buSzPct val="60000"/>
              <a:defRPr/>
            </a:pPr>
            <a:r>
              <a:rPr lang="en-US" sz="2000" kern="0" dirty="0">
                <a:solidFill>
                  <a:schemeClr val="tx1"/>
                </a:solidFill>
                <a:latin typeface="Calibri" pitchFamily="34" charset="0"/>
              </a:rPr>
              <a:t>Brian Railing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D06-B7EE-4D42-898D-7E8B282E46E1}"/>
              </a:ext>
            </a:extLst>
          </p:cNvPr>
          <p:cNvSpPr>
            <a:spLocks noGrp="1"/>
          </p:cNvSpPr>
          <p:nvPr>
            <p:ph type="title"/>
          </p:nvPr>
        </p:nvSpPr>
        <p:spPr/>
        <p:txBody>
          <a:bodyPr/>
          <a:lstStyle/>
          <a:p>
            <a:r>
              <a:rPr lang="en-US" dirty="0"/>
              <a:t>Which numbers are pointers?</a:t>
            </a:r>
          </a:p>
        </p:txBody>
      </p:sp>
      <p:sp>
        <p:nvSpPr>
          <p:cNvPr id="4" name="Content Placeholder 3">
            <a:extLst>
              <a:ext uri="{FF2B5EF4-FFF2-40B4-BE49-F238E27FC236}">
                <a16:creationId xmlns:a16="http://schemas.microsoft.com/office/drawing/2014/main" id="{32914581-8334-40BB-A8C2-370715FA625C}"/>
              </a:ext>
            </a:extLst>
          </p:cNvPr>
          <p:cNvSpPr>
            <a:spLocks noGrp="1"/>
          </p:cNvSpPr>
          <p:nvPr>
            <p:ph sz="half" idx="1"/>
          </p:nvPr>
        </p:nvSpPr>
        <p:spPr/>
        <p:txBody>
          <a:bodyPr/>
          <a:lstStyle/>
          <a:p>
            <a:r>
              <a:rPr lang="en-US" dirty="0"/>
              <a:t>They aren’t labeled</a:t>
            </a:r>
          </a:p>
          <a:p>
            <a:r>
              <a:rPr lang="en-US" dirty="0"/>
              <a:t>You have to figure it out from context</a:t>
            </a:r>
          </a:p>
          <a:p>
            <a:endParaRPr lang="en-US" dirty="0"/>
          </a:p>
          <a:p>
            <a:r>
              <a:rPr lang="en-US" dirty="0">
                <a:solidFill>
                  <a:schemeClr val="accent1"/>
                </a:solidFill>
              </a:rPr>
              <a:t>%</a:t>
            </a:r>
            <a:r>
              <a:rPr lang="en-US" dirty="0" err="1">
                <a:solidFill>
                  <a:schemeClr val="accent1"/>
                </a:solidFill>
              </a:rPr>
              <a:t>rsp</a:t>
            </a:r>
            <a:r>
              <a:rPr lang="en-US" dirty="0"/>
              <a:t> and </a:t>
            </a:r>
            <a:r>
              <a:rPr lang="en-US" dirty="0">
                <a:solidFill>
                  <a:schemeClr val="accent2"/>
                </a:solidFill>
              </a:rPr>
              <a:t>%rip</a:t>
            </a:r>
            <a:r>
              <a:rPr lang="en-US" dirty="0"/>
              <a:t> always hold pointers</a:t>
            </a:r>
          </a:p>
          <a:p>
            <a:pPr lvl="1"/>
            <a:r>
              <a:rPr lang="en-US" dirty="0"/>
              <a:t>Register values that are “close” to %</a:t>
            </a:r>
            <a:r>
              <a:rPr lang="en-US" dirty="0" err="1"/>
              <a:t>rsp</a:t>
            </a:r>
            <a:r>
              <a:rPr lang="en-US" dirty="0"/>
              <a:t> or %rip are </a:t>
            </a:r>
            <a:r>
              <a:rPr lang="en-US" i="1" dirty="0"/>
              <a:t>probably</a:t>
            </a:r>
            <a:r>
              <a:rPr lang="en-US" dirty="0"/>
              <a:t> also pointers</a:t>
            </a:r>
          </a:p>
        </p:txBody>
      </p:sp>
      <p:sp>
        <p:nvSpPr>
          <p:cNvPr id="5" name="Content Placeholder 4">
            <a:extLst>
              <a:ext uri="{FF2B5EF4-FFF2-40B4-BE49-F238E27FC236}">
                <a16:creationId xmlns:a16="http://schemas.microsoft.com/office/drawing/2014/main" id="{33E21C33-A24E-44A5-934A-CFC7807B9CA3}"/>
              </a:ext>
            </a:extLst>
          </p:cNvPr>
          <p:cNvSpPr>
            <a:spLocks noGrp="1"/>
          </p:cNvSpPr>
          <p:nvPr>
            <p:ph sz="half" idx="2"/>
          </p:nvPr>
        </p:nvSpPr>
        <p:spPr/>
        <p:txBody>
          <a:bodyPr/>
          <a:lstStyle/>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gdb</a:t>
            </a:r>
            <a:r>
              <a:rPr lang="en-US" sz="1200" dirty="0">
                <a:latin typeface="Courier New" panose="02070309020205020404" pitchFamily="49" charset="0"/>
                <a:cs typeface="Courier New" panose="02070309020205020404" pitchFamily="49" charset="0"/>
              </a:rPr>
              <a:t>) info registers</a:t>
            </a:r>
          </a:p>
          <a:p>
            <a:pPr marL="0" indent="0">
              <a:buNone/>
            </a:pPr>
            <a:r>
              <a:rPr lang="en-US" sz="1200" dirty="0" err="1">
                <a:solidFill>
                  <a:schemeClr val="accent2"/>
                </a:solidFill>
                <a:latin typeface="Courier New" panose="02070309020205020404" pitchFamily="49" charset="0"/>
                <a:cs typeface="Courier New" panose="02070309020205020404" pitchFamily="49" charset="0"/>
              </a:rPr>
              <a:t>rax</a:t>
            </a:r>
            <a:r>
              <a:rPr lang="en-US" sz="1200" dirty="0">
                <a:solidFill>
                  <a:schemeClr val="accent2"/>
                </a:solidFill>
                <a:latin typeface="Courier New" panose="02070309020205020404" pitchFamily="49" charset="0"/>
                <a:cs typeface="Courier New" panose="02070309020205020404" pitchFamily="49" charset="0"/>
              </a:rPr>
              <a:t>     0x40057d         4195709</a:t>
            </a:r>
          </a:p>
          <a:p>
            <a:pPr marL="0" indent="0">
              <a:buNone/>
            </a:pPr>
            <a:r>
              <a:rPr lang="en-US" sz="1200" dirty="0" err="1">
                <a:latin typeface="Courier New" panose="02070309020205020404" pitchFamily="49" charset="0"/>
                <a:cs typeface="Courier New" panose="02070309020205020404" pitchFamily="49" charset="0"/>
              </a:rPr>
              <a:t>rbx</a:t>
            </a:r>
            <a:r>
              <a:rPr lang="en-US" sz="1200" dirty="0">
                <a:latin typeface="Courier New" panose="02070309020205020404" pitchFamily="49" charset="0"/>
                <a:cs typeface="Courier New" panose="02070309020205020404" pitchFamily="49" charset="0"/>
              </a:rPr>
              <a:t>     0x0              0</a:t>
            </a:r>
          </a:p>
          <a:p>
            <a:pPr marL="0" indent="0">
              <a:buNone/>
            </a:pPr>
            <a:r>
              <a:rPr lang="en-US" sz="1200" dirty="0" err="1">
                <a:solidFill>
                  <a:schemeClr val="accent2"/>
                </a:solidFill>
                <a:latin typeface="Courier New" panose="02070309020205020404" pitchFamily="49" charset="0"/>
                <a:cs typeface="Courier New" panose="02070309020205020404" pitchFamily="49" charset="0"/>
              </a:rPr>
              <a:t>rcx</a:t>
            </a:r>
            <a:r>
              <a:rPr lang="en-US" sz="1200" dirty="0">
                <a:solidFill>
                  <a:schemeClr val="accent2"/>
                </a:solidFill>
                <a:latin typeface="Courier New" panose="02070309020205020404" pitchFamily="49" charset="0"/>
                <a:cs typeface="Courier New" panose="02070309020205020404" pitchFamily="49" charset="0"/>
              </a:rPr>
              <a:t>     0x4005e0         4195808</a:t>
            </a:r>
          </a:p>
          <a:p>
            <a:pPr marL="0" indent="0">
              <a:buNone/>
            </a:pPr>
            <a:r>
              <a:rPr lang="en-US" sz="1200" dirty="0" err="1">
                <a:solidFill>
                  <a:schemeClr val="accent1"/>
                </a:solidFill>
                <a:latin typeface="Courier New" panose="02070309020205020404" pitchFamily="49" charset="0"/>
                <a:cs typeface="Courier New" panose="02070309020205020404" pitchFamily="49" charset="0"/>
              </a:rPr>
              <a:t>rdx</a:t>
            </a:r>
            <a:r>
              <a:rPr lang="en-US" sz="1200" dirty="0">
                <a:solidFill>
                  <a:schemeClr val="accent1"/>
                </a:solidFill>
                <a:latin typeface="Courier New" panose="02070309020205020404" pitchFamily="49" charset="0"/>
                <a:cs typeface="Courier New" panose="02070309020205020404" pitchFamily="49" charset="0"/>
              </a:rPr>
              <a:t>     0x7fffffffdc28   140737488346152</a:t>
            </a:r>
          </a:p>
          <a:p>
            <a:pPr marL="0" indent="0">
              <a:buNone/>
            </a:pPr>
            <a:r>
              <a:rPr lang="en-US" sz="1200" dirty="0" err="1">
                <a:solidFill>
                  <a:schemeClr val="accent1"/>
                </a:solidFill>
                <a:latin typeface="Courier New" panose="02070309020205020404" pitchFamily="49" charset="0"/>
                <a:cs typeface="Courier New" panose="02070309020205020404" pitchFamily="49" charset="0"/>
              </a:rPr>
              <a:t>rsi</a:t>
            </a:r>
            <a:r>
              <a:rPr lang="en-US" sz="1200" dirty="0">
                <a:solidFill>
                  <a:schemeClr val="accent1"/>
                </a:solidFill>
                <a:latin typeface="Courier New" panose="02070309020205020404" pitchFamily="49" charset="0"/>
                <a:cs typeface="Courier New" panose="02070309020205020404" pitchFamily="49" charset="0"/>
              </a:rPr>
              <a:t>     0x7fffffffdc18   140737488346136</a:t>
            </a:r>
          </a:p>
          <a:p>
            <a:pPr marL="0" indent="0">
              <a:buNone/>
            </a:pPr>
            <a:r>
              <a:rPr lang="en-US" sz="1200" dirty="0" err="1">
                <a:latin typeface="Courier New" panose="02070309020205020404" pitchFamily="49" charset="0"/>
                <a:cs typeface="Courier New" panose="02070309020205020404" pitchFamily="49" charset="0"/>
              </a:rPr>
              <a:t>rdi</a:t>
            </a:r>
            <a:r>
              <a:rPr lang="en-US" sz="1200" dirty="0">
                <a:latin typeface="Courier New" panose="02070309020205020404" pitchFamily="49" charset="0"/>
                <a:cs typeface="Courier New" panose="02070309020205020404" pitchFamily="49" charset="0"/>
              </a:rPr>
              <a:t>     0x1              1</a:t>
            </a:r>
          </a:p>
          <a:p>
            <a:pPr marL="0" indent="0">
              <a:buNone/>
            </a:pPr>
            <a:r>
              <a:rPr lang="en-US" sz="1200" dirty="0" err="1">
                <a:latin typeface="Courier New" panose="02070309020205020404" pitchFamily="49" charset="0"/>
                <a:cs typeface="Courier New" panose="02070309020205020404" pitchFamily="49" charset="0"/>
              </a:rPr>
              <a:t>rbp</a:t>
            </a:r>
            <a:r>
              <a:rPr lang="en-US" sz="1200" dirty="0">
                <a:latin typeface="Courier New" panose="02070309020205020404" pitchFamily="49" charset="0"/>
                <a:cs typeface="Courier New" panose="02070309020205020404" pitchFamily="49" charset="0"/>
              </a:rPr>
              <a:t>     0x0              </a:t>
            </a:r>
            <a:r>
              <a:rPr lang="en-US" sz="1200" dirty="0" err="1">
                <a:latin typeface="Courier New" panose="02070309020205020404" pitchFamily="49" charset="0"/>
                <a:cs typeface="Courier New" panose="02070309020205020404" pitchFamily="49" charset="0"/>
              </a:rPr>
              <a:t>0x0</a:t>
            </a:r>
            <a:endParaRPr lang="en-US" sz="1200" dirty="0">
              <a:latin typeface="Courier New" panose="02070309020205020404" pitchFamily="49" charset="0"/>
              <a:cs typeface="Courier New" panose="02070309020205020404" pitchFamily="49" charset="0"/>
            </a:endParaRPr>
          </a:p>
          <a:p>
            <a:pPr marL="0" indent="0">
              <a:buNone/>
            </a:pPr>
            <a:r>
              <a:rPr lang="en-US" sz="1200" dirty="0" err="1">
                <a:solidFill>
                  <a:schemeClr val="accent1"/>
                </a:solidFill>
                <a:latin typeface="Courier New" panose="02070309020205020404" pitchFamily="49" charset="0"/>
                <a:cs typeface="Courier New" panose="02070309020205020404" pitchFamily="49" charset="0"/>
              </a:rPr>
              <a:t>rsp</a:t>
            </a:r>
            <a:r>
              <a:rPr lang="en-US" sz="1200" dirty="0">
                <a:solidFill>
                  <a:schemeClr val="accent1"/>
                </a:solidFill>
                <a:latin typeface="Courier New" panose="02070309020205020404" pitchFamily="49" charset="0"/>
                <a:cs typeface="Courier New" panose="02070309020205020404" pitchFamily="49" charset="0"/>
              </a:rPr>
              <a:t>     0x7fffffffdb38   </a:t>
            </a:r>
            <a:r>
              <a:rPr lang="en-US" sz="1200" dirty="0" err="1">
                <a:solidFill>
                  <a:schemeClr val="accent1"/>
                </a:solidFill>
                <a:latin typeface="Courier New" panose="02070309020205020404" pitchFamily="49" charset="0"/>
                <a:cs typeface="Courier New" panose="02070309020205020404" pitchFamily="49" charset="0"/>
              </a:rPr>
              <a:t>0x7fffffffdb38</a:t>
            </a:r>
            <a:endParaRPr lang="en-US" sz="1200" dirty="0">
              <a:solidFill>
                <a:schemeClr val="accent1"/>
              </a:solidFill>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r8      0x7ffff7dd5e80   140737351868032</a:t>
            </a:r>
          </a:p>
          <a:p>
            <a:pPr marL="0" indent="0">
              <a:buNone/>
            </a:pPr>
            <a:r>
              <a:rPr lang="en-US" sz="1200" dirty="0">
                <a:latin typeface="Courier New" panose="02070309020205020404" pitchFamily="49" charset="0"/>
                <a:cs typeface="Courier New" panose="02070309020205020404" pitchFamily="49" charset="0"/>
              </a:rPr>
              <a:t>r9      0x0              0</a:t>
            </a:r>
          </a:p>
          <a:p>
            <a:pPr marL="0" indent="0">
              <a:buNone/>
            </a:pPr>
            <a:r>
              <a:rPr lang="en-US" sz="1200" dirty="0">
                <a:solidFill>
                  <a:schemeClr val="accent1"/>
                </a:solidFill>
                <a:latin typeface="Courier New" panose="02070309020205020404" pitchFamily="49" charset="0"/>
                <a:cs typeface="Courier New" panose="02070309020205020404" pitchFamily="49" charset="0"/>
              </a:rPr>
              <a:t>r10     0x7fffffffd7c0   140737488345024</a:t>
            </a:r>
          </a:p>
          <a:p>
            <a:pPr marL="0" indent="0">
              <a:buNone/>
            </a:pPr>
            <a:r>
              <a:rPr lang="en-US" sz="1200" dirty="0">
                <a:latin typeface="Courier New" panose="02070309020205020404" pitchFamily="49" charset="0"/>
                <a:cs typeface="Courier New" panose="02070309020205020404" pitchFamily="49" charset="0"/>
              </a:rPr>
              <a:t>r11     0x7ffff7a2f460   140737348039776</a:t>
            </a:r>
          </a:p>
          <a:p>
            <a:pPr marL="0" indent="0">
              <a:buNone/>
            </a:pPr>
            <a:r>
              <a:rPr lang="en-US" sz="1200" dirty="0">
                <a:solidFill>
                  <a:schemeClr val="accent2"/>
                </a:solidFill>
                <a:latin typeface="Courier New" panose="02070309020205020404" pitchFamily="49" charset="0"/>
                <a:cs typeface="Courier New" panose="02070309020205020404" pitchFamily="49" charset="0"/>
              </a:rPr>
              <a:t>r12     0x400490         4195472</a:t>
            </a:r>
          </a:p>
          <a:p>
            <a:pPr marL="0" indent="0">
              <a:buNone/>
            </a:pPr>
            <a:r>
              <a:rPr lang="en-US" sz="1200" dirty="0">
                <a:solidFill>
                  <a:schemeClr val="accent1"/>
                </a:solidFill>
                <a:latin typeface="Courier New" panose="02070309020205020404" pitchFamily="49" charset="0"/>
                <a:cs typeface="Courier New" panose="02070309020205020404" pitchFamily="49" charset="0"/>
              </a:rPr>
              <a:t>r13     0x7fffffffdc10   140737488346128</a:t>
            </a:r>
          </a:p>
          <a:p>
            <a:pPr marL="0" indent="0">
              <a:buNone/>
            </a:pPr>
            <a:r>
              <a:rPr lang="en-US" sz="1200" dirty="0">
                <a:latin typeface="Courier New" panose="02070309020205020404" pitchFamily="49" charset="0"/>
                <a:cs typeface="Courier New" panose="02070309020205020404" pitchFamily="49" charset="0"/>
              </a:rPr>
              <a:t>r14     0x0              0</a:t>
            </a:r>
          </a:p>
          <a:p>
            <a:pPr marL="0" indent="0">
              <a:buNone/>
            </a:pPr>
            <a:r>
              <a:rPr lang="en-US" sz="1200" dirty="0">
                <a:latin typeface="Courier New" panose="02070309020205020404" pitchFamily="49" charset="0"/>
                <a:cs typeface="Courier New" panose="02070309020205020404" pitchFamily="49" charset="0"/>
              </a:rPr>
              <a:t>r15     0x0              0</a:t>
            </a:r>
          </a:p>
          <a:p>
            <a:pPr marL="0" indent="0">
              <a:buNone/>
            </a:pPr>
            <a:r>
              <a:rPr lang="en-US" sz="1200" dirty="0">
                <a:solidFill>
                  <a:schemeClr val="accent2"/>
                </a:solidFill>
                <a:latin typeface="Courier New" panose="02070309020205020404" pitchFamily="49" charset="0"/>
                <a:cs typeface="Courier New" panose="02070309020205020404" pitchFamily="49" charset="0"/>
              </a:rPr>
              <a:t>rip     0x40057d         </a:t>
            </a:r>
            <a:r>
              <a:rPr lang="en-US" sz="1200" dirty="0" err="1">
                <a:solidFill>
                  <a:schemeClr val="accent2"/>
                </a:solidFill>
                <a:latin typeface="Courier New" panose="02070309020205020404" pitchFamily="49" charset="0"/>
                <a:cs typeface="Courier New" panose="02070309020205020404" pitchFamily="49" charset="0"/>
              </a:rPr>
              <a:t>0x40057d</a:t>
            </a: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635641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6E07-0A90-49CD-AACC-0DF4D8E13D13}"/>
              </a:ext>
            </a:extLst>
          </p:cNvPr>
          <p:cNvSpPr>
            <a:spLocks noGrp="1"/>
          </p:cNvSpPr>
          <p:nvPr>
            <p:ph type="title"/>
          </p:nvPr>
        </p:nvSpPr>
        <p:spPr/>
        <p:txBody>
          <a:bodyPr/>
          <a:lstStyle/>
          <a:p>
            <a:r>
              <a:rPr lang="en-US" dirty="0"/>
              <a:t>Which numbers are pointers?</a:t>
            </a:r>
          </a:p>
        </p:txBody>
      </p:sp>
      <p:sp>
        <p:nvSpPr>
          <p:cNvPr id="3" name="Content Placeholder 2">
            <a:extLst>
              <a:ext uri="{FF2B5EF4-FFF2-40B4-BE49-F238E27FC236}">
                <a16:creationId xmlns:a16="http://schemas.microsoft.com/office/drawing/2014/main" id="{21A45C9B-B589-4635-B2C1-D1DF2AF74382}"/>
              </a:ext>
            </a:extLst>
          </p:cNvPr>
          <p:cNvSpPr>
            <a:spLocks noGrp="1"/>
          </p:cNvSpPr>
          <p:nvPr>
            <p:ph sz="half" idx="1"/>
          </p:nvPr>
        </p:nvSpPr>
        <p:spPr/>
        <p:txBody>
          <a:bodyPr/>
          <a:lstStyle/>
          <a:p>
            <a:r>
              <a:rPr lang="en-US" dirty="0"/>
              <a:t>If a register is being </a:t>
            </a:r>
            <a:r>
              <a:rPr lang="en-US" i="1" dirty="0"/>
              <a:t>used</a:t>
            </a:r>
            <a:r>
              <a:rPr lang="en-US" dirty="0"/>
              <a:t>  as a pointer…</a:t>
            </a:r>
          </a:p>
        </p:txBody>
      </p:sp>
      <p:sp>
        <p:nvSpPr>
          <p:cNvPr id="4" name="Content Placeholder 3">
            <a:extLst>
              <a:ext uri="{FF2B5EF4-FFF2-40B4-BE49-F238E27FC236}">
                <a16:creationId xmlns:a16="http://schemas.microsoft.com/office/drawing/2014/main" id="{37C5EB32-6922-417F-9F31-3B37E278508E}"/>
              </a:ext>
            </a:extLst>
          </p:cNvPr>
          <p:cNvSpPr>
            <a:spLocks noGrp="1"/>
          </p:cNvSpPr>
          <p:nvPr>
            <p:ph sz="half" idx="2"/>
          </p:nvPr>
        </p:nvSpPr>
        <p:spPr/>
        <p:txBody>
          <a:bodyPr/>
          <a:lstStyle/>
          <a:p>
            <a:pPr marL="0" indent="0">
              <a:buNone/>
            </a:pPr>
            <a:r>
              <a:rPr lang="en-US" sz="1200" dirty="0">
                <a:latin typeface="Courier New" panose="02070309020205020404" pitchFamily="49" charset="0"/>
                <a:cs typeface="Courier New" panose="02070309020205020404" pitchFamily="49" charset="0"/>
              </a:rPr>
              <a:t>Dump of assembler code for function main:</a:t>
            </a:r>
          </a:p>
          <a:p>
            <a:pPr marL="0" indent="0">
              <a:buNone/>
            </a:pPr>
            <a:r>
              <a:rPr lang="en-US" sz="1200" dirty="0">
                <a:latin typeface="Courier New" panose="02070309020205020404" pitchFamily="49" charset="0"/>
                <a:cs typeface="Courier New" panose="02070309020205020404" pitchFamily="49" charset="0"/>
              </a:rPr>
              <a:t>=&gt; 0x40057d &lt;+0&gt;:  sub   $0x8,%rsp</a:t>
            </a:r>
          </a:p>
          <a:p>
            <a:pPr marL="0" indent="0">
              <a:buNone/>
            </a:pPr>
            <a:r>
              <a:rPr lang="en-US" sz="1200" dirty="0">
                <a:latin typeface="Courier New" panose="02070309020205020404" pitchFamily="49" charset="0"/>
                <a:cs typeface="Courier New" panose="02070309020205020404" pitchFamily="49" charset="0"/>
              </a:rPr>
              <a:t>   0x400581 &lt;+4&gt;:  mov   (%</a:t>
            </a:r>
            <a:r>
              <a:rPr lang="en-US" sz="1200" dirty="0" err="1">
                <a:latin typeface="Courier New" panose="02070309020205020404" pitchFamily="49" charset="0"/>
                <a:cs typeface="Courier New" panose="02070309020205020404" pitchFamily="49" charset="0"/>
              </a:rPr>
              <a:t>rsi</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rsi</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0x400584 &lt;+7&gt;:  mov   $0x400670,%edi</a:t>
            </a:r>
          </a:p>
          <a:p>
            <a:pPr marL="0" indent="0">
              <a:buNone/>
            </a:pPr>
            <a:r>
              <a:rPr lang="en-US" sz="1200" dirty="0">
                <a:latin typeface="Courier New" panose="02070309020205020404" pitchFamily="49" charset="0"/>
                <a:cs typeface="Courier New" panose="02070309020205020404" pitchFamily="49" charset="0"/>
              </a:rPr>
              <a:t>   0x400589 &lt;+12&gt;: mov   $0x0,%eax</a:t>
            </a:r>
          </a:p>
          <a:p>
            <a:pPr marL="0" indent="0">
              <a:buNone/>
            </a:pPr>
            <a:r>
              <a:rPr lang="en-US" sz="1200" dirty="0">
                <a:latin typeface="Courier New" panose="02070309020205020404" pitchFamily="49" charset="0"/>
                <a:cs typeface="Courier New" panose="02070309020205020404" pitchFamily="49" charset="0"/>
              </a:rPr>
              <a:t>   0x40058e &lt;+17&gt;: call  0x400460</a:t>
            </a:r>
            <a:endParaRPr lang="en-US" dirty="0"/>
          </a:p>
        </p:txBody>
      </p:sp>
    </p:spTree>
    <p:extLst>
      <p:ext uri="{BB962C8B-B14F-4D97-AF65-F5344CB8AC3E}">
        <p14:creationId xmlns:p14="http://schemas.microsoft.com/office/powerpoint/2010/main" val="7673595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6E07-0A90-49CD-AACC-0DF4D8E13D13}"/>
              </a:ext>
            </a:extLst>
          </p:cNvPr>
          <p:cNvSpPr>
            <a:spLocks noGrp="1"/>
          </p:cNvSpPr>
          <p:nvPr>
            <p:ph type="title"/>
          </p:nvPr>
        </p:nvSpPr>
        <p:spPr/>
        <p:txBody>
          <a:bodyPr/>
          <a:lstStyle/>
          <a:p>
            <a:r>
              <a:rPr lang="en-US" dirty="0"/>
              <a:t>Which numbers are pointers?</a:t>
            </a:r>
          </a:p>
        </p:txBody>
      </p:sp>
      <p:sp>
        <p:nvSpPr>
          <p:cNvPr id="3" name="Content Placeholder 2">
            <a:extLst>
              <a:ext uri="{FF2B5EF4-FFF2-40B4-BE49-F238E27FC236}">
                <a16:creationId xmlns:a16="http://schemas.microsoft.com/office/drawing/2014/main" id="{21A45C9B-B589-4635-B2C1-D1DF2AF74382}"/>
              </a:ext>
            </a:extLst>
          </p:cNvPr>
          <p:cNvSpPr>
            <a:spLocks noGrp="1"/>
          </p:cNvSpPr>
          <p:nvPr>
            <p:ph sz="half" idx="1"/>
          </p:nvPr>
        </p:nvSpPr>
        <p:spPr>
          <a:xfrm>
            <a:off x="381000" y="1397000"/>
            <a:ext cx="8763000" cy="5435600"/>
          </a:xfrm>
        </p:spPr>
        <p:txBody>
          <a:bodyPr/>
          <a:lstStyle/>
          <a:p>
            <a:r>
              <a:rPr lang="en-US" dirty="0"/>
              <a:t>If a register is being </a:t>
            </a:r>
            <a:r>
              <a:rPr lang="en-US" i="1" dirty="0"/>
              <a:t>used</a:t>
            </a:r>
            <a:r>
              <a:rPr lang="en-US" dirty="0"/>
              <a:t> </a:t>
            </a:r>
            <a:br>
              <a:rPr lang="en-US" dirty="0"/>
            </a:br>
            <a:r>
              <a:rPr lang="en-US" dirty="0"/>
              <a:t>as a pointer…</a:t>
            </a:r>
          </a:p>
          <a:p>
            <a:pPr lvl="1"/>
            <a:r>
              <a:rPr lang="en-US" dirty="0"/>
              <a:t>mov</a:t>
            </a:r>
            <a:r>
              <a:rPr lang="en-US" dirty="0">
                <a:solidFill>
                  <a:schemeClr val="accent6">
                    <a:lumMod val="60000"/>
                    <a:lumOff val="40000"/>
                  </a:schemeClr>
                </a:solidFill>
              </a:rPr>
              <a:t> (%</a:t>
            </a:r>
            <a:r>
              <a:rPr lang="en-US" dirty="0" err="1">
                <a:solidFill>
                  <a:schemeClr val="accent6">
                    <a:lumMod val="60000"/>
                    <a:lumOff val="40000"/>
                  </a:schemeClr>
                </a:solidFill>
              </a:rPr>
              <a:t>rsi</a:t>
            </a:r>
            <a:r>
              <a:rPr lang="en-US" dirty="0">
                <a:solidFill>
                  <a:schemeClr val="accent6">
                    <a:lumMod val="60000"/>
                    <a:lumOff val="40000"/>
                  </a:schemeClr>
                </a:solidFill>
              </a:rPr>
              <a:t>)</a:t>
            </a:r>
            <a:r>
              <a:rPr lang="en-US" dirty="0"/>
              <a:t>, %</a:t>
            </a:r>
            <a:r>
              <a:rPr lang="en-US" dirty="0" err="1"/>
              <a:t>rsi</a:t>
            </a:r>
            <a:endParaRPr lang="en-US" dirty="0"/>
          </a:p>
          <a:p>
            <a:pPr lvl="1"/>
            <a:r>
              <a:rPr lang="en-US" dirty="0"/>
              <a:t>…Then its value is </a:t>
            </a:r>
            <a:r>
              <a:rPr lang="en-US" i="1" dirty="0"/>
              <a:t>expected</a:t>
            </a:r>
            <a:br>
              <a:rPr lang="en-US" dirty="0"/>
            </a:br>
            <a:r>
              <a:rPr lang="en-US" dirty="0"/>
              <a:t>to be a pointer.</a:t>
            </a:r>
          </a:p>
          <a:p>
            <a:pPr lvl="2"/>
            <a:r>
              <a:rPr lang="en-US" dirty="0"/>
              <a:t>There might be a bug that makes its value incorrect.</a:t>
            </a:r>
          </a:p>
        </p:txBody>
      </p:sp>
      <p:sp>
        <p:nvSpPr>
          <p:cNvPr id="4" name="Content Placeholder 3">
            <a:extLst>
              <a:ext uri="{FF2B5EF4-FFF2-40B4-BE49-F238E27FC236}">
                <a16:creationId xmlns:a16="http://schemas.microsoft.com/office/drawing/2014/main" id="{37C5EB32-6922-417F-9F31-3B37E278508E}"/>
              </a:ext>
            </a:extLst>
          </p:cNvPr>
          <p:cNvSpPr>
            <a:spLocks noGrp="1"/>
          </p:cNvSpPr>
          <p:nvPr>
            <p:ph sz="half" idx="2"/>
          </p:nvPr>
        </p:nvSpPr>
        <p:spPr>
          <a:xfrm>
            <a:off x="4648200" y="1397000"/>
            <a:ext cx="4114800" cy="1711960"/>
          </a:xfrm>
        </p:spPr>
        <p:txBody>
          <a:bodyPr/>
          <a:lstStyle/>
          <a:p>
            <a:pPr marL="0" indent="0">
              <a:buNone/>
            </a:pPr>
            <a:r>
              <a:rPr lang="en-US" sz="1200" dirty="0">
                <a:latin typeface="Courier New" panose="02070309020205020404" pitchFamily="49" charset="0"/>
                <a:cs typeface="Courier New" panose="02070309020205020404" pitchFamily="49" charset="0"/>
              </a:rPr>
              <a:t>Dump of assembler code for function main:</a:t>
            </a:r>
          </a:p>
          <a:p>
            <a:pPr marL="0" indent="0">
              <a:buNone/>
            </a:pPr>
            <a:r>
              <a:rPr lang="en-US" sz="1200" dirty="0">
                <a:latin typeface="Courier New" panose="02070309020205020404" pitchFamily="49" charset="0"/>
                <a:cs typeface="Courier New" panose="02070309020205020404" pitchFamily="49" charset="0"/>
              </a:rPr>
              <a:t>=&gt; 0x40057d &lt;+0&gt;:  sub   $0x8,%rsp</a:t>
            </a:r>
          </a:p>
          <a:p>
            <a:pPr marL="0" indent="0">
              <a:buNone/>
            </a:pPr>
            <a:r>
              <a:rPr lang="en-US" sz="1200" dirty="0">
                <a:latin typeface="Courier New" panose="02070309020205020404" pitchFamily="49" charset="0"/>
                <a:cs typeface="Courier New" panose="02070309020205020404" pitchFamily="49" charset="0"/>
              </a:rPr>
              <a:t>   0x400581 &lt;+4&gt;:  mov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rsi</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rsi</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0x400584 &lt;+7&gt;:  mov   $0x400670,%edi</a:t>
            </a:r>
          </a:p>
          <a:p>
            <a:pPr marL="0" indent="0">
              <a:buNone/>
            </a:pPr>
            <a:r>
              <a:rPr lang="en-US" sz="1200" dirty="0">
                <a:latin typeface="Courier New" panose="02070309020205020404" pitchFamily="49" charset="0"/>
                <a:cs typeface="Courier New" panose="02070309020205020404" pitchFamily="49" charset="0"/>
              </a:rPr>
              <a:t>   0x400589 &lt;+12&gt;: mov   $0x0,%eax</a:t>
            </a:r>
          </a:p>
          <a:p>
            <a:pPr marL="0" indent="0">
              <a:buNone/>
            </a:pPr>
            <a:r>
              <a:rPr lang="en-US" sz="1200" dirty="0">
                <a:latin typeface="Courier New" panose="02070309020205020404" pitchFamily="49" charset="0"/>
                <a:cs typeface="Courier New" panose="02070309020205020404" pitchFamily="49" charset="0"/>
              </a:rPr>
              <a:t>   0x40058e &lt;+17&gt;: call  0x400460</a:t>
            </a:r>
            <a:endParaRPr lang="en-US" dirty="0"/>
          </a:p>
        </p:txBody>
      </p:sp>
    </p:spTree>
    <p:extLst>
      <p:ext uri="{BB962C8B-B14F-4D97-AF65-F5344CB8AC3E}">
        <p14:creationId xmlns:p14="http://schemas.microsoft.com/office/powerpoint/2010/main" val="2218381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6E07-0A90-49CD-AACC-0DF4D8E13D13}"/>
              </a:ext>
            </a:extLst>
          </p:cNvPr>
          <p:cNvSpPr>
            <a:spLocks noGrp="1"/>
          </p:cNvSpPr>
          <p:nvPr>
            <p:ph type="title"/>
          </p:nvPr>
        </p:nvSpPr>
        <p:spPr/>
        <p:txBody>
          <a:bodyPr/>
          <a:lstStyle/>
          <a:p>
            <a:r>
              <a:rPr lang="en-US" dirty="0"/>
              <a:t>Which numbers are pointers?</a:t>
            </a:r>
          </a:p>
        </p:txBody>
      </p:sp>
      <p:sp>
        <p:nvSpPr>
          <p:cNvPr id="3" name="Content Placeholder 2">
            <a:extLst>
              <a:ext uri="{FF2B5EF4-FFF2-40B4-BE49-F238E27FC236}">
                <a16:creationId xmlns:a16="http://schemas.microsoft.com/office/drawing/2014/main" id="{21A45C9B-B589-4635-B2C1-D1DF2AF74382}"/>
              </a:ext>
            </a:extLst>
          </p:cNvPr>
          <p:cNvSpPr>
            <a:spLocks noGrp="1"/>
          </p:cNvSpPr>
          <p:nvPr>
            <p:ph sz="half" idx="1"/>
          </p:nvPr>
        </p:nvSpPr>
        <p:spPr>
          <a:xfrm>
            <a:off x="381000" y="1397000"/>
            <a:ext cx="8763000" cy="5435600"/>
          </a:xfrm>
        </p:spPr>
        <p:txBody>
          <a:bodyPr/>
          <a:lstStyle/>
          <a:p>
            <a:r>
              <a:rPr lang="en-US" dirty="0"/>
              <a:t>If a register is being </a:t>
            </a:r>
            <a:r>
              <a:rPr lang="en-US" i="1" dirty="0"/>
              <a:t>used</a:t>
            </a:r>
            <a:r>
              <a:rPr lang="en-US" dirty="0"/>
              <a:t> </a:t>
            </a:r>
            <a:br>
              <a:rPr lang="en-US" dirty="0"/>
            </a:br>
            <a:r>
              <a:rPr lang="en-US" dirty="0"/>
              <a:t>as a pointer…</a:t>
            </a:r>
          </a:p>
          <a:p>
            <a:pPr lvl="1"/>
            <a:r>
              <a:rPr lang="en-US" dirty="0"/>
              <a:t>mov</a:t>
            </a:r>
            <a:r>
              <a:rPr lang="en-US" dirty="0">
                <a:solidFill>
                  <a:schemeClr val="accent6">
                    <a:lumMod val="60000"/>
                    <a:lumOff val="40000"/>
                  </a:schemeClr>
                </a:solidFill>
              </a:rPr>
              <a:t> (%</a:t>
            </a:r>
            <a:r>
              <a:rPr lang="en-US" dirty="0" err="1">
                <a:solidFill>
                  <a:schemeClr val="accent6">
                    <a:lumMod val="60000"/>
                    <a:lumOff val="40000"/>
                  </a:schemeClr>
                </a:solidFill>
              </a:rPr>
              <a:t>rsi</a:t>
            </a:r>
            <a:r>
              <a:rPr lang="en-US" dirty="0">
                <a:solidFill>
                  <a:schemeClr val="accent6">
                    <a:lumMod val="60000"/>
                    <a:lumOff val="40000"/>
                  </a:schemeClr>
                </a:solidFill>
              </a:rPr>
              <a:t>)</a:t>
            </a:r>
            <a:r>
              <a:rPr lang="en-US" dirty="0"/>
              <a:t>, %</a:t>
            </a:r>
            <a:r>
              <a:rPr lang="en-US" dirty="0" err="1"/>
              <a:t>rsi</a:t>
            </a:r>
            <a:endParaRPr lang="en-US" dirty="0"/>
          </a:p>
          <a:p>
            <a:pPr lvl="1"/>
            <a:r>
              <a:rPr lang="en-US" dirty="0"/>
              <a:t>…Then its value is </a:t>
            </a:r>
            <a:r>
              <a:rPr lang="en-US" i="1" dirty="0"/>
              <a:t>expected</a:t>
            </a:r>
            <a:br>
              <a:rPr lang="en-US" dirty="0"/>
            </a:br>
            <a:r>
              <a:rPr lang="en-US" dirty="0"/>
              <a:t>to be a pointer.</a:t>
            </a:r>
          </a:p>
          <a:p>
            <a:pPr lvl="2"/>
            <a:r>
              <a:rPr lang="en-US" dirty="0"/>
              <a:t>There might be a bug that makes its value incorrect.</a:t>
            </a:r>
          </a:p>
          <a:p>
            <a:r>
              <a:rPr lang="en-US" dirty="0"/>
              <a:t>Not as obvious with complicated address “modes”</a:t>
            </a:r>
          </a:p>
          <a:p>
            <a:pPr lvl="1"/>
            <a:r>
              <a:rPr lang="en-US" dirty="0"/>
              <a:t>(%</a:t>
            </a:r>
            <a:r>
              <a:rPr lang="en-US" dirty="0" err="1"/>
              <a:t>rsi</a:t>
            </a:r>
            <a:r>
              <a:rPr lang="en-US" dirty="0"/>
              <a:t>, %</a:t>
            </a:r>
            <a:r>
              <a:rPr lang="en-US" dirty="0" err="1"/>
              <a:t>rbx</a:t>
            </a:r>
            <a:r>
              <a:rPr lang="en-US" dirty="0"/>
              <a:t>) – </a:t>
            </a:r>
            <a:r>
              <a:rPr lang="en-US" i="1" dirty="0"/>
              <a:t>One</a:t>
            </a:r>
            <a:r>
              <a:rPr lang="en-US" dirty="0"/>
              <a:t> of these is a pointer, we don’t know which.</a:t>
            </a:r>
          </a:p>
          <a:p>
            <a:pPr lvl="1"/>
            <a:r>
              <a:rPr lang="en-US" dirty="0"/>
              <a:t>(%</a:t>
            </a:r>
            <a:r>
              <a:rPr lang="en-US" dirty="0" err="1"/>
              <a:t>rsi</a:t>
            </a:r>
            <a:r>
              <a:rPr lang="en-US" dirty="0"/>
              <a:t>, %</a:t>
            </a:r>
            <a:r>
              <a:rPr lang="en-US" dirty="0" err="1"/>
              <a:t>rbx</a:t>
            </a:r>
            <a:r>
              <a:rPr lang="en-US" dirty="0"/>
              <a:t>, 2) – %</a:t>
            </a:r>
            <a:r>
              <a:rPr lang="en-US" dirty="0" err="1"/>
              <a:t>rsi</a:t>
            </a:r>
            <a:r>
              <a:rPr lang="en-US" dirty="0"/>
              <a:t> is a pointer, %</a:t>
            </a:r>
            <a:r>
              <a:rPr lang="en-US" dirty="0" err="1"/>
              <a:t>rbx</a:t>
            </a:r>
            <a:r>
              <a:rPr lang="en-US" dirty="0"/>
              <a:t> isn’t (why?)</a:t>
            </a:r>
          </a:p>
          <a:p>
            <a:pPr lvl="1"/>
            <a:r>
              <a:rPr lang="en-US" dirty="0"/>
              <a:t>0x400570(, %</a:t>
            </a:r>
            <a:r>
              <a:rPr lang="en-US" dirty="0" err="1"/>
              <a:t>rbx</a:t>
            </a:r>
            <a:r>
              <a:rPr lang="en-US" dirty="0"/>
              <a:t>, 2) – 0x400570 is a pointer, %</a:t>
            </a:r>
            <a:r>
              <a:rPr lang="en-US" dirty="0" err="1"/>
              <a:t>rbx</a:t>
            </a:r>
            <a:r>
              <a:rPr lang="en-US" dirty="0"/>
              <a:t> isn’t (why?)</a:t>
            </a:r>
          </a:p>
          <a:p>
            <a:pPr lvl="1"/>
            <a:r>
              <a:rPr lang="en-US" dirty="0"/>
              <a:t>lea (anything), %</a:t>
            </a:r>
            <a:r>
              <a:rPr lang="en-US" dirty="0" err="1"/>
              <a:t>rax</a:t>
            </a:r>
            <a:r>
              <a:rPr lang="en-US" dirty="0"/>
              <a:t> – (anything) </a:t>
            </a:r>
            <a:r>
              <a:rPr lang="en-US" i="1" dirty="0"/>
              <a:t>may or may not</a:t>
            </a:r>
            <a:r>
              <a:rPr lang="en-US" dirty="0"/>
              <a:t> be a pointer</a:t>
            </a:r>
          </a:p>
        </p:txBody>
      </p:sp>
      <p:sp>
        <p:nvSpPr>
          <p:cNvPr id="4" name="Content Placeholder 3">
            <a:extLst>
              <a:ext uri="{FF2B5EF4-FFF2-40B4-BE49-F238E27FC236}">
                <a16:creationId xmlns:a16="http://schemas.microsoft.com/office/drawing/2014/main" id="{37C5EB32-6922-417F-9F31-3B37E278508E}"/>
              </a:ext>
            </a:extLst>
          </p:cNvPr>
          <p:cNvSpPr>
            <a:spLocks noGrp="1"/>
          </p:cNvSpPr>
          <p:nvPr>
            <p:ph sz="half" idx="2"/>
          </p:nvPr>
        </p:nvSpPr>
        <p:spPr>
          <a:xfrm>
            <a:off x="4648200" y="1397000"/>
            <a:ext cx="4114800" cy="2342896"/>
          </a:xfrm>
        </p:spPr>
        <p:txBody>
          <a:bodyPr/>
          <a:lstStyle/>
          <a:p>
            <a:pPr marL="0" indent="0">
              <a:buNone/>
            </a:pPr>
            <a:r>
              <a:rPr lang="en-US" sz="1200" dirty="0">
                <a:latin typeface="Courier New" panose="02070309020205020404" pitchFamily="49" charset="0"/>
                <a:cs typeface="Courier New" panose="02070309020205020404" pitchFamily="49" charset="0"/>
              </a:rPr>
              <a:t>Dump of assembler code for function main:</a:t>
            </a:r>
          </a:p>
          <a:p>
            <a:pPr marL="0" indent="0">
              <a:buNone/>
            </a:pPr>
            <a:r>
              <a:rPr lang="en-US" sz="1200" dirty="0">
                <a:latin typeface="Courier New" panose="02070309020205020404" pitchFamily="49" charset="0"/>
                <a:cs typeface="Courier New" panose="02070309020205020404" pitchFamily="49" charset="0"/>
              </a:rPr>
              <a:t>=&gt; 0x40057d &lt;+0&gt;:  sub   $0x8,%rsp</a:t>
            </a:r>
          </a:p>
          <a:p>
            <a:pPr marL="0" indent="0">
              <a:buNone/>
            </a:pPr>
            <a:r>
              <a:rPr lang="en-US" sz="1200" dirty="0">
                <a:latin typeface="Courier New" panose="02070309020205020404" pitchFamily="49" charset="0"/>
                <a:cs typeface="Courier New" panose="02070309020205020404" pitchFamily="49" charset="0"/>
              </a:rPr>
              <a:t>   0x400581 &lt;+4&gt;:  mov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rsi</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rsi</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0x400584 &lt;+7&gt;:  mov   $0x400670,%edi</a:t>
            </a:r>
          </a:p>
          <a:p>
            <a:pPr marL="0" indent="0">
              <a:buNone/>
            </a:pPr>
            <a:r>
              <a:rPr lang="en-US" sz="1200" dirty="0">
                <a:latin typeface="Courier New" panose="02070309020205020404" pitchFamily="49" charset="0"/>
                <a:cs typeface="Courier New" panose="02070309020205020404" pitchFamily="49" charset="0"/>
              </a:rPr>
              <a:t>   0x400589 &lt;+12&gt;: mov   $0x0,%eax</a:t>
            </a:r>
          </a:p>
          <a:p>
            <a:pPr marL="0" indent="0">
              <a:buNone/>
            </a:pPr>
            <a:r>
              <a:rPr lang="en-US" sz="1200" dirty="0">
                <a:latin typeface="Courier New" panose="02070309020205020404" pitchFamily="49" charset="0"/>
                <a:cs typeface="Courier New" panose="02070309020205020404" pitchFamily="49" charset="0"/>
              </a:rPr>
              <a:t>   0x40058e &lt;+17&gt;: call  0x400460</a:t>
            </a:r>
            <a:endParaRPr lang="en-US" dirty="0"/>
          </a:p>
        </p:txBody>
      </p:sp>
    </p:spTree>
    <p:extLst>
      <p:ext uri="{BB962C8B-B14F-4D97-AF65-F5344CB8AC3E}">
        <p14:creationId xmlns:p14="http://schemas.microsoft.com/office/powerpoint/2010/main" val="1232614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Today</a:t>
            </a:r>
            <a:endParaRPr lang="en-US" dirty="0"/>
          </a:p>
        </p:txBody>
      </p:sp>
      <p:sp>
        <p:nvSpPr>
          <p:cNvPr id="282" name="Shape 282"/>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r>
              <a:rPr lang="en-US" dirty="0">
                <a:solidFill>
                  <a:schemeClr val="bg1">
                    <a:lumMod val="65000"/>
                  </a:schemeClr>
                </a:solidFill>
              </a:rPr>
              <a:t>Review of a few tricky bits from yesterday</a:t>
            </a:r>
          </a:p>
          <a:p>
            <a:r>
              <a:rPr lang="en-US" dirty="0">
                <a:solidFill>
                  <a:schemeClr val="tx1"/>
                </a:solidFill>
              </a:rPr>
              <a:t>Basics of control flow</a:t>
            </a:r>
          </a:p>
          <a:p>
            <a:r>
              <a:rPr lang="en-US" dirty="0">
                <a:solidFill>
                  <a:schemeClr val="tx1"/>
                </a:solidFill>
              </a:rPr>
              <a:t>Condition codes</a:t>
            </a:r>
          </a:p>
          <a:p>
            <a:r>
              <a:rPr lang="en-US" dirty="0">
                <a:solidFill>
                  <a:schemeClr val="bg1">
                    <a:lumMod val="65000"/>
                  </a:schemeClr>
                </a:solidFill>
              </a:rPr>
              <a:t>Conditional operations</a:t>
            </a:r>
          </a:p>
          <a:p>
            <a:r>
              <a:rPr lang="en-US" dirty="0">
                <a:solidFill>
                  <a:schemeClr val="bg1">
                    <a:lumMod val="65000"/>
                  </a:schemeClr>
                </a:solidFill>
              </a:rPr>
              <a:t>Loops</a:t>
            </a:r>
          </a:p>
          <a:p>
            <a:r>
              <a:rPr lang="en-US" dirty="0">
                <a:solidFill>
                  <a:schemeClr val="bg1">
                    <a:lumMod val="65000"/>
                  </a:schemeClr>
                </a:solidFill>
              </a:rPr>
              <a:t>If we have time: switch statements</a:t>
            </a:r>
          </a:p>
        </p:txBody>
      </p:sp>
    </p:spTree>
    <p:extLst>
      <p:ext uri="{BB962C8B-B14F-4D97-AF65-F5344CB8AC3E}">
        <p14:creationId xmlns:p14="http://schemas.microsoft.com/office/powerpoint/2010/main" val="311769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33B-2144-41E8-B1DA-B346FB37FAA2}"/>
              </a:ext>
            </a:extLst>
          </p:cNvPr>
          <p:cNvSpPr>
            <a:spLocks noGrp="1"/>
          </p:cNvSpPr>
          <p:nvPr>
            <p:ph type="title"/>
          </p:nvPr>
        </p:nvSpPr>
        <p:spPr>
          <a:xfrm>
            <a:off x="381000" y="254000"/>
            <a:ext cx="8382000" cy="1143000"/>
          </a:xfrm>
        </p:spPr>
        <p:txBody>
          <a:bodyPr wrap="square" anchor="ctr">
            <a:normAutofit/>
          </a:bodyPr>
          <a:lstStyle/>
          <a:p>
            <a:r>
              <a:rPr lang="en-US" dirty="0"/>
              <a:t>Control flow </a:t>
            </a:r>
          </a:p>
        </p:txBody>
      </p:sp>
      <p:sp>
        <p:nvSpPr>
          <p:cNvPr id="8" name="Content Placeholder 2">
            <a:extLst>
              <a:ext uri="{FF2B5EF4-FFF2-40B4-BE49-F238E27FC236}">
                <a16:creationId xmlns:a16="http://schemas.microsoft.com/office/drawing/2014/main" id="{EDF3D8E4-EB94-4E31-92FA-92DF91C452D9}"/>
              </a:ext>
            </a:extLst>
          </p:cNvPr>
          <p:cNvSpPr>
            <a:spLocks noGrp="1"/>
          </p:cNvSpPr>
          <p:nvPr>
            <p:ph sz="half" idx="1"/>
          </p:nvPr>
        </p:nvSpPr>
        <p:spPr>
          <a:xfrm>
            <a:off x="381000" y="1397000"/>
            <a:ext cx="4114800" cy="5435600"/>
          </a:xfrm>
        </p:spPr>
        <p:txBody>
          <a:bodyPr/>
          <a:lstStyle/>
          <a:p>
            <a:pPr marL="0" indent="0">
              <a:buNone/>
            </a:pPr>
            <a:r>
              <a:rPr lang="en-US" sz="2000" dirty="0">
                <a:latin typeface="Courier New" panose="02070309020205020404" pitchFamily="49" charset="0"/>
                <a:cs typeface="Courier New" panose="02070309020205020404" pitchFamily="49" charset="0"/>
              </a:rPr>
              <a:t>extern void op1(void);</a:t>
            </a:r>
          </a:p>
          <a:p>
            <a:pPr marL="0" indent="0">
              <a:buNone/>
            </a:pPr>
            <a:r>
              <a:rPr lang="en-US" sz="2000" dirty="0">
                <a:latin typeface="Courier New" panose="02070309020205020404" pitchFamily="49" charset="0"/>
                <a:cs typeface="Courier New" panose="02070309020205020404" pitchFamily="49" charset="0"/>
              </a:rPr>
              <a:t>extern void op2(void);</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void decision(int x) {</a:t>
            </a:r>
          </a:p>
          <a:p>
            <a:pPr marL="0" indent="0">
              <a:buNone/>
            </a:pPr>
            <a:r>
              <a:rPr lang="en-US" sz="2000" dirty="0">
                <a:latin typeface="Courier New" panose="02070309020205020404" pitchFamily="49" charset="0"/>
                <a:cs typeface="Courier New" panose="02070309020205020404" pitchFamily="49" charset="0"/>
              </a:rPr>
              <a:t>    if (x) {</a:t>
            </a:r>
          </a:p>
          <a:p>
            <a:pPr marL="0" indent="0">
              <a:buNone/>
            </a:pPr>
            <a:r>
              <a:rPr lang="en-US" sz="2000" dirty="0">
                <a:latin typeface="Courier New" panose="02070309020205020404" pitchFamily="49" charset="0"/>
                <a:cs typeface="Courier New" panose="02070309020205020404" pitchFamily="49" charset="0"/>
              </a:rPr>
              <a:t>        op1();</a:t>
            </a:r>
          </a:p>
          <a:p>
            <a:pPr marL="0" indent="0">
              <a:buNone/>
            </a:pPr>
            <a:r>
              <a:rPr lang="en-US" sz="2000" dirty="0">
                <a:latin typeface="Courier New" panose="02070309020205020404" pitchFamily="49" charset="0"/>
                <a:cs typeface="Courier New" panose="02070309020205020404" pitchFamily="49" charset="0"/>
              </a:rPr>
              <a:t>    } else {</a:t>
            </a:r>
          </a:p>
          <a:p>
            <a:pPr marL="0" indent="0">
              <a:buNone/>
            </a:pPr>
            <a:r>
              <a:rPr lang="en-US" sz="2000" dirty="0">
                <a:latin typeface="Courier New" panose="02070309020205020404" pitchFamily="49" charset="0"/>
                <a:cs typeface="Courier New" panose="02070309020205020404" pitchFamily="49" charset="0"/>
              </a:rPr>
              <a:t>        op2();</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Flowchart: Process 3">
            <a:extLst>
              <a:ext uri="{FF2B5EF4-FFF2-40B4-BE49-F238E27FC236}">
                <a16:creationId xmlns:a16="http://schemas.microsoft.com/office/drawing/2014/main" id="{45E60F4F-CCC8-4F60-82FE-E1464594616C}"/>
              </a:ext>
            </a:extLst>
          </p:cNvPr>
          <p:cNvSpPr/>
          <p:nvPr/>
        </p:nvSpPr>
        <p:spPr bwMode="auto">
          <a:xfrm>
            <a:off x="6512016" y="1836238"/>
            <a:ext cx="1158240" cy="374469"/>
          </a:xfrm>
          <a:prstGeom prst="flowChartProces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rPr>
              <a:t>decision</a:t>
            </a:r>
          </a:p>
        </p:txBody>
      </p:sp>
      <p:sp>
        <p:nvSpPr>
          <p:cNvPr id="5" name="Flowchart: Decision 4">
            <a:extLst>
              <a:ext uri="{FF2B5EF4-FFF2-40B4-BE49-F238E27FC236}">
                <a16:creationId xmlns:a16="http://schemas.microsoft.com/office/drawing/2014/main" id="{7F5D1895-38BB-488E-ADAC-61C12BDC99CD}"/>
              </a:ext>
            </a:extLst>
          </p:cNvPr>
          <p:cNvSpPr/>
          <p:nvPr/>
        </p:nvSpPr>
        <p:spPr bwMode="auto">
          <a:xfrm>
            <a:off x="6326776" y="2684598"/>
            <a:ext cx="1541417" cy="729343"/>
          </a:xfrm>
          <a:prstGeom prst="flowChartDecisi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rPr>
              <a:t>x </a:t>
            </a:r>
            <a:r>
              <a:rPr kumimoji="0" lang="en-US" sz="1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rPr>
              <a:t>!= 0</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Flowchart: Process 5">
            <a:extLst>
              <a:ext uri="{FF2B5EF4-FFF2-40B4-BE49-F238E27FC236}">
                <a16:creationId xmlns:a16="http://schemas.microsoft.com/office/drawing/2014/main" id="{C1017366-BF52-4B7A-ACC4-D7F84D29D86F}"/>
              </a:ext>
            </a:extLst>
          </p:cNvPr>
          <p:cNvSpPr/>
          <p:nvPr/>
        </p:nvSpPr>
        <p:spPr bwMode="auto">
          <a:xfrm>
            <a:off x="5704115" y="3745774"/>
            <a:ext cx="1001485" cy="374469"/>
          </a:xfrm>
          <a:prstGeom prst="flowChartProces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rPr>
              <a:t>op2</a:t>
            </a:r>
          </a:p>
        </p:txBody>
      </p:sp>
      <p:sp>
        <p:nvSpPr>
          <p:cNvPr id="9" name="Flowchart: Process 8">
            <a:extLst>
              <a:ext uri="{FF2B5EF4-FFF2-40B4-BE49-F238E27FC236}">
                <a16:creationId xmlns:a16="http://schemas.microsoft.com/office/drawing/2014/main" id="{9FB2ACCF-3840-459C-BEED-2D939120C736}"/>
              </a:ext>
            </a:extLst>
          </p:cNvPr>
          <p:cNvSpPr/>
          <p:nvPr/>
        </p:nvSpPr>
        <p:spPr bwMode="auto">
          <a:xfrm>
            <a:off x="7489371" y="3745774"/>
            <a:ext cx="1001485" cy="374469"/>
          </a:xfrm>
          <a:prstGeom prst="flowChartProces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rPr>
              <a:t>op1</a:t>
            </a:r>
          </a:p>
        </p:txBody>
      </p:sp>
      <p:sp>
        <p:nvSpPr>
          <p:cNvPr id="11" name="Flowchart: Process 10">
            <a:extLst>
              <a:ext uri="{FF2B5EF4-FFF2-40B4-BE49-F238E27FC236}">
                <a16:creationId xmlns:a16="http://schemas.microsoft.com/office/drawing/2014/main" id="{7CE3F1C7-91CB-4BC7-8219-ACEACABE0AFE}"/>
              </a:ext>
            </a:extLst>
          </p:cNvPr>
          <p:cNvSpPr/>
          <p:nvPr/>
        </p:nvSpPr>
        <p:spPr bwMode="auto">
          <a:xfrm>
            <a:off x="6518365" y="4933950"/>
            <a:ext cx="1158240" cy="374469"/>
          </a:xfrm>
          <a:prstGeom prst="flowChartProces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rPr>
              <a:t>return</a:t>
            </a:r>
          </a:p>
        </p:txBody>
      </p:sp>
      <p:cxnSp>
        <p:nvCxnSpPr>
          <p:cNvPr id="12" name="Connector: Elbow 11">
            <a:extLst>
              <a:ext uri="{FF2B5EF4-FFF2-40B4-BE49-F238E27FC236}">
                <a16:creationId xmlns:a16="http://schemas.microsoft.com/office/drawing/2014/main" id="{1232EC9B-64C5-4CC5-8B5E-77D88E0DE15B}"/>
              </a:ext>
            </a:extLst>
          </p:cNvPr>
          <p:cNvCxnSpPr>
            <a:stCxn id="5" idx="3"/>
            <a:endCxn id="9" idx="0"/>
          </p:cNvCxnSpPr>
          <p:nvPr/>
        </p:nvCxnSpPr>
        <p:spPr bwMode="auto">
          <a:xfrm>
            <a:off x="7868193" y="3049270"/>
            <a:ext cx="121921" cy="696504"/>
          </a:xfrm>
          <a:prstGeom prst="bentConnector2">
            <a:avLst/>
          </a:prstGeom>
          <a:solidFill>
            <a:schemeClr val="accent1"/>
          </a:solidFill>
          <a:ln w="25400" cap="flat" cmpd="sng" algn="ctr">
            <a:solidFill>
              <a:srgbClr val="000000"/>
            </a:solidFill>
            <a:prstDash val="solid"/>
            <a:round/>
            <a:headEnd type="none" w="med" len="med"/>
            <a:tailEnd type="triangle"/>
          </a:ln>
          <a:effectLst/>
        </p:spPr>
      </p:cxnSp>
      <p:cxnSp>
        <p:nvCxnSpPr>
          <p:cNvPr id="14" name="Connector: Elbow 13">
            <a:extLst>
              <a:ext uri="{FF2B5EF4-FFF2-40B4-BE49-F238E27FC236}">
                <a16:creationId xmlns:a16="http://schemas.microsoft.com/office/drawing/2014/main" id="{F6EAC9AE-44EA-4908-891D-D22BC6D87DD2}"/>
              </a:ext>
            </a:extLst>
          </p:cNvPr>
          <p:cNvCxnSpPr>
            <a:stCxn id="4" idx="2"/>
            <a:endCxn id="5" idx="0"/>
          </p:cNvCxnSpPr>
          <p:nvPr/>
        </p:nvCxnSpPr>
        <p:spPr bwMode="auto">
          <a:xfrm>
            <a:off x="7091136" y="2210707"/>
            <a:ext cx="6349" cy="473891"/>
          </a:xfrm>
          <a:prstGeom prst="straightConnector1">
            <a:avLst/>
          </a:prstGeom>
          <a:solidFill>
            <a:schemeClr val="accent1"/>
          </a:solidFill>
          <a:ln w="25400" cap="flat" cmpd="sng" algn="ctr">
            <a:solidFill>
              <a:srgbClr val="00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A840179B-7EEE-4F4F-9E34-99D9DCCDFD84}"/>
              </a:ext>
            </a:extLst>
          </p:cNvPr>
          <p:cNvCxnSpPr>
            <a:stCxn id="5" idx="1"/>
            <a:endCxn id="6" idx="0"/>
          </p:cNvCxnSpPr>
          <p:nvPr/>
        </p:nvCxnSpPr>
        <p:spPr bwMode="auto">
          <a:xfrm rot="10800000" flipV="1">
            <a:off x="6204858" y="3049270"/>
            <a:ext cx="121918" cy="696504"/>
          </a:xfrm>
          <a:prstGeom prst="bentConnector2">
            <a:avLst/>
          </a:prstGeom>
          <a:solidFill>
            <a:schemeClr val="accent1"/>
          </a:solidFill>
          <a:ln w="25400" cap="flat" cmpd="sng" algn="ctr">
            <a:solidFill>
              <a:srgbClr val="000000"/>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9CC2C70F-24A3-4498-90CC-AF9EEF0C2DDE}"/>
              </a:ext>
            </a:extLst>
          </p:cNvPr>
          <p:cNvCxnSpPr>
            <a:stCxn id="6" idx="2"/>
            <a:endCxn id="11" idx="0"/>
          </p:cNvCxnSpPr>
          <p:nvPr/>
        </p:nvCxnSpPr>
        <p:spPr bwMode="auto">
          <a:xfrm rot="16200000" flipH="1">
            <a:off x="6244318" y="4080782"/>
            <a:ext cx="813707" cy="892627"/>
          </a:xfrm>
          <a:prstGeom prst="bentConnector3">
            <a:avLst/>
          </a:prstGeom>
          <a:solidFill>
            <a:schemeClr val="accent1"/>
          </a:solidFill>
          <a:ln w="25400" cap="flat" cmpd="sng" algn="ctr">
            <a:solidFill>
              <a:srgbClr val="000000"/>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27ED0DA7-1383-430E-AA19-63F42C889790}"/>
              </a:ext>
            </a:extLst>
          </p:cNvPr>
          <p:cNvCxnSpPr>
            <a:stCxn id="9" idx="2"/>
            <a:endCxn id="11" idx="0"/>
          </p:cNvCxnSpPr>
          <p:nvPr/>
        </p:nvCxnSpPr>
        <p:spPr bwMode="auto">
          <a:xfrm rot="5400000">
            <a:off x="7136947" y="4080782"/>
            <a:ext cx="813707" cy="892629"/>
          </a:xfrm>
          <a:prstGeom prst="bentConnector3">
            <a:avLst/>
          </a:prstGeom>
          <a:solidFill>
            <a:schemeClr val="accent1"/>
          </a:solidFill>
          <a:ln w="254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0104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5B00-1793-41CA-925B-166F2E2059AE}"/>
              </a:ext>
            </a:extLst>
          </p:cNvPr>
          <p:cNvSpPr>
            <a:spLocks noGrp="1"/>
          </p:cNvSpPr>
          <p:nvPr>
            <p:ph type="title"/>
          </p:nvPr>
        </p:nvSpPr>
        <p:spPr/>
        <p:txBody>
          <a:bodyPr/>
          <a:lstStyle/>
          <a:p>
            <a:r>
              <a:rPr lang="en-US" dirty="0"/>
              <a:t>Control flow in assembly language</a:t>
            </a:r>
          </a:p>
        </p:txBody>
      </p:sp>
      <p:sp>
        <p:nvSpPr>
          <p:cNvPr id="3" name="Content Placeholder 2">
            <a:extLst>
              <a:ext uri="{FF2B5EF4-FFF2-40B4-BE49-F238E27FC236}">
                <a16:creationId xmlns:a16="http://schemas.microsoft.com/office/drawing/2014/main" id="{FF7F19D4-782C-49F3-BF69-DD77AE2CD555}"/>
              </a:ext>
            </a:extLst>
          </p:cNvPr>
          <p:cNvSpPr>
            <a:spLocks noGrp="1"/>
          </p:cNvSpPr>
          <p:nvPr>
            <p:ph sz="half" idx="1"/>
          </p:nvPr>
        </p:nvSpPr>
        <p:spPr/>
        <p:txBody>
          <a:bodyPr/>
          <a:lstStyle/>
          <a:p>
            <a:pPr marL="0" indent="0">
              <a:buNone/>
            </a:pPr>
            <a:r>
              <a:rPr lang="en-US" sz="2000" dirty="0">
                <a:latin typeface="Courier New" panose="02070309020205020404" pitchFamily="49" charset="0"/>
                <a:cs typeface="Courier New" panose="02070309020205020404" pitchFamily="49" charset="0"/>
              </a:rPr>
              <a:t>extern void op1(void);</a:t>
            </a:r>
          </a:p>
          <a:p>
            <a:pPr marL="0" indent="0">
              <a:buNone/>
            </a:pPr>
            <a:r>
              <a:rPr lang="en-US" sz="2000" dirty="0">
                <a:latin typeface="Courier New" panose="02070309020205020404" pitchFamily="49" charset="0"/>
                <a:cs typeface="Courier New" panose="02070309020205020404" pitchFamily="49" charset="0"/>
              </a:rPr>
              <a:t>extern void op2(void);</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void decision(int x) {</a:t>
            </a:r>
          </a:p>
          <a:p>
            <a:pPr marL="0" indent="0">
              <a:buNone/>
            </a:pPr>
            <a:r>
              <a:rPr lang="en-US" sz="2000" dirty="0">
                <a:latin typeface="Courier New" panose="02070309020205020404" pitchFamily="49" charset="0"/>
                <a:cs typeface="Courier New" panose="02070309020205020404" pitchFamily="49" charset="0"/>
              </a:rPr>
              <a:t>    if (x) {</a:t>
            </a:r>
          </a:p>
          <a:p>
            <a:pPr marL="0" indent="0">
              <a:buNone/>
            </a:pPr>
            <a:r>
              <a:rPr lang="en-US" sz="2000" dirty="0">
                <a:latin typeface="Courier New" panose="02070309020205020404" pitchFamily="49" charset="0"/>
                <a:cs typeface="Courier New" panose="02070309020205020404" pitchFamily="49" charset="0"/>
              </a:rPr>
              <a:t>        op1();</a:t>
            </a:r>
          </a:p>
          <a:p>
            <a:pPr marL="0" indent="0">
              <a:buNone/>
            </a:pPr>
            <a:r>
              <a:rPr lang="en-US" sz="2000" dirty="0">
                <a:latin typeface="Courier New" panose="02070309020205020404" pitchFamily="49" charset="0"/>
                <a:cs typeface="Courier New" panose="02070309020205020404" pitchFamily="49" charset="0"/>
              </a:rPr>
              <a:t>    } else {</a:t>
            </a:r>
          </a:p>
          <a:p>
            <a:pPr marL="0" indent="0">
              <a:buNone/>
            </a:pPr>
            <a:r>
              <a:rPr lang="en-US" sz="2000" dirty="0">
                <a:latin typeface="Courier New" panose="02070309020205020404" pitchFamily="49" charset="0"/>
                <a:cs typeface="Courier New" panose="02070309020205020404" pitchFamily="49" charset="0"/>
              </a:rPr>
              <a:t>        op2();</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endParaRPr lang="en-US" sz="2000" dirty="0"/>
          </a:p>
        </p:txBody>
      </p:sp>
      <p:sp>
        <p:nvSpPr>
          <p:cNvPr id="4" name="Content Placeholder 3">
            <a:extLst>
              <a:ext uri="{FF2B5EF4-FFF2-40B4-BE49-F238E27FC236}">
                <a16:creationId xmlns:a16="http://schemas.microsoft.com/office/drawing/2014/main" id="{CD7B0E01-F609-426D-89ED-041FBF20DE3F}"/>
              </a:ext>
            </a:extLst>
          </p:cNvPr>
          <p:cNvSpPr>
            <a:spLocks noGrp="1"/>
          </p:cNvSpPr>
          <p:nvPr>
            <p:ph sz="half" idx="2"/>
          </p:nvPr>
        </p:nvSpPr>
        <p:spPr/>
        <p:txBody>
          <a:bodyPr/>
          <a:lstStyle/>
          <a:p>
            <a:pPr marL="0" indent="0">
              <a:buNone/>
            </a:pPr>
            <a:r>
              <a:rPr lang="en-US" sz="1600" dirty="0">
                <a:latin typeface="Courier New" panose="02070309020205020404" pitchFamily="49" charset="0"/>
                <a:cs typeface="Courier New" panose="02070309020205020404" pitchFamily="49" charset="0"/>
              </a:rPr>
              <a:t>decision: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subq</a:t>
            </a:r>
            <a:r>
              <a:rPr lang="en-US" sz="1600" dirty="0">
                <a:latin typeface="Courier New" panose="02070309020205020404" pitchFamily="49" charset="0"/>
                <a:cs typeface="Courier New" panose="02070309020205020404" pitchFamily="49" charset="0"/>
              </a:rPr>
              <a:t>    $8, %</a:t>
            </a:r>
            <a:r>
              <a:rPr lang="en-US" sz="1600" dirty="0" err="1">
                <a:latin typeface="Courier New" panose="02070309020205020404" pitchFamily="49" charset="0"/>
                <a:cs typeface="Courier New" panose="02070309020205020404" pitchFamily="49" charset="0"/>
              </a:rPr>
              <a:t>rsp</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CC0000"/>
                </a:solidFill>
                <a:latin typeface="Courier New" panose="02070309020205020404" pitchFamily="49" charset="0"/>
                <a:cs typeface="Courier New" panose="02070309020205020404" pitchFamily="49" charset="0"/>
              </a:rPr>
              <a:t>je      .L2</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7030A0"/>
                </a:solidFill>
                <a:latin typeface="Courier New" panose="02070309020205020404" pitchFamily="49" charset="0"/>
                <a:cs typeface="Courier New" panose="02070309020205020404" pitchFamily="49" charset="0"/>
              </a:rPr>
              <a:t>call</a:t>
            </a:r>
            <a:r>
              <a:rPr lang="en-US" sz="1600" dirty="0">
                <a:latin typeface="Courier New" panose="02070309020205020404" pitchFamily="49" charset="0"/>
                <a:cs typeface="Courier New" panose="02070309020205020404" pitchFamily="49" charset="0"/>
              </a:rPr>
              <a:t>    op1</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rgbClr val="0070C0"/>
                </a:solidFill>
                <a:latin typeface="Courier New" panose="02070309020205020404" pitchFamily="49" charset="0"/>
                <a:cs typeface="Courier New" panose="02070309020205020404" pitchFamily="49" charset="0"/>
              </a:rPr>
              <a:t>jmp</a:t>
            </a:r>
            <a:r>
              <a:rPr lang="en-US" sz="1600" dirty="0">
                <a:solidFill>
                  <a:srgbClr val="0070C0"/>
                </a:solidFill>
                <a:latin typeface="Courier New" panose="02070309020205020404" pitchFamily="49" charset="0"/>
                <a:cs typeface="Courier New" panose="02070309020205020404" pitchFamily="49" charset="0"/>
              </a:rPr>
              <a:t>     .L1</a:t>
            </a:r>
          </a:p>
          <a:p>
            <a:pPr marL="0" indent="0">
              <a:buNone/>
            </a:pPr>
            <a:r>
              <a:rPr lang="en-US" sz="1600" dirty="0">
                <a:solidFill>
                  <a:srgbClr val="CC0000"/>
                </a:solidFill>
                <a:latin typeface="Courier New" panose="02070309020205020404" pitchFamily="49" charset="0"/>
                <a:cs typeface="Courier New" panose="02070309020205020404" pitchFamily="49" charset="0"/>
              </a:rPr>
              <a:t>.L2:</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7030A0"/>
                </a:solidFill>
                <a:latin typeface="Courier New" panose="02070309020205020404" pitchFamily="49" charset="0"/>
                <a:cs typeface="Courier New" panose="02070309020205020404" pitchFamily="49" charset="0"/>
              </a:rPr>
              <a:t>call</a:t>
            </a:r>
            <a:r>
              <a:rPr lang="en-US" sz="1600" dirty="0">
                <a:latin typeface="Courier New" panose="02070309020205020404" pitchFamily="49" charset="0"/>
                <a:cs typeface="Courier New" panose="02070309020205020404" pitchFamily="49" charset="0"/>
              </a:rPr>
              <a:t>    op2</a:t>
            </a:r>
          </a:p>
          <a:p>
            <a:pPr marL="0" indent="0">
              <a:buNone/>
            </a:pPr>
            <a:r>
              <a:rPr lang="en-US" sz="1600" dirty="0">
                <a:solidFill>
                  <a:srgbClr val="0070C0"/>
                </a:solidFill>
                <a:latin typeface="Courier New" panose="02070309020205020404" pitchFamily="49" charset="0"/>
                <a:cs typeface="Courier New" panose="02070309020205020404" pitchFamily="49" charset="0"/>
              </a:rPr>
              <a:t>.L1: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addq</a:t>
            </a:r>
            <a:r>
              <a:rPr lang="en-US" sz="1600" dirty="0">
                <a:latin typeface="Courier New" panose="02070309020205020404" pitchFamily="49" charset="0"/>
                <a:cs typeface="Courier New" panose="02070309020205020404" pitchFamily="49" charset="0"/>
              </a:rPr>
              <a:t>    $8, %</a:t>
            </a:r>
            <a:r>
              <a:rPr lang="en-US" sz="1600" dirty="0" err="1">
                <a:latin typeface="Courier New" panose="02070309020205020404" pitchFamily="49" charset="0"/>
                <a:cs typeface="Courier New" panose="02070309020205020404" pitchFamily="49" charset="0"/>
              </a:rPr>
              <a:t>rsp</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rgbClr val="7030A0"/>
                </a:solidFill>
                <a:latin typeface="Courier New" panose="02070309020205020404" pitchFamily="49" charset="0"/>
                <a:cs typeface="Courier New" panose="02070309020205020404" pitchFamily="49" charset="0"/>
              </a:rPr>
              <a:t>ret</a:t>
            </a:r>
          </a:p>
        </p:txBody>
      </p:sp>
      <p:sp>
        <p:nvSpPr>
          <p:cNvPr id="5" name="Explosion: 8 Points 4">
            <a:extLst>
              <a:ext uri="{FF2B5EF4-FFF2-40B4-BE49-F238E27FC236}">
                <a16:creationId xmlns:a16="http://schemas.microsoft.com/office/drawing/2014/main" id="{B459C463-77AA-4887-88A2-9417E18425FB}"/>
              </a:ext>
            </a:extLst>
          </p:cNvPr>
          <p:cNvSpPr/>
          <p:nvPr/>
        </p:nvSpPr>
        <p:spPr bwMode="auto">
          <a:xfrm>
            <a:off x="4423954" y="4847046"/>
            <a:ext cx="4563292" cy="1985554"/>
          </a:xfrm>
          <a:prstGeom prst="irregularSeal1">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chemeClr val="accent1"/>
                </a:solidFill>
              </a:rPr>
              <a:t>It’s all done with GOTO!</a:t>
            </a:r>
            <a:endParaRPr kumimoji="0" lang="en-US" sz="2400" b="0" i="0" u="none" strike="noStrike" cap="none" normalizeH="0" baseline="0" dirty="0">
              <a:ln>
                <a:noFill/>
              </a:ln>
              <a:solidFill>
                <a:schemeClr val="accent1"/>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6171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Processor State (x86-64, Partial)</a:t>
            </a:r>
            <a:endParaRPr/>
          </a:p>
        </p:txBody>
      </p:sp>
      <p:sp>
        <p:nvSpPr>
          <p:cNvPr id="288" name="Shape 288"/>
          <p:cNvSpPr txBox="1">
            <a:spLocks noGrp="1"/>
          </p:cNvSpPr>
          <p:nvPr>
            <p:ph type="body" idx="1"/>
          </p:nvPr>
        </p:nvSpPr>
        <p:spPr>
          <a:xfrm>
            <a:off x="381000" y="1397000"/>
            <a:ext cx="3340100" cy="54356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Information about currently executing program</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Temporary data</a:t>
            </a:r>
            <a:br>
              <a:rPr lang="en-US" sz="2000" b="0" i="0" u="none" strike="noStrike" cap="none" dirty="0">
                <a:solidFill>
                  <a:schemeClr val="dk1"/>
                </a:solidFill>
                <a:latin typeface="Calibri"/>
                <a:ea typeface="Calibri"/>
                <a:cs typeface="Calibri"/>
                <a:sym typeface="Calibri"/>
              </a:rPr>
            </a:b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rax</a:t>
            </a:r>
            <a:r>
              <a:rPr lang="en-US" sz="2000" b="0" i="0" u="none" strike="noStrike" cap="none" dirty="0">
                <a:solidFill>
                  <a:schemeClr val="dk1"/>
                </a:solidFill>
                <a:latin typeface="Calibri"/>
                <a:ea typeface="Calibri"/>
                <a:cs typeface="Calibri"/>
                <a:sym typeface="Calibri"/>
              </a:rPr>
              <a:t>, … )</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Location of runtime stack</a:t>
            </a:r>
            <a:br>
              <a:rPr lang="en-US" sz="2000" b="0" i="0" u="none" strike="noStrike" cap="none" dirty="0">
                <a:solidFill>
                  <a:schemeClr val="dk1"/>
                </a:solidFill>
                <a:latin typeface="Calibri"/>
                <a:ea typeface="Calibri"/>
                <a:cs typeface="Calibri"/>
                <a:sym typeface="Calibri"/>
              </a:rPr>
            </a:b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rsp</a:t>
            </a:r>
            <a:r>
              <a:rPr lang="en-US" sz="2000" b="0" i="0" u="none" strike="noStrike" cap="none" dirty="0">
                <a:solidFill>
                  <a:schemeClr val="dk1"/>
                </a:solidFill>
                <a:latin typeface="Calibri"/>
                <a:ea typeface="Calibri"/>
                <a:cs typeface="Calibri"/>
                <a:sym typeface="Calibri"/>
              </a:rPr>
              <a:t> )</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Location of current code control point</a:t>
            </a:r>
            <a:br>
              <a:rPr lang="en-US" sz="2000" b="0" i="0" u="none" strike="noStrike" cap="none" dirty="0">
                <a:solidFill>
                  <a:schemeClr val="dk1"/>
                </a:solidFill>
                <a:latin typeface="Calibri"/>
                <a:ea typeface="Calibri"/>
                <a:cs typeface="Calibri"/>
                <a:sym typeface="Calibri"/>
              </a:rPr>
            </a:b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%rip</a:t>
            </a:r>
            <a:r>
              <a:rPr lang="en-US" sz="2000" b="0" i="0" u="none" strike="noStrike" cap="none" dirty="0">
                <a:solidFill>
                  <a:schemeClr val="dk1"/>
                </a:solidFill>
                <a:latin typeface="Calibri"/>
                <a:ea typeface="Calibri"/>
                <a:cs typeface="Calibri"/>
                <a:sym typeface="Calibri"/>
              </a:rPr>
              <a:t>, … )</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Status of recent tests</a:t>
            </a:r>
            <a:br>
              <a:rPr lang="en-US" sz="2000" b="0" i="0" u="none" strike="noStrike" cap="none" dirty="0">
                <a:solidFill>
                  <a:schemeClr val="dk1"/>
                </a:solidFill>
                <a:latin typeface="Calibri"/>
                <a:ea typeface="Calibri"/>
                <a:cs typeface="Calibri"/>
                <a:sym typeface="Calibri"/>
              </a:rPr>
            </a:b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CF, ZF, SF, OF</a:t>
            </a:r>
            <a:r>
              <a:rPr lang="en-US" sz="2000" b="0" i="0" u="none" strike="noStrike" cap="none" dirty="0">
                <a:solidFill>
                  <a:schemeClr val="dk1"/>
                </a:solidFill>
                <a:latin typeface="Calibri"/>
                <a:ea typeface="Calibri"/>
                <a:cs typeface="Calibri"/>
                <a:sym typeface="Calibri"/>
              </a:rPr>
              <a:t> )</a:t>
            </a:r>
            <a:endParaRPr dirty="0"/>
          </a:p>
        </p:txBody>
      </p:sp>
      <p:sp>
        <p:nvSpPr>
          <p:cNvPr id="289" name="Shape 289"/>
          <p:cNvSpPr/>
          <p:nvPr/>
        </p:nvSpPr>
        <p:spPr>
          <a:xfrm>
            <a:off x="4466772" y="5410200"/>
            <a:ext cx="2057400" cy="308610"/>
          </a:xfrm>
          <a:prstGeom prst="rect">
            <a:avLst/>
          </a:prstGeom>
          <a:solidFill>
            <a:srgbClr val="D6D6F4"/>
          </a:solidFill>
          <a:ln w="2555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lnSpc>
                <a:spcPct val="95000"/>
              </a:lnSpc>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%rip</a:t>
            </a:r>
            <a:endParaRPr sz="18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290" name="Shape 290"/>
          <p:cNvSpPr/>
          <p:nvPr/>
        </p:nvSpPr>
        <p:spPr>
          <a:xfrm>
            <a:off x="4466772" y="1828800"/>
            <a:ext cx="1146628" cy="384721"/>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Registers</a:t>
            </a:r>
            <a:endParaRPr sz="2000" b="1" dirty="0">
              <a:solidFill>
                <a:schemeClr val="dk1"/>
              </a:solidFill>
              <a:latin typeface="Calibri"/>
              <a:ea typeface="Calibri"/>
              <a:cs typeface="Calibri"/>
              <a:sym typeface="Calibri"/>
            </a:endParaRPr>
          </a:p>
        </p:txBody>
      </p:sp>
      <p:sp>
        <p:nvSpPr>
          <p:cNvPr id="291" name="Shape 291"/>
          <p:cNvSpPr/>
          <p:nvPr/>
        </p:nvSpPr>
        <p:spPr>
          <a:xfrm>
            <a:off x="1981200" y="5638800"/>
            <a:ext cx="1898650"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Current stack top</a:t>
            </a:r>
            <a:endParaRPr/>
          </a:p>
        </p:txBody>
      </p:sp>
      <p:sp>
        <p:nvSpPr>
          <p:cNvPr id="292" name="Shape 292"/>
          <p:cNvSpPr/>
          <p:nvPr/>
        </p:nvSpPr>
        <p:spPr>
          <a:xfrm>
            <a:off x="6676572" y="5334000"/>
            <a:ext cx="2063750"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Instruction pointer</a:t>
            </a:r>
            <a:endParaRPr/>
          </a:p>
        </p:txBody>
      </p:sp>
      <p:sp>
        <p:nvSpPr>
          <p:cNvPr id="293" name="Shape 293"/>
          <p:cNvSpPr/>
          <p:nvPr/>
        </p:nvSpPr>
        <p:spPr>
          <a:xfrm>
            <a:off x="4485822" y="6019800"/>
            <a:ext cx="533400" cy="533400"/>
          </a:xfrm>
          <a:prstGeom prst="rect">
            <a:avLst/>
          </a:prstGeom>
          <a:solidFill>
            <a:srgbClr val="C5FEB8"/>
          </a:solidFill>
          <a:ln w="2555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lnSpc>
                <a:spcPct val="95000"/>
              </a:lnSpc>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CF</a:t>
            </a:r>
            <a:endParaRPr dirty="0"/>
          </a:p>
        </p:txBody>
      </p:sp>
      <p:sp>
        <p:nvSpPr>
          <p:cNvPr id="294" name="Shape 294"/>
          <p:cNvSpPr/>
          <p:nvPr/>
        </p:nvSpPr>
        <p:spPr>
          <a:xfrm>
            <a:off x="5158922" y="6019800"/>
            <a:ext cx="533400" cy="533400"/>
          </a:xfrm>
          <a:prstGeom prst="rect">
            <a:avLst/>
          </a:prstGeom>
          <a:solidFill>
            <a:srgbClr val="C5FEB8"/>
          </a:solidFill>
          <a:ln w="2555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lnSpc>
                <a:spcPct val="95000"/>
              </a:lnSpc>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ZF</a:t>
            </a:r>
            <a:endParaRPr dirty="0"/>
          </a:p>
        </p:txBody>
      </p:sp>
      <p:sp>
        <p:nvSpPr>
          <p:cNvPr id="295" name="Shape 295"/>
          <p:cNvSpPr/>
          <p:nvPr/>
        </p:nvSpPr>
        <p:spPr>
          <a:xfrm>
            <a:off x="5832022" y="6019800"/>
            <a:ext cx="533400" cy="533400"/>
          </a:xfrm>
          <a:prstGeom prst="rect">
            <a:avLst/>
          </a:prstGeom>
          <a:solidFill>
            <a:srgbClr val="C5FEB8"/>
          </a:solidFill>
          <a:ln w="2555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lnSpc>
                <a:spcPct val="95000"/>
              </a:lnSpc>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SF</a:t>
            </a:r>
            <a:endParaRPr dirty="0"/>
          </a:p>
        </p:txBody>
      </p:sp>
      <p:sp>
        <p:nvSpPr>
          <p:cNvPr id="296" name="Shape 296"/>
          <p:cNvSpPr/>
          <p:nvPr/>
        </p:nvSpPr>
        <p:spPr>
          <a:xfrm>
            <a:off x="6505122" y="6019800"/>
            <a:ext cx="533400" cy="533400"/>
          </a:xfrm>
          <a:prstGeom prst="rect">
            <a:avLst/>
          </a:prstGeom>
          <a:solidFill>
            <a:srgbClr val="C5FEB8"/>
          </a:solidFill>
          <a:ln w="2555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lnSpc>
                <a:spcPct val="95000"/>
              </a:lnSpc>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OF</a:t>
            </a:r>
            <a:endParaRPr dirty="0"/>
          </a:p>
        </p:txBody>
      </p:sp>
      <p:sp>
        <p:nvSpPr>
          <p:cNvPr id="297" name="Shape 297"/>
          <p:cNvSpPr/>
          <p:nvPr/>
        </p:nvSpPr>
        <p:spPr>
          <a:xfrm>
            <a:off x="7189788" y="6019800"/>
            <a:ext cx="1801812" cy="4445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a:solidFill>
                  <a:srgbClr val="C00000"/>
                </a:solidFill>
                <a:latin typeface="Calibri"/>
                <a:ea typeface="Calibri"/>
                <a:cs typeface="Calibri"/>
                <a:sym typeface="Calibri"/>
              </a:rPr>
              <a:t>Condition codes</a:t>
            </a:r>
            <a:endParaRPr/>
          </a:p>
        </p:txBody>
      </p:sp>
      <p:grpSp>
        <p:nvGrpSpPr>
          <p:cNvPr id="298" name="Shape 298"/>
          <p:cNvGrpSpPr/>
          <p:nvPr/>
        </p:nvGrpSpPr>
        <p:grpSpPr>
          <a:xfrm>
            <a:off x="4466772" y="2286000"/>
            <a:ext cx="4296228" cy="2743200"/>
            <a:chOff x="762000" y="1143000"/>
            <a:chExt cx="7518400" cy="4800600"/>
          </a:xfrm>
        </p:grpSpPr>
        <p:sp>
          <p:nvSpPr>
            <p:cNvPr id="299" name="Shape 299"/>
            <p:cNvSpPr/>
            <p:nvPr/>
          </p:nvSpPr>
          <p:spPr>
            <a:xfrm>
              <a:off x="762000" y="4800600"/>
              <a:ext cx="3556000" cy="533400"/>
            </a:xfrm>
            <a:prstGeom prst="rect">
              <a:avLst/>
            </a:prstGeom>
            <a:solidFill>
              <a:srgbClr val="EFBFBF"/>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rsp</a:t>
              </a:r>
              <a:endParaRPr dirty="0"/>
            </a:p>
          </p:txBody>
        </p:sp>
        <p:sp>
          <p:nvSpPr>
            <p:cNvPr id="300" name="Shape 300"/>
            <p:cNvSpPr/>
            <p:nvPr/>
          </p:nvSpPr>
          <p:spPr>
            <a:xfrm>
              <a:off x="4724400" y="1143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%r8</a:t>
              </a:r>
              <a:endParaRPr dirty="0"/>
            </a:p>
          </p:txBody>
        </p:sp>
        <p:sp>
          <p:nvSpPr>
            <p:cNvPr id="301" name="Shape 301"/>
            <p:cNvSpPr/>
            <p:nvPr/>
          </p:nvSpPr>
          <p:spPr>
            <a:xfrm>
              <a:off x="4724400" y="1752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%r9</a:t>
              </a:r>
              <a:endParaRPr dirty="0"/>
            </a:p>
          </p:txBody>
        </p:sp>
        <p:sp>
          <p:nvSpPr>
            <p:cNvPr id="302" name="Shape 302"/>
            <p:cNvSpPr/>
            <p:nvPr/>
          </p:nvSpPr>
          <p:spPr>
            <a:xfrm>
              <a:off x="4724400" y="2362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%r10</a:t>
              </a:r>
              <a:endParaRPr dirty="0"/>
            </a:p>
          </p:txBody>
        </p:sp>
        <p:sp>
          <p:nvSpPr>
            <p:cNvPr id="303" name="Shape 303"/>
            <p:cNvSpPr/>
            <p:nvPr/>
          </p:nvSpPr>
          <p:spPr>
            <a:xfrm>
              <a:off x="4724400" y="29718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%r11</a:t>
              </a:r>
              <a:endParaRPr dirty="0"/>
            </a:p>
          </p:txBody>
        </p:sp>
        <p:sp>
          <p:nvSpPr>
            <p:cNvPr id="304" name="Shape 304"/>
            <p:cNvSpPr/>
            <p:nvPr/>
          </p:nvSpPr>
          <p:spPr>
            <a:xfrm>
              <a:off x="4724400" y="35814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%r12</a:t>
              </a:r>
              <a:endParaRPr dirty="0"/>
            </a:p>
          </p:txBody>
        </p:sp>
        <p:sp>
          <p:nvSpPr>
            <p:cNvPr id="305" name="Shape 305"/>
            <p:cNvSpPr/>
            <p:nvPr/>
          </p:nvSpPr>
          <p:spPr>
            <a:xfrm>
              <a:off x="4724400" y="4191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%r13</a:t>
              </a:r>
              <a:endParaRPr dirty="0"/>
            </a:p>
          </p:txBody>
        </p:sp>
        <p:sp>
          <p:nvSpPr>
            <p:cNvPr id="306" name="Shape 306"/>
            <p:cNvSpPr/>
            <p:nvPr/>
          </p:nvSpPr>
          <p:spPr>
            <a:xfrm>
              <a:off x="4724400" y="4800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%r14</a:t>
              </a:r>
              <a:endParaRPr dirty="0"/>
            </a:p>
          </p:txBody>
        </p:sp>
        <p:sp>
          <p:nvSpPr>
            <p:cNvPr id="307" name="Shape 307"/>
            <p:cNvSpPr/>
            <p:nvPr/>
          </p:nvSpPr>
          <p:spPr>
            <a:xfrm>
              <a:off x="4724400" y="5410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%r15</a:t>
              </a:r>
              <a:endParaRPr dirty="0"/>
            </a:p>
          </p:txBody>
        </p:sp>
        <p:sp>
          <p:nvSpPr>
            <p:cNvPr id="308" name="Shape 308"/>
            <p:cNvSpPr/>
            <p:nvPr/>
          </p:nvSpPr>
          <p:spPr>
            <a:xfrm>
              <a:off x="762000" y="1143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rax</a:t>
              </a:r>
              <a:endParaRPr sz="18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09" name="Shape 309"/>
            <p:cNvSpPr/>
            <p:nvPr/>
          </p:nvSpPr>
          <p:spPr>
            <a:xfrm>
              <a:off x="762000" y="1752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rbx</a:t>
              </a:r>
              <a:endParaRPr sz="18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10" name="Shape 310"/>
            <p:cNvSpPr/>
            <p:nvPr/>
          </p:nvSpPr>
          <p:spPr>
            <a:xfrm>
              <a:off x="762000" y="2362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rcx</a:t>
              </a:r>
              <a:endParaRPr dirty="0"/>
            </a:p>
          </p:txBody>
        </p:sp>
        <p:sp>
          <p:nvSpPr>
            <p:cNvPr id="311" name="Shape 311"/>
            <p:cNvSpPr/>
            <p:nvPr/>
          </p:nvSpPr>
          <p:spPr>
            <a:xfrm>
              <a:off x="762000" y="29718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rdx</a:t>
              </a:r>
              <a:endParaRPr dirty="0"/>
            </a:p>
          </p:txBody>
        </p:sp>
        <p:sp>
          <p:nvSpPr>
            <p:cNvPr id="312" name="Shape 312"/>
            <p:cNvSpPr/>
            <p:nvPr/>
          </p:nvSpPr>
          <p:spPr>
            <a:xfrm>
              <a:off x="762000" y="35814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rsi</a:t>
              </a:r>
              <a:endParaRPr dirty="0"/>
            </a:p>
          </p:txBody>
        </p:sp>
        <p:sp>
          <p:nvSpPr>
            <p:cNvPr id="313" name="Shape 313"/>
            <p:cNvSpPr/>
            <p:nvPr/>
          </p:nvSpPr>
          <p:spPr>
            <a:xfrm>
              <a:off x="762000" y="4191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rdi</a:t>
              </a:r>
              <a:endParaRPr dirty="0"/>
            </a:p>
          </p:txBody>
        </p:sp>
        <p:sp>
          <p:nvSpPr>
            <p:cNvPr id="314" name="Shape 314"/>
            <p:cNvSpPr/>
            <p:nvPr/>
          </p:nvSpPr>
          <p:spPr>
            <a:xfrm>
              <a:off x="762000" y="5410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rbp</a:t>
              </a:r>
              <a:endParaRPr dirty="0"/>
            </a:p>
          </p:txBody>
        </p:sp>
      </p:grpSp>
      <p:cxnSp>
        <p:nvCxnSpPr>
          <p:cNvPr id="315" name="Shape 315"/>
          <p:cNvCxnSpPr>
            <a:endCxn id="299" idx="1"/>
          </p:cNvCxnSpPr>
          <p:nvPr/>
        </p:nvCxnSpPr>
        <p:spPr>
          <a:xfrm rot="10800000" flipH="1">
            <a:off x="3657672" y="4528457"/>
            <a:ext cx="809100" cy="1186500"/>
          </a:xfrm>
          <a:prstGeom prst="straightConnector1">
            <a:avLst/>
          </a:prstGeom>
          <a:solidFill>
            <a:schemeClr val="accent1"/>
          </a:solidFill>
          <a:ln w="25400" cap="flat" cmpd="sng">
            <a:solidFill>
              <a:srgbClr val="000000"/>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Condition Codes (Implicit Setting)</a:t>
            </a:r>
            <a:endParaRPr/>
          </a:p>
        </p:txBody>
      </p:sp>
      <p:sp>
        <p:nvSpPr>
          <p:cNvPr id="321" name="Shape 321"/>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Single bit registers</a:t>
            </a:r>
            <a:endParaRPr dirty="0"/>
          </a:p>
          <a:p>
            <a:pPr marL="317500" marR="0" lvl="1" indent="-139700" algn="l" rtl="0">
              <a:spcBef>
                <a:spcPts val="500"/>
              </a:spcBef>
              <a:spcAft>
                <a:spcPts val="0"/>
              </a:spcAft>
              <a:buClr>
                <a:srgbClr val="990000"/>
              </a:buClr>
              <a:buSzPts val="2200"/>
              <a:buFont typeface="Noto Sans Symbols"/>
              <a:buChar char="▪"/>
            </a:pPr>
            <a:r>
              <a:rPr lang="en-US" sz="2000" b="1" i="0" u="none" strike="noStrike" cap="none" dirty="0">
                <a:solidFill>
                  <a:schemeClr val="dk1"/>
                </a:solidFill>
                <a:latin typeface="Calibri"/>
                <a:ea typeface="Calibri"/>
                <a:cs typeface="Calibri"/>
                <a:sym typeface="Calibri"/>
              </a:rPr>
              <a:t>CF</a:t>
            </a:r>
            <a:r>
              <a:rPr lang="en-US" sz="2000" b="0" i="0" u="none" strike="noStrike" cap="none" dirty="0">
                <a:solidFill>
                  <a:schemeClr val="dk1"/>
                </a:solidFill>
                <a:latin typeface="Calibri"/>
                <a:ea typeface="Calibri"/>
                <a:cs typeface="Calibri"/>
                <a:sym typeface="Calibri"/>
              </a:rPr>
              <a:t>	 Carry Flag (for unsigned)	</a:t>
            </a:r>
            <a:r>
              <a:rPr lang="en-US" sz="2000" b="1" i="0" u="none" strike="noStrike" cap="none" dirty="0">
                <a:solidFill>
                  <a:schemeClr val="dk1"/>
                </a:solidFill>
                <a:latin typeface="Calibri"/>
                <a:ea typeface="Calibri"/>
                <a:cs typeface="Calibri"/>
                <a:sym typeface="Calibri"/>
              </a:rPr>
              <a:t>SF</a:t>
            </a:r>
            <a:r>
              <a:rPr lang="en-US" sz="2000" b="0" i="0" u="none" strike="noStrike" cap="none" dirty="0">
                <a:solidFill>
                  <a:schemeClr val="dk1"/>
                </a:solidFill>
                <a:latin typeface="Calibri"/>
                <a:ea typeface="Calibri"/>
                <a:cs typeface="Calibri"/>
                <a:sym typeface="Calibri"/>
              </a:rPr>
              <a:t>  Sign Flag (for signed)</a:t>
            </a:r>
            <a:endParaRPr dirty="0"/>
          </a:p>
          <a:p>
            <a:pPr marL="317500" marR="0" lvl="1" indent="-139700" algn="l" rtl="0">
              <a:spcBef>
                <a:spcPts val="500"/>
              </a:spcBef>
              <a:spcAft>
                <a:spcPts val="0"/>
              </a:spcAft>
              <a:buClr>
                <a:srgbClr val="990000"/>
              </a:buClr>
              <a:buSzPts val="2200"/>
              <a:buFont typeface="Noto Sans Symbols"/>
              <a:buChar char="▪"/>
            </a:pPr>
            <a:r>
              <a:rPr lang="en-US" sz="2000" b="1" i="0" u="none" strike="noStrike" cap="none" dirty="0">
                <a:solidFill>
                  <a:schemeClr val="dk1"/>
                </a:solidFill>
                <a:latin typeface="Calibri"/>
                <a:ea typeface="Calibri"/>
                <a:cs typeface="Calibri"/>
                <a:sym typeface="Calibri"/>
              </a:rPr>
              <a:t>ZF</a:t>
            </a:r>
            <a:r>
              <a:rPr lang="en-US" sz="2000" b="0" i="0" u="none" strike="noStrike" cap="none" dirty="0">
                <a:solidFill>
                  <a:schemeClr val="dk1"/>
                </a:solidFill>
                <a:latin typeface="Calibri"/>
                <a:ea typeface="Calibri"/>
                <a:cs typeface="Calibri"/>
                <a:sym typeface="Calibri"/>
              </a:rPr>
              <a:t>	 Zero Flag		</a:t>
            </a:r>
            <a:r>
              <a:rPr lang="en-US" sz="2000" b="1" i="0" u="none" strike="noStrike" cap="none" dirty="0">
                <a:solidFill>
                  <a:schemeClr val="dk1"/>
                </a:solidFill>
                <a:latin typeface="Calibri"/>
                <a:ea typeface="Calibri"/>
                <a:cs typeface="Calibri"/>
                <a:sym typeface="Calibri"/>
              </a:rPr>
              <a:t>OF</a:t>
            </a:r>
            <a:r>
              <a:rPr lang="en-US" sz="2000" b="0" i="0" u="none" strike="noStrike" cap="none" dirty="0">
                <a:solidFill>
                  <a:schemeClr val="dk1"/>
                </a:solidFill>
                <a:latin typeface="Calibri"/>
                <a:ea typeface="Calibri"/>
                <a:cs typeface="Calibri"/>
                <a:sym typeface="Calibri"/>
              </a:rPr>
              <a:t>  Overflow Flag (for signed)</a:t>
            </a:r>
            <a:endParaRPr lang="en-US" dirty="0"/>
          </a:p>
          <a:p>
            <a:pPr marL="317500" marR="0" lvl="1" indent="-139700" algn="l" rtl="0">
              <a:spcBef>
                <a:spcPts val="500"/>
              </a:spcBef>
              <a:spcAft>
                <a:spcPts val="0"/>
              </a:spcAft>
              <a:buClr>
                <a:srgbClr val="990000"/>
              </a:buClr>
              <a:buSzPts val="2200"/>
              <a:buFont typeface="Noto Sans Symbols"/>
              <a:buChar char="▪"/>
            </a:pPr>
            <a:r>
              <a:rPr lang="en-US" sz="2400" b="1" i="0" u="none" strike="noStrike" cap="none" dirty="0">
                <a:solidFill>
                  <a:schemeClr val="dk1"/>
                </a:solidFill>
                <a:latin typeface="Calibri"/>
                <a:ea typeface="Calibri"/>
                <a:cs typeface="Calibri"/>
                <a:sym typeface="Calibri"/>
              </a:rPr>
              <a:t>GDB prints these </a:t>
            </a:r>
            <a:r>
              <a:rPr lang="en-US" sz="2400" b="1" dirty="0"/>
              <a:t>as one “</a:t>
            </a:r>
            <a:r>
              <a:rPr lang="en-US" sz="2400" b="1" dirty="0" err="1"/>
              <a:t>eflags</a:t>
            </a:r>
            <a:r>
              <a:rPr lang="en-US" sz="2400" b="1" dirty="0"/>
              <a:t>” register</a:t>
            </a:r>
            <a:br>
              <a:rPr lang="en-US" sz="2400" b="1" dirty="0"/>
            </a:br>
            <a:r>
              <a:rPr lang="en-US" sz="2400" b="1" dirty="0"/>
              <a:t>    </a:t>
            </a:r>
            <a:r>
              <a:rPr lang="en-US" sz="2400" b="1" dirty="0" err="1">
                <a:latin typeface="Courier New" panose="02070309020205020404" pitchFamily="49" charset="0"/>
                <a:cs typeface="Courier New" panose="02070309020205020404" pitchFamily="49" charset="0"/>
              </a:rPr>
              <a:t>eflags</a:t>
            </a:r>
            <a:r>
              <a:rPr lang="en-US" sz="2400" b="1" dirty="0">
                <a:latin typeface="Courier New" panose="02070309020205020404" pitchFamily="49" charset="0"/>
                <a:cs typeface="Courier New" panose="02070309020205020404" pitchFamily="49" charset="0"/>
              </a:rPr>
              <a:t>  0x246  [ PF ZF IF ] </a:t>
            </a:r>
            <a:r>
              <a:rPr lang="en-US" i="1" dirty="0">
                <a:latin typeface="Calibri" panose="020F0502020204030204" pitchFamily="34" charset="0"/>
                <a:cs typeface="Calibri" panose="020F0502020204030204" pitchFamily="34" charset="0"/>
              </a:rPr>
              <a:t>Z set, CSO clear</a:t>
            </a:r>
            <a:endParaRPr sz="2400" i="1" u="none" strike="noStrike" cap="none" dirty="0">
              <a:solidFill>
                <a:schemeClr val="dk1"/>
              </a:solidFill>
              <a:latin typeface="Calibri" panose="020F0502020204030204" pitchFamily="34" charset="0"/>
              <a:cs typeface="Calibri" panose="020F0502020204030204" pitchFamily="34" charset="0"/>
              <a:sym typeface="Calibri"/>
            </a:endParaRPr>
          </a:p>
          <a:p>
            <a:pPr marL="254000" marR="0" lvl="0" indent="-254000" algn="l" rtl="0">
              <a:spcBef>
                <a:spcPts val="60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Implicitly set (as side effect) of arithmetic operations</a:t>
            </a:r>
            <a:endParaRPr dirty="0"/>
          </a:p>
          <a:p>
            <a:pPr marL="317500" marR="0" lvl="1" indent="0" algn="l" rtl="0">
              <a:spcBef>
                <a:spcPts val="500"/>
              </a:spcBef>
              <a:spcAft>
                <a:spcPts val="0"/>
              </a:spcAft>
              <a:buClr>
                <a:srgbClr val="990000"/>
              </a:buClr>
              <a:buSzPts val="2200"/>
              <a:buFont typeface="Noto Sans Symbols"/>
              <a:buNone/>
            </a:pPr>
            <a:r>
              <a:rPr lang="en-US" sz="2000" b="0" i="0" u="none" strike="noStrike" cap="none" dirty="0">
                <a:solidFill>
                  <a:schemeClr val="dk1"/>
                </a:solidFill>
                <a:latin typeface="Calibri"/>
                <a:ea typeface="Calibri"/>
                <a:cs typeface="Calibri"/>
                <a:sym typeface="Calibri"/>
              </a:rPr>
              <a:t>Example: </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addq</a:t>
            </a:r>
            <a:r>
              <a:rPr lang="en-US" sz="2000" b="0" i="0" u="none" strike="noStrike" cap="none" dirty="0">
                <a:solidFill>
                  <a:schemeClr val="dk1"/>
                </a:solidFill>
                <a:latin typeface="Calibri"/>
                <a:ea typeface="Calibri"/>
                <a:cs typeface="Calibri"/>
                <a:sym typeface="Calibri"/>
              </a:rPr>
              <a:t> </a:t>
            </a:r>
            <a:r>
              <a:rPr lang="en-US" sz="2000" b="0" i="1" u="none" strike="noStrike" cap="none" dirty="0" err="1">
                <a:solidFill>
                  <a:schemeClr val="dk1"/>
                </a:solidFill>
                <a:latin typeface="Calibri"/>
                <a:ea typeface="Calibri"/>
                <a:cs typeface="Calibri"/>
                <a:sym typeface="Calibri"/>
              </a:rPr>
              <a:t>Src</a:t>
            </a:r>
            <a:r>
              <a:rPr lang="en-US" sz="2000" b="0" i="0" u="none" strike="noStrike" cap="none" dirty="0" err="1">
                <a:solidFill>
                  <a:schemeClr val="dk1"/>
                </a:solidFill>
                <a:latin typeface="Calibri"/>
                <a:ea typeface="Calibri"/>
                <a:cs typeface="Calibri"/>
                <a:sym typeface="Calibri"/>
              </a:rPr>
              <a:t>,</a:t>
            </a:r>
            <a:r>
              <a:rPr lang="en-US" sz="2000" b="0" i="1" u="none" strike="noStrike" cap="none" dirty="0" err="1">
                <a:solidFill>
                  <a:schemeClr val="dk1"/>
                </a:solidFill>
                <a:latin typeface="Calibri"/>
                <a:ea typeface="Calibri"/>
                <a:cs typeface="Calibri"/>
                <a:sym typeface="Calibri"/>
              </a:rPr>
              <a:t>Dest</a:t>
            </a:r>
            <a:r>
              <a:rPr lang="en-US" sz="2000" b="0" i="0" u="none" strike="noStrike" cap="none" dirty="0">
                <a:solidFill>
                  <a:schemeClr val="dk1"/>
                </a:solidFill>
                <a:latin typeface="Calibri"/>
                <a:ea typeface="Calibri"/>
                <a:cs typeface="Calibri"/>
                <a:sym typeface="Calibri"/>
              </a:rPr>
              <a:t> ↔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t = </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a+b</a:t>
            </a:r>
            <a:endParaRPr sz="2000" b="0" i="0" u="none" strike="noStrike" cap="none" dirty="0">
              <a:solidFill>
                <a:schemeClr val="dk1"/>
              </a:solidFill>
              <a:latin typeface="Calibri"/>
              <a:ea typeface="Calibri"/>
              <a:cs typeface="Calibri"/>
              <a:sym typeface="Calibri"/>
            </a:endParaRPr>
          </a:p>
          <a:p>
            <a:pPr marL="317500" marR="0" lvl="1" indent="0" algn="l" rtl="0">
              <a:spcBef>
                <a:spcPts val="500"/>
              </a:spcBef>
              <a:spcAft>
                <a:spcPts val="0"/>
              </a:spcAft>
              <a:buClr>
                <a:srgbClr val="990000"/>
              </a:buClr>
              <a:buSzPts val="2200"/>
              <a:buFont typeface="Noto Sans Symbols"/>
              <a:buNone/>
            </a:pPr>
            <a:r>
              <a:rPr lang="en-US" sz="2000" b="1" i="0" u="none" strike="noStrike" cap="none" dirty="0">
                <a:solidFill>
                  <a:srgbClr val="980002"/>
                </a:solidFill>
                <a:latin typeface="Calibri"/>
                <a:ea typeface="Calibri"/>
                <a:cs typeface="Calibri"/>
                <a:sym typeface="Calibri"/>
              </a:rPr>
              <a:t>CF set</a:t>
            </a:r>
            <a:r>
              <a:rPr lang="en-US" sz="2000" b="0" i="0" u="none" strike="noStrike" cap="none" dirty="0">
                <a:solidFill>
                  <a:schemeClr val="dk1"/>
                </a:solidFill>
                <a:latin typeface="Calibri"/>
                <a:ea typeface="Calibri"/>
                <a:cs typeface="Calibri"/>
                <a:sym typeface="Calibri"/>
              </a:rPr>
              <a:t> if carry out from most significant bit (unsigned overflow)</a:t>
            </a:r>
            <a:endParaRPr dirty="0"/>
          </a:p>
          <a:p>
            <a:pPr marL="317500" marR="0" lvl="1" indent="0" algn="l" rtl="0">
              <a:spcBef>
                <a:spcPts val="500"/>
              </a:spcBef>
              <a:spcAft>
                <a:spcPts val="0"/>
              </a:spcAft>
              <a:buClr>
                <a:srgbClr val="990000"/>
              </a:buClr>
              <a:buSzPts val="2200"/>
              <a:buFont typeface="Noto Sans Symbols"/>
              <a:buNone/>
            </a:pPr>
            <a:r>
              <a:rPr lang="en-US" sz="2000" b="1" i="0" u="none" strike="noStrike" cap="none" dirty="0">
                <a:solidFill>
                  <a:srgbClr val="980002"/>
                </a:solidFill>
                <a:latin typeface="Calibri"/>
                <a:ea typeface="Calibri"/>
                <a:cs typeface="Calibri"/>
                <a:sym typeface="Calibri"/>
              </a:rPr>
              <a:t>ZF set</a:t>
            </a:r>
            <a:r>
              <a:rPr lang="en-US" sz="2000" b="0" i="0" u="none" strike="noStrike" cap="none" dirty="0">
                <a:solidFill>
                  <a:schemeClr val="dk1"/>
                </a:solidFill>
                <a:latin typeface="Calibri"/>
                <a:ea typeface="Calibri"/>
                <a:cs typeface="Calibri"/>
                <a:sym typeface="Calibri"/>
              </a:rPr>
              <a:t> if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t == 0</a:t>
            </a:r>
            <a:endParaRPr sz="2000" b="0" i="0" u="none" strike="noStrike" cap="none" dirty="0">
              <a:solidFill>
                <a:schemeClr val="dk1"/>
              </a:solidFill>
              <a:latin typeface="Calibri"/>
              <a:ea typeface="Calibri"/>
              <a:cs typeface="Calibri"/>
              <a:sym typeface="Calibri"/>
            </a:endParaRPr>
          </a:p>
          <a:p>
            <a:pPr marL="317500" marR="0" lvl="1" indent="0" algn="l" rtl="0">
              <a:spcBef>
                <a:spcPts val="500"/>
              </a:spcBef>
              <a:spcAft>
                <a:spcPts val="0"/>
              </a:spcAft>
              <a:buClr>
                <a:srgbClr val="990000"/>
              </a:buClr>
              <a:buSzPts val="2200"/>
              <a:buFont typeface="Noto Sans Symbols"/>
              <a:buNone/>
            </a:pPr>
            <a:r>
              <a:rPr lang="en-US" sz="2000" b="1" i="0" u="none" strike="noStrike" cap="none" dirty="0">
                <a:solidFill>
                  <a:srgbClr val="980002"/>
                </a:solidFill>
                <a:latin typeface="Calibri"/>
                <a:ea typeface="Calibri"/>
                <a:cs typeface="Calibri"/>
                <a:sym typeface="Calibri"/>
              </a:rPr>
              <a:t>SF set</a:t>
            </a:r>
            <a:r>
              <a:rPr lang="en-US" sz="2000" b="0" i="0" u="none" strike="noStrike" cap="none" dirty="0">
                <a:solidFill>
                  <a:schemeClr val="dk1"/>
                </a:solidFill>
                <a:latin typeface="Calibri"/>
                <a:ea typeface="Calibri"/>
                <a:cs typeface="Calibri"/>
                <a:sym typeface="Calibri"/>
              </a:rPr>
              <a:t> if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t &lt; 0</a:t>
            </a:r>
            <a:r>
              <a:rPr lang="en-US" sz="2000" b="0" i="0" u="none" strike="noStrike" cap="none" dirty="0">
                <a:solidFill>
                  <a:schemeClr val="dk1"/>
                </a:solidFill>
                <a:latin typeface="Calibri"/>
                <a:ea typeface="Calibri"/>
                <a:cs typeface="Calibri"/>
                <a:sym typeface="Calibri"/>
              </a:rPr>
              <a:t> (as signed)</a:t>
            </a:r>
            <a:endParaRPr dirty="0"/>
          </a:p>
          <a:p>
            <a:pPr marL="317500" marR="0" lvl="1" indent="0" algn="l" rtl="0">
              <a:spcBef>
                <a:spcPts val="500"/>
              </a:spcBef>
              <a:spcAft>
                <a:spcPts val="0"/>
              </a:spcAft>
              <a:buClr>
                <a:srgbClr val="990000"/>
              </a:buClr>
              <a:buSzPts val="2200"/>
              <a:buFont typeface="Noto Sans Symbols"/>
              <a:buNone/>
            </a:pPr>
            <a:r>
              <a:rPr lang="en-US" sz="2000" b="1" i="0" u="none" strike="noStrike" cap="none" dirty="0">
                <a:solidFill>
                  <a:srgbClr val="980002"/>
                </a:solidFill>
                <a:latin typeface="Calibri"/>
                <a:ea typeface="Calibri"/>
                <a:cs typeface="Calibri"/>
                <a:sym typeface="Calibri"/>
              </a:rPr>
              <a:t>OF set</a:t>
            </a:r>
            <a:r>
              <a:rPr lang="en-US" sz="2000" b="0" i="0" u="none" strike="noStrike" cap="none" dirty="0">
                <a:solidFill>
                  <a:schemeClr val="dk1"/>
                </a:solidFill>
                <a:latin typeface="Calibri"/>
                <a:ea typeface="Calibri"/>
                <a:cs typeface="Calibri"/>
                <a:sym typeface="Calibri"/>
              </a:rPr>
              <a:t> if two’s-complement (signed) overflow</a:t>
            </a:r>
            <a:br>
              <a:rPr lang="en-US" sz="2000" b="0" i="0" u="none" strike="noStrike" cap="none" dirty="0">
                <a:solidFill>
                  <a:schemeClr val="dk1"/>
                </a:solidFill>
                <a:latin typeface="Calibri"/>
                <a:ea typeface="Calibri"/>
                <a:cs typeface="Calibri"/>
                <a:sym typeface="Calibri"/>
              </a:rPr>
            </a:b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(a&gt;0 &amp;&amp; b&gt;0 &amp;&amp; t&lt;0) || (a&lt;0 &amp;&amp; b&lt;0 &amp;&amp; t&gt;=0)</a:t>
            </a:r>
            <a:endParaRPr sz="2400" b="1" i="0" u="none" strike="noStrike" cap="none" dirty="0">
              <a:solidFill>
                <a:schemeClr val="dk1"/>
              </a:solidFill>
              <a:latin typeface="Calibri"/>
              <a:ea typeface="Calibri"/>
              <a:cs typeface="Calibri"/>
              <a:sym typeface="Calibri"/>
            </a:endParaRPr>
          </a:p>
          <a:p>
            <a:pPr marL="254000" marR="0" lvl="0" indent="-254000" algn="l" rtl="0">
              <a:spcBef>
                <a:spcPts val="600"/>
              </a:spcBef>
              <a:spcAft>
                <a:spcPts val="0"/>
              </a:spcAft>
              <a:buClr>
                <a:srgbClr val="990000"/>
              </a:buClr>
              <a:buSzPts val="1440"/>
              <a:buFont typeface="Noto Sans Symbols"/>
              <a:buChar char="⬛"/>
            </a:pPr>
            <a:r>
              <a:rPr lang="en-US" sz="2400" b="1" i="0" u="none" strike="noStrike" cap="none" dirty="0">
                <a:solidFill>
                  <a:srgbClr val="990000"/>
                </a:solidFill>
                <a:latin typeface="Calibri"/>
                <a:ea typeface="Calibri"/>
                <a:cs typeface="Calibri"/>
                <a:sym typeface="Calibri"/>
              </a:rPr>
              <a:t>Not set by </a:t>
            </a:r>
            <a:r>
              <a:rPr lang="en-US" sz="2400" b="1" i="0" u="none" strike="noStrike" cap="none" dirty="0" err="1">
                <a:solidFill>
                  <a:srgbClr val="990000"/>
                </a:solidFill>
                <a:latin typeface="Courier New" panose="02070309020205020404" pitchFamily="49" charset="0"/>
                <a:ea typeface="Courier"/>
                <a:cs typeface="Courier New" panose="02070309020205020404" pitchFamily="49" charset="0"/>
                <a:sym typeface="Courier"/>
              </a:rPr>
              <a:t>leaq</a:t>
            </a:r>
            <a:r>
              <a:rPr lang="en-US" sz="2400" b="1" i="0" u="none" strike="noStrike" cap="none" dirty="0">
                <a:solidFill>
                  <a:srgbClr val="990000"/>
                </a:solidFill>
                <a:latin typeface="Calibri"/>
                <a:ea typeface="Calibri"/>
                <a:cs typeface="Calibri"/>
                <a:sym typeface="Calibri"/>
              </a:rPr>
              <a:t> </a:t>
            </a:r>
            <a:r>
              <a:rPr lang="en-US" sz="2400" b="1" i="0" u="none" strike="noStrike" cap="none" dirty="0">
                <a:solidFill>
                  <a:schemeClr val="dk1"/>
                </a:solidFill>
                <a:latin typeface="Calibri"/>
                <a:ea typeface="Calibri"/>
                <a:cs typeface="Calibri"/>
                <a:sym typeface="Calibri"/>
              </a:rPr>
              <a:t>instruction</a:t>
            </a:r>
            <a:endParaRPr sz="24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ZF set when</a:t>
            </a:r>
            <a:endParaRPr sz="3600" b="1" i="0" u="none" strike="noStrike" cap="none">
              <a:solidFill>
                <a:schemeClr val="dk1"/>
              </a:solidFill>
              <a:latin typeface="Calibri"/>
              <a:ea typeface="Calibri"/>
              <a:cs typeface="Calibri"/>
              <a:sym typeface="Calibri"/>
            </a:endParaRPr>
          </a:p>
        </p:txBody>
      </p:sp>
      <p:sp>
        <p:nvSpPr>
          <p:cNvPr id="359" name="Shape 359"/>
          <p:cNvSpPr/>
          <p:nvPr/>
        </p:nvSpPr>
        <p:spPr>
          <a:xfrm>
            <a:off x="2707341" y="1604682"/>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Courier New"/>
              <a:buNone/>
            </a:pPr>
            <a:r>
              <a:rPr lang="en-US" sz="2000" b="1">
                <a:solidFill>
                  <a:srgbClr val="000000"/>
                </a:solidFill>
                <a:latin typeface="Courier New"/>
                <a:ea typeface="Courier New"/>
                <a:cs typeface="Courier New"/>
                <a:sym typeface="Courier New"/>
              </a:rPr>
              <a:t>000000000000…00000000000</a:t>
            </a:r>
            <a:endParaRPr sz="2000" b="1" i="0" u="none" strike="noStrike" cap="none" dirty="0">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a:sym typeface="Calibri"/>
              </a:rPr>
              <a:t>Today</a:t>
            </a:r>
            <a:endParaRPr lang="en-US" dirty="0"/>
          </a:p>
        </p:txBody>
      </p:sp>
      <p:sp>
        <p:nvSpPr>
          <p:cNvPr id="282" name="Shape 282"/>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r>
              <a:rPr lang="en-US" dirty="0"/>
              <a:t>Review of a few tricky bits from last time</a:t>
            </a:r>
          </a:p>
          <a:p>
            <a:r>
              <a:rPr lang="en-US" dirty="0">
                <a:solidFill>
                  <a:schemeClr val="bg1">
                    <a:lumMod val="65000"/>
                  </a:schemeClr>
                </a:solidFill>
              </a:rPr>
              <a:t>Basics of control flow</a:t>
            </a:r>
          </a:p>
          <a:p>
            <a:r>
              <a:rPr lang="en-US" dirty="0">
                <a:solidFill>
                  <a:schemeClr val="bg1">
                    <a:lumMod val="65000"/>
                  </a:schemeClr>
                </a:solidFill>
              </a:rPr>
              <a:t>Condition codes</a:t>
            </a:r>
          </a:p>
          <a:p>
            <a:r>
              <a:rPr lang="en-US" dirty="0">
                <a:solidFill>
                  <a:schemeClr val="bg1">
                    <a:lumMod val="65000"/>
                  </a:schemeClr>
                </a:solidFill>
              </a:rPr>
              <a:t>Conditional operations</a:t>
            </a:r>
          </a:p>
          <a:p>
            <a:r>
              <a:rPr lang="en-US" dirty="0">
                <a:solidFill>
                  <a:schemeClr val="bg1">
                    <a:lumMod val="65000"/>
                  </a:schemeClr>
                </a:solidFill>
              </a:rPr>
              <a:t>Loops</a:t>
            </a:r>
          </a:p>
          <a:p>
            <a:r>
              <a:rPr lang="en-US" dirty="0">
                <a:solidFill>
                  <a:schemeClr val="bg1">
                    <a:lumMod val="65000"/>
                  </a:schemeClr>
                </a:solidFill>
              </a:rPr>
              <a:t>If we have time: switch statements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dirty="0"/>
              <a:t>S</a:t>
            </a:r>
            <a:r>
              <a:rPr lang="en-US" sz="3600" b="1" i="0" u="none" strike="noStrike" cap="none" dirty="0">
                <a:solidFill>
                  <a:schemeClr val="dk1"/>
                </a:solidFill>
                <a:latin typeface="Calibri"/>
                <a:ea typeface="Calibri"/>
                <a:cs typeface="Calibri"/>
                <a:sym typeface="Calibri"/>
              </a:rPr>
              <a:t>F set when</a:t>
            </a:r>
            <a:endParaRPr sz="3600" b="1" i="0" u="none" strike="noStrike" cap="none" dirty="0">
              <a:solidFill>
                <a:schemeClr val="dk1"/>
              </a:solidFill>
              <a:latin typeface="Calibri"/>
              <a:ea typeface="Calibri"/>
              <a:cs typeface="Calibri"/>
              <a:sym typeface="Calibri"/>
            </a:endParaRPr>
          </a:p>
        </p:txBody>
      </p:sp>
      <p:sp>
        <p:nvSpPr>
          <p:cNvPr id="359" name="Shape 359"/>
          <p:cNvSpPr/>
          <p:nvPr/>
        </p:nvSpPr>
        <p:spPr>
          <a:xfrm>
            <a:off x="2707341" y="1604682"/>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Courier New"/>
              <a:buNone/>
            </a:pPr>
            <a:r>
              <a:rPr lang="en-US" sz="2000" b="1" dirty="0">
                <a:latin typeface="Courier New"/>
                <a:ea typeface="Courier New"/>
                <a:cs typeface="Courier New"/>
                <a:sym typeface="Courier New"/>
              </a:rPr>
              <a:t>1</a:t>
            </a:r>
            <a:r>
              <a:rPr lang="en-US" sz="2000" b="1" dirty="0">
                <a:solidFill>
                  <a:schemeClr val="bg1">
                    <a:lumMod val="75000"/>
                  </a:schemeClr>
                </a:solidFill>
                <a:latin typeface="Courier New"/>
                <a:ea typeface="Courier New"/>
                <a:cs typeface="Courier New"/>
                <a:sym typeface="Courier New"/>
              </a:rPr>
              <a:t>xxxxxxxxxxx…</a:t>
            </a:r>
            <a:r>
              <a:rPr lang="en-US" sz="2000" b="1" dirty="0" err="1">
                <a:solidFill>
                  <a:schemeClr val="bg1">
                    <a:lumMod val="75000"/>
                  </a:schemeClr>
                </a:solidFill>
                <a:latin typeface="Courier New"/>
                <a:ea typeface="Courier New"/>
                <a:cs typeface="Courier New"/>
                <a:sym typeface="Courier New"/>
              </a:rPr>
              <a:t>xxxxxxxxxxx</a:t>
            </a:r>
            <a:endParaRPr sz="2000" b="1" i="0" u="none" strike="noStrike" cap="none" dirty="0">
              <a:solidFill>
                <a:schemeClr val="bg1">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3288509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dirty="0">
                <a:solidFill>
                  <a:schemeClr val="dk1"/>
                </a:solidFill>
                <a:latin typeface="Calibri"/>
                <a:ea typeface="Calibri"/>
                <a:cs typeface="Calibri"/>
                <a:sym typeface="Calibri"/>
              </a:rPr>
              <a:t>CF set when</a:t>
            </a:r>
            <a:endParaRPr sz="3600" b="1" i="0" u="none" strike="noStrike" cap="none" dirty="0">
              <a:solidFill>
                <a:schemeClr val="dk1"/>
              </a:solidFill>
              <a:latin typeface="Calibri"/>
              <a:ea typeface="Calibri"/>
              <a:cs typeface="Calibri"/>
              <a:sym typeface="Calibri"/>
            </a:endParaRPr>
          </a:p>
        </p:txBody>
      </p:sp>
      <p:sp>
        <p:nvSpPr>
          <p:cNvPr id="348" name="Shape 348"/>
          <p:cNvSpPr/>
          <p:nvPr/>
        </p:nvSpPr>
        <p:spPr>
          <a:xfrm>
            <a:off x="2707341" y="1604682"/>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7030A0"/>
              </a:buClr>
              <a:buSzPts val="2000"/>
              <a:buFont typeface="Courier New"/>
              <a:buNone/>
            </a:pPr>
            <a:r>
              <a:rPr lang="en-US" sz="2000" b="1" dirty="0" err="1">
                <a:solidFill>
                  <a:srgbClr val="7030A0"/>
                </a:solidFill>
                <a:latin typeface="Courier New"/>
                <a:ea typeface="Courier New"/>
                <a:cs typeface="Courier New"/>
                <a:sym typeface="Courier New"/>
              </a:rPr>
              <a:t>y</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sp>
        <p:nvSpPr>
          <p:cNvPr id="349" name="Shape 349"/>
          <p:cNvSpPr/>
          <p:nvPr/>
        </p:nvSpPr>
        <p:spPr>
          <a:xfrm>
            <a:off x="2707341" y="2106706"/>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7030A0"/>
              </a:buClr>
              <a:buSzPts val="2000"/>
              <a:buFont typeface="Courier New"/>
              <a:buNone/>
            </a:pPr>
            <a:r>
              <a:rPr lang="en-US" sz="2000" b="1" dirty="0" err="1">
                <a:solidFill>
                  <a:srgbClr val="7030A0"/>
                </a:solidFill>
                <a:latin typeface="Courier New"/>
                <a:ea typeface="Courier New"/>
                <a:cs typeface="Courier New"/>
                <a:sym typeface="Courier New"/>
              </a:rPr>
              <a:t>y</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cxnSp>
        <p:nvCxnSpPr>
          <p:cNvPr id="350" name="Shape 350"/>
          <p:cNvCxnSpPr/>
          <p:nvPr/>
        </p:nvCxnSpPr>
        <p:spPr>
          <a:xfrm>
            <a:off x="1990165" y="2770094"/>
            <a:ext cx="5262282" cy="0"/>
          </a:xfrm>
          <a:prstGeom prst="straightConnector1">
            <a:avLst/>
          </a:prstGeom>
          <a:solidFill>
            <a:schemeClr val="accent1"/>
          </a:solidFill>
          <a:ln w="25400" cap="flat" cmpd="sng">
            <a:solidFill>
              <a:srgbClr val="000000"/>
            </a:solidFill>
            <a:prstDash val="solid"/>
            <a:round/>
            <a:headEnd type="none" w="sm" len="sm"/>
            <a:tailEnd type="none" w="sm" len="sm"/>
          </a:ln>
        </p:spPr>
      </p:cxnSp>
      <p:sp>
        <p:nvSpPr>
          <p:cNvPr id="351" name="Shape 351"/>
          <p:cNvSpPr txBox="1"/>
          <p:nvPr/>
        </p:nvSpPr>
        <p:spPr>
          <a:xfrm>
            <a:off x="2142565" y="1988386"/>
            <a:ext cx="457200"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200">
                <a:solidFill>
                  <a:srgbClr val="000000"/>
                </a:solidFill>
                <a:latin typeface="Gill Sans"/>
                <a:ea typeface="Gill Sans"/>
                <a:cs typeface="Gill Sans"/>
                <a:sym typeface="Gill Sans"/>
              </a:rPr>
              <a:t>+</a:t>
            </a:r>
            <a:endParaRPr sz="4200">
              <a:solidFill>
                <a:srgbClr val="000000"/>
              </a:solidFill>
              <a:latin typeface="Gill Sans"/>
              <a:ea typeface="Gill Sans"/>
              <a:cs typeface="Gill Sans"/>
              <a:sym typeface="Gill Sans"/>
            </a:endParaRPr>
          </a:p>
        </p:txBody>
      </p:sp>
      <p:sp>
        <p:nvSpPr>
          <p:cNvPr id="352" name="Shape 352"/>
          <p:cNvSpPr/>
          <p:nvPr/>
        </p:nvSpPr>
        <p:spPr>
          <a:xfrm>
            <a:off x="2707341" y="2904565"/>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2000"/>
              <a:buFont typeface="Courier New"/>
              <a:buNone/>
            </a:pPr>
            <a:r>
              <a:rPr lang="en-US" sz="2000" b="1" dirty="0" err="1">
                <a:solidFill>
                  <a:srgbClr val="FF0000"/>
                </a:solidFill>
                <a:latin typeface="Courier New"/>
                <a:ea typeface="Courier New"/>
                <a:cs typeface="Courier New"/>
                <a:sym typeface="Courier New"/>
              </a:rPr>
              <a:t>z</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sp>
        <p:nvSpPr>
          <p:cNvPr id="9" name="Shape 332">
            <a:extLst>
              <a:ext uri="{FF2B5EF4-FFF2-40B4-BE49-F238E27FC236}">
                <a16:creationId xmlns:a16="http://schemas.microsoft.com/office/drawing/2014/main" id="{515E0789-45DF-47CD-88C0-FCB0B8E9B0ED}"/>
              </a:ext>
            </a:extLst>
          </p:cNvPr>
          <p:cNvSpPr txBox="1"/>
          <p:nvPr/>
        </p:nvSpPr>
        <p:spPr>
          <a:xfrm>
            <a:off x="2142565" y="2964487"/>
            <a:ext cx="4572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rgbClr val="FF0000"/>
                </a:solidFill>
                <a:latin typeface="Courier New"/>
                <a:ea typeface="Courier New"/>
                <a:cs typeface="Courier New"/>
                <a:sym typeface="Courier New"/>
              </a:rPr>
              <a:t>1</a:t>
            </a:r>
            <a:endParaRPr sz="2000" b="1" dirty="0">
              <a:solidFill>
                <a:srgbClr val="FF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OF set when</a:t>
            </a:r>
            <a:endParaRPr sz="3600" b="1" i="0" u="none" strike="noStrike" cap="none">
              <a:solidFill>
                <a:schemeClr val="dk1"/>
              </a:solidFill>
              <a:latin typeface="Calibri"/>
              <a:ea typeface="Calibri"/>
              <a:cs typeface="Calibri"/>
              <a:sym typeface="Calibri"/>
            </a:endParaRPr>
          </a:p>
        </p:txBody>
      </p:sp>
      <p:sp>
        <p:nvSpPr>
          <p:cNvPr id="348" name="Shape 348"/>
          <p:cNvSpPr/>
          <p:nvPr/>
        </p:nvSpPr>
        <p:spPr>
          <a:xfrm>
            <a:off x="2707341" y="1604682"/>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7030A0"/>
              </a:buClr>
              <a:buSzPts val="2000"/>
              <a:buFont typeface="Courier New"/>
              <a:buNone/>
            </a:pPr>
            <a:r>
              <a:rPr lang="en-US" sz="2000" b="1" dirty="0" err="1">
                <a:solidFill>
                  <a:srgbClr val="7030A0"/>
                </a:solidFill>
                <a:latin typeface="Courier New"/>
                <a:ea typeface="Courier New"/>
                <a:cs typeface="Courier New"/>
                <a:sym typeface="Courier New"/>
              </a:rPr>
              <a:t>w</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sp>
        <p:nvSpPr>
          <p:cNvPr id="349" name="Shape 349"/>
          <p:cNvSpPr/>
          <p:nvPr/>
        </p:nvSpPr>
        <p:spPr>
          <a:xfrm>
            <a:off x="2707341" y="2106706"/>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7030A0"/>
              </a:buClr>
              <a:buSzPts val="2000"/>
              <a:buFont typeface="Courier New"/>
              <a:buNone/>
            </a:pPr>
            <a:r>
              <a:rPr lang="en-US" sz="2000" b="1" dirty="0" err="1">
                <a:solidFill>
                  <a:srgbClr val="7030A0"/>
                </a:solidFill>
                <a:latin typeface="Courier New"/>
                <a:ea typeface="Courier New"/>
                <a:cs typeface="Courier New"/>
                <a:sym typeface="Courier New"/>
              </a:rPr>
              <a:t>y</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cxnSp>
        <p:nvCxnSpPr>
          <p:cNvPr id="350" name="Shape 350"/>
          <p:cNvCxnSpPr/>
          <p:nvPr/>
        </p:nvCxnSpPr>
        <p:spPr>
          <a:xfrm>
            <a:off x="1990165" y="2770094"/>
            <a:ext cx="5262282" cy="0"/>
          </a:xfrm>
          <a:prstGeom prst="straightConnector1">
            <a:avLst/>
          </a:prstGeom>
          <a:solidFill>
            <a:schemeClr val="accent1"/>
          </a:solidFill>
          <a:ln w="25400" cap="flat" cmpd="sng">
            <a:solidFill>
              <a:srgbClr val="000000"/>
            </a:solidFill>
            <a:prstDash val="solid"/>
            <a:round/>
            <a:headEnd type="none" w="sm" len="sm"/>
            <a:tailEnd type="none" w="sm" len="sm"/>
          </a:ln>
        </p:spPr>
      </p:cxnSp>
      <p:sp>
        <p:nvSpPr>
          <p:cNvPr id="351" name="Shape 351"/>
          <p:cNvSpPr txBox="1"/>
          <p:nvPr/>
        </p:nvSpPr>
        <p:spPr>
          <a:xfrm>
            <a:off x="2142565" y="1988386"/>
            <a:ext cx="457200"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200">
                <a:solidFill>
                  <a:srgbClr val="000000"/>
                </a:solidFill>
                <a:latin typeface="Gill Sans"/>
                <a:ea typeface="Gill Sans"/>
                <a:cs typeface="Gill Sans"/>
                <a:sym typeface="Gill Sans"/>
              </a:rPr>
              <a:t>+</a:t>
            </a:r>
            <a:endParaRPr sz="4200">
              <a:solidFill>
                <a:srgbClr val="000000"/>
              </a:solidFill>
              <a:latin typeface="Gill Sans"/>
              <a:ea typeface="Gill Sans"/>
              <a:cs typeface="Gill Sans"/>
              <a:sym typeface="Gill Sans"/>
            </a:endParaRPr>
          </a:p>
        </p:txBody>
      </p:sp>
      <p:sp>
        <p:nvSpPr>
          <p:cNvPr id="352" name="Shape 352"/>
          <p:cNvSpPr/>
          <p:nvPr/>
        </p:nvSpPr>
        <p:spPr>
          <a:xfrm>
            <a:off x="2707341" y="2904565"/>
            <a:ext cx="3899647" cy="502024"/>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2000"/>
              <a:buFont typeface="Courier New"/>
              <a:buNone/>
            </a:pPr>
            <a:r>
              <a:rPr lang="en-US" sz="2000" b="1" dirty="0" err="1">
                <a:solidFill>
                  <a:srgbClr val="FF0000"/>
                </a:solidFill>
                <a:latin typeface="Courier New"/>
                <a:ea typeface="Courier New"/>
                <a:cs typeface="Courier New"/>
                <a:sym typeface="Courier New"/>
              </a:rPr>
              <a:t>z</a:t>
            </a:r>
            <a:r>
              <a:rPr lang="en-US" sz="2000" b="1" dirty="0" err="1">
                <a:solidFill>
                  <a:schemeClr val="bg1">
                    <a:lumMod val="75000"/>
                  </a:schemeClr>
                </a:solidFill>
                <a:latin typeface="Courier New"/>
                <a:ea typeface="Courier New"/>
                <a:cs typeface="Courier New"/>
                <a:sym typeface="Courier New"/>
              </a:rPr>
              <a:t>xxxxxxxxxxxx</a:t>
            </a:r>
            <a:r>
              <a:rPr lang="en-US" sz="2000" b="1" dirty="0">
                <a:solidFill>
                  <a:schemeClr val="bg1">
                    <a:lumMod val="75000"/>
                  </a:schemeClr>
                </a:solidFill>
                <a:latin typeface="Courier New"/>
                <a:ea typeface="Courier New"/>
                <a:cs typeface="Courier New"/>
                <a:sym typeface="Courier New"/>
              </a:rPr>
              <a:t>...</a:t>
            </a:r>
            <a:endParaRPr sz="2000" b="1" i="0" u="none" strike="noStrike" cap="none" dirty="0">
              <a:solidFill>
                <a:schemeClr val="bg1">
                  <a:lumMod val="75000"/>
                </a:schemeClr>
              </a:solidFill>
              <a:latin typeface="Courier New"/>
              <a:ea typeface="Courier New"/>
              <a:cs typeface="Courier New"/>
              <a:sym typeface="Courier New"/>
            </a:endParaRPr>
          </a:p>
        </p:txBody>
      </p:sp>
      <p:sp>
        <p:nvSpPr>
          <p:cNvPr id="353" name="Shape 353"/>
          <p:cNvSpPr txBox="1"/>
          <p:nvPr/>
        </p:nvSpPr>
        <p:spPr>
          <a:xfrm>
            <a:off x="1135604" y="4195482"/>
            <a:ext cx="4140484"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200" dirty="0">
                <a:solidFill>
                  <a:srgbClr val="000000"/>
                </a:solidFill>
                <a:latin typeface="Gill Sans"/>
                <a:ea typeface="Gill Sans"/>
                <a:cs typeface="Gill Sans"/>
                <a:sym typeface="Gill Sans"/>
              </a:rPr>
              <a:t>w == y &amp;&amp; w </a:t>
            </a:r>
            <a:r>
              <a:rPr lang="en-US" sz="4200" dirty="0">
                <a:latin typeface="Gill Sans"/>
                <a:ea typeface="Gill Sans"/>
                <a:cs typeface="Gill Sans"/>
                <a:sym typeface="Gill Sans"/>
              </a:rPr>
              <a:t>!= z</a:t>
            </a:r>
            <a:endParaRPr sz="4200" dirty="0">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55939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Compare Instruction</a:t>
            </a:r>
            <a:endParaRPr lang="en-US" dirty="0"/>
          </a:p>
        </p:txBody>
      </p:sp>
      <mc:AlternateContent xmlns:mc="http://schemas.openxmlformats.org/markup-compatibility/2006" xmlns:a14="http://schemas.microsoft.com/office/drawing/2010/main">
        <mc:Choice Requires="a14">
          <p:sp>
            <p:nvSpPr>
              <p:cNvPr id="365" name="Shape 365"/>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pPr lvl="0"/>
                <a:r>
                  <a:rPr lang="en-US" dirty="0" err="1">
                    <a:latin typeface="Courier New" panose="02070309020205020404" pitchFamily="49" charset="0"/>
                    <a:cs typeface="Courier New" panose="02070309020205020404" pitchFamily="49" charset="0"/>
                    <a:sym typeface="Calibri"/>
                  </a:rPr>
                  <a:t>cmp</a:t>
                </a:r>
                <a:r>
                  <a:rPr lang="en-US">
                    <a:latin typeface="Courier New" panose="02070309020205020404" pitchFamily="49" charset="0"/>
                    <a:cs typeface="Courier New" panose="02070309020205020404" pitchFamily="49" charset="0"/>
                    <a:sym typeface="Calibri"/>
                  </a:rPr>
                  <a:t> a, b</a:t>
                </a:r>
                <a:endParaRPr lang="en-US" dirty="0">
                  <a:latin typeface="Courier New" panose="02070309020205020404" pitchFamily="49" charset="0"/>
                  <a:cs typeface="Courier New" panose="02070309020205020404" pitchFamily="49" charset="0"/>
                  <a:sym typeface="Calibri"/>
                </a:endParaRPr>
              </a:p>
              <a:p>
                <a:pPr lvl="1"/>
                <a:r>
                  <a:rPr lang="en-US" dirty="0"/>
                  <a:t>Computes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(just like </a:t>
                </a:r>
                <a:r>
                  <a:rPr lang="en-US" b="1" dirty="0">
                    <a:latin typeface="Courier New" panose="02070309020205020404" pitchFamily="49" charset="0"/>
                    <a:cs typeface="Courier New" panose="02070309020205020404" pitchFamily="49" charset="0"/>
                  </a:rPr>
                  <a:t>sub</a:t>
                </a:r>
                <a:r>
                  <a:rPr lang="en-US" dirty="0"/>
                  <a:t>)</a:t>
                </a:r>
              </a:p>
              <a:p>
                <a:pPr lvl="1"/>
                <a:r>
                  <a:rPr lang="en-US" dirty="0"/>
                  <a:t>Sets condition codes based on result, but…</a:t>
                </a:r>
              </a:p>
              <a:p>
                <a:pPr lvl="1"/>
                <a:r>
                  <a:rPr lang="en-US" b="1" dirty="0">
                    <a:solidFill>
                      <a:srgbClr val="C00000"/>
                    </a:solidFill>
                  </a:rPr>
                  <a:t>Does not change </a:t>
                </a:r>
                <a14:m>
                  <m:oMath xmlns:m="http://schemas.openxmlformats.org/officeDocument/2006/math">
                    <m:r>
                      <a:rPr lang="en-US" b="1" i="1" dirty="0" smtClean="0">
                        <a:solidFill>
                          <a:srgbClr val="C00000"/>
                        </a:solidFill>
                        <a:latin typeface="Cambria Math" panose="02040503050406030204" pitchFamily="18" charset="0"/>
                      </a:rPr>
                      <m:t>𝒃</m:t>
                    </m:r>
                  </m:oMath>
                </a14:m>
                <a:endParaRPr lang="en-US" b="1" dirty="0">
                  <a:solidFill>
                    <a:srgbClr val="C00000"/>
                  </a:solidFill>
                </a:endParaRPr>
              </a:p>
              <a:p>
                <a:pPr lvl="1"/>
                <a:endParaRPr lang="en-US" dirty="0"/>
              </a:p>
              <a:p>
                <a:pPr lvl="1"/>
                <a:r>
                  <a:rPr lang="en-US" dirty="0"/>
                  <a:t>Used for </a:t>
                </a:r>
                <a:r>
                  <a:rPr lang="en-US" b="1" dirty="0">
                    <a:latin typeface="Courier New" panose="02070309020205020404" pitchFamily="49" charset="0"/>
                    <a:cs typeface="Courier New" panose="02070309020205020404" pitchFamily="49" charset="0"/>
                  </a:rPr>
                  <a:t>if (a &lt; b) { … }</a:t>
                </a:r>
                <a:br>
                  <a:rPr lang="en-US" b="1" dirty="0">
                    <a:latin typeface="Courier New" panose="02070309020205020404" pitchFamily="49" charset="0"/>
                    <a:cs typeface="Courier New" panose="02070309020205020404" pitchFamily="49" charset="0"/>
                  </a:rPr>
                </a:br>
                <a:r>
                  <a:rPr lang="en-US" dirty="0"/>
                  <a:t>whenever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isn’t needed for anything else</a:t>
                </a:r>
              </a:p>
            </p:txBody>
          </p:sp>
        </mc:Choice>
        <mc:Fallback xmlns="">
          <p:sp>
            <p:nvSpPr>
              <p:cNvPr id="365" name="Shape 365"/>
              <p:cNvSpPr txBox="1">
                <a:spLocks noGrp="1" noRot="1" noChangeAspect="1" noMove="1" noResize="1" noEditPoints="1" noAdjustHandles="1" noChangeArrowheads="1" noChangeShapeType="1" noTextEdit="1"/>
              </p:cNvSpPr>
              <p:nvPr>
                <p:ph type="body" idx="1"/>
              </p:nvPr>
            </p:nvSpPr>
            <p:spPr>
              <a:xfrm>
                <a:off x="381000" y="1397000"/>
                <a:ext cx="8382000" cy="5435600"/>
              </a:xfr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Test Instruction</a:t>
            </a:r>
            <a:endParaRPr lang="en-US" dirty="0"/>
          </a:p>
        </p:txBody>
      </p:sp>
      <mc:AlternateContent xmlns:mc="http://schemas.openxmlformats.org/markup-compatibility/2006" xmlns:a14="http://schemas.microsoft.com/office/drawing/2010/main">
        <mc:Choice Requires="a14">
          <p:sp>
            <p:nvSpPr>
              <p:cNvPr id="371" name="Shape 371"/>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pPr lvl="0"/>
                <a:r>
                  <a:rPr lang="en-US" dirty="0">
                    <a:latin typeface="Courier New" panose="02070309020205020404" pitchFamily="49" charset="0"/>
                    <a:cs typeface="Courier New" panose="02070309020205020404" pitchFamily="49" charset="0"/>
                    <a:sym typeface="Calibri"/>
                  </a:rPr>
                  <a:t>test a, b</a:t>
                </a:r>
                <a:endParaRPr lang="en-US" dirty="0">
                  <a:latin typeface="Courier New" panose="02070309020205020404" pitchFamily="49" charset="0"/>
                  <a:cs typeface="Courier New" panose="02070309020205020404" pitchFamily="49" charset="0"/>
                </a:endParaRPr>
              </a:p>
              <a:p>
                <a:pPr lvl="1"/>
                <a:r>
                  <a:rPr lang="en-US" dirty="0"/>
                  <a:t>Computes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𝑎</m:t>
                    </m:r>
                  </m:oMath>
                </a14:m>
                <a:r>
                  <a:rPr lang="en-US" dirty="0"/>
                  <a:t> (just like </a:t>
                </a:r>
                <a:r>
                  <a:rPr lang="en-US" b="1" dirty="0">
                    <a:latin typeface="Courier New" panose="02070309020205020404" pitchFamily="49" charset="0"/>
                    <a:cs typeface="Courier New" panose="02070309020205020404" pitchFamily="49" charset="0"/>
                  </a:rPr>
                  <a:t>and</a:t>
                </a:r>
                <a:r>
                  <a:rPr lang="en-US" dirty="0"/>
                  <a:t>)</a:t>
                </a:r>
              </a:p>
              <a:p>
                <a:pPr lvl="1"/>
                <a:r>
                  <a:rPr lang="en-US" dirty="0"/>
                  <a:t>Sets condition codes (only SF and ZF) based on result, but…</a:t>
                </a:r>
              </a:p>
              <a:p>
                <a:pPr lvl="1"/>
                <a:r>
                  <a:rPr lang="en-US" b="1" dirty="0">
                    <a:solidFill>
                      <a:srgbClr val="C00000"/>
                    </a:solidFill>
                  </a:rPr>
                  <a:t>Does not change </a:t>
                </a:r>
                <a14:m>
                  <m:oMath xmlns:m="http://schemas.openxmlformats.org/officeDocument/2006/math">
                    <m:r>
                      <a:rPr lang="en-US" b="1" i="1" dirty="0" smtClean="0">
                        <a:solidFill>
                          <a:srgbClr val="C00000"/>
                        </a:solidFill>
                        <a:latin typeface="Cambria Math" panose="02040503050406030204" pitchFamily="18" charset="0"/>
                      </a:rPr>
                      <m:t>𝒃</m:t>
                    </m:r>
                  </m:oMath>
                </a14:m>
                <a:endParaRPr lang="en-US" b="1" dirty="0">
                  <a:solidFill>
                    <a:srgbClr val="C00000"/>
                  </a:solidFill>
                </a:endParaRPr>
              </a:p>
              <a:p>
                <a:pPr lvl="1"/>
                <a:endParaRPr lang="en-US" dirty="0"/>
              </a:p>
              <a:p>
                <a:pPr lvl="1"/>
                <a:r>
                  <a:rPr lang="en-US" dirty="0"/>
                  <a:t>Most common use: </a:t>
                </a:r>
                <a:r>
                  <a:rPr lang="en-US" dirty="0">
                    <a:latin typeface="Courier New" panose="02070309020205020404" pitchFamily="49" charset="0"/>
                    <a:cs typeface="Courier New" panose="02070309020205020404" pitchFamily="49" charset="0"/>
                  </a:rPr>
                  <a:t>test %</a:t>
                </a:r>
                <a:r>
                  <a:rPr lang="en-US" dirty="0" err="1">
                    <a:latin typeface="Courier New" panose="02070309020205020404" pitchFamily="49" charset="0"/>
                    <a:cs typeface="Courier New" panose="02070309020205020404" pitchFamily="49" charset="0"/>
                  </a:rPr>
                  <a:t>rX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rX</a:t>
                </a:r>
                <a:br>
                  <a:rPr lang="en-US" dirty="0"/>
                </a:br>
                <a:r>
                  <a:rPr lang="en-US" dirty="0"/>
                  <a:t>to compare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rX</a:t>
                </a:r>
                <a:r>
                  <a:rPr lang="en-US" dirty="0"/>
                  <a:t> to zero</a:t>
                </a:r>
              </a:p>
              <a:p>
                <a:pPr lvl="1"/>
                <a:endParaRPr lang="en-US" dirty="0"/>
              </a:p>
              <a:p>
                <a:pPr lvl="1"/>
                <a:r>
                  <a:rPr lang="en-US" dirty="0"/>
                  <a:t>Second most common use: </a:t>
                </a:r>
                <a:r>
                  <a:rPr lang="en-US" dirty="0">
                    <a:latin typeface="Courier New" panose="02070309020205020404" pitchFamily="49" charset="0"/>
                    <a:cs typeface="Courier New" panose="02070309020205020404" pitchFamily="49" charset="0"/>
                  </a:rPr>
                  <a:t>test %</a:t>
                </a:r>
                <a:r>
                  <a:rPr lang="en-US" dirty="0" err="1">
                    <a:latin typeface="Courier New" panose="02070309020205020404" pitchFamily="49" charset="0"/>
                    <a:cs typeface="Courier New" panose="02070309020205020404" pitchFamily="49" charset="0"/>
                  </a:rPr>
                  <a:t>rX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rY</a:t>
                </a:r>
                <a:br>
                  <a:rPr lang="en-US" dirty="0"/>
                </a:br>
                <a:r>
                  <a:rPr lang="en-US" dirty="0"/>
                  <a:t>tests if any of the 1-bits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rY</a:t>
                </a:r>
                <a:r>
                  <a:rPr lang="en-US" dirty="0"/>
                  <a:t> are also 1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rX</a:t>
                </a:r>
                <a:r>
                  <a:rPr lang="en-US" dirty="0"/>
                  <a:t> (or vice versa)</a:t>
                </a:r>
              </a:p>
              <a:p>
                <a:pPr lvl="1"/>
                <a:endParaRPr lang="en-US" dirty="0"/>
              </a:p>
            </p:txBody>
          </p:sp>
        </mc:Choice>
        <mc:Fallback xmlns="">
          <p:sp>
            <p:nvSpPr>
              <p:cNvPr id="371" name="Shape 371"/>
              <p:cNvSpPr txBox="1">
                <a:spLocks noGrp="1" noRot="1" noChangeAspect="1" noMove="1" noResize="1" noEditPoints="1" noAdjustHandles="1" noChangeArrowheads="1" noChangeShapeType="1" noTextEdit="1"/>
              </p:cNvSpPr>
              <p:nvPr>
                <p:ph type="body" idx="1"/>
              </p:nvPr>
            </p:nvSpPr>
            <p:spPr>
              <a:xfrm>
                <a:off x="381000" y="1397000"/>
                <a:ext cx="8382000" cy="5435600"/>
              </a:xfr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Today</a:t>
            </a:r>
            <a:endParaRPr lang="en-US" dirty="0"/>
          </a:p>
        </p:txBody>
      </p:sp>
      <p:sp>
        <p:nvSpPr>
          <p:cNvPr id="282" name="Shape 282"/>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r>
              <a:rPr lang="en-US" dirty="0">
                <a:solidFill>
                  <a:schemeClr val="bg1">
                    <a:lumMod val="65000"/>
                  </a:schemeClr>
                </a:solidFill>
              </a:rPr>
              <a:t>Review of a few tricky bits from yesterday</a:t>
            </a:r>
          </a:p>
          <a:p>
            <a:r>
              <a:rPr lang="en-US" dirty="0">
                <a:solidFill>
                  <a:schemeClr val="bg1">
                    <a:lumMod val="65000"/>
                  </a:schemeClr>
                </a:solidFill>
              </a:rPr>
              <a:t>Basics of control flow</a:t>
            </a:r>
          </a:p>
          <a:p>
            <a:r>
              <a:rPr lang="en-US" dirty="0">
                <a:solidFill>
                  <a:schemeClr val="bg1">
                    <a:lumMod val="65000"/>
                  </a:schemeClr>
                </a:solidFill>
              </a:rPr>
              <a:t>Condition codes</a:t>
            </a:r>
          </a:p>
          <a:p>
            <a:r>
              <a:rPr lang="en-US" dirty="0">
                <a:solidFill>
                  <a:schemeClr val="tx1"/>
                </a:solidFill>
              </a:rPr>
              <a:t>Conditional operations</a:t>
            </a:r>
          </a:p>
          <a:p>
            <a:r>
              <a:rPr lang="en-US" dirty="0">
                <a:solidFill>
                  <a:schemeClr val="bg1">
                    <a:lumMod val="65000"/>
                  </a:schemeClr>
                </a:solidFill>
              </a:rPr>
              <a:t>Loops</a:t>
            </a:r>
          </a:p>
          <a:p>
            <a:r>
              <a:rPr lang="en-US" dirty="0">
                <a:solidFill>
                  <a:schemeClr val="bg1">
                    <a:lumMod val="65000"/>
                  </a:schemeClr>
                </a:solidFill>
              </a:rPr>
              <a:t>If we have time: switch statements</a:t>
            </a:r>
          </a:p>
        </p:txBody>
      </p:sp>
    </p:spTree>
    <p:extLst>
      <p:ext uri="{BB962C8B-B14F-4D97-AF65-F5344CB8AC3E}">
        <p14:creationId xmlns:p14="http://schemas.microsoft.com/office/powerpoint/2010/main" val="1879118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Jumping</a:t>
            </a:r>
            <a:endParaRPr/>
          </a:p>
        </p:txBody>
      </p:sp>
      <p:sp>
        <p:nvSpPr>
          <p:cNvPr id="467" name="Shape 467"/>
          <p:cNvSpPr txBox="1">
            <a:spLocks noGrp="1"/>
          </p:cNvSpPr>
          <p:nvPr>
            <p:ph type="body" idx="1"/>
          </p:nvPr>
        </p:nvSpPr>
        <p:spPr>
          <a:xfrm>
            <a:off x="381000" y="1397000"/>
            <a:ext cx="8382000" cy="8636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jX Instructions</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Jump to different part of code depending on condition codes</a:t>
            </a:r>
            <a:endParaRPr/>
          </a:p>
        </p:txBody>
      </p:sp>
      <p:graphicFrame>
        <p:nvGraphicFramePr>
          <p:cNvPr id="468" name="Shape 468"/>
          <p:cNvGraphicFramePr/>
          <p:nvPr>
            <p:extLst>
              <p:ext uri="{D42A27DB-BD31-4B8C-83A1-F6EECF244321}">
                <p14:modId xmlns:p14="http://schemas.microsoft.com/office/powerpoint/2010/main" val="2725565801"/>
              </p:ext>
            </p:extLst>
          </p:nvPr>
        </p:nvGraphicFramePr>
        <p:xfrm>
          <a:off x="1511300" y="2433638"/>
          <a:ext cx="6096000" cy="3901440"/>
        </p:xfrm>
        <a:graphic>
          <a:graphicData uri="http://schemas.openxmlformats.org/drawingml/2006/table">
            <a:tbl>
              <a:tblPr>
                <a:noFill/>
                <a:tableStyleId>{37CBDAAD-7E24-4B06-BBAF-3711D7D97985}</a:tableStyleId>
              </a:tblPr>
              <a:tblGrid>
                <a:gridCol w="1109675">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75">
                  <a:extLst>
                    <a:ext uri="{9D8B030D-6E8A-4147-A177-3AD203B41FA5}">
                      <a16:colId xmlns:a16="http://schemas.microsoft.com/office/drawing/2014/main" val="20002"/>
                    </a:ext>
                  </a:extLst>
                </a:gridCol>
              </a:tblGrid>
              <a:tr h="376250">
                <a:tc>
                  <a:txBody>
                    <a:bodyPr/>
                    <a:lstStyle/>
                    <a:p>
                      <a:pPr marL="0" marR="0" lvl="0" indent="0" algn="l" rtl="0">
                        <a:lnSpc>
                          <a:spcPct val="100000"/>
                        </a:lnSpc>
                        <a:spcBef>
                          <a:spcPts val="0"/>
                        </a:spcBef>
                        <a:spcAft>
                          <a:spcPts val="0"/>
                        </a:spcAft>
                        <a:buClr>
                          <a:srgbClr val="990000"/>
                        </a:buClr>
                        <a:buSzPts val="1200"/>
                        <a:buFont typeface="Noto Sans Symbols"/>
                        <a:buNone/>
                      </a:pPr>
                      <a:r>
                        <a:rPr lang="en-US" sz="2000" b="1" i="0" u="none" strike="noStrike" cap="none" dirty="0" err="1">
                          <a:solidFill>
                            <a:schemeClr val="dk1"/>
                          </a:solidFill>
                          <a:latin typeface="Calibri"/>
                          <a:ea typeface="Calibri"/>
                          <a:cs typeface="Calibri"/>
                          <a:sym typeface="Calibri"/>
                        </a:rPr>
                        <a:t>jX</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tc>
                  <a:txBody>
                    <a:bodyPr/>
                    <a:lstStyle/>
                    <a:p>
                      <a:pPr marL="0" marR="0" lvl="0" indent="0" algn="l" rtl="0">
                        <a:lnSpc>
                          <a:spcPct val="100000"/>
                        </a:lnSpc>
                        <a:spcBef>
                          <a:spcPts val="0"/>
                        </a:spcBef>
                        <a:spcAft>
                          <a:spcPts val="0"/>
                        </a:spcAft>
                        <a:buClr>
                          <a:srgbClr val="990000"/>
                        </a:buClr>
                        <a:buSzPts val="1200"/>
                        <a:buFont typeface="Noto Sans Symbols"/>
                        <a:buNone/>
                      </a:pPr>
                      <a:r>
                        <a:rPr lang="en-US" sz="2000" b="1" i="0" u="none" strike="noStrike" cap="none">
                          <a:solidFill>
                            <a:schemeClr val="dk1"/>
                          </a:solidFill>
                          <a:latin typeface="Calibri"/>
                          <a:ea typeface="Calibri"/>
                          <a:cs typeface="Calibri"/>
                          <a:sym typeface="Calibri"/>
                        </a:rPr>
                        <a:t>Condition</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tc>
                  <a:txBody>
                    <a:bodyPr/>
                    <a:lstStyle/>
                    <a:p>
                      <a:pPr marL="0" marR="0" lvl="0" indent="0" algn="l" rtl="0">
                        <a:lnSpc>
                          <a:spcPct val="100000"/>
                        </a:lnSpc>
                        <a:spcBef>
                          <a:spcPts val="0"/>
                        </a:spcBef>
                        <a:spcAft>
                          <a:spcPts val="0"/>
                        </a:spcAft>
                        <a:buClr>
                          <a:srgbClr val="990000"/>
                        </a:buClr>
                        <a:buSzPts val="1200"/>
                        <a:buFont typeface="Noto Sans Symbols"/>
                        <a:buNone/>
                      </a:pPr>
                      <a:r>
                        <a:rPr lang="en-US" sz="2000" b="1" i="0" u="none" strike="noStrike" cap="none">
                          <a:solidFill>
                            <a:schemeClr val="dk1"/>
                          </a:solidFill>
                          <a:latin typeface="Calibri"/>
                          <a:ea typeface="Calibri"/>
                          <a:cs typeface="Calibri"/>
                          <a:sym typeface="Calibri"/>
                        </a:rPr>
                        <a:t>Description</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extLst>
                  <a:ext uri="{0D108BD9-81ED-4DB2-BD59-A6C34878D82A}">
                    <a16:rowId xmlns:a16="http://schemas.microsoft.com/office/drawing/2014/main" val="10000"/>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jmp</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1</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Unconditional</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532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je</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ZF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Equal / Zero</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jne</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~ZF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Not Equal / Not Zero</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js</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Negative</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jns</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Nonnegative</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jg</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~(SF^OF)&amp;~ZF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Greater (Signed)</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jge</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Greater or Equal (Signed)</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jl</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Less (Signed)</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jle</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(SF^OF)|ZF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Less or Equal (Signed)</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ja</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~CF&amp;~ZF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a:solidFill>
                            <a:schemeClr val="dk1"/>
                          </a:solidFill>
                          <a:latin typeface="Calibri"/>
                          <a:ea typeface="Calibri"/>
                          <a:cs typeface="Calibri"/>
                          <a:sym typeface="Calibri"/>
                        </a:rPr>
                        <a:t>Above (unsigned)</a:t>
                      </a:r>
                      <a:endParaRPr/>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12750">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jb</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CF</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960"/>
                        <a:buFont typeface="Noto Sans Symbols"/>
                        <a:buNone/>
                      </a:pPr>
                      <a:r>
                        <a:rPr lang="en-US" sz="1600" b="1" i="0" u="none" strike="noStrike" cap="none" dirty="0">
                          <a:solidFill>
                            <a:schemeClr val="dk1"/>
                          </a:solidFill>
                          <a:latin typeface="Calibri"/>
                          <a:ea typeface="Calibri"/>
                          <a:cs typeface="Calibri"/>
                          <a:sym typeface="Calibri"/>
                        </a:rPr>
                        <a:t>Below (unsigned)</a:t>
                      </a:r>
                      <a:endParaRPr dirty="0"/>
                    </a:p>
                  </a:txBody>
                  <a:tcPr marL="38100" marR="38100" marT="38100" marB="381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Reading Condition Codes</a:t>
            </a:r>
            <a:endParaRPr/>
          </a:p>
        </p:txBody>
      </p:sp>
      <p:sp>
        <p:nvSpPr>
          <p:cNvPr id="378" name="Shape 378"/>
          <p:cNvSpPr txBox="1">
            <a:spLocks noGrp="1"/>
          </p:cNvSpPr>
          <p:nvPr>
            <p:ph type="body" idx="1"/>
          </p:nvPr>
        </p:nvSpPr>
        <p:spPr>
          <a:xfrm>
            <a:off x="381000" y="1397000"/>
            <a:ext cx="8382000" cy="54356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dirty="0" err="1">
                <a:solidFill>
                  <a:schemeClr val="dk1"/>
                </a:solidFill>
                <a:latin typeface="Calibri"/>
                <a:ea typeface="Calibri"/>
                <a:cs typeface="Calibri"/>
                <a:sym typeface="Calibri"/>
              </a:rPr>
              <a:t>SetX</a:t>
            </a:r>
            <a:r>
              <a:rPr lang="en-US" sz="2400" b="1" i="0" u="none" strike="noStrike" cap="none" dirty="0">
                <a:solidFill>
                  <a:schemeClr val="dk1"/>
                </a:solidFill>
                <a:latin typeface="Calibri"/>
                <a:ea typeface="Calibri"/>
                <a:cs typeface="Calibri"/>
                <a:sym typeface="Calibri"/>
              </a:rPr>
              <a:t> Instructions</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Set low-order byte of destination to 0 or 1 based on </a:t>
            </a:r>
            <a:r>
              <a:rPr lang="en-US" sz="2000" b="0" i="1" u="none" strike="noStrike" cap="none" dirty="0">
                <a:solidFill>
                  <a:schemeClr val="dk1"/>
                </a:solidFill>
                <a:latin typeface="Calibri"/>
                <a:ea typeface="Calibri"/>
                <a:cs typeface="Calibri"/>
                <a:sym typeface="Calibri"/>
              </a:rPr>
              <a:t>combinations</a:t>
            </a:r>
            <a:r>
              <a:rPr lang="en-US" sz="2000" b="0" i="0" u="none" strike="noStrike" cap="none" dirty="0">
                <a:solidFill>
                  <a:schemeClr val="dk1"/>
                </a:solidFill>
                <a:latin typeface="Calibri"/>
                <a:ea typeface="Calibri"/>
                <a:cs typeface="Calibri"/>
                <a:sym typeface="Calibri"/>
              </a:rPr>
              <a:t> of condition codes</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Does not alter remaining 7 bytes</a:t>
            </a:r>
            <a:endParaRPr dirty="0"/>
          </a:p>
          <a:p>
            <a:pPr marL="552450" marR="0" lvl="1" indent="-95250" algn="l" rtl="0">
              <a:spcBef>
                <a:spcPts val="500"/>
              </a:spcBef>
              <a:spcAft>
                <a:spcPts val="0"/>
              </a:spcAft>
              <a:buClr>
                <a:srgbClr val="990000"/>
              </a:buClr>
              <a:buSzPts val="2200"/>
              <a:buFont typeface="Noto Sans Symbols"/>
              <a:buNone/>
            </a:pPr>
            <a:endParaRPr sz="2000" b="0" i="0" u="none" strike="noStrike" cap="none" dirty="0">
              <a:solidFill>
                <a:schemeClr val="dk1"/>
              </a:solidFill>
              <a:latin typeface="Calibri"/>
              <a:ea typeface="Calibri"/>
              <a:cs typeface="Calibri"/>
              <a:sym typeface="Calibri"/>
            </a:endParaRPr>
          </a:p>
        </p:txBody>
      </p:sp>
      <p:graphicFrame>
        <p:nvGraphicFramePr>
          <p:cNvPr id="379" name="Shape 379"/>
          <p:cNvGraphicFramePr/>
          <p:nvPr/>
        </p:nvGraphicFramePr>
        <p:xfrm>
          <a:off x="1295400" y="2976880"/>
          <a:ext cx="6096000" cy="3576320"/>
        </p:xfrm>
        <a:graphic>
          <a:graphicData uri="http://schemas.openxmlformats.org/drawingml/2006/table">
            <a:tbl>
              <a:tblPr>
                <a:noFill/>
                <a:tableStyleId>{37CBDAAD-7E24-4B06-BBAF-3711D7D97985}</a:tableStyleId>
              </a:tblPr>
              <a:tblGrid>
                <a:gridCol w="1109675">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75">
                  <a:extLst>
                    <a:ext uri="{9D8B030D-6E8A-4147-A177-3AD203B41FA5}">
                      <a16:colId xmlns:a16="http://schemas.microsoft.com/office/drawing/2014/main" val="20002"/>
                    </a:ext>
                  </a:extLst>
                </a:gridCol>
              </a:tblGrid>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alibri"/>
                          <a:ea typeface="Calibri"/>
                          <a:cs typeface="Calibri"/>
                          <a:sym typeface="Calibri"/>
                        </a:rPr>
                        <a:t>SetX</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Condition</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Description</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6D6F4"/>
                    </a:solidFill>
                  </a:tcPr>
                </a:tc>
                <a:extLst>
                  <a:ext uri="{0D108BD9-81ED-4DB2-BD59-A6C34878D82A}">
                    <a16:rowId xmlns:a16="http://schemas.microsoft.com/office/drawing/2014/main" val="10000"/>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sete</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ZF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Equal / Zero</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setne</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~ZF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Not Equal / Not Zero</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sets</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Negative</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setns</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Nonnegative</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setg</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~(SF^OF)&amp;~ZF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Greater (Signed)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setge</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Greater or Equal (Signed)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setl</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Less (Signed)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setle</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(SF^OF)|ZF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Less or Equal (Signed)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seta</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~CF&amp;~ZF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Above (unsigned)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2750">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setb</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CF</a:t>
                      </a:r>
                      <a:endParaRPr dirty="0"/>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990000"/>
                        </a:buClr>
                        <a:buSzPts val="1080"/>
                        <a:buFont typeface="Noto Sans Symbols"/>
                        <a:buNone/>
                      </a:pPr>
                      <a:r>
                        <a:rPr lang="en-US" sz="1800" b="1" i="0" u="none" strike="noStrike" cap="none">
                          <a:solidFill>
                            <a:schemeClr val="dk1"/>
                          </a:solidFill>
                          <a:latin typeface="Calibri"/>
                          <a:ea typeface="Calibri"/>
                          <a:cs typeface="Calibri"/>
                          <a:sym typeface="Calibri"/>
                        </a:rPr>
                        <a:t>Below (unsigned)</a:t>
                      </a:r>
                      <a:endParaRPr/>
                    </a:p>
                  </a:txBody>
                  <a:tcPr marL="25400" marR="25400" marT="25400" marB="254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p:nvPr/>
        </p:nvSpPr>
        <p:spPr>
          <a:xfrm>
            <a:off x="762000" y="4800600"/>
            <a:ext cx="3556000" cy="533400"/>
          </a:xfrm>
          <a:prstGeom prst="rect">
            <a:avLst/>
          </a:prstGeom>
          <a:solidFill>
            <a:srgbClr val="EFBFBF"/>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rsp</a:t>
            </a:r>
            <a:endParaRPr dirty="0"/>
          </a:p>
        </p:txBody>
      </p:sp>
      <p:sp>
        <p:nvSpPr>
          <p:cNvPr id="385" name="Shape 38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x86-64 Integer Registers</a:t>
            </a:r>
            <a:endParaRPr/>
          </a:p>
        </p:txBody>
      </p:sp>
      <p:sp>
        <p:nvSpPr>
          <p:cNvPr id="386" name="Shape 386"/>
          <p:cNvSpPr txBox="1">
            <a:spLocks noGrp="1"/>
          </p:cNvSpPr>
          <p:nvPr>
            <p:ph type="body" idx="1"/>
          </p:nvPr>
        </p:nvSpPr>
        <p:spPr>
          <a:xfrm>
            <a:off x="318682" y="6019800"/>
            <a:ext cx="7329487" cy="838200"/>
          </a:xfrm>
          <a:prstGeom prst="rect">
            <a:avLst/>
          </a:prstGeom>
          <a:noFill/>
          <a:ln>
            <a:noFill/>
          </a:ln>
        </p:spPr>
        <p:txBody>
          <a:bodyPr spcFirstLastPara="1" wrap="square" lIns="38100" tIns="38100" rIns="38100" bIns="38100" anchor="t" anchorCtr="0">
            <a:noAutofit/>
          </a:bodyPr>
          <a:lstStyle/>
          <a:p>
            <a:pPr marL="514350" marR="0" lvl="1" indent="-234950" algn="l" rtl="0">
              <a:spcBef>
                <a:spcPts val="0"/>
              </a:spcBef>
              <a:spcAft>
                <a:spcPts val="0"/>
              </a:spcAft>
              <a:buClr>
                <a:srgbClr val="990000"/>
              </a:buClr>
              <a:buSzPts val="2200"/>
              <a:buFont typeface="Noto Sans Symbols"/>
              <a:buChar char="▪"/>
            </a:pPr>
            <a:r>
              <a:rPr lang="en-US" dirty="0" err="1"/>
              <a:t>SetX</a:t>
            </a:r>
            <a:r>
              <a:rPr lang="en-US" dirty="0"/>
              <a:t> argument is always a low byte (%al, %r8b, etc.)</a:t>
            </a:r>
            <a:endParaRPr dirty="0"/>
          </a:p>
        </p:txBody>
      </p:sp>
      <p:sp>
        <p:nvSpPr>
          <p:cNvPr id="387" name="Shape 387"/>
          <p:cNvSpPr/>
          <p:nvPr/>
        </p:nvSpPr>
        <p:spPr>
          <a:xfrm>
            <a:off x="3657600" y="11811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88" name="Shape 388"/>
          <p:cNvSpPr/>
          <p:nvPr/>
        </p:nvSpPr>
        <p:spPr>
          <a:xfrm>
            <a:off x="3657600" y="17907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%bl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89" name="Shape 389"/>
          <p:cNvSpPr/>
          <p:nvPr/>
        </p:nvSpPr>
        <p:spPr>
          <a:xfrm>
            <a:off x="3657600" y="24003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%cl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0" name="Shape 390"/>
          <p:cNvSpPr/>
          <p:nvPr/>
        </p:nvSpPr>
        <p:spPr>
          <a:xfrm>
            <a:off x="3657600" y="30099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%dl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1" name="Shape 391"/>
          <p:cNvSpPr/>
          <p:nvPr/>
        </p:nvSpPr>
        <p:spPr>
          <a:xfrm>
            <a:off x="3657600" y="36195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t>
            </a:r>
            <a:r>
              <a:rPr lang="en-US" sz="1400" b="1" dirty="0" err="1">
                <a:solidFill>
                  <a:schemeClr val="dk1"/>
                </a:solidFill>
                <a:latin typeface="Courier New" panose="02070309020205020404" pitchFamily="49" charset="0"/>
                <a:ea typeface="Courier"/>
                <a:cs typeface="Courier New" panose="02070309020205020404" pitchFamily="49" charset="0"/>
                <a:sym typeface="Courier"/>
              </a:rPr>
              <a:t>sil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2" name="Shape 392"/>
          <p:cNvSpPr/>
          <p:nvPr/>
        </p:nvSpPr>
        <p:spPr>
          <a:xfrm>
            <a:off x="3657600" y="42291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t>
            </a:r>
            <a:r>
              <a:rPr lang="en-US" sz="1400" b="1" dirty="0" err="1">
                <a:solidFill>
                  <a:schemeClr val="dk1"/>
                </a:solidFill>
                <a:latin typeface="Courier New" panose="02070309020205020404" pitchFamily="49" charset="0"/>
                <a:ea typeface="Courier"/>
                <a:cs typeface="Courier New" panose="02070309020205020404" pitchFamily="49" charset="0"/>
                <a:sym typeface="Courier"/>
              </a:rPr>
              <a:t>dil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3" name="Shape 393"/>
          <p:cNvSpPr/>
          <p:nvPr/>
        </p:nvSpPr>
        <p:spPr>
          <a:xfrm>
            <a:off x="3649650" y="4838700"/>
            <a:ext cx="655649" cy="444500"/>
          </a:xfrm>
          <a:prstGeom prst="rect">
            <a:avLst/>
          </a:prstGeom>
          <a:solidFill>
            <a:srgbClr val="FF9999"/>
          </a:solidFill>
          <a:ln w="127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t>
            </a:r>
            <a:r>
              <a:rPr lang="en-US" sz="1400" b="1" dirty="0" err="1">
                <a:solidFill>
                  <a:schemeClr val="dk1"/>
                </a:solidFill>
                <a:latin typeface="Courier New" panose="02070309020205020404" pitchFamily="49" charset="0"/>
                <a:ea typeface="Courier"/>
                <a:cs typeface="Courier New" panose="02070309020205020404" pitchFamily="49" charset="0"/>
                <a:sym typeface="Courier"/>
              </a:rPr>
              <a:t>spl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4" name="Shape 394"/>
          <p:cNvSpPr/>
          <p:nvPr/>
        </p:nvSpPr>
        <p:spPr>
          <a:xfrm>
            <a:off x="3657600" y="54356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%bpl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5" name="Shape 395"/>
          <p:cNvSpPr/>
          <p:nvPr/>
        </p:nvSpPr>
        <p:spPr>
          <a:xfrm>
            <a:off x="7620000" y="11811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%r8b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6" name="Shape 396"/>
          <p:cNvSpPr/>
          <p:nvPr/>
        </p:nvSpPr>
        <p:spPr>
          <a:xfrm>
            <a:off x="7620000" y="17907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%r9b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7" name="Shape 397"/>
          <p:cNvSpPr/>
          <p:nvPr/>
        </p:nvSpPr>
        <p:spPr>
          <a:xfrm>
            <a:off x="7620000" y="24003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%r10b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8" name="Shape 398"/>
          <p:cNvSpPr/>
          <p:nvPr/>
        </p:nvSpPr>
        <p:spPr>
          <a:xfrm>
            <a:off x="7620000" y="30099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%r11b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399" name="Shape 399"/>
          <p:cNvSpPr/>
          <p:nvPr/>
        </p:nvSpPr>
        <p:spPr>
          <a:xfrm>
            <a:off x="7620000" y="36195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%r12b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00" name="Shape 400"/>
          <p:cNvSpPr/>
          <p:nvPr/>
        </p:nvSpPr>
        <p:spPr>
          <a:xfrm>
            <a:off x="7620000" y="42291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%r13b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01" name="Shape 401"/>
          <p:cNvSpPr/>
          <p:nvPr/>
        </p:nvSpPr>
        <p:spPr>
          <a:xfrm>
            <a:off x="7620000" y="48387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%r14b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02" name="Shape 402"/>
          <p:cNvSpPr/>
          <p:nvPr/>
        </p:nvSpPr>
        <p:spPr>
          <a:xfrm>
            <a:off x="7620000" y="544830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%r15b</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03" name="Shape 403"/>
          <p:cNvSpPr/>
          <p:nvPr/>
        </p:nvSpPr>
        <p:spPr>
          <a:xfrm>
            <a:off x="4724400" y="1143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%r8</a:t>
            </a:r>
            <a:endParaRPr dirty="0"/>
          </a:p>
        </p:txBody>
      </p:sp>
      <p:sp>
        <p:nvSpPr>
          <p:cNvPr id="404" name="Shape 404"/>
          <p:cNvSpPr/>
          <p:nvPr/>
        </p:nvSpPr>
        <p:spPr>
          <a:xfrm>
            <a:off x="4724400" y="1752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%r9</a:t>
            </a:r>
            <a:endParaRPr dirty="0"/>
          </a:p>
        </p:txBody>
      </p:sp>
      <p:sp>
        <p:nvSpPr>
          <p:cNvPr id="405" name="Shape 405"/>
          <p:cNvSpPr/>
          <p:nvPr/>
        </p:nvSpPr>
        <p:spPr>
          <a:xfrm>
            <a:off x="4724400" y="2362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%r10</a:t>
            </a:r>
            <a:endParaRPr dirty="0"/>
          </a:p>
        </p:txBody>
      </p:sp>
      <p:sp>
        <p:nvSpPr>
          <p:cNvPr id="406" name="Shape 406"/>
          <p:cNvSpPr/>
          <p:nvPr/>
        </p:nvSpPr>
        <p:spPr>
          <a:xfrm>
            <a:off x="4724400" y="29718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%r11</a:t>
            </a:r>
            <a:endParaRPr dirty="0"/>
          </a:p>
        </p:txBody>
      </p:sp>
      <p:sp>
        <p:nvSpPr>
          <p:cNvPr id="407" name="Shape 407"/>
          <p:cNvSpPr/>
          <p:nvPr/>
        </p:nvSpPr>
        <p:spPr>
          <a:xfrm>
            <a:off x="4724400" y="35814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%r12</a:t>
            </a:r>
            <a:endParaRPr dirty="0"/>
          </a:p>
        </p:txBody>
      </p:sp>
      <p:sp>
        <p:nvSpPr>
          <p:cNvPr id="408" name="Shape 408"/>
          <p:cNvSpPr/>
          <p:nvPr/>
        </p:nvSpPr>
        <p:spPr>
          <a:xfrm>
            <a:off x="4724400" y="4191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%r13</a:t>
            </a:r>
            <a:endParaRPr dirty="0"/>
          </a:p>
        </p:txBody>
      </p:sp>
      <p:sp>
        <p:nvSpPr>
          <p:cNvPr id="409" name="Shape 409"/>
          <p:cNvSpPr/>
          <p:nvPr/>
        </p:nvSpPr>
        <p:spPr>
          <a:xfrm>
            <a:off x="4724400" y="4800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%r14</a:t>
            </a:r>
            <a:endParaRPr dirty="0"/>
          </a:p>
        </p:txBody>
      </p:sp>
      <p:sp>
        <p:nvSpPr>
          <p:cNvPr id="410" name="Shape 410"/>
          <p:cNvSpPr/>
          <p:nvPr/>
        </p:nvSpPr>
        <p:spPr>
          <a:xfrm>
            <a:off x="4724400" y="5410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%r15</a:t>
            </a:r>
            <a:endParaRPr dirty="0"/>
          </a:p>
        </p:txBody>
      </p:sp>
      <p:sp>
        <p:nvSpPr>
          <p:cNvPr id="411" name="Shape 411"/>
          <p:cNvSpPr/>
          <p:nvPr/>
        </p:nvSpPr>
        <p:spPr>
          <a:xfrm>
            <a:off x="762000" y="1143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rax</a:t>
            </a:r>
            <a:endParaRPr sz="2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12" name="Shape 412"/>
          <p:cNvSpPr/>
          <p:nvPr/>
        </p:nvSpPr>
        <p:spPr>
          <a:xfrm>
            <a:off x="762000" y="17526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rbx</a:t>
            </a:r>
            <a:endParaRPr sz="2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13" name="Shape 413"/>
          <p:cNvSpPr/>
          <p:nvPr/>
        </p:nvSpPr>
        <p:spPr>
          <a:xfrm>
            <a:off x="762000" y="2362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rcx</a:t>
            </a:r>
            <a:endParaRPr dirty="0"/>
          </a:p>
        </p:txBody>
      </p:sp>
      <p:sp>
        <p:nvSpPr>
          <p:cNvPr id="414" name="Shape 414"/>
          <p:cNvSpPr/>
          <p:nvPr/>
        </p:nvSpPr>
        <p:spPr>
          <a:xfrm>
            <a:off x="762000" y="29718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rdx</a:t>
            </a:r>
            <a:endParaRPr dirty="0"/>
          </a:p>
        </p:txBody>
      </p:sp>
      <p:sp>
        <p:nvSpPr>
          <p:cNvPr id="415" name="Shape 415"/>
          <p:cNvSpPr/>
          <p:nvPr/>
        </p:nvSpPr>
        <p:spPr>
          <a:xfrm>
            <a:off x="762000" y="35814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rsi</a:t>
            </a:r>
            <a:endParaRPr dirty="0"/>
          </a:p>
        </p:txBody>
      </p:sp>
      <p:sp>
        <p:nvSpPr>
          <p:cNvPr id="416" name="Shape 416"/>
          <p:cNvSpPr/>
          <p:nvPr/>
        </p:nvSpPr>
        <p:spPr>
          <a:xfrm>
            <a:off x="762000" y="41910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rdi</a:t>
            </a:r>
            <a:endParaRPr dirty="0"/>
          </a:p>
        </p:txBody>
      </p:sp>
      <p:sp>
        <p:nvSpPr>
          <p:cNvPr id="417" name="Shape 417"/>
          <p:cNvSpPr/>
          <p:nvPr/>
        </p:nvSpPr>
        <p:spPr>
          <a:xfrm>
            <a:off x="762000" y="541020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rbp</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p:nvPr/>
        </p:nvSpPr>
        <p:spPr>
          <a:xfrm>
            <a:off x="304800" y="5410200"/>
            <a:ext cx="6629400" cy="1117600"/>
          </a:xfrm>
          <a:prstGeom prst="rect">
            <a:avLst/>
          </a:prstGeom>
          <a:solidFill>
            <a:srgbClr val="FFFFFF"/>
          </a:solidFill>
          <a:ln w="12700" cap="flat" cmpd="sng">
            <a:solidFill>
              <a:schemeClr val="dk1"/>
            </a:solidFill>
            <a:prstDash val="solid"/>
            <a:miter lim="800000"/>
            <a:headEnd type="none" w="sm" len="sm"/>
            <a:tailEnd type="none" w="sm" len="sm"/>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cmpq   %rsi, %rdi   # Compare x:y</a:t>
            </a:r>
            <a:endParaRPr sz="1800" b="1">
              <a:solidFill>
                <a:schemeClr val="dk1"/>
              </a:solidFill>
              <a:latin typeface="Courier New"/>
              <a:ea typeface="Courier New"/>
              <a:cs typeface="Courier New"/>
              <a:sym typeface="Courier New"/>
            </a:endParaRPr>
          </a:p>
          <a:p>
            <a:pPr marL="457200" marR="0" lvl="1" indent="0" algn="l" rtl="0">
              <a:spcBef>
                <a:spcPts val="0"/>
              </a:spcBef>
              <a:spcAft>
                <a:spcPts val="0"/>
              </a:spcAft>
              <a:buNone/>
            </a:pPr>
            <a:r>
              <a:rPr lang="en-US" sz="1800" b="1" i="0" u="none" strike="noStrike" cap="none">
                <a:solidFill>
                  <a:schemeClr val="dk1"/>
                </a:solidFill>
                <a:latin typeface="Courier New"/>
                <a:ea typeface="Courier New"/>
                <a:cs typeface="Courier New"/>
                <a:sym typeface="Courier New"/>
              </a:rPr>
              <a:t>	setg   %al          # Set when &gt;</a:t>
            </a:r>
            <a:endParaRPr sz="1800" b="1" i="0" u="none" strike="noStrike" cap="none">
              <a:solidFill>
                <a:schemeClr val="dk1"/>
              </a:solidFill>
              <a:latin typeface="Courier New"/>
              <a:ea typeface="Courier New"/>
              <a:cs typeface="Courier New"/>
              <a:sym typeface="Courier New"/>
            </a:endParaRPr>
          </a:p>
          <a:p>
            <a:pPr marL="457200" marR="0" lvl="1" indent="0" algn="l" rtl="0">
              <a:spcBef>
                <a:spcPts val="0"/>
              </a:spcBef>
              <a:spcAft>
                <a:spcPts val="0"/>
              </a:spcAft>
              <a:buNone/>
            </a:pPr>
            <a:r>
              <a:rPr lang="en-US" sz="1800" b="1" i="0" u="none" strike="noStrike" cap="none">
                <a:solidFill>
                  <a:schemeClr val="dk1"/>
                </a:solidFill>
                <a:latin typeface="Courier New"/>
                <a:ea typeface="Courier New"/>
                <a:cs typeface="Courier New"/>
                <a:sym typeface="Courier New"/>
              </a:rPr>
              <a:t>	movzbl %al, %eax    # Zero rest of %rax</a:t>
            </a:r>
            <a:endParaRPr sz="1800" b="1"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423" name="Shape 423"/>
          <p:cNvSpPr txBox="1">
            <a:spLocks noGrp="1"/>
          </p:cNvSpPr>
          <p:nvPr>
            <p:ph type="title"/>
          </p:nvPr>
        </p:nvSpPr>
        <p:spPr>
          <a:xfrm>
            <a:off x="381000" y="2286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Reading Condition Codes (Cont.)</a:t>
            </a:r>
            <a:endParaRPr/>
          </a:p>
        </p:txBody>
      </p:sp>
      <p:sp>
        <p:nvSpPr>
          <p:cNvPr id="424" name="Shape 424"/>
          <p:cNvSpPr txBox="1">
            <a:spLocks noGrp="1"/>
          </p:cNvSpPr>
          <p:nvPr>
            <p:ph type="body" idx="1"/>
          </p:nvPr>
        </p:nvSpPr>
        <p:spPr>
          <a:xfrm>
            <a:off x="381000" y="1155700"/>
            <a:ext cx="5880100" cy="33274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dirty="0" err="1">
                <a:solidFill>
                  <a:schemeClr val="dk1"/>
                </a:solidFill>
                <a:latin typeface="Calibri"/>
                <a:ea typeface="Calibri"/>
                <a:cs typeface="Calibri"/>
                <a:sym typeface="Calibri"/>
              </a:rPr>
              <a:t>SetX</a:t>
            </a:r>
            <a:r>
              <a:rPr lang="en-US" sz="2400" b="1" i="0" u="none" strike="noStrike" cap="none" dirty="0">
                <a:solidFill>
                  <a:schemeClr val="dk1"/>
                </a:solidFill>
                <a:latin typeface="Calibri"/>
                <a:ea typeface="Calibri"/>
                <a:cs typeface="Calibri"/>
                <a:sym typeface="Calibri"/>
              </a:rPr>
              <a:t> Instructions: </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Set single byte based on combination of condition codes</a:t>
            </a:r>
            <a:endParaRPr dirty="0"/>
          </a:p>
          <a:p>
            <a:pPr marL="254000" marR="0" lvl="0" indent="-254000" algn="l" rtl="0">
              <a:spcBef>
                <a:spcPts val="60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One of addressable byte registers</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Does not alter remaining bytes</a:t>
            </a:r>
            <a:endParaRPr sz="2000" b="0" i="0" u="none" strike="noStrike" cap="none" dirty="0">
              <a:solidFill>
                <a:schemeClr val="dk1"/>
              </a:solidFill>
              <a:latin typeface="Calibri"/>
              <a:ea typeface="Calibri"/>
              <a:cs typeface="Calibri"/>
              <a:sym typeface="Calibri"/>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Typically use </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movzbl</a:t>
            </a:r>
            <a:r>
              <a:rPr lang="en-US" sz="2000" b="0" i="0" u="none" strike="noStrike" cap="none" dirty="0">
                <a:solidFill>
                  <a:schemeClr val="dk1"/>
                </a:solidFill>
                <a:latin typeface="Calibri"/>
                <a:ea typeface="Calibri"/>
                <a:cs typeface="Calibri"/>
                <a:sym typeface="Calibri"/>
              </a:rPr>
              <a:t> to finish job</a:t>
            </a:r>
            <a:endParaRPr dirty="0"/>
          </a:p>
          <a:p>
            <a:pPr marL="838200" marR="0" lvl="2" indent="-203200" algn="l" rtl="0">
              <a:spcBef>
                <a:spcPts val="500"/>
              </a:spcBef>
              <a:spcAft>
                <a:spcPts val="0"/>
              </a:spcAft>
              <a:buClr>
                <a:srgbClr val="000000"/>
              </a:buClr>
              <a:buSzPts val="1600"/>
              <a:buFont typeface="Noto Sans Symbols"/>
              <a:buChar char="▪"/>
            </a:pPr>
            <a:r>
              <a:rPr lang="en-US" sz="2000" b="0" i="0" u="none" strike="noStrike" cap="none" dirty="0">
                <a:solidFill>
                  <a:schemeClr val="dk1"/>
                </a:solidFill>
                <a:latin typeface="Calibri"/>
                <a:ea typeface="Calibri"/>
                <a:cs typeface="Calibri"/>
                <a:sym typeface="Calibri"/>
              </a:rPr>
              <a:t>32-bit instructions also set upper 32 bits to 0</a:t>
            </a:r>
            <a:endParaRPr sz="2000" b="0" i="0" u="none" strike="noStrike" cap="none" dirty="0">
              <a:solidFill>
                <a:schemeClr val="dk1"/>
              </a:solidFill>
              <a:latin typeface="Calibri"/>
              <a:ea typeface="Calibri"/>
              <a:cs typeface="Calibri"/>
              <a:sym typeface="Calibri"/>
            </a:endParaRPr>
          </a:p>
        </p:txBody>
      </p:sp>
      <p:sp>
        <p:nvSpPr>
          <p:cNvPr id="425" name="Shape 425"/>
          <p:cNvSpPr/>
          <p:nvPr/>
        </p:nvSpPr>
        <p:spPr>
          <a:xfrm>
            <a:off x="1143000" y="3886200"/>
            <a:ext cx="3429000" cy="1295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int gt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x &gt;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graphicFrame>
        <p:nvGraphicFramePr>
          <p:cNvPr id="426" name="Shape 426"/>
          <p:cNvGraphicFramePr/>
          <p:nvPr/>
        </p:nvGraphicFramePr>
        <p:xfrm>
          <a:off x="5638800" y="3733800"/>
          <a:ext cx="3352800" cy="1524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u="none" strike="noStrike" cap="none">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bl>
          </a:graphicData>
        </a:graphic>
      </p:graphicFrame>
      <p:grpSp>
        <p:nvGrpSpPr>
          <p:cNvPr id="427" name="Shape 427"/>
          <p:cNvGrpSpPr/>
          <p:nvPr/>
        </p:nvGrpSpPr>
        <p:grpSpPr>
          <a:xfrm>
            <a:off x="2124635" y="4204447"/>
            <a:ext cx="2008094" cy="1308847"/>
            <a:chOff x="2124635" y="4204447"/>
            <a:chExt cx="2008094" cy="1308847"/>
          </a:xfrm>
        </p:grpSpPr>
        <p:cxnSp>
          <p:nvCxnSpPr>
            <p:cNvPr id="428" name="Shape 428"/>
            <p:cNvCxnSpPr/>
            <p:nvPr/>
          </p:nvCxnSpPr>
          <p:spPr>
            <a:xfrm flipH="1">
              <a:off x="2994212" y="4204447"/>
              <a:ext cx="53788" cy="1308847"/>
            </a:xfrm>
            <a:prstGeom prst="straightConnector1">
              <a:avLst/>
            </a:prstGeom>
            <a:solidFill>
              <a:schemeClr val="accent1"/>
            </a:solidFill>
            <a:ln w="38100" cap="flat" cmpd="sng">
              <a:solidFill>
                <a:srgbClr val="FF2728"/>
              </a:solidFill>
              <a:prstDash val="solid"/>
              <a:round/>
              <a:headEnd type="none" w="sm" len="sm"/>
              <a:tailEnd type="stealth" w="med" len="med"/>
            </a:ln>
          </p:spPr>
        </p:cxnSp>
        <p:cxnSp>
          <p:nvCxnSpPr>
            <p:cNvPr id="429" name="Shape 429"/>
            <p:cNvCxnSpPr/>
            <p:nvPr/>
          </p:nvCxnSpPr>
          <p:spPr>
            <a:xfrm flipH="1">
              <a:off x="2124635" y="4204447"/>
              <a:ext cx="2008094" cy="1308847"/>
            </a:xfrm>
            <a:prstGeom prst="straightConnector1">
              <a:avLst/>
            </a:prstGeom>
            <a:solidFill>
              <a:schemeClr val="accent1"/>
            </a:solidFill>
            <a:ln w="38100" cap="flat" cmpd="sng">
              <a:solidFill>
                <a:srgbClr val="7030A0"/>
              </a:solidFill>
              <a:prstDash val="solid"/>
              <a:round/>
              <a:headEnd type="none" w="sm" len="sm"/>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304800"/>
            <a:ext cx="7264400" cy="573088"/>
          </a:xfrm>
        </p:spPr>
        <p:txBody>
          <a:bodyPr/>
          <a:lstStyle/>
          <a:p>
            <a:r>
              <a:rPr lang="en-US" dirty="0"/>
              <a:t>Reminder: Machine Instructions</a:t>
            </a:r>
          </a:p>
        </p:txBody>
      </p:sp>
      <p:sp>
        <p:nvSpPr>
          <p:cNvPr id="152579" name="Rectangle 3"/>
          <p:cNvSpPr>
            <a:spLocks noGrp="1" noChangeArrowheads="1"/>
          </p:cNvSpPr>
          <p:nvPr>
            <p:ph type="body" idx="1"/>
          </p:nvPr>
        </p:nvSpPr>
        <p:spPr>
          <a:xfrm>
            <a:off x="4572000" y="838200"/>
            <a:ext cx="4572000" cy="5791200"/>
          </a:xfrm>
        </p:spPr>
        <p:txBody>
          <a:bodyPr/>
          <a:lstStyle/>
          <a:p>
            <a:pPr marL="223838" indent="-223838" defTabSz="895350">
              <a:tabLst>
                <a:tab pos="1603375" algn="l"/>
                <a:tab pos="2514600" algn="l"/>
              </a:tabLst>
            </a:pPr>
            <a:r>
              <a:rPr lang="en-US" dirty="0"/>
              <a:t>C</a:t>
            </a:r>
          </a:p>
          <a:p>
            <a:pPr marL="560388" lvl="1" indent="-222250" defTabSz="895350">
              <a:tabLst>
                <a:tab pos="1603375" algn="l"/>
                <a:tab pos="2514600" algn="l"/>
              </a:tabLst>
            </a:pPr>
            <a:r>
              <a:rPr lang="en-US" dirty="0"/>
              <a:t>Store value </a:t>
            </a:r>
            <a:r>
              <a:rPr lang="en-US" b="1" dirty="0">
                <a:latin typeface="Courier New"/>
                <a:cs typeface="Courier New"/>
              </a:rPr>
              <a:t>t</a:t>
            </a:r>
            <a:r>
              <a:rPr lang="en-US" dirty="0"/>
              <a:t> where designated by </a:t>
            </a:r>
            <a:r>
              <a:rPr lang="en-US" b="1" dirty="0" err="1">
                <a:latin typeface="Courier New"/>
                <a:cs typeface="Courier New"/>
              </a:rPr>
              <a:t>dest</a:t>
            </a:r>
            <a:endParaRPr lang="en-US" b="1" dirty="0">
              <a:latin typeface="Courier New"/>
              <a:cs typeface="Courier New"/>
            </a:endParaRPr>
          </a:p>
          <a:p>
            <a:pPr marL="223838" indent="-223838" defTabSz="895350">
              <a:tabLst>
                <a:tab pos="1603375" algn="l"/>
                <a:tab pos="2514600" algn="l"/>
              </a:tabLst>
            </a:pPr>
            <a:r>
              <a:rPr lang="en-US" dirty="0"/>
              <a:t>Assembly</a:t>
            </a:r>
          </a:p>
          <a:p>
            <a:pPr marL="560388" lvl="1" indent="-222250" defTabSz="895350">
              <a:tabLst>
                <a:tab pos="1603375" algn="l"/>
                <a:tab pos="2514600" algn="l"/>
              </a:tabLst>
            </a:pPr>
            <a:r>
              <a:rPr lang="en-US" dirty="0"/>
              <a:t>Move 8-byte value to memory</a:t>
            </a:r>
          </a:p>
          <a:p>
            <a:pPr marL="839788" lvl="2" indent="-165100" defTabSz="895350">
              <a:tabLst>
                <a:tab pos="1603375" algn="l"/>
                <a:tab pos="2514600" algn="l"/>
              </a:tabLst>
            </a:pPr>
            <a:r>
              <a:rPr lang="en-US" dirty="0"/>
              <a:t>Quad words in x86-64 parlance</a:t>
            </a:r>
          </a:p>
          <a:p>
            <a:pPr marL="560388" lvl="1" indent="-222250" defTabSz="895350">
              <a:tabLst>
                <a:tab pos="1603375" algn="l"/>
                <a:tab pos="2514600" algn="l"/>
              </a:tabLst>
            </a:pPr>
            <a:r>
              <a:rPr lang="en-US" dirty="0"/>
              <a:t>Operands:</a:t>
            </a:r>
          </a:p>
          <a:p>
            <a:pPr marL="839788" lvl="2" indent="-165100" defTabSz="895350">
              <a:buNone/>
              <a:tabLst>
                <a:tab pos="1603375" algn="l"/>
                <a:tab pos="2514600" algn="l"/>
              </a:tabLst>
            </a:pPr>
            <a:r>
              <a:rPr lang="en-US" b="1" dirty="0">
                <a:latin typeface="Courier New" pitchFamily="49" charset="0"/>
              </a:rPr>
              <a:t>t</a:t>
            </a:r>
            <a:r>
              <a:rPr lang="en-US" b="1" dirty="0"/>
              <a:t>:	</a:t>
            </a:r>
            <a:r>
              <a:rPr lang="en-US" dirty="0"/>
              <a:t>Register	</a:t>
            </a:r>
            <a:r>
              <a:rPr lang="en-US" b="1" dirty="0">
                <a:latin typeface="Courier New" pitchFamily="49" charset="0"/>
              </a:rPr>
              <a:t>%</a:t>
            </a:r>
            <a:r>
              <a:rPr lang="en-US" b="1" dirty="0" err="1">
                <a:latin typeface="Courier New" pitchFamily="49" charset="0"/>
              </a:rPr>
              <a:t>rax</a:t>
            </a:r>
            <a:endParaRPr lang="en-US" b="1" dirty="0">
              <a:latin typeface="Courier New" pitchFamily="49" charset="0"/>
            </a:endParaRPr>
          </a:p>
          <a:p>
            <a:pPr marL="839788" lvl="2" indent="-165100" defTabSz="895350">
              <a:buFont typeface="Wingdings" pitchFamily="2" charset="2"/>
              <a:buNone/>
              <a:tabLst>
                <a:tab pos="1603375" algn="l"/>
                <a:tab pos="2514600" algn="l"/>
              </a:tabLst>
            </a:pPr>
            <a:r>
              <a:rPr lang="en-US" b="1" dirty="0" err="1">
                <a:latin typeface="Courier New" pitchFamily="49" charset="0"/>
              </a:rPr>
              <a:t>dest</a:t>
            </a:r>
            <a:r>
              <a:rPr lang="en-US" b="1" dirty="0"/>
              <a:t>:</a:t>
            </a:r>
            <a:r>
              <a:rPr lang="en-US" dirty="0"/>
              <a:t>	Register	</a:t>
            </a:r>
            <a:r>
              <a:rPr lang="en-US" b="1" dirty="0">
                <a:solidFill>
                  <a:schemeClr val="tx1"/>
                </a:solidFill>
                <a:latin typeface="Courier New" pitchFamily="49" charset="0"/>
              </a:rPr>
              <a:t>%</a:t>
            </a:r>
            <a:r>
              <a:rPr lang="en-US" b="1" dirty="0" err="1">
                <a:solidFill>
                  <a:schemeClr val="tx1"/>
                </a:solidFill>
                <a:latin typeface="Courier New" pitchFamily="49" charset="0"/>
              </a:rPr>
              <a:t>rbx</a:t>
            </a:r>
            <a:endParaRPr lang="en-US" b="1" dirty="0">
              <a:solidFill>
                <a:schemeClr val="tx1"/>
              </a:solidFill>
              <a:latin typeface="Courier New" pitchFamily="49" charset="0"/>
            </a:endParaRPr>
          </a:p>
          <a:p>
            <a:pPr marL="839788" lvl="2" indent="-165100" defTabSz="895350">
              <a:buFont typeface="Wingdings" pitchFamily="2" charset="2"/>
              <a:buNone/>
              <a:tabLst>
                <a:tab pos="1603375" algn="l"/>
                <a:tab pos="2514600" algn="l"/>
              </a:tabLst>
            </a:pPr>
            <a:r>
              <a:rPr lang="en-US" b="1" dirty="0">
                <a:latin typeface="Courier New" pitchFamily="49" charset="0"/>
              </a:rPr>
              <a:t>*</a:t>
            </a:r>
            <a:r>
              <a:rPr lang="en-US" b="1" dirty="0" err="1">
                <a:latin typeface="Courier New" pitchFamily="49" charset="0"/>
              </a:rPr>
              <a:t>dest</a:t>
            </a:r>
            <a:r>
              <a:rPr lang="en-US" b="1" dirty="0"/>
              <a:t>:</a:t>
            </a:r>
            <a:r>
              <a:rPr lang="en-US" dirty="0"/>
              <a:t> 	Memory	</a:t>
            </a:r>
            <a:r>
              <a:rPr lang="en-US" b="1" dirty="0"/>
              <a:t>M[</a:t>
            </a:r>
            <a:r>
              <a:rPr lang="en-US" b="1" dirty="0">
                <a:solidFill>
                  <a:schemeClr val="tx1"/>
                </a:solidFill>
                <a:latin typeface="Courier New" pitchFamily="49" charset="0"/>
              </a:rPr>
              <a:t>%</a:t>
            </a:r>
            <a:r>
              <a:rPr lang="en-US" b="1" dirty="0" err="1">
                <a:solidFill>
                  <a:schemeClr val="tx1"/>
                </a:solidFill>
                <a:latin typeface="Courier New" pitchFamily="49" charset="0"/>
              </a:rPr>
              <a:t>rbx</a:t>
            </a:r>
            <a:r>
              <a:rPr lang="en-US" b="1" dirty="0">
                <a:solidFill>
                  <a:schemeClr val="tx1"/>
                </a:solidFill>
                <a:latin typeface="Courier New" pitchFamily="49" charset="0"/>
              </a:rPr>
              <a:t>]</a:t>
            </a:r>
            <a:endParaRPr lang="en-US" b="1" dirty="0"/>
          </a:p>
          <a:p>
            <a:pPr marL="223838" indent="-223838" defTabSz="895350">
              <a:tabLst>
                <a:tab pos="1603375" algn="l"/>
                <a:tab pos="2514600" algn="l"/>
              </a:tabLst>
            </a:pPr>
            <a:r>
              <a:rPr lang="en-US" dirty="0"/>
              <a:t>Machine</a:t>
            </a:r>
          </a:p>
          <a:p>
            <a:pPr marL="560388" lvl="1" indent="-222250" defTabSz="895350">
              <a:tabLst>
                <a:tab pos="1603375" algn="l"/>
                <a:tab pos="2514600" algn="l"/>
              </a:tabLst>
            </a:pPr>
            <a:r>
              <a:rPr lang="en-US" dirty="0"/>
              <a:t>3 bytes at address </a:t>
            </a:r>
            <a:r>
              <a:rPr lang="en-US" b="1" dirty="0">
                <a:latin typeface="Courier New" pitchFamily="49" charset="0"/>
              </a:rPr>
              <a:t>0x40059e</a:t>
            </a:r>
          </a:p>
          <a:p>
            <a:pPr marL="560388" lvl="1" indent="-222250" defTabSz="895350">
              <a:tabLst>
                <a:tab pos="1603375" algn="l"/>
                <a:tab pos="2514600" algn="l"/>
              </a:tabLst>
            </a:pPr>
            <a:r>
              <a:rPr lang="en-US" dirty="0">
                <a:cs typeface="Calibri" panose="020F0502020204030204" pitchFamily="34" charset="0"/>
              </a:rPr>
              <a:t>Compact representation of the assembly instruction</a:t>
            </a:r>
          </a:p>
          <a:p>
            <a:pPr marL="560388" lvl="1" indent="-222250" defTabSz="895350">
              <a:tabLst>
                <a:tab pos="1603375" algn="l"/>
                <a:tab pos="2514600" algn="l"/>
              </a:tabLst>
            </a:pPr>
            <a:r>
              <a:rPr lang="en-US" dirty="0">
                <a:cs typeface="Calibri" panose="020F0502020204030204" pitchFamily="34" charset="0"/>
              </a:rPr>
              <a:t>(Relatively) easy for hardware to interpret</a:t>
            </a:r>
          </a:p>
        </p:txBody>
      </p:sp>
      <p:sp>
        <p:nvSpPr>
          <p:cNvPr id="152580" name="Rectangle 4"/>
          <p:cNvSpPr>
            <a:spLocks noChangeArrowheads="1"/>
          </p:cNvSpPr>
          <p:nvPr/>
        </p:nvSpPr>
        <p:spPr bwMode="auto">
          <a:xfrm>
            <a:off x="533400" y="1143000"/>
            <a:ext cx="3883025"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dest</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 t;</a:t>
            </a:r>
          </a:p>
        </p:txBody>
      </p:sp>
      <p:sp>
        <p:nvSpPr>
          <p:cNvPr id="152581" name="Rectangle 5"/>
          <p:cNvSpPr>
            <a:spLocks noChangeArrowheads="1"/>
          </p:cNvSpPr>
          <p:nvPr/>
        </p:nvSpPr>
        <p:spPr bwMode="auto">
          <a:xfrm>
            <a:off x="533400" y="2286000"/>
            <a:ext cx="3886200"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1549400" algn="l"/>
              </a:tabLst>
              <a:defRPr/>
            </a:pP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movq</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rax</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rbx</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a:t>
            </a:r>
          </a:p>
        </p:txBody>
      </p:sp>
      <p:sp>
        <p:nvSpPr>
          <p:cNvPr id="152582" name="Rectangle 6"/>
          <p:cNvSpPr>
            <a:spLocks noChangeArrowheads="1"/>
          </p:cNvSpPr>
          <p:nvPr/>
        </p:nvSpPr>
        <p:spPr bwMode="auto">
          <a:xfrm>
            <a:off x="530225" y="4912519"/>
            <a:ext cx="3886200"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tab pos="292100"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mn-cs"/>
              </a:rPr>
              <a:t>0x40059e</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48 </a:t>
            </a:r>
            <a:r>
              <a:rPr kumimoji="0" lang="en-US" sz="1800" b="1" i="0" u="none" strike="noStrike" kern="1200" cap="none" spc="0" normalizeH="0" baseline="0" noProof="0">
                <a:ln>
                  <a:noFill/>
                </a:ln>
                <a:solidFill>
                  <a:srgbClr val="000000"/>
                </a:solidFill>
                <a:effectLst/>
                <a:uLnTx/>
                <a:uFillTx/>
                <a:latin typeface="Courier New" pitchFamily="49" charset="0"/>
                <a:ea typeface="+mn-ea"/>
                <a:cs typeface="+mn-cs"/>
              </a:rPr>
              <a:t>89 03</a:t>
            </a:r>
            <a:endPar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304800" y="5410200"/>
            <a:ext cx="6629400" cy="1117600"/>
          </a:xfrm>
          <a:prstGeom prst="rect">
            <a:avLst/>
          </a:prstGeom>
          <a:solidFill>
            <a:srgbClr val="FFFFFF"/>
          </a:solidFill>
          <a:ln w="12700" cap="flat" cmpd="sng">
            <a:solidFill>
              <a:schemeClr val="dk1"/>
            </a:solidFill>
            <a:prstDash val="solid"/>
            <a:miter lim="800000"/>
            <a:headEnd type="none" w="sm" len="sm"/>
            <a:tailEnd type="none" w="sm" len="sm"/>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cmpq   %rsi, %rdi   # Compare x:y</a:t>
            </a:r>
            <a:endParaRPr sz="1800" b="1">
              <a:solidFill>
                <a:schemeClr val="dk1"/>
              </a:solidFill>
              <a:latin typeface="Courier New"/>
              <a:ea typeface="Courier New"/>
              <a:cs typeface="Courier New"/>
              <a:sym typeface="Courier New"/>
            </a:endParaRPr>
          </a:p>
          <a:p>
            <a:pPr marL="457200" marR="0" lvl="1" indent="0" algn="l" rtl="0">
              <a:spcBef>
                <a:spcPts val="0"/>
              </a:spcBef>
              <a:spcAft>
                <a:spcPts val="0"/>
              </a:spcAft>
              <a:buNone/>
            </a:pPr>
            <a:r>
              <a:rPr lang="en-US" sz="1800" b="1" i="0" u="none" strike="noStrike" cap="none">
                <a:solidFill>
                  <a:schemeClr val="dk1"/>
                </a:solidFill>
                <a:latin typeface="Courier New"/>
                <a:ea typeface="Courier New"/>
                <a:cs typeface="Courier New"/>
                <a:sym typeface="Courier New"/>
              </a:rPr>
              <a:t>	setg   %al          # Set when &gt;</a:t>
            </a:r>
            <a:endParaRPr sz="1800" b="1" i="0" u="none" strike="noStrike" cap="none">
              <a:solidFill>
                <a:schemeClr val="dk1"/>
              </a:solidFill>
              <a:latin typeface="Courier New"/>
              <a:ea typeface="Courier New"/>
              <a:cs typeface="Courier New"/>
              <a:sym typeface="Courier New"/>
            </a:endParaRPr>
          </a:p>
          <a:p>
            <a:pPr marL="457200" marR="0" lvl="1" indent="0" algn="l" rtl="0">
              <a:spcBef>
                <a:spcPts val="0"/>
              </a:spcBef>
              <a:spcAft>
                <a:spcPts val="0"/>
              </a:spcAft>
              <a:buNone/>
            </a:pPr>
            <a:r>
              <a:rPr lang="en-US" sz="1800" b="1" i="0" u="none" strike="noStrike" cap="none">
                <a:solidFill>
                  <a:schemeClr val="dk1"/>
                </a:solidFill>
                <a:latin typeface="Courier New"/>
                <a:ea typeface="Courier New"/>
                <a:cs typeface="Courier New"/>
                <a:sym typeface="Courier New"/>
              </a:rPr>
              <a:t>	movzbl %al, %eax    # Zero rest of %rax</a:t>
            </a:r>
            <a:endParaRPr sz="1800" b="1"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435" name="Shape 435"/>
          <p:cNvSpPr txBox="1">
            <a:spLocks noGrp="1"/>
          </p:cNvSpPr>
          <p:nvPr>
            <p:ph type="title"/>
          </p:nvPr>
        </p:nvSpPr>
        <p:spPr>
          <a:xfrm>
            <a:off x="381000" y="2286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Reading Condition Codes (Cont.)</a:t>
            </a:r>
            <a:endParaRPr/>
          </a:p>
        </p:txBody>
      </p:sp>
      <p:sp>
        <p:nvSpPr>
          <p:cNvPr id="436" name="Shape 436"/>
          <p:cNvSpPr txBox="1">
            <a:spLocks noGrp="1"/>
          </p:cNvSpPr>
          <p:nvPr>
            <p:ph type="body" idx="1"/>
          </p:nvPr>
        </p:nvSpPr>
        <p:spPr>
          <a:xfrm>
            <a:off x="381000" y="1155700"/>
            <a:ext cx="5880100" cy="33274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dirty="0" err="1">
                <a:solidFill>
                  <a:schemeClr val="dk1"/>
                </a:solidFill>
                <a:latin typeface="Calibri"/>
                <a:ea typeface="Calibri"/>
                <a:cs typeface="Calibri"/>
                <a:sym typeface="Calibri"/>
              </a:rPr>
              <a:t>SetX</a:t>
            </a:r>
            <a:r>
              <a:rPr lang="en-US" sz="2400" b="1" i="0" u="none" strike="noStrike" cap="none" dirty="0">
                <a:solidFill>
                  <a:schemeClr val="dk1"/>
                </a:solidFill>
                <a:latin typeface="Calibri"/>
                <a:ea typeface="Calibri"/>
                <a:cs typeface="Calibri"/>
                <a:sym typeface="Calibri"/>
              </a:rPr>
              <a:t> Instructions: </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Set single byte based on combination of condition codes</a:t>
            </a:r>
            <a:endParaRPr dirty="0"/>
          </a:p>
          <a:p>
            <a:pPr marL="254000" marR="0" lvl="0" indent="-254000" algn="l" rtl="0">
              <a:spcBef>
                <a:spcPts val="60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One of addressable byte registers</a:t>
            </a:r>
            <a:endParaRPr dirty="0"/>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Does not alter remaining bytes</a:t>
            </a:r>
            <a:endParaRPr sz="2000" b="0" i="0" u="none" strike="noStrike" cap="none" dirty="0">
              <a:solidFill>
                <a:schemeClr val="dk1"/>
              </a:solidFill>
              <a:latin typeface="Calibri"/>
              <a:ea typeface="Calibri"/>
              <a:cs typeface="Calibri"/>
              <a:sym typeface="Calibri"/>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Typically use </a:t>
            </a:r>
            <a:r>
              <a:rPr lang="en-US" sz="2000" b="1" i="0" u="none" strike="noStrike" cap="none" dirty="0" err="1">
                <a:solidFill>
                  <a:schemeClr val="dk1"/>
                </a:solidFill>
                <a:latin typeface="Courier New" panose="02070309020205020404" pitchFamily="49" charset="0"/>
                <a:ea typeface="Courier"/>
                <a:cs typeface="Courier New" panose="02070309020205020404" pitchFamily="49" charset="0"/>
                <a:sym typeface="Courier"/>
              </a:rPr>
              <a:t>movzbl</a:t>
            </a:r>
            <a:r>
              <a:rPr lang="en-US" sz="2000" b="0" i="0" u="none" strike="noStrike" cap="none" dirty="0">
                <a:solidFill>
                  <a:schemeClr val="dk1"/>
                </a:solidFill>
                <a:latin typeface="Calibri"/>
                <a:ea typeface="Calibri"/>
                <a:cs typeface="Calibri"/>
                <a:sym typeface="Calibri"/>
              </a:rPr>
              <a:t> to finish job</a:t>
            </a:r>
            <a:endParaRPr dirty="0"/>
          </a:p>
          <a:p>
            <a:pPr marL="838200" marR="0" lvl="2" indent="-203200" algn="l" rtl="0">
              <a:spcBef>
                <a:spcPts val="500"/>
              </a:spcBef>
              <a:spcAft>
                <a:spcPts val="0"/>
              </a:spcAft>
              <a:buClr>
                <a:srgbClr val="000000"/>
              </a:buClr>
              <a:buSzPts val="1600"/>
              <a:buFont typeface="Noto Sans Symbols"/>
              <a:buChar char="▪"/>
            </a:pPr>
            <a:r>
              <a:rPr lang="en-US" sz="2000" b="0" i="0" u="none" strike="noStrike" cap="none" dirty="0">
                <a:solidFill>
                  <a:schemeClr val="dk1"/>
                </a:solidFill>
                <a:latin typeface="Calibri"/>
                <a:ea typeface="Calibri"/>
                <a:cs typeface="Calibri"/>
                <a:sym typeface="Calibri"/>
              </a:rPr>
              <a:t>32-bit instructions also set upper 32 bits to 0</a:t>
            </a:r>
            <a:endParaRPr sz="2000" b="0" i="0" u="none" strike="noStrike" cap="none" dirty="0">
              <a:solidFill>
                <a:schemeClr val="dk1"/>
              </a:solidFill>
              <a:latin typeface="Calibri"/>
              <a:ea typeface="Calibri"/>
              <a:cs typeface="Calibri"/>
              <a:sym typeface="Calibri"/>
            </a:endParaRPr>
          </a:p>
        </p:txBody>
      </p:sp>
      <p:sp>
        <p:nvSpPr>
          <p:cNvPr id="437" name="Shape 437"/>
          <p:cNvSpPr/>
          <p:nvPr/>
        </p:nvSpPr>
        <p:spPr>
          <a:xfrm>
            <a:off x="1143000" y="3886200"/>
            <a:ext cx="3429000" cy="1295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int gt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x &gt;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graphicFrame>
        <p:nvGraphicFramePr>
          <p:cNvPr id="438" name="Shape 438"/>
          <p:cNvGraphicFramePr/>
          <p:nvPr/>
        </p:nvGraphicFramePr>
        <p:xfrm>
          <a:off x="5638800" y="3733800"/>
          <a:ext cx="3352800" cy="1524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bl>
          </a:graphicData>
        </a:graphic>
      </p:graphicFrame>
      <p:grpSp>
        <p:nvGrpSpPr>
          <p:cNvPr id="439" name="Shape 439"/>
          <p:cNvGrpSpPr/>
          <p:nvPr/>
        </p:nvGrpSpPr>
        <p:grpSpPr>
          <a:xfrm>
            <a:off x="187989" y="1311996"/>
            <a:ext cx="7160468" cy="4031873"/>
            <a:chOff x="187989" y="1311996"/>
            <a:chExt cx="7160468" cy="4031873"/>
          </a:xfrm>
        </p:grpSpPr>
        <p:sp>
          <p:nvSpPr>
            <p:cNvPr id="440" name="Shape 440"/>
            <p:cNvSpPr txBox="1"/>
            <p:nvPr/>
          </p:nvSpPr>
          <p:spPr>
            <a:xfrm>
              <a:off x="187989" y="1311996"/>
              <a:ext cx="7160468" cy="4031873"/>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000000"/>
                  </a:solidFill>
                  <a:latin typeface="Calibri"/>
                  <a:ea typeface="Calibri"/>
                  <a:cs typeface="Calibri"/>
                  <a:sym typeface="Calibri"/>
                </a:rPr>
                <a:t>Beware weirdness </a:t>
              </a:r>
              <a:r>
                <a:rPr lang="en-US" sz="3200" b="1">
                  <a:solidFill>
                    <a:srgbClr val="000000"/>
                  </a:solidFill>
                  <a:latin typeface="Courier New"/>
                  <a:ea typeface="Courier New"/>
                  <a:cs typeface="Courier New"/>
                  <a:sym typeface="Courier New"/>
                </a:rPr>
                <a:t>movzbl</a:t>
              </a:r>
              <a:r>
                <a:rPr lang="en-US" sz="3200">
                  <a:solidFill>
                    <a:srgbClr val="000000"/>
                  </a:solidFill>
                  <a:latin typeface="Calibri"/>
                  <a:ea typeface="Calibri"/>
                  <a:cs typeface="Calibri"/>
                  <a:sym typeface="Calibri"/>
                </a:rPr>
                <a:t> (and others)</a:t>
              </a:r>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a:p>
              <a:pPr marL="0" marR="0" lvl="0" indent="0" algn="ctr" rtl="0">
                <a:spcBef>
                  <a:spcPts val="0"/>
                </a:spcBef>
                <a:spcAft>
                  <a:spcPts val="0"/>
                </a:spcAft>
                <a:buNone/>
              </a:pPr>
              <a:r>
                <a:rPr lang="en-US" sz="3200" b="1">
                  <a:solidFill>
                    <a:schemeClr val="dk1"/>
                  </a:solidFill>
                  <a:latin typeface="Courier New"/>
                  <a:ea typeface="Courier New"/>
                  <a:cs typeface="Courier New"/>
                  <a:sym typeface="Courier New"/>
                </a:rPr>
                <a:t>movzbl %al, %eax</a:t>
              </a:r>
              <a:endParaRPr sz="3200">
                <a:solidFill>
                  <a:srgbClr val="000000"/>
                </a:solidFill>
                <a:latin typeface="Calibri"/>
                <a:ea typeface="Calibri"/>
                <a:cs typeface="Calibri"/>
                <a:sym typeface="Calibri"/>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a:p>
              <a:pPr marL="0" marR="0" lvl="0" indent="0" algn="ctr" rtl="0">
                <a:spcBef>
                  <a:spcPts val="0"/>
                </a:spcBef>
                <a:spcAft>
                  <a:spcPts val="0"/>
                </a:spcAft>
                <a:buNone/>
              </a:pPr>
              <a:endParaRPr sz="3200">
                <a:solidFill>
                  <a:srgbClr val="000000"/>
                </a:solidFill>
                <a:latin typeface="Calibri"/>
                <a:ea typeface="Calibri"/>
                <a:cs typeface="Calibri"/>
                <a:sym typeface="Calibri"/>
              </a:endParaRPr>
            </a:p>
          </p:txBody>
        </p:sp>
        <p:grpSp>
          <p:nvGrpSpPr>
            <p:cNvPr id="441" name="Shape 441"/>
            <p:cNvGrpSpPr/>
            <p:nvPr/>
          </p:nvGrpSpPr>
          <p:grpSpPr>
            <a:xfrm>
              <a:off x="1582768" y="3207960"/>
              <a:ext cx="3556000" cy="533400"/>
              <a:chOff x="1582768" y="3207960"/>
              <a:chExt cx="3556000" cy="533400"/>
            </a:xfrm>
          </p:grpSpPr>
          <p:sp>
            <p:nvSpPr>
              <p:cNvPr id="442" name="Shape 442"/>
              <p:cNvSpPr/>
              <p:nvPr/>
            </p:nvSpPr>
            <p:spPr>
              <a:xfrm>
                <a:off x="3418302" y="3253049"/>
                <a:ext cx="1709270" cy="444500"/>
              </a:xfrm>
              <a:prstGeom prst="rect">
                <a:avLst/>
              </a:prstGeom>
              <a:solidFill>
                <a:schemeClr val="accent1"/>
              </a:solidFill>
              <a:ln w="254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%eax</a:t>
                </a:r>
                <a:endParaRPr sz="1800" b="0" i="0" u="none" strike="noStrike" cap="none">
                  <a:solidFill>
                    <a:srgbClr val="000000"/>
                  </a:solidFill>
                  <a:latin typeface="Courier New"/>
                  <a:ea typeface="Courier New"/>
                  <a:cs typeface="Courier New"/>
                  <a:sym typeface="Courier New"/>
                </a:endParaRPr>
              </a:p>
            </p:txBody>
          </p:sp>
          <p:sp>
            <p:nvSpPr>
              <p:cNvPr id="443" name="Shape 443"/>
              <p:cNvSpPr/>
              <p:nvPr/>
            </p:nvSpPr>
            <p:spPr>
              <a:xfrm>
                <a:off x="4478368" y="324606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44" name="Shape 444"/>
              <p:cNvSpPr/>
              <p:nvPr/>
            </p:nvSpPr>
            <p:spPr>
              <a:xfrm>
                <a:off x="1582768" y="320796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rax</a:t>
                </a:r>
                <a:endParaRPr sz="2400" b="1" dirty="0">
                  <a:solidFill>
                    <a:schemeClr val="dk1"/>
                  </a:solidFill>
                  <a:latin typeface="Courier New" panose="02070309020205020404" pitchFamily="49" charset="0"/>
                  <a:ea typeface="Courier"/>
                  <a:cs typeface="Courier New" panose="02070309020205020404" pitchFamily="49" charset="0"/>
                  <a:sym typeface="Courier"/>
                </a:endParaRPr>
              </a:p>
            </p:txBody>
          </p:sp>
        </p:grpSp>
      </p:grpSp>
      <p:grpSp>
        <p:nvGrpSpPr>
          <p:cNvPr id="445" name="Shape 445"/>
          <p:cNvGrpSpPr/>
          <p:nvPr/>
        </p:nvGrpSpPr>
        <p:grpSpPr>
          <a:xfrm>
            <a:off x="1579654" y="3204840"/>
            <a:ext cx="3556000" cy="533400"/>
            <a:chOff x="5510699" y="5684520"/>
            <a:chExt cx="3556000" cy="533400"/>
          </a:xfrm>
        </p:grpSpPr>
        <p:sp>
          <p:nvSpPr>
            <p:cNvPr id="446" name="Shape 446"/>
            <p:cNvSpPr/>
            <p:nvPr/>
          </p:nvSpPr>
          <p:spPr>
            <a:xfrm>
              <a:off x="7346233" y="5729609"/>
              <a:ext cx="1709270" cy="444500"/>
            </a:xfrm>
            <a:prstGeom prst="rect">
              <a:avLst/>
            </a:prstGeom>
            <a:solidFill>
              <a:schemeClr val="accent1"/>
            </a:solidFill>
            <a:ln w="254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urier New"/>
                <a:buNone/>
              </a:pPr>
              <a:r>
                <a:rPr lang="en-US" sz="1600" b="0" i="0" u="none" strike="noStrike" cap="none">
                  <a:solidFill>
                    <a:srgbClr val="000000"/>
                  </a:solidFill>
                  <a:latin typeface="Courier New"/>
                  <a:ea typeface="Courier New"/>
                  <a:cs typeface="Courier New"/>
                  <a:sym typeface="Courier New"/>
                </a:rPr>
                <a:t>0x000000</a:t>
              </a:r>
              <a:endParaRPr dirty="0"/>
            </a:p>
          </p:txBody>
        </p:sp>
        <p:sp>
          <p:nvSpPr>
            <p:cNvPr id="447" name="Shape 447"/>
            <p:cNvSpPr/>
            <p:nvPr/>
          </p:nvSpPr>
          <p:spPr>
            <a:xfrm>
              <a:off x="8406299" y="5722620"/>
              <a:ext cx="660400" cy="444500"/>
            </a:xfrm>
            <a:prstGeom prst="rect">
              <a:avLst/>
            </a:prstGeom>
            <a:solidFill>
              <a:srgbClr val="D8D8D8"/>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48" name="Shape 448"/>
            <p:cNvSpPr/>
            <p:nvPr/>
          </p:nvSpPr>
          <p:spPr>
            <a:xfrm>
              <a:off x="5510699" y="5684520"/>
              <a:ext cx="3556000" cy="533400"/>
            </a:xfrm>
            <a:prstGeom prst="rect">
              <a:avLst/>
            </a:prstGeom>
            <a:no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400" b="1" dirty="0">
                  <a:solidFill>
                    <a:schemeClr val="dk1"/>
                  </a:solidFill>
                  <a:latin typeface="Courier New" panose="02070309020205020404" pitchFamily="49" charset="0"/>
                  <a:ea typeface="Courier"/>
                  <a:cs typeface="Courier New" panose="02070309020205020404" pitchFamily="49" charset="0"/>
                  <a:sym typeface="Courier"/>
                </a:rPr>
                <a:t>%</a:t>
              </a:r>
              <a:r>
                <a:rPr lang="en-US" sz="2400" b="1" dirty="0" err="1">
                  <a:solidFill>
                    <a:schemeClr val="dk1"/>
                  </a:solidFill>
                  <a:latin typeface="Courier New" panose="02070309020205020404" pitchFamily="49" charset="0"/>
                  <a:ea typeface="Courier"/>
                  <a:cs typeface="Courier New" panose="02070309020205020404" pitchFamily="49" charset="0"/>
                  <a:sym typeface="Courier"/>
                </a:rPr>
                <a:t>rax</a:t>
              </a:r>
              <a:endParaRPr sz="2400" b="1" dirty="0">
                <a:solidFill>
                  <a:schemeClr val="dk1"/>
                </a:solidFill>
                <a:latin typeface="Courier New" panose="02070309020205020404" pitchFamily="49" charset="0"/>
                <a:ea typeface="Courier"/>
                <a:cs typeface="Courier New" panose="02070309020205020404" pitchFamily="49" charset="0"/>
                <a:sym typeface="Courier"/>
              </a:endParaRPr>
            </a:p>
          </p:txBody>
        </p:sp>
      </p:grpSp>
      <p:grpSp>
        <p:nvGrpSpPr>
          <p:cNvPr id="449" name="Shape 449"/>
          <p:cNvGrpSpPr/>
          <p:nvPr/>
        </p:nvGrpSpPr>
        <p:grpSpPr>
          <a:xfrm>
            <a:off x="1585180" y="3201720"/>
            <a:ext cx="3556000" cy="533400"/>
            <a:chOff x="2673776" y="5741880"/>
            <a:chExt cx="3556000" cy="533400"/>
          </a:xfrm>
        </p:grpSpPr>
        <p:sp>
          <p:nvSpPr>
            <p:cNvPr id="450" name="Shape 450"/>
            <p:cNvSpPr/>
            <p:nvPr/>
          </p:nvSpPr>
          <p:spPr>
            <a:xfrm>
              <a:off x="2673776" y="5741880"/>
              <a:ext cx="35560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0x00000000</a:t>
              </a:r>
              <a:endParaRPr sz="2000" b="1" dirty="0">
                <a:solidFill>
                  <a:schemeClr val="dk1"/>
                </a:solidFill>
                <a:latin typeface="Courier New" panose="02070309020205020404" pitchFamily="49" charset="0"/>
                <a:ea typeface="Courier"/>
                <a:cs typeface="Courier New" panose="02070309020205020404" pitchFamily="49" charset="0"/>
                <a:sym typeface="Courier"/>
              </a:endParaRPr>
            </a:p>
          </p:txBody>
        </p:sp>
        <p:sp>
          <p:nvSpPr>
            <p:cNvPr id="451" name="Shape 451"/>
            <p:cNvSpPr/>
            <p:nvPr/>
          </p:nvSpPr>
          <p:spPr>
            <a:xfrm>
              <a:off x="4492032" y="5769689"/>
              <a:ext cx="1709270" cy="444500"/>
            </a:xfrm>
            <a:prstGeom prst="rect">
              <a:avLst/>
            </a:prstGeom>
            <a:solidFill>
              <a:srgbClr val="800000"/>
            </a:solidFill>
            <a:ln w="254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Courier New"/>
                <a:buNone/>
              </a:pPr>
              <a:r>
                <a:rPr lang="en-US" sz="1600" b="0" i="0" u="none" strike="noStrike" cap="none">
                  <a:solidFill>
                    <a:srgbClr val="000000"/>
                  </a:solidFill>
                  <a:latin typeface="Courier New"/>
                  <a:ea typeface="Courier New"/>
                  <a:cs typeface="Courier New"/>
                  <a:sym typeface="Courier New"/>
                </a:rPr>
                <a:t>0x000000</a:t>
              </a:r>
              <a:endParaRPr dirty="0"/>
            </a:p>
          </p:txBody>
        </p:sp>
        <p:sp>
          <p:nvSpPr>
            <p:cNvPr id="452" name="Shape 452"/>
            <p:cNvSpPr/>
            <p:nvPr/>
          </p:nvSpPr>
          <p:spPr>
            <a:xfrm>
              <a:off x="5552098" y="5762700"/>
              <a:ext cx="660400" cy="4445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400" b="1" dirty="0">
                  <a:solidFill>
                    <a:schemeClr val="dk1"/>
                  </a:solidFill>
                  <a:latin typeface="Courier New" panose="02070309020205020404" pitchFamily="49" charset="0"/>
                  <a:ea typeface="Courier"/>
                  <a:cs typeface="Courier New" panose="02070309020205020404" pitchFamily="49" charset="0"/>
                  <a:sym typeface="Courier"/>
                </a:rPr>
                <a:t>%al</a:t>
              </a:r>
              <a:endParaRPr sz="1400" b="1" dirty="0">
                <a:solidFill>
                  <a:schemeClr val="dk1"/>
                </a:solidFill>
                <a:latin typeface="Courier New" panose="02070309020205020404" pitchFamily="49" charset="0"/>
                <a:ea typeface="Courier"/>
                <a:cs typeface="Courier New" panose="02070309020205020404" pitchFamily="49" charset="0"/>
                <a:sym typeface="Courier"/>
              </a:endParaRPr>
            </a:p>
          </p:txBody>
        </p:sp>
      </p:grpSp>
      <p:grpSp>
        <p:nvGrpSpPr>
          <p:cNvPr id="453" name="Shape 453"/>
          <p:cNvGrpSpPr/>
          <p:nvPr/>
        </p:nvGrpSpPr>
        <p:grpSpPr>
          <a:xfrm>
            <a:off x="215055" y="3749413"/>
            <a:ext cx="3086019" cy="1009932"/>
            <a:chOff x="215055" y="3749413"/>
            <a:chExt cx="3086019" cy="1009932"/>
          </a:xfrm>
        </p:grpSpPr>
        <p:sp>
          <p:nvSpPr>
            <p:cNvPr id="454" name="Shape 454"/>
            <p:cNvSpPr txBox="1"/>
            <p:nvPr/>
          </p:nvSpPr>
          <p:spPr>
            <a:xfrm>
              <a:off x="215055" y="4297680"/>
              <a:ext cx="2205219"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rgbClr val="000000"/>
                  </a:solidFill>
                  <a:latin typeface="Calibri"/>
                  <a:ea typeface="Calibri"/>
                  <a:cs typeface="Calibri"/>
                  <a:sym typeface="Calibri"/>
                </a:rPr>
                <a:t>Zapped to </a:t>
              </a:r>
              <a:r>
                <a:rPr lang="en-US" sz="2400">
                  <a:solidFill>
                    <a:srgbClr val="000000"/>
                  </a:solidFill>
                  <a:latin typeface="Calibri"/>
                  <a:ea typeface="Calibri"/>
                  <a:cs typeface="Calibri"/>
                  <a:sym typeface="Calibri"/>
                </a:rPr>
                <a:t>all 0’s</a:t>
              </a:r>
              <a:endParaRPr sz="2400" dirty="0">
                <a:solidFill>
                  <a:srgbClr val="000000"/>
                </a:solidFill>
                <a:latin typeface="Calibri"/>
                <a:ea typeface="Calibri"/>
                <a:cs typeface="Calibri"/>
                <a:sym typeface="Calibri"/>
              </a:endParaRPr>
            </a:p>
          </p:txBody>
        </p:sp>
        <p:cxnSp>
          <p:nvCxnSpPr>
            <p:cNvPr id="455" name="Shape 455"/>
            <p:cNvCxnSpPr>
              <a:stCxn id="454" idx="3"/>
            </p:cNvCxnSpPr>
            <p:nvPr/>
          </p:nvCxnSpPr>
          <p:spPr>
            <a:xfrm rot="10800000" flipH="1">
              <a:off x="2420274" y="3749413"/>
              <a:ext cx="880800" cy="779100"/>
            </a:xfrm>
            <a:prstGeom prst="straightConnector1">
              <a:avLst/>
            </a:prstGeom>
            <a:solidFill>
              <a:schemeClr val="accent1"/>
            </a:solidFill>
            <a:ln w="25400" cap="flat" cmpd="sng">
              <a:solidFill>
                <a:srgbClr val="000000"/>
              </a:solidFill>
              <a:prstDash val="solid"/>
              <a:round/>
              <a:headEnd type="none" w="sm" len="sm"/>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B53-B54D-4C37-9BF1-0C9F0BD5015A}"/>
              </a:ext>
            </a:extLst>
          </p:cNvPr>
          <p:cNvSpPr>
            <a:spLocks noGrp="1"/>
          </p:cNvSpPr>
          <p:nvPr>
            <p:ph type="title"/>
          </p:nvPr>
        </p:nvSpPr>
        <p:spPr/>
        <p:txBody>
          <a:bodyPr/>
          <a:lstStyle/>
          <a:p>
            <a:r>
              <a:rPr lang="en-US" dirty="0"/>
              <a:t>Activity Time!</a:t>
            </a:r>
          </a:p>
        </p:txBody>
      </p:sp>
      <p:sp>
        <p:nvSpPr>
          <p:cNvPr id="4" name="TextBox 3">
            <a:extLst>
              <a:ext uri="{FF2B5EF4-FFF2-40B4-BE49-F238E27FC236}">
                <a16:creationId xmlns:a16="http://schemas.microsoft.com/office/drawing/2014/main" id="{360EC13F-E17E-49C6-835E-62C450450248}"/>
              </a:ext>
            </a:extLst>
          </p:cNvPr>
          <p:cNvSpPr txBox="1"/>
          <p:nvPr/>
        </p:nvSpPr>
        <p:spPr>
          <a:xfrm>
            <a:off x="381000" y="2006102"/>
            <a:ext cx="8339328" cy="461665"/>
          </a:xfrm>
          <a:prstGeom prst="rect">
            <a:avLst/>
          </a:prstGeom>
          <a:noFill/>
        </p:spPr>
        <p:txBody>
          <a:bodyPr wrap="square">
            <a:spAutoFit/>
          </a:bodyPr>
          <a:lstStyle/>
          <a:p>
            <a:r>
              <a:rPr lang="en-US" sz="2400" dirty="0">
                <a:solidFill>
                  <a:schemeClr val="tx1"/>
                </a:solidFill>
              </a:rPr>
              <a:t>Do parts 1 through 4 (q1-9) now, then stop.</a:t>
            </a:r>
          </a:p>
        </p:txBody>
      </p:sp>
    </p:spTree>
    <p:extLst>
      <p:ext uri="{BB962C8B-B14F-4D97-AF65-F5344CB8AC3E}">
        <p14:creationId xmlns:p14="http://schemas.microsoft.com/office/powerpoint/2010/main" val="3141561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Conditional Branch Example (Old Style)</a:t>
            </a:r>
            <a:endParaRPr sz="3600" b="1" i="0" u="none" strike="noStrike" cap="none">
              <a:solidFill>
                <a:schemeClr val="dk1"/>
              </a:solidFill>
              <a:latin typeface="Calibri"/>
              <a:ea typeface="Calibri"/>
              <a:cs typeface="Calibri"/>
              <a:sym typeface="Calibri"/>
            </a:endParaRPr>
          </a:p>
        </p:txBody>
      </p:sp>
      <p:sp>
        <p:nvSpPr>
          <p:cNvPr id="474" name="Shape 474"/>
          <p:cNvSpPr/>
          <p:nvPr/>
        </p:nvSpPr>
        <p:spPr>
          <a:xfrm>
            <a:off x="508000" y="2235200"/>
            <a:ext cx="3670300" cy="2946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absdiff</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if (x &gt;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result = x-y;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else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result = y-x;</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sp>
        <p:nvSpPr>
          <p:cNvPr id="475" name="Shape 475"/>
          <p:cNvSpPr/>
          <p:nvPr/>
        </p:nvSpPr>
        <p:spPr>
          <a:xfrm>
            <a:off x="4445000" y="1968500"/>
            <a:ext cx="4394200" cy="4813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absdiff:</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cmpq    %rsi, %rdi  # x:y</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jle     .L4</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movq    %rdi, %rax</a:t>
            </a:r>
            <a:endParaRPr sz="1800" b="1">
              <a:solidFill>
                <a:srgbClr val="0000FF"/>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rgbClr val="0000FF"/>
                </a:solidFill>
                <a:latin typeface="Courier New"/>
                <a:ea typeface="Courier New"/>
                <a:cs typeface="Courier New"/>
                <a:sym typeface="Courier New"/>
              </a:rPr>
              <a:t>   subq    %rsi, %rax</a:t>
            </a:r>
            <a:endParaRPr sz="1800" b="1">
              <a:solidFill>
                <a:srgbClr val="0000FF"/>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.L4:       # x &lt;= y</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movq    %rsi, %rax</a:t>
            </a:r>
            <a:endParaRPr sz="1800" b="1">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subq    %rdi, %rax</a:t>
            </a:r>
            <a:endParaRPr sz="1800" b="1">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476" name="Shape 476"/>
          <p:cNvSpPr txBox="1">
            <a:spLocks noGrp="1"/>
          </p:cNvSpPr>
          <p:nvPr>
            <p:ph type="body" idx="1"/>
          </p:nvPr>
        </p:nvSpPr>
        <p:spPr>
          <a:xfrm>
            <a:off x="457200" y="1066800"/>
            <a:ext cx="8153400" cy="1041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Generation</a:t>
            </a:r>
            <a:endParaRPr/>
          </a:p>
          <a:p>
            <a:pPr marL="279400" marR="0" lvl="1" indent="0" algn="l" rtl="0">
              <a:spcBef>
                <a:spcPts val="500"/>
              </a:spcBef>
              <a:spcAft>
                <a:spcPts val="0"/>
              </a:spcAft>
              <a:buClr>
                <a:srgbClr val="990000"/>
              </a:buClr>
              <a:buSzPts val="2200"/>
              <a:buFont typeface="Noto Sans Symbols"/>
              <a:buNone/>
            </a:pPr>
            <a:r>
              <a:rPr lang="en-US" sz="2000" b="1" i="0" u="none" strike="noStrike" cap="none">
                <a:solidFill>
                  <a:srgbClr val="800000"/>
                </a:solidFill>
                <a:latin typeface="Courier New"/>
                <a:ea typeface="Courier New"/>
                <a:cs typeface="Courier New"/>
                <a:sym typeface="Courier New"/>
              </a:rPr>
              <a:t>shark&gt; gcc –Og -S –fno-if-conversion control.c</a:t>
            </a:r>
            <a:endParaRPr sz="2000" b="1" i="0" u="none" strike="noStrike" cap="none">
              <a:solidFill>
                <a:srgbClr val="800000"/>
              </a:solidFill>
              <a:latin typeface="Courier New"/>
              <a:ea typeface="Courier New"/>
              <a:cs typeface="Courier New"/>
              <a:sym typeface="Courier New"/>
            </a:endParaRPr>
          </a:p>
        </p:txBody>
      </p:sp>
      <p:graphicFrame>
        <p:nvGraphicFramePr>
          <p:cNvPr id="477" name="Shape 477"/>
          <p:cNvGraphicFramePr/>
          <p:nvPr/>
        </p:nvGraphicFramePr>
        <p:xfrm>
          <a:off x="4800600" y="5029200"/>
          <a:ext cx="3352800" cy="1524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u="none" strike="noStrike" cap="none">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bl>
          </a:graphicData>
        </a:graphic>
      </p:graphicFrame>
      <p:grpSp>
        <p:nvGrpSpPr>
          <p:cNvPr id="478" name="Shape 478"/>
          <p:cNvGrpSpPr/>
          <p:nvPr/>
        </p:nvGrpSpPr>
        <p:grpSpPr>
          <a:xfrm>
            <a:off x="3451412" y="1023590"/>
            <a:ext cx="5688687" cy="954107"/>
            <a:chOff x="3451412" y="1023590"/>
            <a:chExt cx="5688687" cy="954107"/>
          </a:xfrm>
        </p:grpSpPr>
        <p:sp>
          <p:nvSpPr>
            <p:cNvPr id="479" name="Shape 479"/>
            <p:cNvSpPr/>
            <p:nvPr/>
          </p:nvSpPr>
          <p:spPr>
            <a:xfrm>
              <a:off x="3451412" y="1380565"/>
              <a:ext cx="2949388" cy="587935"/>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480" name="Shape 480"/>
            <p:cNvSpPr txBox="1"/>
            <p:nvPr/>
          </p:nvSpPr>
          <p:spPr>
            <a:xfrm>
              <a:off x="6985727" y="1023590"/>
              <a:ext cx="2154372" cy="954107"/>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rgbClr val="000000"/>
                  </a:solidFill>
                  <a:latin typeface="Calibri"/>
                  <a:ea typeface="Calibri"/>
                  <a:cs typeface="Calibri"/>
                  <a:sym typeface="Calibri"/>
                </a:rPr>
                <a:t>I’ll get to this </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shortly.</a:t>
              </a:r>
              <a:endParaRPr sz="2800">
                <a:solidFill>
                  <a:srgbClr val="000000"/>
                </a:solidFill>
                <a:latin typeface="Calibri"/>
                <a:ea typeface="Calibri"/>
                <a:cs typeface="Calibri"/>
                <a:sym typeface="Calibri"/>
              </a:endParaRPr>
            </a:p>
          </p:txBody>
        </p:sp>
        <p:sp>
          <p:nvSpPr>
            <p:cNvPr id="481" name="Shape 481"/>
            <p:cNvSpPr/>
            <p:nvPr/>
          </p:nvSpPr>
          <p:spPr>
            <a:xfrm>
              <a:off x="5138928" y="1101793"/>
              <a:ext cx="1307592" cy="278951"/>
            </a:xfrm>
            <a:custGeom>
              <a:avLst/>
              <a:gdLst/>
              <a:ahLst/>
              <a:cxnLst/>
              <a:rect l="0" t="0" r="0" b="0"/>
              <a:pathLst>
                <a:path w="1307592" h="278951" extrusionOk="0">
                  <a:moveTo>
                    <a:pt x="1307592" y="132647"/>
                  </a:moveTo>
                  <a:cubicBezTo>
                    <a:pt x="1023366" y="56447"/>
                    <a:pt x="739140" y="-19753"/>
                    <a:pt x="521208" y="4631"/>
                  </a:cubicBezTo>
                  <a:cubicBezTo>
                    <a:pt x="303276" y="29015"/>
                    <a:pt x="0" y="278951"/>
                    <a:pt x="0" y="278951"/>
                  </a:cubicBezTo>
                </a:path>
              </a:pathLst>
            </a:custGeom>
            <a:noFill/>
            <a:ln w="3810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Expressing with Goto Code</a:t>
            </a:r>
            <a:endParaRPr sz="3600" b="1" i="0" u="none" strike="noStrike" cap="none">
              <a:solidFill>
                <a:schemeClr val="dk1"/>
              </a:solidFill>
              <a:latin typeface="Calibri"/>
              <a:ea typeface="Calibri"/>
              <a:cs typeface="Calibri"/>
              <a:sym typeface="Calibri"/>
            </a:endParaRPr>
          </a:p>
        </p:txBody>
      </p:sp>
      <p:sp>
        <p:nvSpPr>
          <p:cNvPr id="496" name="Shape 496"/>
          <p:cNvSpPr/>
          <p:nvPr/>
        </p:nvSpPr>
        <p:spPr>
          <a:xfrm>
            <a:off x="508000" y="2235200"/>
            <a:ext cx="3670300" cy="2946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absdiff</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if (x &gt;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result = x-y;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else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result = y-x;</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sp>
        <p:nvSpPr>
          <p:cNvPr id="497" name="Shape 497"/>
          <p:cNvSpPr txBox="1">
            <a:spLocks noGrp="1"/>
          </p:cNvSpPr>
          <p:nvPr>
            <p:ph type="body" idx="1"/>
          </p:nvPr>
        </p:nvSpPr>
        <p:spPr>
          <a:xfrm>
            <a:off x="457200" y="1066800"/>
            <a:ext cx="8153400" cy="1041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C allows </a:t>
            </a:r>
            <a:r>
              <a:rPr lang="en-US" sz="2400" b="1" i="0" u="none" strike="noStrike" cap="none">
                <a:solidFill>
                  <a:schemeClr val="dk1"/>
                </a:solidFill>
                <a:latin typeface="Courier New"/>
                <a:ea typeface="Courier New"/>
                <a:cs typeface="Courier New"/>
                <a:sym typeface="Courier New"/>
              </a:rPr>
              <a:t>goto</a:t>
            </a:r>
            <a:r>
              <a:rPr lang="en-US" sz="2400" b="1" i="0" u="none" strike="noStrike" cap="none">
                <a:solidFill>
                  <a:schemeClr val="dk1"/>
                </a:solidFill>
                <a:latin typeface="Calibri"/>
                <a:ea typeface="Calibri"/>
                <a:cs typeface="Calibri"/>
                <a:sym typeface="Calibri"/>
              </a:rPr>
              <a:t> statement</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Jump to position designated by label</a:t>
            </a:r>
            <a:endParaRPr sz="2400" b="1" i="0" u="none" strike="noStrike" cap="none">
              <a:solidFill>
                <a:schemeClr val="dk1"/>
              </a:solidFill>
              <a:latin typeface="Calibri"/>
              <a:ea typeface="Calibri"/>
              <a:cs typeface="Calibri"/>
              <a:sym typeface="Calibri"/>
            </a:endParaRPr>
          </a:p>
          <a:p>
            <a:pPr marL="342900" marR="0" lvl="0" indent="-251459" algn="l" rtl="0">
              <a:spcBef>
                <a:spcPts val="600"/>
              </a:spcBef>
              <a:spcAft>
                <a:spcPts val="0"/>
              </a:spcAft>
              <a:buClr>
                <a:srgbClr val="990000"/>
              </a:buClr>
              <a:buSzPts val="1440"/>
              <a:buFont typeface="Noto Sans Symbols"/>
              <a:buNone/>
            </a:pPr>
            <a:endParaRPr sz="2400" b="1" i="0" u="none" strike="noStrike" cap="none">
              <a:solidFill>
                <a:schemeClr val="dk1"/>
              </a:solidFill>
              <a:latin typeface="Calibri"/>
              <a:ea typeface="Calibri"/>
              <a:cs typeface="Calibri"/>
              <a:sym typeface="Calibri"/>
            </a:endParaRPr>
          </a:p>
        </p:txBody>
      </p:sp>
      <p:sp>
        <p:nvSpPr>
          <p:cNvPr id="498" name="Shape 498"/>
          <p:cNvSpPr/>
          <p:nvPr/>
        </p:nvSpPr>
        <p:spPr>
          <a:xfrm>
            <a:off x="4495800" y="2209800"/>
            <a:ext cx="3657600" cy="37338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absdiff_j</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int ntest = x &lt;=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if (ntest) goto Else;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result = x-y;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goto Done;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Else: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result = y-x;</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Done: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sz="1800" b="1">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p:nvPr/>
        </p:nvSpPr>
        <p:spPr>
          <a:xfrm>
            <a:off x="366713" y="1416050"/>
            <a:ext cx="29337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504" name="Shape 504"/>
          <p:cNvSpPr/>
          <p:nvPr/>
        </p:nvSpPr>
        <p:spPr>
          <a:xfrm>
            <a:off x="457200" y="1887538"/>
            <a:ext cx="5715000" cy="4191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val = </a:t>
            </a:r>
            <a:r>
              <a:rPr lang="en-US" sz="2000" b="1" i="1">
                <a:solidFill>
                  <a:schemeClr val="dk1"/>
                </a:solidFill>
                <a:latin typeface="Calibri"/>
                <a:ea typeface="Calibri"/>
                <a:cs typeface="Calibri"/>
                <a:sym typeface="Calibri"/>
              </a:rPr>
              <a:t>Test</a:t>
            </a:r>
            <a:r>
              <a:rPr lang="en-US" sz="2000" b="1">
                <a:solidFill>
                  <a:schemeClr val="dk1"/>
                </a:solidFill>
                <a:latin typeface="Courier New"/>
                <a:ea typeface="Courier New"/>
                <a:cs typeface="Courier New"/>
                <a:sym typeface="Courier New"/>
              </a:rPr>
              <a:t> ? </a:t>
            </a:r>
            <a:r>
              <a:rPr lang="en-US" sz="2000" b="1" i="1">
                <a:solidFill>
                  <a:schemeClr val="dk1"/>
                </a:solidFill>
                <a:latin typeface="Calibri"/>
                <a:ea typeface="Calibri"/>
                <a:cs typeface="Calibri"/>
                <a:sym typeface="Calibri"/>
              </a:rPr>
              <a:t>Then_Expr</a:t>
            </a:r>
            <a:r>
              <a:rPr lang="en-US" sz="2000" b="1">
                <a:solidFill>
                  <a:schemeClr val="dk1"/>
                </a:solidFill>
                <a:latin typeface="Courier New"/>
                <a:ea typeface="Courier New"/>
                <a:cs typeface="Courier New"/>
                <a:sym typeface="Courier New"/>
              </a:rPr>
              <a:t> : </a:t>
            </a:r>
            <a:r>
              <a:rPr lang="en-US" sz="2000" b="1" i="1">
                <a:solidFill>
                  <a:schemeClr val="dk1"/>
                </a:solidFill>
                <a:latin typeface="Calibri"/>
                <a:ea typeface="Calibri"/>
                <a:cs typeface="Calibri"/>
                <a:sym typeface="Calibri"/>
              </a:rPr>
              <a:t>Else_Expr</a:t>
            </a:r>
            <a:r>
              <a:rPr lang="en-US" sz="2000" b="1">
                <a:solidFill>
                  <a:schemeClr val="dk1"/>
                </a:solidFill>
                <a:latin typeface="Courier New"/>
                <a:ea typeface="Courier New"/>
                <a:cs typeface="Courier New"/>
                <a:sym typeface="Courier New"/>
              </a:rPr>
              <a:t>;</a:t>
            </a:r>
            <a:endParaRPr/>
          </a:p>
        </p:txBody>
      </p:sp>
      <p:sp>
        <p:nvSpPr>
          <p:cNvPr id="505" name="Shape 505"/>
          <p:cNvSpPr/>
          <p:nvPr/>
        </p:nvSpPr>
        <p:spPr>
          <a:xfrm>
            <a:off x="381000" y="339725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506" name="Shape 506"/>
          <p:cNvSpPr/>
          <p:nvPr/>
        </p:nvSpPr>
        <p:spPr>
          <a:xfrm>
            <a:off x="457200" y="3816349"/>
            <a:ext cx="3746500" cy="2593733"/>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ntest</a:t>
            </a:r>
            <a:r>
              <a:rPr lang="en-US" sz="1800" b="1" dirty="0">
                <a:solidFill>
                  <a:schemeClr val="dk1"/>
                </a:solidFill>
                <a:latin typeface="Courier New"/>
                <a:ea typeface="Courier New"/>
                <a:cs typeface="Courier New"/>
                <a:sym typeface="Courier New"/>
              </a:rPr>
              <a:t> = !</a:t>
            </a:r>
            <a:r>
              <a:rPr lang="en-US" sz="1800" b="1" i="1" dirty="0">
                <a:solidFill>
                  <a:schemeClr val="dk1"/>
                </a:solidFill>
                <a:latin typeface="Calibri"/>
                <a:ea typeface="Calibri"/>
                <a:cs typeface="Calibri"/>
                <a:sym typeface="Calibri"/>
              </a:rPr>
              <a:t>Test</a:t>
            </a:r>
            <a:r>
              <a:rPr lang="en-US" sz="1800" b="1" dirty="0">
                <a:solidFill>
                  <a:schemeClr val="dk1"/>
                </a:solidFill>
                <a:latin typeface="Courier New"/>
                <a:ea typeface="Courier New"/>
                <a:cs typeface="Courier New"/>
                <a:sym typeface="Courier New"/>
              </a:rPr>
              <a:t>;</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 (</a:t>
            </a:r>
            <a:r>
              <a:rPr lang="en-US" sz="1800" b="1" dirty="0" err="1">
                <a:solidFill>
                  <a:schemeClr val="dk1"/>
                </a:solidFill>
                <a:latin typeface="Courier New"/>
                <a:ea typeface="Courier New"/>
                <a:cs typeface="Courier New"/>
                <a:sym typeface="Courier New"/>
              </a:rPr>
              <a:t>ntest</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Else;</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val</a:t>
            </a:r>
            <a:r>
              <a:rPr lang="en-US" sz="1800" b="1" dirty="0">
                <a:solidFill>
                  <a:schemeClr val="dk1"/>
                </a:solidFill>
                <a:latin typeface="Courier New"/>
                <a:ea typeface="Courier New"/>
                <a:cs typeface="Courier New"/>
                <a:sym typeface="Courier New"/>
              </a:rPr>
              <a:t> = </a:t>
            </a:r>
            <a:r>
              <a:rPr lang="en-US" sz="1800" b="1" i="1" dirty="0" err="1">
                <a:solidFill>
                  <a:schemeClr val="dk1"/>
                </a:solidFill>
                <a:latin typeface="Calibri"/>
                <a:ea typeface="Calibri"/>
                <a:cs typeface="Calibri"/>
                <a:sym typeface="Calibri"/>
              </a:rPr>
              <a:t>Then_Expr</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Done;</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Else:</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val</a:t>
            </a:r>
            <a:r>
              <a:rPr lang="en-US" sz="1800" b="1" dirty="0">
                <a:solidFill>
                  <a:schemeClr val="dk1"/>
                </a:solidFill>
                <a:latin typeface="Courier New"/>
                <a:ea typeface="Courier New"/>
                <a:cs typeface="Courier New"/>
                <a:sym typeface="Courier New"/>
              </a:rPr>
              <a:t> = </a:t>
            </a:r>
            <a:r>
              <a:rPr lang="en-US" sz="1800" b="1" i="1" dirty="0" err="1">
                <a:solidFill>
                  <a:schemeClr val="dk1"/>
                </a:solidFill>
                <a:latin typeface="Calibri"/>
                <a:ea typeface="Calibri"/>
                <a:cs typeface="Calibri"/>
                <a:sym typeface="Calibri"/>
              </a:rPr>
              <a:t>Else_Expr</a:t>
            </a:r>
            <a:r>
              <a:rPr lang="en-US" sz="1800" b="1" dirty="0">
                <a:solidFill>
                  <a:schemeClr val="dk1"/>
                </a:solidFill>
                <a:latin typeface="Courier New"/>
                <a:ea typeface="Courier New"/>
                <a:cs typeface="Courier New"/>
                <a:sym typeface="Courier New"/>
              </a:rPr>
              <a:t>;</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Done:</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 . .</a:t>
            </a:r>
            <a:endParaRPr sz="2400" b="1" dirty="0">
              <a:solidFill>
                <a:schemeClr val="dk1"/>
              </a:solidFill>
              <a:latin typeface="Courier New"/>
              <a:ea typeface="Courier New"/>
              <a:cs typeface="Courier New"/>
              <a:sym typeface="Courier New"/>
            </a:endParaRPr>
          </a:p>
        </p:txBody>
      </p:sp>
      <p:sp>
        <p:nvSpPr>
          <p:cNvPr id="507" name="Shape 50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General Conditional Expression Translation (Using Branches)</a:t>
            </a:r>
            <a:endParaRPr sz="3600" b="1" i="0" u="none" strike="noStrike" cap="none">
              <a:solidFill>
                <a:schemeClr val="dk1"/>
              </a:solidFill>
              <a:latin typeface="Calibri"/>
              <a:ea typeface="Calibri"/>
              <a:cs typeface="Calibri"/>
              <a:sym typeface="Calibri"/>
            </a:endParaRPr>
          </a:p>
        </p:txBody>
      </p:sp>
      <p:sp>
        <p:nvSpPr>
          <p:cNvPr id="508" name="Shape 508"/>
          <p:cNvSpPr txBox="1">
            <a:spLocks noGrp="1"/>
          </p:cNvSpPr>
          <p:nvPr>
            <p:ph type="body" idx="1"/>
          </p:nvPr>
        </p:nvSpPr>
        <p:spPr>
          <a:xfrm>
            <a:off x="4330700" y="3886200"/>
            <a:ext cx="4432300" cy="2946400"/>
          </a:xfrm>
          <a:prstGeom prst="rect">
            <a:avLst/>
          </a:prstGeom>
          <a:noFill/>
          <a:ln>
            <a:noFill/>
          </a:ln>
        </p:spPr>
        <p:txBody>
          <a:bodyPr spcFirstLastPara="1" wrap="square" lIns="38100" tIns="38100" rIns="38100" bIns="38100" anchor="t" anchorCtr="0">
            <a:noAutofit/>
          </a:bodyPr>
          <a:lstStyle/>
          <a:p>
            <a:pPr marL="552450" marR="0" lvl="1" indent="-234950" algn="l" rtl="0">
              <a:spcBef>
                <a:spcPts val="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Create separate code regions for then &amp; else expressions</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Execute appropriate one</a:t>
            </a:r>
            <a:endParaRPr/>
          </a:p>
        </p:txBody>
      </p:sp>
      <p:sp>
        <p:nvSpPr>
          <p:cNvPr id="509" name="Shape 509"/>
          <p:cNvSpPr/>
          <p:nvPr/>
        </p:nvSpPr>
        <p:spPr>
          <a:xfrm>
            <a:off x="1193800" y="2540000"/>
            <a:ext cx="3149600" cy="355600"/>
          </a:xfrm>
          <a:prstGeom prst="rect">
            <a:avLst/>
          </a:prstGeom>
          <a:solidFill>
            <a:srgbClr val="99CCF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val = x&gt;y ? x-y : y-x;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p:nvPr/>
        </p:nvSpPr>
        <p:spPr>
          <a:xfrm>
            <a:off x="5181600" y="2362200"/>
            <a:ext cx="29337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515" name="Shape 515"/>
          <p:cNvSpPr/>
          <p:nvPr/>
        </p:nvSpPr>
        <p:spPr>
          <a:xfrm>
            <a:off x="5181600" y="2819400"/>
            <a:ext cx="2514600" cy="1160462"/>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val = </a:t>
            </a:r>
            <a:r>
              <a:rPr lang="en-US" sz="2000" b="1" i="1">
                <a:solidFill>
                  <a:schemeClr val="dk1"/>
                </a:solidFill>
                <a:latin typeface="Calibri"/>
                <a:ea typeface="Calibri"/>
                <a:cs typeface="Calibri"/>
                <a:sym typeface="Calibri"/>
              </a:rPr>
              <a:t>Test</a:t>
            </a:r>
            <a:r>
              <a:rPr lang="en-US" sz="2000" b="1">
                <a:solidFill>
                  <a:schemeClr val="dk1"/>
                </a:solidFill>
                <a:latin typeface="Courier New"/>
                <a:ea typeface="Courier New"/>
                <a:cs typeface="Courier New"/>
                <a:sym typeface="Courier New"/>
              </a:rPr>
              <a:t> </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 </a:t>
            </a:r>
            <a:r>
              <a:rPr lang="en-US" sz="2000" b="1" i="1">
                <a:solidFill>
                  <a:schemeClr val="dk1"/>
                </a:solidFill>
                <a:latin typeface="Calibri"/>
                <a:ea typeface="Calibri"/>
                <a:cs typeface="Calibri"/>
                <a:sym typeface="Calibri"/>
              </a:rPr>
              <a:t>Then_Expr</a:t>
            </a:r>
            <a:r>
              <a:rPr lang="en-US" sz="2000" b="1">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 </a:t>
            </a:r>
            <a:r>
              <a:rPr lang="en-US" sz="2000" b="1" i="1">
                <a:solidFill>
                  <a:schemeClr val="dk1"/>
                </a:solidFill>
                <a:latin typeface="Calibri"/>
                <a:ea typeface="Calibri"/>
                <a:cs typeface="Calibri"/>
                <a:sym typeface="Calibri"/>
              </a:rPr>
              <a:t>Else_Expr</a:t>
            </a:r>
            <a:r>
              <a:rPr lang="en-US" sz="2000" b="1">
                <a:solidFill>
                  <a:schemeClr val="dk1"/>
                </a:solidFill>
                <a:latin typeface="Courier New"/>
                <a:ea typeface="Courier New"/>
                <a:cs typeface="Courier New"/>
                <a:sym typeface="Courier New"/>
              </a:rPr>
              <a:t>;</a:t>
            </a:r>
            <a:endParaRPr/>
          </a:p>
        </p:txBody>
      </p:sp>
      <p:sp>
        <p:nvSpPr>
          <p:cNvPr id="516" name="Shape 516"/>
          <p:cNvSpPr/>
          <p:nvPr/>
        </p:nvSpPr>
        <p:spPr>
          <a:xfrm>
            <a:off x="5105400" y="403860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517" name="Shape 517"/>
          <p:cNvSpPr/>
          <p:nvPr/>
        </p:nvSpPr>
        <p:spPr>
          <a:xfrm>
            <a:off x="5105400" y="4495800"/>
            <a:ext cx="3746500" cy="1593850"/>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a:t>
            </a:r>
            <a:r>
              <a:rPr lang="en-US" sz="1800" b="1" i="1" dirty="0" err="1">
                <a:solidFill>
                  <a:schemeClr val="dk1"/>
                </a:solidFill>
                <a:latin typeface="Calibri"/>
                <a:ea typeface="Calibri"/>
                <a:cs typeface="Calibri"/>
                <a:sym typeface="Calibri"/>
              </a:rPr>
              <a:t>Then_Expr</a:t>
            </a:r>
            <a:r>
              <a:rPr lang="en-US" sz="24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eval = </a:t>
            </a:r>
            <a:r>
              <a:rPr lang="en-US" sz="1800" b="1" i="1" dirty="0" err="1">
                <a:solidFill>
                  <a:schemeClr val="dk1"/>
                </a:solidFill>
                <a:latin typeface="Calibri"/>
                <a:ea typeface="Calibri"/>
                <a:cs typeface="Calibri"/>
                <a:sym typeface="Calibri"/>
              </a:rPr>
              <a:t>Else_Expr</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nt</a:t>
            </a:r>
            <a:r>
              <a:rPr lang="en-US" sz="1800" b="1" dirty="0">
                <a:solidFill>
                  <a:schemeClr val="dk1"/>
                </a:solidFill>
                <a:latin typeface="Courier New"/>
                <a:ea typeface="Courier New"/>
                <a:cs typeface="Courier New"/>
                <a:sym typeface="Courier New"/>
              </a:rPr>
              <a:t> = !</a:t>
            </a:r>
            <a:r>
              <a:rPr lang="en-US" sz="1800" b="1" i="1" dirty="0">
                <a:solidFill>
                  <a:schemeClr val="dk1"/>
                </a:solidFill>
                <a:latin typeface="Calibri"/>
                <a:ea typeface="Calibri"/>
                <a:cs typeface="Calibri"/>
                <a:sym typeface="Calibri"/>
              </a:rPr>
              <a:t>Test</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a:solidFill>
                  <a:srgbClr val="C00000"/>
                </a:solidFill>
                <a:latin typeface="Courier New"/>
                <a:ea typeface="Courier New"/>
                <a:cs typeface="Courier New"/>
                <a:sym typeface="Courier New"/>
              </a:rPr>
              <a:t>if (</a:t>
            </a:r>
            <a:r>
              <a:rPr lang="en-US" sz="1800" b="1" dirty="0" err="1">
                <a:solidFill>
                  <a:srgbClr val="C00000"/>
                </a:solidFill>
                <a:latin typeface="Courier New"/>
                <a:ea typeface="Courier New"/>
                <a:cs typeface="Courier New"/>
                <a:sym typeface="Courier New"/>
              </a:rPr>
              <a:t>nt</a:t>
            </a:r>
            <a:r>
              <a:rPr lang="en-US" sz="1800" b="1" dirty="0">
                <a:solidFill>
                  <a:srgbClr val="C00000"/>
                </a:solidFill>
                <a:latin typeface="Courier New"/>
                <a:ea typeface="Courier New"/>
                <a:cs typeface="Courier New"/>
                <a:sym typeface="Courier New"/>
              </a:rPr>
              <a:t>) result = eval;</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sz="2400" b="1" dirty="0">
              <a:solidFill>
                <a:schemeClr val="dk1"/>
              </a:solidFill>
              <a:latin typeface="Courier New"/>
              <a:ea typeface="Courier New"/>
              <a:cs typeface="Courier New"/>
              <a:sym typeface="Courier New"/>
            </a:endParaRPr>
          </a:p>
        </p:txBody>
      </p:sp>
      <p:sp>
        <p:nvSpPr>
          <p:cNvPr id="518" name="Shape 51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Using Conditional Moves</a:t>
            </a:r>
            <a:endParaRPr sz="3600" b="1" i="0" u="none" strike="noStrike" cap="none">
              <a:solidFill>
                <a:schemeClr val="dk1"/>
              </a:solidFill>
              <a:latin typeface="Calibri"/>
              <a:ea typeface="Calibri"/>
              <a:cs typeface="Calibri"/>
              <a:sym typeface="Calibri"/>
            </a:endParaRPr>
          </a:p>
        </p:txBody>
      </p:sp>
      <p:sp>
        <p:nvSpPr>
          <p:cNvPr id="519" name="Shape 519"/>
          <p:cNvSpPr txBox="1">
            <a:spLocks noGrp="1"/>
          </p:cNvSpPr>
          <p:nvPr>
            <p:ph type="body" idx="1"/>
          </p:nvPr>
        </p:nvSpPr>
        <p:spPr>
          <a:xfrm>
            <a:off x="63500" y="1219200"/>
            <a:ext cx="4889500" cy="4038600"/>
          </a:xfrm>
          <a:prstGeom prst="rect">
            <a:avLst/>
          </a:prstGeom>
          <a:noFill/>
          <a:ln>
            <a:noFill/>
          </a:ln>
        </p:spPr>
        <p:txBody>
          <a:bodyPr spcFirstLastPara="1" wrap="square" lIns="38100" tIns="38100" rIns="38100" bIns="38100" anchor="t" anchorCtr="0">
            <a:noAutofit/>
          </a:bodyPr>
          <a:lstStyle/>
          <a:p>
            <a:pPr marL="292100" marR="0" lvl="0" indent="-2540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Conditional Move Instructions</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Instruction supports:</a:t>
            </a:r>
            <a:endParaRPr/>
          </a:p>
          <a:p>
            <a:pPr marL="838200" marR="0" lvl="2" indent="-203200" algn="l" rtl="0">
              <a:spcBef>
                <a:spcPts val="500"/>
              </a:spcBef>
              <a:spcAft>
                <a:spcPts val="0"/>
              </a:spcAft>
              <a:buClr>
                <a:srgbClr val="000000"/>
              </a:buClr>
              <a:buSzPts val="1600"/>
              <a:buFont typeface="Noto Sans Symbols"/>
              <a:buNone/>
            </a:pPr>
            <a:r>
              <a:rPr lang="en-US" sz="2000" b="0" i="0" u="none" strike="noStrike" cap="none">
                <a:solidFill>
                  <a:schemeClr val="dk1"/>
                </a:solidFill>
                <a:latin typeface="Calibri"/>
                <a:ea typeface="Calibri"/>
                <a:cs typeface="Calibri"/>
                <a:sym typeface="Calibri"/>
              </a:rPr>
              <a:t>if (Test) Dest ← Src</a:t>
            </a:r>
            <a:endParaRPr sz="2000" b="0" i="0" u="none" strike="noStrike" cap="none">
              <a:solidFill>
                <a:schemeClr val="dk1"/>
              </a:solidFill>
              <a:latin typeface="Calibri"/>
              <a:ea typeface="Calibri"/>
              <a:cs typeface="Calibri"/>
              <a:sym typeface="Calibri"/>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Supported in post-1995 x86 processors</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GCC tries to use them</a:t>
            </a:r>
            <a:endParaRPr/>
          </a:p>
          <a:p>
            <a:pPr marL="838200" marR="0" lvl="2" indent="-203200" algn="l" rtl="0">
              <a:spcBef>
                <a:spcPts val="500"/>
              </a:spcBef>
              <a:spcAft>
                <a:spcPts val="0"/>
              </a:spcAft>
              <a:buClr>
                <a:srgbClr val="000000"/>
              </a:buClr>
              <a:buSzPts val="1600"/>
              <a:buFont typeface="Noto Sans Symbols"/>
              <a:buChar char="▪"/>
            </a:pPr>
            <a:r>
              <a:rPr lang="en-US" sz="2000" b="0" i="0" u="none" strike="noStrike" cap="none">
                <a:solidFill>
                  <a:schemeClr val="dk1"/>
                </a:solidFill>
                <a:latin typeface="Calibri"/>
                <a:ea typeface="Calibri"/>
                <a:cs typeface="Calibri"/>
                <a:sym typeface="Calibri"/>
              </a:rPr>
              <a:t>But, only when known to be safe</a:t>
            </a:r>
            <a:endParaRPr/>
          </a:p>
          <a:p>
            <a:pPr marL="292100" marR="0" lvl="0" indent="-2540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Why?</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Branches are very disruptive to instruction flow through pipelines</a:t>
            </a:r>
            <a:endParaRPr/>
          </a:p>
          <a:p>
            <a:pPr marL="552450" marR="0" lvl="1" indent="-2349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Conditional moves do not require control transfer</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Conditional Move Example</a:t>
            </a:r>
            <a:endParaRPr sz="3600" b="1" i="0" u="none" strike="noStrike" cap="none">
              <a:solidFill>
                <a:schemeClr val="dk1"/>
              </a:solidFill>
              <a:latin typeface="Calibri"/>
              <a:ea typeface="Calibri"/>
              <a:cs typeface="Calibri"/>
              <a:sym typeface="Calibri"/>
            </a:endParaRPr>
          </a:p>
        </p:txBody>
      </p:sp>
      <p:sp>
        <p:nvSpPr>
          <p:cNvPr id="525" name="Shape 525"/>
          <p:cNvSpPr/>
          <p:nvPr/>
        </p:nvSpPr>
        <p:spPr>
          <a:xfrm>
            <a:off x="6616700" y="1752600"/>
            <a:ext cx="2286000" cy="1981200"/>
          </a:xfrm>
          <a:prstGeom prst="rect">
            <a:avLst/>
          </a:prstGeom>
          <a:solidFill>
            <a:srgbClr val="FFFFFF"/>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526" name="Shape 526"/>
          <p:cNvSpPr/>
          <p:nvPr/>
        </p:nvSpPr>
        <p:spPr>
          <a:xfrm>
            <a:off x="2286000" y="4267200"/>
            <a:ext cx="6642100" cy="25908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absdiff:</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movq    %rdi, %rax  # x</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subq    %rsi, %rax  # result = x-y</a:t>
            </a:r>
            <a:endParaRPr sz="1800" b="1">
              <a:solidFill>
                <a:srgbClr val="0000FF"/>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movq    %rsi, %rdx</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subq    %rdi, %rdx  # eval = y-x</a:t>
            </a:r>
            <a:endParaRPr sz="1800" b="1">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cmpq    %rsi, %rdi  # x:y</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cmovle  %rdx, %rax  # if &lt;=, result = eval</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527" name="Shape 527"/>
          <p:cNvSpPr/>
          <p:nvPr/>
        </p:nvSpPr>
        <p:spPr>
          <a:xfrm>
            <a:off x="457200" y="1295400"/>
            <a:ext cx="3670300" cy="2946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absdiff</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x, long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if (x &gt; 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result = x-y;</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else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result = y-x;</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result;</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graphicFrame>
        <p:nvGraphicFramePr>
          <p:cNvPr id="528" name="Shape 528"/>
          <p:cNvGraphicFramePr/>
          <p:nvPr/>
        </p:nvGraphicFramePr>
        <p:xfrm>
          <a:off x="4724400" y="1905000"/>
          <a:ext cx="3352800" cy="1524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457200" y="1143000"/>
            <a:ext cx="4724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Expensive Computations</a:t>
            </a:r>
            <a:endParaRPr sz="2400" b="1">
              <a:solidFill>
                <a:schemeClr val="dk1"/>
              </a:solidFill>
              <a:latin typeface="Calibri"/>
              <a:ea typeface="Calibri"/>
              <a:cs typeface="Calibri"/>
              <a:sym typeface="Calibri"/>
            </a:endParaRPr>
          </a:p>
        </p:txBody>
      </p:sp>
      <p:sp>
        <p:nvSpPr>
          <p:cNvPr id="534" name="Shape 53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Bad Cases for Conditional Move</a:t>
            </a:r>
            <a:endParaRPr/>
          </a:p>
        </p:txBody>
      </p:sp>
      <p:sp>
        <p:nvSpPr>
          <p:cNvPr id="535" name="Shape 535"/>
          <p:cNvSpPr txBox="1">
            <a:spLocks noGrp="1"/>
          </p:cNvSpPr>
          <p:nvPr>
            <p:ph type="body" idx="1"/>
          </p:nvPr>
        </p:nvSpPr>
        <p:spPr>
          <a:xfrm>
            <a:off x="685800" y="2151062"/>
            <a:ext cx="4724400" cy="6096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200"/>
              <a:buFont typeface="Noto Sans Symbols"/>
              <a:buChar char="⬛"/>
            </a:pPr>
            <a:r>
              <a:rPr lang="en-US" sz="2000" b="1" i="0" u="none" strike="noStrike" cap="none">
                <a:solidFill>
                  <a:schemeClr val="dk1"/>
                </a:solidFill>
                <a:latin typeface="Calibri"/>
                <a:ea typeface="Calibri"/>
                <a:cs typeface="Calibri"/>
                <a:sym typeface="Calibri"/>
              </a:rPr>
              <a:t>Both values get computed</a:t>
            </a:r>
            <a:endParaRPr/>
          </a:p>
          <a:p>
            <a:pPr marL="254000" marR="0" lvl="0" indent="-254000" algn="l" rtl="0">
              <a:spcBef>
                <a:spcPts val="600"/>
              </a:spcBef>
              <a:spcAft>
                <a:spcPts val="0"/>
              </a:spcAft>
              <a:buClr>
                <a:srgbClr val="990000"/>
              </a:buClr>
              <a:buSzPts val="1200"/>
              <a:buFont typeface="Noto Sans Symbols"/>
              <a:buChar char="⬛"/>
            </a:pPr>
            <a:r>
              <a:rPr lang="en-US" sz="2000" b="1" i="0" u="none" strike="noStrike" cap="none">
                <a:solidFill>
                  <a:schemeClr val="dk1"/>
                </a:solidFill>
                <a:latin typeface="Calibri"/>
                <a:ea typeface="Calibri"/>
                <a:cs typeface="Calibri"/>
                <a:sym typeface="Calibri"/>
              </a:rPr>
              <a:t>Only makes sense when computations are very simple</a:t>
            </a:r>
            <a:endParaRPr sz="2000" b="1" i="0" u="none" strike="noStrike" cap="none">
              <a:solidFill>
                <a:schemeClr val="dk1"/>
              </a:solidFill>
              <a:latin typeface="Calibri"/>
              <a:ea typeface="Calibri"/>
              <a:cs typeface="Calibri"/>
              <a:sym typeface="Calibri"/>
            </a:endParaRPr>
          </a:p>
        </p:txBody>
      </p:sp>
      <p:sp>
        <p:nvSpPr>
          <p:cNvPr id="536" name="Shape 536"/>
          <p:cNvSpPr/>
          <p:nvPr/>
        </p:nvSpPr>
        <p:spPr>
          <a:xfrm>
            <a:off x="533400" y="1617662"/>
            <a:ext cx="5410200" cy="398462"/>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val = Test(x) ? Hard1(x) : Hard2(x);</a:t>
            </a:r>
            <a:endParaRPr sz="1800" b="1">
              <a:solidFill>
                <a:schemeClr val="dk1"/>
              </a:solidFill>
              <a:latin typeface="Courier New"/>
              <a:ea typeface="Courier New"/>
              <a:cs typeface="Courier New"/>
              <a:sym typeface="Courier New"/>
            </a:endParaRPr>
          </a:p>
        </p:txBody>
      </p:sp>
      <p:sp>
        <p:nvSpPr>
          <p:cNvPr id="537" name="Shape 537"/>
          <p:cNvSpPr/>
          <p:nvPr/>
        </p:nvSpPr>
        <p:spPr>
          <a:xfrm>
            <a:off x="457200" y="3276600"/>
            <a:ext cx="4724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Risky Computations</a:t>
            </a:r>
            <a:endParaRPr sz="2400" b="1">
              <a:solidFill>
                <a:schemeClr val="dk1"/>
              </a:solidFill>
              <a:latin typeface="Calibri"/>
              <a:ea typeface="Calibri"/>
              <a:cs typeface="Calibri"/>
              <a:sym typeface="Calibri"/>
            </a:endParaRPr>
          </a:p>
        </p:txBody>
      </p:sp>
      <p:sp>
        <p:nvSpPr>
          <p:cNvPr id="538" name="Shape 538"/>
          <p:cNvSpPr txBox="1"/>
          <p:nvPr/>
        </p:nvSpPr>
        <p:spPr>
          <a:xfrm>
            <a:off x="685800" y="4284662"/>
            <a:ext cx="4724400" cy="609600"/>
          </a:xfrm>
          <a:prstGeom prst="rect">
            <a:avLst/>
          </a:prstGeom>
          <a:noFill/>
          <a:ln>
            <a:noFill/>
          </a:ln>
        </p:spPr>
        <p:txBody>
          <a:bodyPr spcFirstLastPara="1" wrap="square" lIns="38100" tIns="38100" rIns="38100" bIns="38100" anchor="t" anchorCtr="0">
            <a:noAutofit/>
          </a:bodyPr>
          <a:lstStyle/>
          <a:p>
            <a:pPr marL="254000" marR="0" lvl="0" indent="-254000" algn="l" rtl="0">
              <a:lnSpc>
                <a:spcPct val="100000"/>
              </a:lnSpc>
              <a:spcBef>
                <a:spcPts val="0"/>
              </a:spcBef>
              <a:spcAft>
                <a:spcPts val="0"/>
              </a:spcAft>
              <a:buClr>
                <a:srgbClr val="990000"/>
              </a:buClr>
              <a:buSzPts val="1200"/>
              <a:buFont typeface="Noto Sans Symbols"/>
              <a:buChar char="⬛"/>
            </a:pPr>
            <a:r>
              <a:rPr lang="en-US" sz="2000" b="1" i="0" u="none" strike="noStrike" cap="none">
                <a:solidFill>
                  <a:schemeClr val="dk1"/>
                </a:solidFill>
                <a:latin typeface="Calibri"/>
                <a:ea typeface="Calibri"/>
                <a:cs typeface="Calibri"/>
                <a:sym typeface="Calibri"/>
              </a:rPr>
              <a:t>Both values get computed</a:t>
            </a:r>
            <a:endParaRPr/>
          </a:p>
          <a:p>
            <a:pPr marL="254000" marR="0" lvl="0" indent="-254000" algn="l" rtl="0">
              <a:lnSpc>
                <a:spcPct val="100000"/>
              </a:lnSpc>
              <a:spcBef>
                <a:spcPts val="600"/>
              </a:spcBef>
              <a:spcAft>
                <a:spcPts val="0"/>
              </a:spcAft>
              <a:buClr>
                <a:srgbClr val="990000"/>
              </a:buClr>
              <a:buSzPts val="1200"/>
              <a:buFont typeface="Noto Sans Symbols"/>
              <a:buChar char="⬛"/>
            </a:pPr>
            <a:r>
              <a:rPr lang="en-US" sz="2000" b="1">
                <a:solidFill>
                  <a:schemeClr val="dk1"/>
                </a:solidFill>
                <a:latin typeface="Calibri"/>
                <a:ea typeface="Calibri"/>
                <a:cs typeface="Calibri"/>
                <a:sym typeface="Calibri"/>
              </a:rPr>
              <a:t>May have undesirable effects</a:t>
            </a:r>
            <a:endParaRPr sz="2000" b="1" i="0" u="none" strike="noStrike" cap="none">
              <a:solidFill>
                <a:schemeClr val="dk1"/>
              </a:solidFill>
              <a:latin typeface="Calibri"/>
              <a:ea typeface="Calibri"/>
              <a:cs typeface="Calibri"/>
              <a:sym typeface="Calibri"/>
            </a:endParaRPr>
          </a:p>
        </p:txBody>
      </p:sp>
      <p:sp>
        <p:nvSpPr>
          <p:cNvPr id="539" name="Shape 539"/>
          <p:cNvSpPr/>
          <p:nvPr/>
        </p:nvSpPr>
        <p:spPr>
          <a:xfrm>
            <a:off x="533400" y="3751262"/>
            <a:ext cx="5410200" cy="398462"/>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a:ea typeface="Courier New"/>
                <a:cs typeface="Courier New"/>
                <a:sym typeface="Courier New"/>
              </a:rPr>
              <a:t>val</a:t>
            </a:r>
            <a:r>
              <a:rPr lang="en-US" sz="1800" b="1" dirty="0">
                <a:solidFill>
                  <a:schemeClr val="dk1"/>
                </a:solidFill>
                <a:latin typeface="Courier New"/>
                <a:ea typeface="Courier New"/>
                <a:cs typeface="Courier New"/>
                <a:sym typeface="Courier New"/>
              </a:rPr>
              <a:t> = p ? *p </a:t>
            </a:r>
            <a:r>
              <a:rPr lang="en-US" sz="1800" b="1">
                <a:solidFill>
                  <a:schemeClr val="dk1"/>
                </a:solidFill>
                <a:latin typeface="Courier New"/>
                <a:ea typeface="Courier New"/>
                <a:cs typeface="Courier New"/>
                <a:sym typeface="Courier New"/>
              </a:rPr>
              <a:t>: 0;</a:t>
            </a:r>
            <a:endParaRPr sz="1800" b="1" dirty="0">
              <a:solidFill>
                <a:schemeClr val="dk1"/>
              </a:solidFill>
              <a:latin typeface="Courier New"/>
              <a:ea typeface="Courier New"/>
              <a:cs typeface="Courier New"/>
              <a:sym typeface="Courier New"/>
            </a:endParaRPr>
          </a:p>
        </p:txBody>
      </p:sp>
      <p:sp>
        <p:nvSpPr>
          <p:cNvPr id="540" name="Shape 540"/>
          <p:cNvSpPr/>
          <p:nvPr/>
        </p:nvSpPr>
        <p:spPr>
          <a:xfrm>
            <a:off x="457200" y="5029200"/>
            <a:ext cx="4724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Computations with side effects</a:t>
            </a:r>
            <a:endParaRPr sz="2400" b="1">
              <a:solidFill>
                <a:schemeClr val="dk1"/>
              </a:solidFill>
              <a:latin typeface="Calibri"/>
              <a:ea typeface="Calibri"/>
              <a:cs typeface="Calibri"/>
              <a:sym typeface="Calibri"/>
            </a:endParaRPr>
          </a:p>
        </p:txBody>
      </p:sp>
      <p:sp>
        <p:nvSpPr>
          <p:cNvPr id="541" name="Shape 541"/>
          <p:cNvSpPr txBox="1"/>
          <p:nvPr/>
        </p:nvSpPr>
        <p:spPr>
          <a:xfrm>
            <a:off x="685800" y="6037262"/>
            <a:ext cx="4724400" cy="609600"/>
          </a:xfrm>
          <a:prstGeom prst="rect">
            <a:avLst/>
          </a:prstGeom>
          <a:noFill/>
          <a:ln>
            <a:noFill/>
          </a:ln>
        </p:spPr>
        <p:txBody>
          <a:bodyPr spcFirstLastPara="1" wrap="square" lIns="38100" tIns="38100" rIns="38100" bIns="38100" anchor="t" anchorCtr="0">
            <a:noAutofit/>
          </a:bodyPr>
          <a:lstStyle/>
          <a:p>
            <a:pPr marL="254000" marR="0" lvl="0" indent="-254000" algn="l" rtl="0">
              <a:lnSpc>
                <a:spcPct val="100000"/>
              </a:lnSpc>
              <a:spcBef>
                <a:spcPts val="0"/>
              </a:spcBef>
              <a:spcAft>
                <a:spcPts val="0"/>
              </a:spcAft>
              <a:buClr>
                <a:srgbClr val="990000"/>
              </a:buClr>
              <a:buSzPts val="1200"/>
              <a:buFont typeface="Noto Sans Symbols"/>
              <a:buChar char="⬛"/>
            </a:pPr>
            <a:r>
              <a:rPr lang="en-US" sz="2000" b="1" i="0" u="none" strike="noStrike" cap="none">
                <a:solidFill>
                  <a:schemeClr val="dk1"/>
                </a:solidFill>
                <a:latin typeface="Calibri"/>
                <a:ea typeface="Calibri"/>
                <a:cs typeface="Calibri"/>
                <a:sym typeface="Calibri"/>
              </a:rPr>
              <a:t>Both values get computed</a:t>
            </a:r>
            <a:endParaRPr/>
          </a:p>
          <a:p>
            <a:pPr marL="254000" marR="0" lvl="0" indent="-254000" algn="l" rtl="0">
              <a:lnSpc>
                <a:spcPct val="100000"/>
              </a:lnSpc>
              <a:spcBef>
                <a:spcPts val="600"/>
              </a:spcBef>
              <a:spcAft>
                <a:spcPts val="0"/>
              </a:spcAft>
              <a:buClr>
                <a:srgbClr val="990000"/>
              </a:buClr>
              <a:buSzPts val="1200"/>
              <a:buFont typeface="Noto Sans Symbols"/>
              <a:buChar char="⬛"/>
            </a:pPr>
            <a:r>
              <a:rPr lang="en-US" sz="2000" b="1">
                <a:solidFill>
                  <a:schemeClr val="dk1"/>
                </a:solidFill>
                <a:latin typeface="Calibri"/>
                <a:ea typeface="Calibri"/>
                <a:cs typeface="Calibri"/>
                <a:sym typeface="Calibri"/>
              </a:rPr>
              <a:t>Must be side-effect free</a:t>
            </a:r>
            <a:endParaRPr sz="2000" b="1" i="0" u="none" strike="noStrike" cap="none">
              <a:solidFill>
                <a:schemeClr val="dk1"/>
              </a:solidFill>
              <a:latin typeface="Calibri"/>
              <a:ea typeface="Calibri"/>
              <a:cs typeface="Calibri"/>
              <a:sym typeface="Calibri"/>
            </a:endParaRPr>
          </a:p>
        </p:txBody>
      </p:sp>
      <p:sp>
        <p:nvSpPr>
          <p:cNvPr id="542" name="Shape 542"/>
          <p:cNvSpPr/>
          <p:nvPr/>
        </p:nvSpPr>
        <p:spPr>
          <a:xfrm>
            <a:off x="533400" y="5503862"/>
            <a:ext cx="5410200" cy="398462"/>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a:ea typeface="Courier New"/>
                <a:cs typeface="Courier New"/>
                <a:sym typeface="Courier New"/>
              </a:rPr>
              <a:t>val</a:t>
            </a:r>
            <a:r>
              <a:rPr lang="en-US" sz="1800" b="1" dirty="0">
                <a:solidFill>
                  <a:schemeClr val="dk1"/>
                </a:solidFill>
                <a:latin typeface="Courier New"/>
                <a:ea typeface="Courier New"/>
                <a:cs typeface="Courier New"/>
                <a:sym typeface="Courier New"/>
              </a:rPr>
              <a:t> = x </a:t>
            </a:r>
            <a:r>
              <a:rPr lang="en-US" sz="1800" b="1">
                <a:solidFill>
                  <a:schemeClr val="dk1"/>
                </a:solidFill>
                <a:latin typeface="Courier New"/>
                <a:ea typeface="Courier New"/>
                <a:cs typeface="Courier New"/>
                <a:sym typeface="Courier New"/>
              </a:rPr>
              <a:t>&gt; 0 </a:t>
            </a:r>
            <a:r>
              <a:rPr lang="en-US" sz="1800" b="1" dirty="0">
                <a:solidFill>
                  <a:schemeClr val="dk1"/>
                </a:solidFill>
                <a:latin typeface="Courier New"/>
                <a:ea typeface="Courier New"/>
                <a:cs typeface="Courier New"/>
                <a:sym typeface="Courier New"/>
              </a:rPr>
              <a:t>? x*=7 : x+=3;</a:t>
            </a:r>
            <a:endParaRPr sz="1800" b="1" dirty="0">
              <a:solidFill>
                <a:schemeClr val="dk1"/>
              </a:solidFill>
              <a:latin typeface="Courier New"/>
              <a:ea typeface="Courier New"/>
              <a:cs typeface="Courier New"/>
              <a:sym typeface="Courier New"/>
            </a:endParaRPr>
          </a:p>
        </p:txBody>
      </p:sp>
      <p:sp>
        <p:nvSpPr>
          <p:cNvPr id="543" name="Shape 543"/>
          <p:cNvSpPr txBox="1"/>
          <p:nvPr/>
        </p:nvSpPr>
        <p:spPr>
          <a:xfrm>
            <a:off x="5484905" y="2268071"/>
            <a:ext cx="341503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a:solidFill>
                  <a:srgbClr val="000000"/>
                </a:solidFill>
                <a:latin typeface="Calibri"/>
                <a:ea typeface="Calibri"/>
                <a:cs typeface="Calibri"/>
                <a:sym typeface="Calibri"/>
              </a:rPr>
              <a:t>Bad Performance</a:t>
            </a:r>
            <a:endParaRPr sz="3600">
              <a:solidFill>
                <a:srgbClr val="000000"/>
              </a:solidFill>
              <a:latin typeface="Calibri"/>
              <a:ea typeface="Calibri"/>
              <a:cs typeface="Calibri"/>
              <a:sym typeface="Calibri"/>
            </a:endParaRPr>
          </a:p>
        </p:txBody>
      </p:sp>
      <p:sp>
        <p:nvSpPr>
          <p:cNvPr id="544" name="Shape 544"/>
          <p:cNvSpPr txBox="1"/>
          <p:nvPr/>
        </p:nvSpPr>
        <p:spPr>
          <a:xfrm>
            <a:off x="7418191" y="4312024"/>
            <a:ext cx="148175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a:solidFill>
                  <a:srgbClr val="000000"/>
                </a:solidFill>
                <a:latin typeface="Calibri"/>
                <a:ea typeface="Calibri"/>
                <a:cs typeface="Calibri"/>
                <a:sym typeface="Calibri"/>
              </a:rPr>
              <a:t>Unsafe</a:t>
            </a:r>
            <a:endParaRPr sz="3600">
              <a:solidFill>
                <a:srgbClr val="000000"/>
              </a:solidFill>
              <a:latin typeface="Calibri"/>
              <a:ea typeface="Calibri"/>
              <a:cs typeface="Calibri"/>
              <a:sym typeface="Calibri"/>
            </a:endParaRPr>
          </a:p>
        </p:txBody>
      </p:sp>
      <p:sp>
        <p:nvSpPr>
          <p:cNvPr id="545" name="Shape 545"/>
          <p:cNvSpPr txBox="1"/>
          <p:nvPr/>
        </p:nvSpPr>
        <p:spPr>
          <a:xfrm>
            <a:off x="7621002" y="5908198"/>
            <a:ext cx="127894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a:solidFill>
                  <a:srgbClr val="000000"/>
                </a:solidFill>
                <a:latin typeface="Calibri"/>
                <a:ea typeface="Calibri"/>
                <a:cs typeface="Calibri"/>
                <a:sym typeface="Calibri"/>
              </a:rPr>
              <a:t>Illegal</a:t>
            </a:r>
            <a:endParaRPr sz="36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B53-B54D-4C37-9BF1-0C9F0BD5015A}"/>
              </a:ext>
            </a:extLst>
          </p:cNvPr>
          <p:cNvSpPr>
            <a:spLocks noGrp="1"/>
          </p:cNvSpPr>
          <p:nvPr>
            <p:ph type="title"/>
          </p:nvPr>
        </p:nvSpPr>
        <p:spPr/>
        <p:txBody>
          <a:bodyPr/>
          <a:lstStyle/>
          <a:p>
            <a:r>
              <a:rPr lang="en-US" dirty="0"/>
              <a:t>Activity Time!</a:t>
            </a:r>
          </a:p>
        </p:txBody>
      </p:sp>
      <p:sp>
        <p:nvSpPr>
          <p:cNvPr id="4" name="TextBox 3">
            <a:extLst>
              <a:ext uri="{FF2B5EF4-FFF2-40B4-BE49-F238E27FC236}">
                <a16:creationId xmlns:a16="http://schemas.microsoft.com/office/drawing/2014/main" id="{360EC13F-E17E-49C6-835E-62C450450248}"/>
              </a:ext>
            </a:extLst>
          </p:cNvPr>
          <p:cNvSpPr txBox="1"/>
          <p:nvPr/>
        </p:nvSpPr>
        <p:spPr>
          <a:xfrm>
            <a:off x="381000" y="2006102"/>
            <a:ext cx="8339328" cy="461665"/>
          </a:xfrm>
          <a:prstGeom prst="rect">
            <a:avLst/>
          </a:prstGeom>
          <a:noFill/>
        </p:spPr>
        <p:txBody>
          <a:bodyPr wrap="square">
            <a:spAutoFit/>
          </a:bodyPr>
          <a:lstStyle/>
          <a:p>
            <a:r>
              <a:rPr lang="en-US" sz="2400" dirty="0">
                <a:solidFill>
                  <a:schemeClr val="tx1"/>
                </a:solidFill>
              </a:rPr>
              <a:t>Do part 5 (q10-14) now, then stop.</a:t>
            </a:r>
          </a:p>
        </p:txBody>
      </p:sp>
    </p:spTree>
    <p:extLst>
      <p:ext uri="{BB962C8B-B14F-4D97-AF65-F5344CB8AC3E}">
        <p14:creationId xmlns:p14="http://schemas.microsoft.com/office/powerpoint/2010/main" val="601936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Today</a:t>
            </a:r>
            <a:endParaRPr lang="en-US" dirty="0"/>
          </a:p>
        </p:txBody>
      </p:sp>
      <p:sp>
        <p:nvSpPr>
          <p:cNvPr id="282" name="Shape 282"/>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r>
              <a:rPr lang="en-US" dirty="0">
                <a:solidFill>
                  <a:schemeClr val="bg1">
                    <a:lumMod val="65000"/>
                  </a:schemeClr>
                </a:solidFill>
              </a:rPr>
              <a:t>Review of a few tricky bits from yesterday</a:t>
            </a:r>
          </a:p>
          <a:p>
            <a:r>
              <a:rPr lang="en-US" dirty="0">
                <a:solidFill>
                  <a:schemeClr val="bg1">
                    <a:lumMod val="65000"/>
                  </a:schemeClr>
                </a:solidFill>
              </a:rPr>
              <a:t>Basics of control flow</a:t>
            </a:r>
          </a:p>
          <a:p>
            <a:r>
              <a:rPr lang="en-US" dirty="0">
                <a:solidFill>
                  <a:schemeClr val="bg1">
                    <a:lumMod val="65000"/>
                  </a:schemeClr>
                </a:solidFill>
              </a:rPr>
              <a:t>Condition codes</a:t>
            </a:r>
          </a:p>
          <a:p>
            <a:r>
              <a:rPr lang="en-US" dirty="0">
                <a:solidFill>
                  <a:schemeClr val="bg1">
                    <a:lumMod val="65000"/>
                  </a:schemeClr>
                </a:solidFill>
              </a:rPr>
              <a:t>Conditional operations</a:t>
            </a:r>
          </a:p>
          <a:p>
            <a:r>
              <a:rPr lang="en-US" dirty="0">
                <a:solidFill>
                  <a:schemeClr val="tx1"/>
                </a:solidFill>
              </a:rPr>
              <a:t>Loops</a:t>
            </a:r>
          </a:p>
          <a:p>
            <a:r>
              <a:rPr lang="en-US" dirty="0">
                <a:solidFill>
                  <a:schemeClr val="bg1">
                    <a:lumMod val="65000"/>
                  </a:schemeClr>
                </a:solidFill>
              </a:rPr>
              <a:t>If we have time: switch statements</a:t>
            </a:r>
          </a:p>
        </p:txBody>
      </p:sp>
    </p:spTree>
    <p:extLst>
      <p:ext uri="{BB962C8B-B14F-4D97-AF65-F5344CB8AC3E}">
        <p14:creationId xmlns:p14="http://schemas.microsoft.com/office/powerpoint/2010/main" val="190003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304800"/>
            <a:ext cx="7264400" cy="573088"/>
          </a:xfrm>
        </p:spPr>
        <p:txBody>
          <a:bodyPr/>
          <a:lstStyle/>
          <a:p>
            <a:r>
              <a:rPr lang="en-US" dirty="0"/>
              <a:t>Reminder: Machine Instructions</a:t>
            </a:r>
          </a:p>
        </p:txBody>
      </p:sp>
      <p:sp>
        <p:nvSpPr>
          <p:cNvPr id="152579" name="Rectangle 3"/>
          <p:cNvSpPr>
            <a:spLocks noGrp="1" noChangeArrowheads="1"/>
          </p:cNvSpPr>
          <p:nvPr>
            <p:ph type="body" idx="1"/>
          </p:nvPr>
        </p:nvSpPr>
        <p:spPr>
          <a:xfrm>
            <a:off x="4572000" y="838200"/>
            <a:ext cx="4572000" cy="5791200"/>
          </a:xfrm>
        </p:spPr>
        <p:txBody>
          <a:bodyPr/>
          <a:lstStyle/>
          <a:p>
            <a:pPr marL="223838" indent="-223838" defTabSz="895350">
              <a:tabLst>
                <a:tab pos="1603375" algn="l"/>
                <a:tab pos="2514600" algn="l"/>
              </a:tabLst>
            </a:pPr>
            <a:r>
              <a:rPr lang="en-US" dirty="0"/>
              <a:t>C</a:t>
            </a:r>
          </a:p>
          <a:p>
            <a:pPr marL="560388" lvl="1" indent="-222250" defTabSz="895350">
              <a:tabLst>
                <a:tab pos="1603375" algn="l"/>
                <a:tab pos="2514600" algn="l"/>
              </a:tabLst>
            </a:pPr>
            <a:r>
              <a:rPr lang="en-US" dirty="0"/>
              <a:t>Store value </a:t>
            </a:r>
            <a:r>
              <a:rPr lang="en-US" b="1" dirty="0">
                <a:latin typeface="Courier New"/>
                <a:cs typeface="Courier New"/>
              </a:rPr>
              <a:t>t</a:t>
            </a:r>
            <a:r>
              <a:rPr lang="en-US" dirty="0"/>
              <a:t> where designated by </a:t>
            </a:r>
            <a:r>
              <a:rPr lang="en-US" b="1" dirty="0" err="1">
                <a:latin typeface="Courier New"/>
                <a:cs typeface="Courier New"/>
              </a:rPr>
              <a:t>dest</a:t>
            </a:r>
            <a:endParaRPr lang="en-US" b="1" dirty="0">
              <a:latin typeface="Courier New"/>
              <a:cs typeface="Courier New"/>
            </a:endParaRPr>
          </a:p>
          <a:p>
            <a:pPr marL="223838" indent="-223838" defTabSz="895350">
              <a:tabLst>
                <a:tab pos="1603375" algn="l"/>
                <a:tab pos="2514600" algn="l"/>
              </a:tabLst>
            </a:pPr>
            <a:r>
              <a:rPr lang="en-US" dirty="0"/>
              <a:t>Assembly</a:t>
            </a:r>
          </a:p>
          <a:p>
            <a:pPr marL="560388" lvl="1" indent="-222250" defTabSz="895350">
              <a:tabLst>
                <a:tab pos="1603375" algn="l"/>
                <a:tab pos="2514600" algn="l"/>
              </a:tabLst>
            </a:pPr>
            <a:r>
              <a:rPr lang="en-US" dirty="0"/>
              <a:t>Move 8-byte value to memory</a:t>
            </a:r>
          </a:p>
          <a:p>
            <a:pPr marL="839788" lvl="2" indent="-165100" defTabSz="895350">
              <a:tabLst>
                <a:tab pos="1603375" algn="l"/>
                <a:tab pos="2514600" algn="l"/>
              </a:tabLst>
            </a:pPr>
            <a:r>
              <a:rPr lang="en-US" dirty="0"/>
              <a:t>Quad words in x86-64 parlance</a:t>
            </a:r>
          </a:p>
          <a:p>
            <a:pPr marL="560388" lvl="1" indent="-222250" defTabSz="895350">
              <a:tabLst>
                <a:tab pos="1603375" algn="l"/>
                <a:tab pos="2514600" algn="l"/>
              </a:tabLst>
            </a:pPr>
            <a:r>
              <a:rPr lang="en-US" dirty="0"/>
              <a:t>Operands:</a:t>
            </a:r>
          </a:p>
          <a:p>
            <a:pPr marL="839788" lvl="2" indent="-165100" defTabSz="895350">
              <a:buNone/>
              <a:tabLst>
                <a:tab pos="1603375" algn="l"/>
                <a:tab pos="2514600" algn="l"/>
              </a:tabLst>
            </a:pPr>
            <a:r>
              <a:rPr lang="en-US" b="1" dirty="0">
                <a:latin typeface="Courier New" pitchFamily="49" charset="0"/>
              </a:rPr>
              <a:t>t</a:t>
            </a:r>
            <a:r>
              <a:rPr lang="en-US" b="1" dirty="0"/>
              <a:t>:	</a:t>
            </a:r>
            <a:r>
              <a:rPr lang="en-US" dirty="0"/>
              <a:t>Register	</a:t>
            </a:r>
            <a:r>
              <a:rPr lang="en-US" b="1" dirty="0">
                <a:latin typeface="Courier New" pitchFamily="49" charset="0"/>
              </a:rPr>
              <a:t>%</a:t>
            </a:r>
            <a:r>
              <a:rPr lang="en-US" b="1" dirty="0" err="1">
                <a:latin typeface="Courier New" pitchFamily="49" charset="0"/>
              </a:rPr>
              <a:t>rax</a:t>
            </a:r>
            <a:endParaRPr lang="en-US" b="1" dirty="0">
              <a:latin typeface="Courier New" pitchFamily="49" charset="0"/>
            </a:endParaRPr>
          </a:p>
          <a:p>
            <a:pPr marL="839788" lvl="2" indent="-165100" defTabSz="895350">
              <a:buFont typeface="Wingdings" pitchFamily="2" charset="2"/>
              <a:buNone/>
              <a:tabLst>
                <a:tab pos="1603375" algn="l"/>
                <a:tab pos="2514600" algn="l"/>
              </a:tabLst>
            </a:pPr>
            <a:r>
              <a:rPr lang="en-US" b="1" dirty="0" err="1">
                <a:latin typeface="Courier New" pitchFamily="49" charset="0"/>
              </a:rPr>
              <a:t>dest</a:t>
            </a:r>
            <a:r>
              <a:rPr lang="en-US" b="1" dirty="0"/>
              <a:t>:</a:t>
            </a:r>
            <a:r>
              <a:rPr lang="en-US" dirty="0"/>
              <a:t>	Register	</a:t>
            </a:r>
            <a:r>
              <a:rPr lang="en-US" b="1" dirty="0">
                <a:solidFill>
                  <a:schemeClr val="tx1"/>
                </a:solidFill>
                <a:latin typeface="Courier New" pitchFamily="49" charset="0"/>
              </a:rPr>
              <a:t>%</a:t>
            </a:r>
            <a:r>
              <a:rPr lang="en-US" b="1" dirty="0" err="1">
                <a:solidFill>
                  <a:schemeClr val="tx1"/>
                </a:solidFill>
                <a:latin typeface="Courier New" pitchFamily="49" charset="0"/>
              </a:rPr>
              <a:t>rbx</a:t>
            </a:r>
            <a:endParaRPr lang="en-US" b="1" dirty="0">
              <a:solidFill>
                <a:schemeClr val="tx1"/>
              </a:solidFill>
              <a:latin typeface="Courier New" pitchFamily="49" charset="0"/>
            </a:endParaRPr>
          </a:p>
          <a:p>
            <a:pPr marL="839788" lvl="2" indent="-165100" defTabSz="895350">
              <a:buFont typeface="Wingdings" pitchFamily="2" charset="2"/>
              <a:buNone/>
              <a:tabLst>
                <a:tab pos="1603375" algn="l"/>
                <a:tab pos="2514600" algn="l"/>
              </a:tabLst>
            </a:pPr>
            <a:r>
              <a:rPr lang="en-US" b="1" dirty="0">
                <a:latin typeface="Courier New" pitchFamily="49" charset="0"/>
              </a:rPr>
              <a:t>*</a:t>
            </a:r>
            <a:r>
              <a:rPr lang="en-US" b="1" dirty="0" err="1">
                <a:latin typeface="Courier New" pitchFamily="49" charset="0"/>
              </a:rPr>
              <a:t>dest</a:t>
            </a:r>
            <a:r>
              <a:rPr lang="en-US" b="1" dirty="0"/>
              <a:t>:</a:t>
            </a:r>
            <a:r>
              <a:rPr lang="en-US" dirty="0"/>
              <a:t> 	Memory	</a:t>
            </a:r>
            <a:r>
              <a:rPr lang="en-US" b="1" dirty="0"/>
              <a:t>M[</a:t>
            </a:r>
            <a:r>
              <a:rPr lang="en-US" b="1" dirty="0">
                <a:solidFill>
                  <a:schemeClr val="tx1"/>
                </a:solidFill>
                <a:latin typeface="Courier New" pitchFamily="49" charset="0"/>
              </a:rPr>
              <a:t>%</a:t>
            </a:r>
            <a:r>
              <a:rPr lang="en-US" b="1" dirty="0" err="1">
                <a:solidFill>
                  <a:schemeClr val="tx1"/>
                </a:solidFill>
                <a:latin typeface="Courier New" pitchFamily="49" charset="0"/>
              </a:rPr>
              <a:t>rbx</a:t>
            </a:r>
            <a:r>
              <a:rPr lang="en-US" b="1" dirty="0">
                <a:solidFill>
                  <a:schemeClr val="tx1"/>
                </a:solidFill>
                <a:latin typeface="Courier New" pitchFamily="49" charset="0"/>
              </a:rPr>
              <a:t>]</a:t>
            </a:r>
            <a:endParaRPr lang="en-US" b="1" dirty="0"/>
          </a:p>
          <a:p>
            <a:pPr marL="223838" indent="-223838" defTabSz="895350">
              <a:tabLst>
                <a:tab pos="1603375" algn="l"/>
                <a:tab pos="2514600" algn="l"/>
              </a:tabLst>
            </a:pPr>
            <a:r>
              <a:rPr lang="en-US" dirty="0"/>
              <a:t>Machine</a:t>
            </a:r>
          </a:p>
          <a:p>
            <a:pPr marL="560388" lvl="1" indent="-222250" defTabSz="895350">
              <a:tabLst>
                <a:tab pos="1603375" algn="l"/>
                <a:tab pos="2514600" algn="l"/>
              </a:tabLst>
            </a:pPr>
            <a:r>
              <a:rPr lang="en-US" dirty="0"/>
              <a:t>3 bytes at </a:t>
            </a:r>
            <a:r>
              <a:rPr lang="en-US"/>
              <a:t>address </a:t>
            </a:r>
            <a:r>
              <a:rPr lang="en-US" b="1">
                <a:latin typeface="Courier New" pitchFamily="49" charset="0"/>
              </a:rPr>
              <a:t>0x40059e</a:t>
            </a:r>
            <a:endParaRPr lang="en-US" b="1" dirty="0">
              <a:latin typeface="Courier New" pitchFamily="49" charset="0"/>
            </a:endParaRPr>
          </a:p>
          <a:p>
            <a:pPr marL="560388" lvl="1" indent="-222250" defTabSz="895350">
              <a:tabLst>
                <a:tab pos="1603375" algn="l"/>
                <a:tab pos="2514600" algn="l"/>
              </a:tabLst>
            </a:pPr>
            <a:r>
              <a:rPr lang="en-US" dirty="0">
                <a:cs typeface="Calibri" panose="020F0502020204030204" pitchFamily="34" charset="0"/>
              </a:rPr>
              <a:t>Compact representation of the assembly instruction</a:t>
            </a:r>
          </a:p>
          <a:p>
            <a:pPr marL="560388" lvl="1" indent="-222250" defTabSz="895350">
              <a:tabLst>
                <a:tab pos="1603375" algn="l"/>
                <a:tab pos="2514600" algn="l"/>
              </a:tabLst>
            </a:pPr>
            <a:r>
              <a:rPr lang="en-US" dirty="0">
                <a:cs typeface="Calibri" panose="020F0502020204030204" pitchFamily="34" charset="0"/>
              </a:rPr>
              <a:t>(Relatively) easy for hardware to interpret</a:t>
            </a:r>
          </a:p>
        </p:txBody>
      </p:sp>
      <p:sp>
        <p:nvSpPr>
          <p:cNvPr id="152580" name="Rectangle 4"/>
          <p:cNvSpPr>
            <a:spLocks noChangeArrowheads="1"/>
          </p:cNvSpPr>
          <p:nvPr/>
        </p:nvSpPr>
        <p:spPr bwMode="auto">
          <a:xfrm>
            <a:off x="533400" y="1143000"/>
            <a:ext cx="3883025"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dest</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 t;</a:t>
            </a:r>
          </a:p>
        </p:txBody>
      </p:sp>
      <p:sp>
        <p:nvSpPr>
          <p:cNvPr id="152581" name="Rectangle 5"/>
          <p:cNvSpPr>
            <a:spLocks noChangeArrowheads="1"/>
          </p:cNvSpPr>
          <p:nvPr/>
        </p:nvSpPr>
        <p:spPr bwMode="auto">
          <a:xfrm>
            <a:off x="533400" y="2286000"/>
            <a:ext cx="3886200"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1549400" algn="l"/>
              </a:tabLst>
              <a:defRPr/>
            </a:pP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movq</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rax</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err="1">
                <a:ln>
                  <a:noFill/>
                </a:ln>
                <a:solidFill>
                  <a:srgbClr val="000000"/>
                </a:solidFill>
                <a:effectLst/>
                <a:uLnTx/>
                <a:uFillTx/>
                <a:latin typeface="Courier New" pitchFamily="49" charset="0"/>
                <a:ea typeface="+mn-ea"/>
                <a:cs typeface="+mn-cs"/>
              </a:rPr>
              <a:t>rbx</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a:t>
            </a:r>
          </a:p>
        </p:txBody>
      </p:sp>
      <p:sp>
        <p:nvSpPr>
          <p:cNvPr id="152582" name="Rectangle 6"/>
          <p:cNvSpPr>
            <a:spLocks noChangeArrowheads="1"/>
          </p:cNvSpPr>
          <p:nvPr/>
        </p:nvSpPr>
        <p:spPr bwMode="auto">
          <a:xfrm>
            <a:off x="530225" y="4912519"/>
            <a:ext cx="3886200" cy="37623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tab pos="292100"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mn-cs"/>
              </a:rPr>
              <a:t>0x40059e</a:t>
            </a:r>
            <a:r>
              <a:rPr kumimoji="0" lang="en-US" sz="1800" b="1" i="0" u="none" strike="noStrike" kern="1200" cap="none" spc="0" normalizeH="0" baseline="0" noProof="0" dirty="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a:ln>
                  <a:noFill/>
                </a:ln>
                <a:solidFill>
                  <a:schemeClr val="tx1"/>
                </a:solidFill>
                <a:effectLst/>
                <a:uLnTx/>
                <a:uFillTx/>
                <a:latin typeface="Courier New" pitchFamily="49" charset="0"/>
                <a:ea typeface="+mn-ea"/>
                <a:cs typeface="+mn-cs"/>
              </a:rPr>
              <a:t>48 </a:t>
            </a:r>
            <a:r>
              <a:rPr kumimoji="0" lang="en-US" sz="1800" b="1" i="0" u="none" strike="noStrike" kern="1200" cap="none" spc="0" normalizeH="0" baseline="0" noProof="0">
                <a:ln>
                  <a:noFill/>
                </a:ln>
                <a:solidFill>
                  <a:schemeClr val="tx1"/>
                </a:solidFill>
                <a:effectLst/>
                <a:uLnTx/>
                <a:uFillTx/>
                <a:latin typeface="Courier New" pitchFamily="49" charset="0"/>
                <a:ea typeface="+mn-ea"/>
                <a:cs typeface="+mn-cs"/>
              </a:rPr>
              <a:t>89 03</a:t>
            </a:r>
            <a:endParaRPr kumimoji="0" lang="en-US" sz="18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sp>
        <p:nvSpPr>
          <p:cNvPr id="2" name="TextBox 1">
            <a:extLst>
              <a:ext uri="{FF2B5EF4-FFF2-40B4-BE49-F238E27FC236}">
                <a16:creationId xmlns:a16="http://schemas.microsoft.com/office/drawing/2014/main" id="{0E08BCE0-E91C-4353-8DC8-ECE0E854B3AA}"/>
              </a:ext>
            </a:extLst>
          </p:cNvPr>
          <p:cNvSpPr txBox="1"/>
          <p:nvPr/>
        </p:nvSpPr>
        <p:spPr>
          <a:xfrm>
            <a:off x="530225" y="5399980"/>
            <a:ext cx="4041775" cy="523220"/>
          </a:xfrm>
          <a:prstGeom prst="rect">
            <a:avLst/>
          </a:prstGeom>
          <a:noFill/>
          <a:ln>
            <a:solidFill>
              <a:srgbClr val="FF0000"/>
            </a:solidFill>
          </a:ln>
        </p:spPr>
        <p:txBody>
          <a:bodyPr wrap="square" rtlCol="0">
            <a:spAutoFit/>
          </a:bodyPr>
          <a:lstStyle/>
          <a:p>
            <a:r>
              <a:rPr lang="en-US" sz="1400" b="1" dirty="0">
                <a:solidFill>
                  <a:srgbClr val="FF0000"/>
                </a:solidFill>
                <a:latin typeface="Courier New" panose="02070309020205020404" pitchFamily="49" charset="0"/>
                <a:cs typeface="Courier New" panose="02070309020205020404" pitchFamily="49" charset="0"/>
              </a:rPr>
              <a:t>0100 1 0 0 0  10001011  00 000 011</a:t>
            </a:r>
          </a:p>
          <a:p>
            <a:r>
              <a:rPr lang="en-US" sz="1400" b="1" dirty="0">
                <a:solidFill>
                  <a:srgbClr val="FF0000"/>
                </a:solidFill>
                <a:latin typeface="Courier New" panose="02070309020205020404" pitchFamily="49" charset="0"/>
                <a:cs typeface="Courier New" panose="02070309020205020404" pitchFamily="49" charset="0"/>
              </a:rPr>
              <a:t>REX  W R X B  MOV r-&gt;x  Mod R   M</a:t>
            </a:r>
          </a:p>
        </p:txBody>
      </p:sp>
      <p:sp>
        <p:nvSpPr>
          <p:cNvPr id="3" name="Oval 2">
            <a:extLst>
              <a:ext uri="{FF2B5EF4-FFF2-40B4-BE49-F238E27FC236}">
                <a16:creationId xmlns:a16="http://schemas.microsoft.com/office/drawing/2014/main" id="{15A9C16A-2A4B-49B8-9183-ED118CCF398E}"/>
              </a:ext>
            </a:extLst>
          </p:cNvPr>
          <p:cNvSpPr/>
          <p:nvPr/>
        </p:nvSpPr>
        <p:spPr bwMode="auto">
          <a:xfrm>
            <a:off x="1994262" y="4912519"/>
            <a:ext cx="1384663" cy="376238"/>
          </a:xfrm>
          <a:prstGeom prst="ellipse">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5" name="Straight Connector 4">
            <a:extLst>
              <a:ext uri="{FF2B5EF4-FFF2-40B4-BE49-F238E27FC236}">
                <a16:creationId xmlns:a16="http://schemas.microsoft.com/office/drawing/2014/main" id="{4A63BF2C-DB8F-46AC-9F44-20701FB78B28}"/>
              </a:ext>
            </a:extLst>
          </p:cNvPr>
          <p:cNvCxnSpPr>
            <a:cxnSpLocks/>
            <a:stCxn id="3" idx="2"/>
          </p:cNvCxnSpPr>
          <p:nvPr/>
        </p:nvCxnSpPr>
        <p:spPr bwMode="auto">
          <a:xfrm flipH="1">
            <a:off x="530225" y="5100638"/>
            <a:ext cx="1464037" cy="299342"/>
          </a:xfrm>
          <a:prstGeom prst="line">
            <a:avLst/>
          </a:prstGeom>
          <a:noFill/>
          <a:ln w="25400" cap="flat" cmpd="sng" algn="ctr">
            <a:solidFill>
              <a:srgbClr val="FF0000"/>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ABBE0FEF-39AC-490A-991E-4E50757B59B2}"/>
              </a:ext>
            </a:extLst>
          </p:cNvPr>
          <p:cNvCxnSpPr>
            <a:cxnSpLocks/>
            <a:stCxn id="3" idx="6"/>
          </p:cNvCxnSpPr>
          <p:nvPr/>
        </p:nvCxnSpPr>
        <p:spPr bwMode="auto">
          <a:xfrm>
            <a:off x="3378925" y="5100638"/>
            <a:ext cx="1189900" cy="299342"/>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049602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457200" y="14478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584" name="Shape 584"/>
          <p:cNvSpPr/>
          <p:nvPr/>
        </p:nvSpPr>
        <p:spPr>
          <a:xfrm>
            <a:off x="530225" y="1863724"/>
            <a:ext cx="3736976" cy="2632076"/>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pcount_do</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do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 while (x);</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585" name="Shape 585"/>
          <p:cNvSpPr/>
          <p:nvPr/>
        </p:nvSpPr>
        <p:spPr>
          <a:xfrm>
            <a:off x="4724400" y="144780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586" name="Shape 586"/>
          <p:cNvSpPr/>
          <p:nvPr/>
        </p:nvSpPr>
        <p:spPr>
          <a:xfrm>
            <a:off x="4797424" y="1863724"/>
            <a:ext cx="4041775" cy="2936875"/>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pcount_goto</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loop</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587" name="Shape 58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“Do-While” Loop Example</a:t>
            </a:r>
            <a:endParaRPr/>
          </a:p>
        </p:txBody>
      </p:sp>
      <p:sp>
        <p:nvSpPr>
          <p:cNvPr id="588" name="Shape 588"/>
          <p:cNvSpPr txBox="1">
            <a:spLocks noGrp="1"/>
          </p:cNvSpPr>
          <p:nvPr>
            <p:ph type="body" idx="1"/>
          </p:nvPr>
        </p:nvSpPr>
        <p:spPr>
          <a:xfrm>
            <a:off x="381000" y="4953000"/>
            <a:ext cx="8382000" cy="12827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Count number of 1’s in argument </a:t>
            </a:r>
            <a:r>
              <a:rPr lang="en-US" sz="2400" b="1" i="0" u="none" strike="noStrike" cap="none">
                <a:solidFill>
                  <a:schemeClr val="dk1"/>
                </a:solidFill>
                <a:latin typeface="Courier New"/>
                <a:ea typeface="Courier New"/>
                <a:cs typeface="Courier New"/>
                <a:sym typeface="Courier New"/>
              </a:rPr>
              <a:t>x</a:t>
            </a:r>
            <a:r>
              <a:rPr lang="en-US" sz="2400" b="1" i="0" u="none" strike="noStrike" cap="none">
                <a:solidFill>
                  <a:schemeClr val="dk1"/>
                </a:solidFill>
                <a:latin typeface="Calibri"/>
                <a:ea typeface="Calibri"/>
                <a:cs typeface="Calibri"/>
                <a:sym typeface="Calibri"/>
              </a:rPr>
              <a:t> (“popcount”)</a:t>
            </a:r>
            <a:endParaRPr/>
          </a:p>
          <a:p>
            <a:pPr marL="254000" marR="0" lvl="0" indent="-2540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Use conditional branch to either continue looping or to exit loop</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p:nvPr/>
        </p:nvSpPr>
        <p:spPr>
          <a:xfrm>
            <a:off x="290513" y="1066800"/>
            <a:ext cx="2311400" cy="4445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594" name="Shape 59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“Do-While” Loop Compilation</a:t>
            </a:r>
            <a:endParaRPr/>
          </a:p>
        </p:txBody>
      </p:sp>
      <p:sp>
        <p:nvSpPr>
          <p:cNvPr id="595" name="Shape 595"/>
          <p:cNvSpPr/>
          <p:nvPr/>
        </p:nvSpPr>
        <p:spPr>
          <a:xfrm>
            <a:off x="2152167" y="4176301"/>
            <a:ext cx="5791200" cy="20574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a:ea typeface="Courier New"/>
                <a:cs typeface="Courier New"/>
                <a:sym typeface="Courier New"/>
              </a:rPr>
              <a:t>movl</a:t>
            </a:r>
            <a:r>
              <a:rPr lang="en-US" sz="1800" b="1" dirty="0">
                <a:solidFill>
                  <a:schemeClr val="dk1"/>
                </a:solidFill>
                <a:latin typeface="Courier New"/>
                <a:ea typeface="Courier New"/>
                <a:cs typeface="Courier New"/>
                <a:sym typeface="Courier New"/>
              </a:rPr>
              <a:t>    $0, %</a:t>
            </a:r>
            <a:r>
              <a:rPr lang="en-US" sz="1800" b="1" dirty="0" err="1">
                <a:solidFill>
                  <a:schemeClr val="dk1"/>
                </a:solidFill>
                <a:latin typeface="Courier New"/>
                <a:ea typeface="Courier New"/>
                <a:cs typeface="Courier New"/>
                <a:sym typeface="Courier New"/>
              </a:rPr>
              <a:t>eax</a:t>
            </a:r>
            <a:r>
              <a:rPr lang="en-US" sz="1800" b="1" dirty="0">
                <a:solidFill>
                  <a:schemeClr val="dk1"/>
                </a:solidFill>
                <a:latin typeface="Courier New"/>
                <a:ea typeface="Courier New"/>
                <a:cs typeface="Courier New"/>
                <a:sym typeface="Courier New"/>
              </a:rPr>
              <a:t>		#  result = 0</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.L2:				# loop:</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movq</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rdi</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rdx</a:t>
            </a: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andl</a:t>
            </a:r>
            <a:r>
              <a:rPr lang="en-US" sz="1800" b="1" dirty="0">
                <a:solidFill>
                  <a:schemeClr val="dk1"/>
                </a:solidFill>
                <a:latin typeface="Courier New"/>
                <a:ea typeface="Courier New"/>
                <a:cs typeface="Courier New"/>
                <a:sym typeface="Courier New"/>
              </a:rPr>
              <a:t>    $1, %</a:t>
            </a:r>
            <a:r>
              <a:rPr lang="en-US" sz="1800" b="1" dirty="0" err="1">
                <a:solidFill>
                  <a:schemeClr val="dk1"/>
                </a:solidFill>
                <a:latin typeface="Courier New"/>
                <a:ea typeface="Courier New"/>
                <a:cs typeface="Courier New"/>
                <a:sym typeface="Courier New"/>
              </a:rPr>
              <a:t>edx</a:t>
            </a:r>
            <a:r>
              <a:rPr lang="en-US" sz="1800" b="1" dirty="0">
                <a:solidFill>
                  <a:schemeClr val="dk1"/>
                </a:solidFill>
                <a:latin typeface="Courier New"/>
                <a:ea typeface="Courier New"/>
                <a:cs typeface="Courier New"/>
                <a:sym typeface="Courier New"/>
              </a:rPr>
              <a:t>		#  t = x &amp; 0x1</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addq</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rdx</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rax</a:t>
            </a:r>
            <a:r>
              <a:rPr lang="en-US" sz="1800" b="1" dirty="0">
                <a:solidFill>
                  <a:schemeClr val="dk1"/>
                </a:solidFill>
                <a:latin typeface="Courier New"/>
                <a:ea typeface="Courier New"/>
                <a:cs typeface="Courier New"/>
                <a:sym typeface="Courier New"/>
              </a:rPr>
              <a:t>	#  result += 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shrq</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rdi</a:t>
            </a:r>
            <a:r>
              <a:rPr lang="en-US" sz="1800" b="1" dirty="0">
                <a:solidFill>
                  <a:schemeClr val="dk1"/>
                </a:solidFill>
                <a:latin typeface="Courier New"/>
                <a:ea typeface="Courier New"/>
                <a:cs typeface="Courier New"/>
                <a:sym typeface="Courier New"/>
              </a:rPr>
              <a:t>		#  x &gt;&gt;= 1</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jne</a:t>
            </a:r>
            <a:r>
              <a:rPr lang="en-US" sz="1800" b="1" dirty="0">
                <a:solidFill>
                  <a:schemeClr val="dk1"/>
                </a:solidFill>
                <a:latin typeface="Courier New"/>
                <a:ea typeface="Courier New"/>
                <a:cs typeface="Courier New"/>
                <a:sym typeface="Courier New"/>
              </a:rPr>
              <a:t>     .L2		#  if (x)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loop</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rep; ret</a:t>
            </a:r>
            <a:endParaRPr sz="1800" b="1" dirty="0">
              <a:solidFill>
                <a:schemeClr val="dk1"/>
              </a:solidFill>
              <a:latin typeface="Courier New"/>
              <a:ea typeface="Courier New"/>
              <a:cs typeface="Courier New"/>
              <a:sym typeface="Courier New"/>
            </a:endParaRPr>
          </a:p>
        </p:txBody>
      </p:sp>
      <p:sp>
        <p:nvSpPr>
          <p:cNvPr id="596" name="Shape 596"/>
          <p:cNvSpPr/>
          <p:nvPr/>
        </p:nvSpPr>
        <p:spPr>
          <a:xfrm>
            <a:off x="381000" y="1524001"/>
            <a:ext cx="4041775" cy="2590800"/>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pcount_goto</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loop</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graphicFrame>
        <p:nvGraphicFramePr>
          <p:cNvPr id="597" name="Shape 597"/>
          <p:cNvGraphicFramePr/>
          <p:nvPr/>
        </p:nvGraphicFramePr>
        <p:xfrm>
          <a:off x="4724400" y="1905000"/>
          <a:ext cx="3352800" cy="1143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result</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p:nvPr/>
        </p:nvSpPr>
        <p:spPr>
          <a:xfrm>
            <a:off x="444500" y="1228725"/>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603" name="Shape 603"/>
          <p:cNvSpPr/>
          <p:nvPr/>
        </p:nvSpPr>
        <p:spPr>
          <a:xfrm>
            <a:off x="533400" y="1641475"/>
            <a:ext cx="2895600" cy="12192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do </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sz="32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while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a:p>
        </p:txBody>
      </p:sp>
      <p:sp>
        <p:nvSpPr>
          <p:cNvPr id="604" name="Shape 604"/>
          <p:cNvSpPr/>
          <p:nvPr/>
        </p:nvSpPr>
        <p:spPr>
          <a:xfrm>
            <a:off x="3810000" y="121920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605" name="Shape 605"/>
          <p:cNvSpPr/>
          <p:nvPr/>
        </p:nvSpPr>
        <p:spPr>
          <a:xfrm>
            <a:off x="3886200" y="1631949"/>
            <a:ext cx="2743200" cy="1685925"/>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loop:</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sz="32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if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loop</a:t>
            </a:r>
            <a:endParaRPr/>
          </a:p>
        </p:txBody>
      </p:sp>
      <p:sp>
        <p:nvSpPr>
          <p:cNvPr id="606" name="Shape 606"/>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General “Do-While” Translation</a:t>
            </a:r>
            <a:endParaRPr/>
          </a:p>
        </p:txBody>
      </p:sp>
      <p:sp>
        <p:nvSpPr>
          <p:cNvPr id="607" name="Shape 607"/>
          <p:cNvSpPr txBox="1">
            <a:spLocks noGrp="1"/>
          </p:cNvSpPr>
          <p:nvPr>
            <p:ph type="body" idx="1"/>
          </p:nvPr>
        </p:nvSpPr>
        <p:spPr>
          <a:xfrm>
            <a:off x="381000" y="3035300"/>
            <a:ext cx="8382000" cy="37973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Body:</a:t>
            </a:r>
            <a:endParaRPr/>
          </a:p>
          <a:p>
            <a:pPr marL="234950" marR="0" lvl="1" indent="-95250" algn="l" rtl="0">
              <a:spcBef>
                <a:spcPts val="500"/>
              </a:spcBef>
              <a:spcAft>
                <a:spcPts val="0"/>
              </a:spcAft>
              <a:buClr>
                <a:srgbClr val="990000"/>
              </a:buClr>
              <a:buSzPts val="2200"/>
              <a:buFont typeface="Noto Sans Symbols"/>
              <a:buNone/>
            </a:pPr>
            <a:endParaRPr sz="2000" b="0" i="0" u="none" strike="noStrike" cap="none">
              <a:solidFill>
                <a:schemeClr val="dk1"/>
              </a:solidFill>
              <a:latin typeface="Calibri"/>
              <a:ea typeface="Calibri"/>
              <a:cs typeface="Calibri"/>
              <a:sym typeface="Calibri"/>
            </a:endParaRPr>
          </a:p>
          <a:p>
            <a:pPr marL="234950" marR="0" lvl="1" indent="-95250" algn="l" rtl="0">
              <a:spcBef>
                <a:spcPts val="500"/>
              </a:spcBef>
              <a:spcAft>
                <a:spcPts val="0"/>
              </a:spcAft>
              <a:buClr>
                <a:srgbClr val="990000"/>
              </a:buClr>
              <a:buSzPts val="2200"/>
              <a:buFont typeface="Noto Sans Symbols"/>
              <a:buNone/>
            </a:pPr>
            <a:endParaRPr sz="2000" b="0" i="0" u="none" strike="noStrike" cap="none">
              <a:solidFill>
                <a:schemeClr val="dk1"/>
              </a:solidFill>
              <a:latin typeface="Calibri"/>
              <a:ea typeface="Calibri"/>
              <a:cs typeface="Calibri"/>
              <a:sym typeface="Calibri"/>
            </a:endParaRPr>
          </a:p>
          <a:p>
            <a:pPr marL="234950" marR="0" lvl="1" indent="-95250" algn="l" rtl="0">
              <a:spcBef>
                <a:spcPts val="500"/>
              </a:spcBef>
              <a:spcAft>
                <a:spcPts val="0"/>
              </a:spcAft>
              <a:buClr>
                <a:srgbClr val="990000"/>
              </a:buClr>
              <a:buSzPts val="2200"/>
              <a:buFont typeface="Noto Sans Symbols"/>
              <a:buNone/>
            </a:pPr>
            <a:endParaRPr sz="2000" b="0" i="0" u="none" strike="noStrike" cap="none">
              <a:solidFill>
                <a:schemeClr val="dk1"/>
              </a:solidFill>
              <a:latin typeface="Calibri"/>
              <a:ea typeface="Calibri"/>
              <a:cs typeface="Calibri"/>
              <a:sym typeface="Calibri"/>
            </a:endParaRPr>
          </a:p>
          <a:p>
            <a:pPr marL="234950" marR="0" lvl="1" indent="-95250" algn="l" rtl="0">
              <a:spcBef>
                <a:spcPts val="500"/>
              </a:spcBef>
              <a:spcAft>
                <a:spcPts val="0"/>
              </a:spcAft>
              <a:buClr>
                <a:srgbClr val="990000"/>
              </a:buClr>
              <a:buSzPts val="2200"/>
              <a:buFont typeface="Noto Sans Symbols"/>
              <a:buNone/>
            </a:pPr>
            <a:endParaRPr sz="2000" b="0" i="0" u="none" strike="noStrike" cap="none">
              <a:solidFill>
                <a:schemeClr val="dk1"/>
              </a:solidFill>
              <a:latin typeface="Calibri"/>
              <a:ea typeface="Calibri"/>
              <a:cs typeface="Calibri"/>
              <a:sym typeface="Calibri"/>
            </a:endParaRPr>
          </a:p>
          <a:p>
            <a:pPr marL="254000" marR="0" lvl="0" indent="-162560" algn="l" rtl="0">
              <a:spcBef>
                <a:spcPts val="600"/>
              </a:spcBef>
              <a:spcAft>
                <a:spcPts val="0"/>
              </a:spcAft>
              <a:buClr>
                <a:srgbClr val="990000"/>
              </a:buClr>
              <a:buSzPts val="1440"/>
              <a:buFont typeface="Noto Sans Symbols"/>
              <a:buNone/>
            </a:pPr>
            <a:endParaRPr sz="2400" b="1" i="0" u="none" strike="noStrike" cap="none">
              <a:solidFill>
                <a:schemeClr val="dk1"/>
              </a:solidFill>
              <a:latin typeface="Calibri"/>
              <a:ea typeface="Calibri"/>
              <a:cs typeface="Calibri"/>
              <a:sym typeface="Calibri"/>
            </a:endParaRPr>
          </a:p>
        </p:txBody>
      </p:sp>
      <p:sp>
        <p:nvSpPr>
          <p:cNvPr id="608" name="Shape 608"/>
          <p:cNvSpPr/>
          <p:nvPr/>
        </p:nvSpPr>
        <p:spPr>
          <a:xfrm>
            <a:off x="1625600" y="3146425"/>
            <a:ext cx="2222500" cy="22606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Statement</a:t>
            </a:r>
            <a:r>
              <a:rPr lang="en-US" sz="2000" b="1" baseline="-25000">
                <a:solidFill>
                  <a:schemeClr val="dk1"/>
                </a:solidFill>
                <a:latin typeface="Courier New"/>
                <a:ea typeface="Courier New"/>
                <a:cs typeface="Courier New"/>
                <a:sym typeface="Courier New"/>
              </a:rPr>
              <a:t>1</a:t>
            </a:r>
            <a:r>
              <a:rPr lang="en-US" sz="2000" b="1">
                <a:solidFill>
                  <a:schemeClr val="dk1"/>
                </a:solidFill>
                <a:latin typeface="Courier New"/>
                <a:ea typeface="Courier New"/>
                <a:cs typeface="Courier New"/>
                <a:sym typeface="Courier New"/>
              </a:rPr>
              <a:t>;</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Statement</a:t>
            </a:r>
            <a:r>
              <a:rPr lang="en-US" sz="2000" b="1" baseline="-25000">
                <a:solidFill>
                  <a:schemeClr val="dk1"/>
                </a:solidFill>
                <a:latin typeface="Courier New"/>
                <a:ea typeface="Courier New"/>
                <a:cs typeface="Courier New"/>
                <a:sym typeface="Courier New"/>
              </a:rPr>
              <a:t>2</a:t>
            </a:r>
            <a:r>
              <a:rPr lang="en-US" sz="2000" b="1">
                <a:solidFill>
                  <a:schemeClr val="dk1"/>
                </a:solidFill>
                <a:latin typeface="Courier New"/>
                <a:ea typeface="Courier New"/>
                <a:cs typeface="Courier New"/>
                <a:sym typeface="Courier New"/>
              </a:rPr>
              <a:t>;</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  Statement</a:t>
            </a:r>
            <a:r>
              <a:rPr lang="en-US" sz="2000" b="1" baseline="-25000">
                <a:solidFill>
                  <a:schemeClr val="dk1"/>
                </a:solidFill>
                <a:latin typeface="Courier New"/>
                <a:ea typeface="Courier New"/>
                <a:cs typeface="Courier New"/>
                <a:sym typeface="Courier New"/>
              </a:rPr>
              <a:t>n</a:t>
            </a:r>
            <a:r>
              <a:rPr lang="en-US" sz="2000" b="1">
                <a:solidFill>
                  <a:schemeClr val="dk1"/>
                </a:solidFill>
                <a:latin typeface="Courier New"/>
                <a:ea typeface="Courier New"/>
                <a:cs typeface="Courier New"/>
                <a:sym typeface="Courier New"/>
              </a:rPr>
              <a:t>;</a:t>
            </a:r>
            <a:endParaRPr sz="42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p:nvPr/>
        </p:nvSpPr>
        <p:spPr>
          <a:xfrm>
            <a:off x="304800" y="30861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While version</a:t>
            </a:r>
            <a:endParaRPr/>
          </a:p>
        </p:txBody>
      </p:sp>
      <p:sp>
        <p:nvSpPr>
          <p:cNvPr id="614" name="Shape 614"/>
          <p:cNvSpPr/>
          <p:nvPr/>
        </p:nvSpPr>
        <p:spPr>
          <a:xfrm>
            <a:off x="381000" y="3505200"/>
            <a:ext cx="2514600" cy="8001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while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a:p>
        </p:txBody>
      </p:sp>
      <p:sp>
        <p:nvSpPr>
          <p:cNvPr id="615" name="Shape 61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General “While” Translation #1</a:t>
            </a:r>
            <a:endParaRPr sz="3600" b="1" i="0" u="none" strike="noStrike" cap="none">
              <a:solidFill>
                <a:schemeClr val="dk1"/>
              </a:solidFill>
              <a:latin typeface="Calibri"/>
              <a:ea typeface="Calibri"/>
              <a:cs typeface="Calibri"/>
              <a:sym typeface="Calibri"/>
            </a:endParaRPr>
          </a:p>
        </p:txBody>
      </p:sp>
      <p:sp>
        <p:nvSpPr>
          <p:cNvPr id="616" name="Shape 6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“Jump-to-middle” translation</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Used with </a:t>
            </a:r>
            <a:r>
              <a:rPr lang="en-US" sz="2400" b="1" i="0" u="none" strike="noStrike" cap="none">
                <a:solidFill>
                  <a:schemeClr val="dk1"/>
                </a:solidFill>
                <a:latin typeface="Courier New"/>
                <a:ea typeface="Courier New"/>
                <a:cs typeface="Courier New"/>
                <a:sym typeface="Courier New"/>
              </a:rPr>
              <a:t>-Og</a:t>
            </a:r>
            <a:endParaRPr sz="2400" b="1" i="0" u="none" strike="noStrike" cap="none">
              <a:solidFill>
                <a:schemeClr val="dk1"/>
              </a:solidFill>
              <a:latin typeface="Courier New"/>
              <a:ea typeface="Courier New"/>
              <a:cs typeface="Courier New"/>
              <a:sym typeface="Courier New"/>
            </a:endParaRPr>
          </a:p>
        </p:txBody>
      </p:sp>
      <p:sp>
        <p:nvSpPr>
          <p:cNvPr id="617" name="Shape 617"/>
          <p:cNvSpPr/>
          <p:nvPr/>
        </p:nvSpPr>
        <p:spPr>
          <a:xfrm>
            <a:off x="5181600" y="2095501"/>
            <a:ext cx="29083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618" name="Shape 618"/>
          <p:cNvSpPr/>
          <p:nvPr/>
        </p:nvSpPr>
        <p:spPr>
          <a:xfrm>
            <a:off x="5257800" y="2514600"/>
            <a:ext cx="3429000" cy="2624138"/>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test;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loop:</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sz="32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test:</a:t>
            </a:r>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if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loop;</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done:</a:t>
            </a:r>
            <a:endParaRPr/>
          </a:p>
        </p:txBody>
      </p:sp>
      <p:sp>
        <p:nvSpPr>
          <p:cNvPr id="619" name="Shape 619"/>
          <p:cNvSpPr/>
          <p:nvPr/>
        </p:nvSpPr>
        <p:spPr>
          <a:xfrm rot="-5400000">
            <a:off x="3657600" y="3048000"/>
            <a:ext cx="762000" cy="1524000"/>
          </a:xfrm>
          <a:custGeom>
            <a:avLst/>
            <a:gdLst/>
            <a:ahLst/>
            <a:cxnLst/>
            <a:rect l="0" t="0" r="0" b="0"/>
            <a:pathLst>
              <a:path w="21600" h="21600" extrusionOk="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a:noFill/>
          </a:ln>
          <a:effectLst>
            <a:outerShdw dist="50799" dir="5400000" algn="ctr" rotWithShape="0">
              <a:schemeClr val="lt2">
                <a:alpha val="49803"/>
              </a:schemeClr>
            </a:outerShdw>
          </a:effectLst>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p:nvPr/>
        </p:nvSpPr>
        <p:spPr>
          <a:xfrm>
            <a:off x="457200" y="14478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625" name="Shape 625"/>
          <p:cNvSpPr/>
          <p:nvPr/>
        </p:nvSpPr>
        <p:spPr>
          <a:xfrm>
            <a:off x="530225" y="1863724"/>
            <a:ext cx="3736976" cy="2632076"/>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pcount_while</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while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26" name="Shape 626"/>
          <p:cNvSpPr/>
          <p:nvPr/>
        </p:nvSpPr>
        <p:spPr>
          <a:xfrm>
            <a:off x="4724400" y="144780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Jump to Middle Version</a:t>
            </a:r>
            <a:endParaRPr/>
          </a:p>
        </p:txBody>
      </p:sp>
      <p:sp>
        <p:nvSpPr>
          <p:cNvPr id="627" name="Shape 627"/>
          <p:cNvSpPr/>
          <p:nvPr/>
        </p:nvSpPr>
        <p:spPr>
          <a:xfrm>
            <a:off x="4797424" y="1863724"/>
            <a:ext cx="4041775" cy="3165476"/>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pcount_goto_jtm</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0000FF"/>
                </a:solidFill>
                <a:latin typeface="Courier New"/>
                <a:ea typeface="Courier New"/>
                <a:cs typeface="Courier New"/>
                <a:sym typeface="Courier New"/>
              </a:rPr>
              <a:t>test</a:t>
            </a: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a:solidFill>
                  <a:srgbClr val="0000FF"/>
                </a:solidFill>
                <a:latin typeface="Courier New"/>
                <a:ea typeface="Courier New"/>
                <a:cs typeface="Courier New"/>
                <a:sym typeface="Courier New"/>
              </a:rPr>
              <a:t>test:</a:t>
            </a:r>
            <a:endParaRPr sz="1800" b="1" dirty="0">
              <a:solidFill>
                <a:srgbClr val="0000FF"/>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loop</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28" name="Shape 62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While Loop Example #1</a:t>
            </a:r>
            <a:endParaRPr sz="3600" b="1" i="0" u="none" strike="noStrike" cap="none">
              <a:solidFill>
                <a:schemeClr val="dk1"/>
              </a:solidFill>
              <a:latin typeface="Calibri"/>
              <a:ea typeface="Calibri"/>
              <a:cs typeface="Calibri"/>
              <a:sym typeface="Calibri"/>
            </a:endParaRPr>
          </a:p>
        </p:txBody>
      </p:sp>
      <p:sp>
        <p:nvSpPr>
          <p:cNvPr id="629" name="Shape 629"/>
          <p:cNvSpPr txBox="1">
            <a:spLocks noGrp="1"/>
          </p:cNvSpPr>
          <p:nvPr>
            <p:ph type="body" idx="1"/>
          </p:nvPr>
        </p:nvSpPr>
        <p:spPr>
          <a:xfrm>
            <a:off x="381000" y="5118100"/>
            <a:ext cx="8382000" cy="1282700"/>
          </a:xfrm>
          <a:prstGeom prst="rect">
            <a:avLst/>
          </a:prstGeom>
          <a:noFill/>
          <a:ln>
            <a:noFill/>
          </a:ln>
        </p:spPr>
        <p:txBody>
          <a:bodyPr spcFirstLastPara="1" wrap="square" lIns="38100" tIns="38100" rIns="38100" bIns="38100" anchor="t" anchorCtr="0">
            <a:noAutofit/>
          </a:bodyPr>
          <a:lstStyle/>
          <a:p>
            <a:pPr marL="254000" marR="0" lvl="0" indent="-2540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Compare to do-while version of function</a:t>
            </a:r>
            <a:endParaRPr/>
          </a:p>
          <a:p>
            <a:pPr marL="254000" marR="0" lvl="0" indent="-2540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Initial goto starts loop at test</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p:nvPr/>
        </p:nvSpPr>
        <p:spPr>
          <a:xfrm>
            <a:off x="533400" y="15240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While version</a:t>
            </a:r>
            <a:endParaRPr/>
          </a:p>
        </p:txBody>
      </p:sp>
      <p:sp>
        <p:nvSpPr>
          <p:cNvPr id="635" name="Shape 635"/>
          <p:cNvSpPr/>
          <p:nvPr/>
        </p:nvSpPr>
        <p:spPr>
          <a:xfrm>
            <a:off x="609600" y="2006601"/>
            <a:ext cx="2514600" cy="8001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while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a:p>
        </p:txBody>
      </p:sp>
      <p:sp>
        <p:nvSpPr>
          <p:cNvPr id="636" name="Shape 636"/>
          <p:cNvSpPr/>
          <p:nvPr/>
        </p:nvSpPr>
        <p:spPr>
          <a:xfrm>
            <a:off x="533400" y="3687764"/>
            <a:ext cx="29083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Do-While Version</a:t>
            </a:r>
            <a:endParaRPr/>
          </a:p>
        </p:txBody>
      </p:sp>
      <p:sp>
        <p:nvSpPr>
          <p:cNvPr id="637" name="Shape 637"/>
          <p:cNvSpPr/>
          <p:nvPr/>
        </p:nvSpPr>
        <p:spPr>
          <a:xfrm>
            <a:off x="457200" y="4106863"/>
            <a:ext cx="3048000" cy="2205037"/>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if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 </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done;</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do</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sz="32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while(</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done:</a:t>
            </a:r>
            <a:endParaRPr/>
          </a:p>
        </p:txBody>
      </p:sp>
      <p:sp>
        <p:nvSpPr>
          <p:cNvPr id="638" name="Shape 63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General “While” Translation #2</a:t>
            </a:r>
            <a:endParaRPr sz="3600" b="1" i="0" u="none" strike="noStrike" cap="none">
              <a:solidFill>
                <a:schemeClr val="dk1"/>
              </a:solidFill>
              <a:latin typeface="Calibri"/>
              <a:ea typeface="Calibri"/>
              <a:cs typeface="Calibri"/>
              <a:sym typeface="Calibri"/>
            </a:endParaRPr>
          </a:p>
        </p:txBody>
      </p:sp>
      <p:sp>
        <p:nvSpPr>
          <p:cNvPr id="639" name="Shape 639"/>
          <p:cNvSpPr txBox="1">
            <a:spLocks noGrp="1"/>
          </p:cNvSpPr>
          <p:nvPr>
            <p:ph type="body" idx="1"/>
          </p:nvPr>
        </p:nvSpPr>
        <p:spPr>
          <a:xfrm>
            <a:off x="4267200" y="1752600"/>
            <a:ext cx="4419600" cy="39925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“Do-while” conversion</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Used with </a:t>
            </a:r>
            <a:r>
              <a:rPr lang="en-US" sz="2400" b="1" i="0" u="none" strike="noStrike" cap="none">
                <a:solidFill>
                  <a:schemeClr val="dk1"/>
                </a:solidFill>
                <a:latin typeface="Courier New"/>
                <a:ea typeface="Courier New"/>
                <a:cs typeface="Courier New"/>
                <a:sym typeface="Courier New"/>
              </a:rPr>
              <a:t>–O1</a:t>
            </a:r>
            <a:endParaRPr sz="2400" b="1" i="0" u="none" strike="noStrike" cap="none">
              <a:solidFill>
                <a:schemeClr val="dk1"/>
              </a:solidFill>
              <a:latin typeface="Courier New"/>
              <a:ea typeface="Courier New"/>
              <a:cs typeface="Courier New"/>
              <a:sym typeface="Courier New"/>
            </a:endParaRPr>
          </a:p>
        </p:txBody>
      </p:sp>
      <p:sp>
        <p:nvSpPr>
          <p:cNvPr id="640" name="Shape 640"/>
          <p:cNvSpPr/>
          <p:nvPr/>
        </p:nvSpPr>
        <p:spPr>
          <a:xfrm>
            <a:off x="5257800" y="3352800"/>
            <a:ext cx="29083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a:p>
        </p:txBody>
      </p:sp>
      <p:sp>
        <p:nvSpPr>
          <p:cNvPr id="641" name="Shape 641"/>
          <p:cNvSpPr/>
          <p:nvPr/>
        </p:nvSpPr>
        <p:spPr>
          <a:xfrm>
            <a:off x="5334000" y="3771899"/>
            <a:ext cx="3429000" cy="2624138"/>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if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done;</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loop:</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a:t>
            </a:r>
            <a:r>
              <a:rPr lang="en-US" sz="2400" b="1" i="1">
                <a:solidFill>
                  <a:schemeClr val="dk1"/>
                </a:solidFill>
                <a:latin typeface="Calibri"/>
                <a:ea typeface="Calibri"/>
                <a:cs typeface="Calibri"/>
                <a:sym typeface="Calibri"/>
              </a:rPr>
              <a:t>Body</a:t>
            </a:r>
            <a:endParaRPr sz="32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if (</a:t>
            </a:r>
            <a:r>
              <a:rPr lang="en-US" sz="2400" b="1" i="1">
                <a:solidFill>
                  <a:schemeClr val="dk1"/>
                </a:solidFill>
                <a:latin typeface="Calibri"/>
                <a:ea typeface="Calibri"/>
                <a:cs typeface="Calibri"/>
                <a:sym typeface="Calibri"/>
              </a:rPr>
              <a:t>Test</a:t>
            </a:r>
            <a:r>
              <a:rPr lang="en-US" sz="2400">
                <a:solidFill>
                  <a:schemeClr val="dk1"/>
                </a:solidFill>
                <a:latin typeface="Courier New"/>
                <a:ea typeface="Courier New"/>
                <a:cs typeface="Courier New"/>
                <a:sym typeface="Courier New"/>
              </a:rPr>
              <a:t>)</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    goto loop;</a:t>
            </a:r>
            <a:endParaRPr sz="32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done:</a:t>
            </a:r>
            <a:endParaRPr/>
          </a:p>
        </p:txBody>
      </p:sp>
      <p:sp>
        <p:nvSpPr>
          <p:cNvPr id="642" name="Shape 642"/>
          <p:cNvSpPr/>
          <p:nvPr/>
        </p:nvSpPr>
        <p:spPr>
          <a:xfrm>
            <a:off x="1371600" y="2878138"/>
            <a:ext cx="762000" cy="842963"/>
          </a:xfrm>
          <a:custGeom>
            <a:avLst/>
            <a:gdLst/>
            <a:ahLst/>
            <a:cxnLst/>
            <a:rect l="0" t="0" r="0" b="0"/>
            <a:pathLst>
              <a:path w="21600" h="21600" extrusionOk="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a:noFill/>
          </a:ln>
          <a:effectLst>
            <a:outerShdw dist="50799" dir="5400000" algn="ctr" rotWithShape="0">
              <a:schemeClr val="lt2">
                <a:alpha val="49803"/>
              </a:schemeClr>
            </a:outerShdw>
          </a:effectLst>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643" name="Shape 643"/>
          <p:cNvSpPr/>
          <p:nvPr/>
        </p:nvSpPr>
        <p:spPr>
          <a:xfrm rot="-5400000">
            <a:off x="4038600" y="4178301"/>
            <a:ext cx="762000" cy="1524000"/>
          </a:xfrm>
          <a:custGeom>
            <a:avLst/>
            <a:gdLst/>
            <a:ahLst/>
            <a:cxnLst/>
            <a:rect l="0" t="0" r="0" b="0"/>
            <a:pathLst>
              <a:path w="21600" h="21600" extrusionOk="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a:noFill/>
          </a:ln>
          <a:effectLst>
            <a:outerShdw dist="50799" dir="5400000" algn="ctr" rotWithShape="0">
              <a:schemeClr val="lt2">
                <a:alpha val="49803"/>
              </a:schemeClr>
            </a:outerShdw>
          </a:effectLst>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p:nvPr/>
        </p:nvSpPr>
        <p:spPr>
          <a:xfrm>
            <a:off x="457200" y="14478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649" name="Shape 649"/>
          <p:cNvSpPr/>
          <p:nvPr/>
        </p:nvSpPr>
        <p:spPr>
          <a:xfrm>
            <a:off x="530225" y="1863724"/>
            <a:ext cx="3736976" cy="2632076"/>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pcount_while</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while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50" name="Shape 650"/>
          <p:cNvSpPr/>
          <p:nvPr/>
        </p:nvSpPr>
        <p:spPr>
          <a:xfrm>
            <a:off x="4724400" y="1447800"/>
            <a:ext cx="23114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Do-While Version</a:t>
            </a:r>
            <a:endParaRPr sz="2400" b="1">
              <a:solidFill>
                <a:schemeClr val="dk1"/>
              </a:solidFill>
              <a:latin typeface="Calibri"/>
              <a:ea typeface="Calibri"/>
              <a:cs typeface="Calibri"/>
              <a:sym typeface="Calibri"/>
            </a:endParaRPr>
          </a:p>
        </p:txBody>
      </p:sp>
      <p:sp>
        <p:nvSpPr>
          <p:cNvPr id="651" name="Shape 651"/>
          <p:cNvSpPr/>
          <p:nvPr/>
        </p:nvSpPr>
        <p:spPr>
          <a:xfrm>
            <a:off x="4797424" y="1863724"/>
            <a:ext cx="4041775" cy="3165476"/>
          </a:xfrm>
          <a:prstGeom prst="rect">
            <a:avLst/>
          </a:prstGeom>
          <a:solidFill>
            <a:srgbClr val="D5F1CF"/>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pcount_goto_dw</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 (!x)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0000FF"/>
                </a:solidFill>
                <a:latin typeface="Courier New"/>
                <a:ea typeface="Courier New"/>
                <a:cs typeface="Courier New"/>
                <a:sym typeface="Courier New"/>
              </a:rPr>
              <a:t>done</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x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1;</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if(x)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loop</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a:t>
            </a:r>
            <a:r>
              <a:rPr lang="en-US" sz="1800" b="1" dirty="0">
                <a:solidFill>
                  <a:srgbClr val="0000FF"/>
                </a:solidFill>
                <a:latin typeface="Courier New"/>
                <a:ea typeface="Courier New"/>
                <a:cs typeface="Courier New"/>
                <a:sym typeface="Courier New"/>
              </a:rPr>
              <a:t>done:</a:t>
            </a:r>
            <a:endParaRPr sz="1800" b="1" dirty="0">
              <a:solidFill>
                <a:srgbClr val="0000FF"/>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52" name="Shape 652"/>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While Loop Example #2</a:t>
            </a:r>
            <a:endParaRPr sz="3600" b="1" i="0" u="none" strike="noStrike" cap="none">
              <a:solidFill>
                <a:schemeClr val="dk1"/>
              </a:solidFill>
              <a:latin typeface="Calibri"/>
              <a:ea typeface="Calibri"/>
              <a:cs typeface="Calibri"/>
              <a:sym typeface="Calibri"/>
            </a:endParaRPr>
          </a:p>
        </p:txBody>
      </p:sp>
      <p:sp>
        <p:nvSpPr>
          <p:cNvPr id="653" name="Shape 653"/>
          <p:cNvSpPr txBox="1">
            <a:spLocks noGrp="1"/>
          </p:cNvSpPr>
          <p:nvPr>
            <p:ph type="body" idx="1"/>
          </p:nvPr>
        </p:nvSpPr>
        <p:spPr>
          <a:xfrm>
            <a:off x="381000" y="5118100"/>
            <a:ext cx="8382000" cy="1282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Compare to do-while version of function</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Initial conditional guards entrance to loop</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“For” Loop Form</a:t>
            </a:r>
            <a:endParaRPr sz="3600" b="1" i="0" u="none" strike="noStrike" cap="none">
              <a:solidFill>
                <a:schemeClr val="dk1"/>
              </a:solidFill>
              <a:latin typeface="Calibri"/>
              <a:ea typeface="Calibri"/>
              <a:cs typeface="Calibri"/>
              <a:sym typeface="Calibri"/>
            </a:endParaRPr>
          </a:p>
        </p:txBody>
      </p:sp>
      <p:sp>
        <p:nvSpPr>
          <p:cNvPr id="659" name="Shape 659"/>
          <p:cNvSpPr/>
          <p:nvPr/>
        </p:nvSpPr>
        <p:spPr>
          <a:xfrm>
            <a:off x="381000" y="1676400"/>
            <a:ext cx="4419600" cy="1013098"/>
          </a:xfrm>
          <a:prstGeom prst="rect">
            <a:avLst/>
          </a:prstGeom>
          <a:solidFill>
            <a:srgbClr val="D0D0EF"/>
          </a:solidFill>
          <a:ln w="57150" cap="flat" cmpd="thickThin">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0" marR="0" lvl="0" indent="0" algn="ctr" rtl="0">
              <a:lnSpc>
                <a:spcPct val="100000"/>
              </a:lnSpc>
              <a:spcBef>
                <a:spcPts val="0"/>
              </a:spcBef>
              <a:spcAft>
                <a:spcPts val="0"/>
              </a:spcAft>
              <a:buNone/>
            </a:pPr>
            <a:r>
              <a:rPr lang="en-US" sz="2400">
                <a:solidFill>
                  <a:srgbClr val="000000"/>
                </a:solidFill>
                <a:latin typeface="Courier New"/>
                <a:ea typeface="Courier New"/>
                <a:cs typeface="Courier New"/>
                <a:sym typeface="Courier New"/>
              </a:rPr>
              <a:t>for (</a:t>
            </a:r>
            <a:r>
              <a:rPr lang="en-US" sz="2400" i="1">
                <a:solidFill>
                  <a:srgbClr val="000000"/>
                </a:solidFill>
                <a:latin typeface="Gill Sans"/>
                <a:ea typeface="Gill Sans"/>
                <a:cs typeface="Gill Sans"/>
                <a:sym typeface="Gill Sans"/>
              </a:rPr>
              <a:t>Init</a:t>
            </a:r>
            <a:r>
              <a:rPr lang="en-US" sz="2400">
                <a:solidFill>
                  <a:srgbClr val="000000"/>
                </a:solidFill>
                <a:latin typeface="Courier New"/>
                <a:ea typeface="Courier New"/>
                <a:cs typeface="Courier New"/>
                <a:sym typeface="Courier New"/>
              </a:rPr>
              <a:t>; </a:t>
            </a:r>
            <a:r>
              <a:rPr lang="en-US" sz="2400" i="1">
                <a:solidFill>
                  <a:srgbClr val="000000"/>
                </a:solidFill>
                <a:latin typeface="Gill Sans"/>
                <a:ea typeface="Gill Sans"/>
                <a:cs typeface="Gill Sans"/>
                <a:sym typeface="Gill Sans"/>
              </a:rPr>
              <a:t>Test</a:t>
            </a:r>
            <a:r>
              <a:rPr lang="en-US" sz="2400">
                <a:solidFill>
                  <a:srgbClr val="000000"/>
                </a:solidFill>
                <a:latin typeface="Courier New"/>
                <a:ea typeface="Courier New"/>
                <a:cs typeface="Courier New"/>
                <a:sym typeface="Courier New"/>
              </a:rPr>
              <a:t>; </a:t>
            </a:r>
            <a:r>
              <a:rPr lang="en-US" sz="2400" i="1">
                <a:solidFill>
                  <a:srgbClr val="000000"/>
                </a:solidFill>
                <a:latin typeface="Gill Sans"/>
                <a:ea typeface="Gill Sans"/>
                <a:cs typeface="Gill Sans"/>
                <a:sym typeface="Gill Sans"/>
              </a:rPr>
              <a:t>Update </a:t>
            </a:r>
            <a:r>
              <a:rPr lang="en-US" sz="2400">
                <a:solidFill>
                  <a:srgbClr val="000000"/>
                </a:solidFill>
                <a:latin typeface="Courier New"/>
                <a:ea typeface="Courier New"/>
                <a:cs typeface="Courier New"/>
                <a:sym typeface="Courier New"/>
              </a:rPr>
              <a:t>)</a:t>
            </a:r>
            <a:endParaRPr/>
          </a:p>
          <a:p>
            <a:pPr marL="0" marR="0" lvl="0" indent="0" algn="ctr" rtl="0">
              <a:lnSpc>
                <a:spcPct val="100000"/>
              </a:lnSpc>
              <a:spcBef>
                <a:spcPts val="1200"/>
              </a:spcBef>
              <a:spcAft>
                <a:spcPts val="0"/>
              </a:spcAft>
              <a:buNone/>
            </a:pPr>
            <a:r>
              <a:rPr lang="en-US" sz="2400">
                <a:solidFill>
                  <a:srgbClr val="000000"/>
                </a:solidFill>
                <a:latin typeface="Courier New"/>
                <a:ea typeface="Courier New"/>
                <a:cs typeface="Courier New"/>
                <a:sym typeface="Courier New"/>
              </a:rPr>
              <a:t>    </a:t>
            </a:r>
            <a:r>
              <a:rPr lang="en-US" sz="2400" i="1">
                <a:solidFill>
                  <a:srgbClr val="000000"/>
                </a:solidFill>
                <a:latin typeface="Gill Sans"/>
                <a:ea typeface="Gill Sans"/>
                <a:cs typeface="Gill Sans"/>
                <a:sym typeface="Gill Sans"/>
              </a:rPr>
              <a:t>Body</a:t>
            </a:r>
            <a:endParaRPr/>
          </a:p>
        </p:txBody>
      </p:sp>
      <p:sp>
        <p:nvSpPr>
          <p:cNvPr id="660" name="Shape 660"/>
          <p:cNvSpPr/>
          <p:nvPr/>
        </p:nvSpPr>
        <p:spPr>
          <a:xfrm>
            <a:off x="381000" y="1143000"/>
            <a:ext cx="3448050" cy="412750"/>
          </a:xfrm>
          <a:prstGeom prst="rect">
            <a:avLst/>
          </a:prstGeom>
          <a:noFill/>
          <a:ln>
            <a:noFill/>
          </a:ln>
        </p:spPr>
        <p:txBody>
          <a:bodyPr spcFirstLastPara="1" wrap="square" lIns="90475" tIns="44450" rIns="90475" bIns="44450" anchor="t" anchorCtr="0">
            <a:noAutofit/>
          </a:bodyPr>
          <a:lstStyle/>
          <a:p>
            <a:pPr marL="223838" marR="0" lvl="0" indent="-223838" algn="ctr" rtl="0">
              <a:spcBef>
                <a:spcPts val="0"/>
              </a:spcBef>
              <a:spcAft>
                <a:spcPts val="0"/>
              </a:spcAft>
              <a:buNone/>
            </a:pPr>
            <a:r>
              <a:rPr lang="en-US" sz="2400" b="1">
                <a:solidFill>
                  <a:schemeClr val="dk2"/>
                </a:solidFill>
                <a:latin typeface="Calibri"/>
                <a:ea typeface="Calibri"/>
                <a:cs typeface="Calibri"/>
                <a:sym typeface="Calibri"/>
              </a:rPr>
              <a:t>General Form</a:t>
            </a:r>
            <a:endParaRPr/>
          </a:p>
          <a:p>
            <a:pPr marL="223838" marR="0" lvl="0" indent="-223838" algn="ctr"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61" name="Shape 661"/>
          <p:cNvSpPr/>
          <p:nvPr/>
        </p:nvSpPr>
        <p:spPr>
          <a:xfrm>
            <a:off x="381000" y="2819400"/>
            <a:ext cx="4495800" cy="3962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#define WSIZE 8*</a:t>
            </a:r>
            <a:r>
              <a:rPr lang="en-US" sz="1800" b="1" dirty="0" err="1">
                <a:solidFill>
                  <a:schemeClr val="dk1"/>
                </a:solidFill>
                <a:latin typeface="Courier New"/>
                <a:ea typeface="Courier New"/>
                <a:cs typeface="Courier New"/>
                <a:sym typeface="Courier New"/>
              </a:rPr>
              <a:t>sizeof</a:t>
            </a:r>
            <a:r>
              <a:rPr lang="en-US" sz="1800" b="1" dirty="0">
                <a:solidFill>
                  <a:schemeClr val="dk1"/>
                </a:solidFill>
                <a:latin typeface="Courier New"/>
                <a:ea typeface="Courier New"/>
                <a:cs typeface="Courier New"/>
                <a:sym typeface="Courier New"/>
              </a:rPr>
              <a:t>(int)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pcount_for</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size_t</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for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 0;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&lt; WSIZE;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bit =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62" name="Shape 662"/>
          <p:cNvSpPr/>
          <p:nvPr/>
        </p:nvSpPr>
        <p:spPr>
          <a:xfrm>
            <a:off x="5181600" y="129540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 0</a:t>
            </a:r>
            <a:endParaRPr dirty="0"/>
          </a:p>
        </p:txBody>
      </p:sp>
      <p:sp>
        <p:nvSpPr>
          <p:cNvPr id="663" name="Shape 663"/>
          <p:cNvSpPr/>
          <p:nvPr/>
        </p:nvSpPr>
        <p:spPr>
          <a:xfrm>
            <a:off x="5181600" y="220980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 &lt; WSIZE</a:t>
            </a:r>
            <a:endParaRPr/>
          </a:p>
        </p:txBody>
      </p:sp>
      <p:sp>
        <p:nvSpPr>
          <p:cNvPr id="664" name="Shape 664"/>
          <p:cNvSpPr/>
          <p:nvPr/>
        </p:nvSpPr>
        <p:spPr>
          <a:xfrm>
            <a:off x="5181600" y="320040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a:t>
            </a:r>
            <a:endParaRPr/>
          </a:p>
        </p:txBody>
      </p:sp>
      <p:sp>
        <p:nvSpPr>
          <p:cNvPr id="665" name="Shape 665"/>
          <p:cNvSpPr/>
          <p:nvPr/>
        </p:nvSpPr>
        <p:spPr>
          <a:xfrm>
            <a:off x="5029200" y="4191000"/>
            <a:ext cx="4114800" cy="1524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bit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66" name="Shape 666"/>
          <p:cNvSpPr/>
          <p:nvPr/>
        </p:nvSpPr>
        <p:spPr>
          <a:xfrm>
            <a:off x="5238750" y="8382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Init</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67" name="Shape 667"/>
          <p:cNvSpPr/>
          <p:nvPr/>
        </p:nvSpPr>
        <p:spPr>
          <a:xfrm>
            <a:off x="5238750" y="179705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Test</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68" name="Shape 668"/>
          <p:cNvSpPr/>
          <p:nvPr/>
        </p:nvSpPr>
        <p:spPr>
          <a:xfrm>
            <a:off x="5257800" y="278765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Update</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69" name="Shape 669"/>
          <p:cNvSpPr/>
          <p:nvPr/>
        </p:nvSpPr>
        <p:spPr>
          <a:xfrm>
            <a:off x="5276850" y="377825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Body</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“For” Loop → While Loop</a:t>
            </a:r>
            <a:endParaRPr sz="3600" b="1" i="0" u="none" strike="noStrike" cap="none">
              <a:solidFill>
                <a:schemeClr val="dk1"/>
              </a:solidFill>
              <a:latin typeface="Calibri"/>
              <a:ea typeface="Calibri"/>
              <a:cs typeface="Calibri"/>
              <a:sym typeface="Calibri"/>
            </a:endParaRPr>
          </a:p>
        </p:txBody>
      </p:sp>
      <p:sp>
        <p:nvSpPr>
          <p:cNvPr id="675" name="Shape 675"/>
          <p:cNvSpPr/>
          <p:nvPr/>
        </p:nvSpPr>
        <p:spPr>
          <a:xfrm>
            <a:off x="381000" y="1676400"/>
            <a:ext cx="4419600" cy="1013098"/>
          </a:xfrm>
          <a:prstGeom prst="rect">
            <a:avLst/>
          </a:prstGeom>
          <a:solidFill>
            <a:srgbClr val="D0D0EF"/>
          </a:solidFill>
          <a:ln w="57150" cap="flat" cmpd="thickThin">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0" marR="0" lvl="0" indent="0" algn="ctr" rtl="0">
              <a:lnSpc>
                <a:spcPct val="100000"/>
              </a:lnSpc>
              <a:spcBef>
                <a:spcPts val="0"/>
              </a:spcBef>
              <a:spcAft>
                <a:spcPts val="0"/>
              </a:spcAft>
              <a:buNone/>
            </a:pPr>
            <a:r>
              <a:rPr lang="en-US" sz="2400">
                <a:solidFill>
                  <a:srgbClr val="000000"/>
                </a:solidFill>
                <a:latin typeface="Courier New"/>
                <a:ea typeface="Courier New"/>
                <a:cs typeface="Courier New"/>
                <a:sym typeface="Courier New"/>
              </a:rPr>
              <a:t>for (</a:t>
            </a:r>
            <a:r>
              <a:rPr lang="en-US" sz="2400" b="1" i="1">
                <a:solidFill>
                  <a:srgbClr val="000000"/>
                </a:solidFill>
                <a:latin typeface="Calibri"/>
                <a:ea typeface="Calibri"/>
                <a:cs typeface="Calibri"/>
                <a:sym typeface="Calibri"/>
              </a:rPr>
              <a:t>Init</a:t>
            </a:r>
            <a:r>
              <a:rPr lang="en-US" sz="2400">
                <a:solidFill>
                  <a:srgbClr val="000000"/>
                </a:solidFill>
                <a:latin typeface="Courier New"/>
                <a:ea typeface="Courier New"/>
                <a:cs typeface="Courier New"/>
                <a:sym typeface="Courier New"/>
              </a:rPr>
              <a:t>; </a:t>
            </a:r>
            <a:r>
              <a:rPr lang="en-US" sz="2400" b="1" i="1">
                <a:solidFill>
                  <a:srgbClr val="000000"/>
                </a:solidFill>
                <a:latin typeface="Calibri"/>
                <a:ea typeface="Calibri"/>
                <a:cs typeface="Calibri"/>
                <a:sym typeface="Calibri"/>
              </a:rPr>
              <a:t>Test</a:t>
            </a:r>
            <a:r>
              <a:rPr lang="en-US" sz="2400">
                <a:solidFill>
                  <a:srgbClr val="000000"/>
                </a:solidFill>
                <a:latin typeface="Courier New"/>
                <a:ea typeface="Courier New"/>
                <a:cs typeface="Courier New"/>
                <a:sym typeface="Courier New"/>
              </a:rPr>
              <a:t>; </a:t>
            </a:r>
            <a:r>
              <a:rPr lang="en-US" sz="2400" b="1" i="1">
                <a:solidFill>
                  <a:srgbClr val="000000"/>
                </a:solidFill>
                <a:latin typeface="Calibri"/>
                <a:ea typeface="Calibri"/>
                <a:cs typeface="Calibri"/>
                <a:sym typeface="Calibri"/>
              </a:rPr>
              <a:t>Update</a:t>
            </a:r>
            <a:r>
              <a:rPr lang="en-US" sz="2400" i="1">
                <a:solidFill>
                  <a:srgbClr val="000000"/>
                </a:solidFill>
                <a:latin typeface="Gill Sans"/>
                <a:ea typeface="Gill Sans"/>
                <a:cs typeface="Gill Sans"/>
                <a:sym typeface="Gill Sans"/>
              </a:rPr>
              <a:t> </a:t>
            </a:r>
            <a:r>
              <a:rPr lang="en-US" sz="2400">
                <a:solidFill>
                  <a:srgbClr val="000000"/>
                </a:solidFill>
                <a:latin typeface="Courier New"/>
                <a:ea typeface="Courier New"/>
                <a:cs typeface="Courier New"/>
                <a:sym typeface="Courier New"/>
              </a:rPr>
              <a:t>)</a:t>
            </a:r>
            <a:endParaRPr/>
          </a:p>
          <a:p>
            <a:pPr marL="0" marR="0" lvl="0" indent="0" algn="ctr" rtl="0">
              <a:lnSpc>
                <a:spcPct val="100000"/>
              </a:lnSpc>
              <a:spcBef>
                <a:spcPts val="1200"/>
              </a:spcBef>
              <a:spcAft>
                <a:spcPts val="0"/>
              </a:spcAft>
              <a:buNone/>
            </a:pPr>
            <a:r>
              <a:rPr lang="en-US" sz="2400">
                <a:solidFill>
                  <a:srgbClr val="000000"/>
                </a:solidFill>
                <a:latin typeface="Courier New"/>
                <a:ea typeface="Courier New"/>
                <a:cs typeface="Courier New"/>
                <a:sym typeface="Courier New"/>
              </a:rPr>
              <a:t>    </a:t>
            </a:r>
            <a:r>
              <a:rPr lang="en-US" sz="2400" b="1" i="1">
                <a:solidFill>
                  <a:srgbClr val="000000"/>
                </a:solidFill>
                <a:latin typeface="Calibri"/>
                <a:ea typeface="Calibri"/>
                <a:cs typeface="Calibri"/>
                <a:sym typeface="Calibri"/>
              </a:rPr>
              <a:t>Body</a:t>
            </a:r>
            <a:endParaRPr/>
          </a:p>
        </p:txBody>
      </p:sp>
      <p:sp>
        <p:nvSpPr>
          <p:cNvPr id="676" name="Shape 676"/>
          <p:cNvSpPr/>
          <p:nvPr/>
        </p:nvSpPr>
        <p:spPr>
          <a:xfrm>
            <a:off x="514350" y="11430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For Version</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77" name="Shape 677"/>
          <p:cNvSpPr/>
          <p:nvPr/>
        </p:nvSpPr>
        <p:spPr>
          <a:xfrm>
            <a:off x="1447800" y="3962400"/>
            <a:ext cx="2819400" cy="2675091"/>
          </a:xfrm>
          <a:prstGeom prst="rect">
            <a:avLst/>
          </a:prstGeom>
          <a:solidFill>
            <a:srgbClr val="D0D0EF"/>
          </a:solidFill>
          <a:ln w="57150" cap="flat" cmpd="thickThin">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None/>
            </a:pPr>
            <a:r>
              <a:rPr lang="en-US" sz="2400" b="1" i="1">
                <a:solidFill>
                  <a:srgbClr val="000000"/>
                </a:solidFill>
                <a:latin typeface="Calibri"/>
                <a:ea typeface="Calibri"/>
                <a:cs typeface="Calibri"/>
                <a:sym typeface="Calibri"/>
              </a:rPr>
              <a:t>Init</a:t>
            </a:r>
            <a:r>
              <a:rPr lang="en-US" sz="2400" i="1">
                <a:solidFill>
                  <a:srgbClr val="000000"/>
                </a:solidFill>
                <a:latin typeface="Courier New"/>
                <a:ea typeface="Courier New"/>
                <a:cs typeface="Courier New"/>
                <a:sym typeface="Courier New"/>
              </a:rPr>
              <a:t>;</a:t>
            </a:r>
            <a:endParaRPr/>
          </a:p>
          <a:p>
            <a:pPr marL="0" marR="0" lvl="0" indent="0" algn="l" rtl="0">
              <a:lnSpc>
                <a:spcPct val="100000"/>
              </a:lnSpc>
              <a:spcBef>
                <a:spcPts val="1200"/>
              </a:spcBef>
              <a:spcAft>
                <a:spcPts val="0"/>
              </a:spcAft>
              <a:buNone/>
            </a:pPr>
            <a:r>
              <a:rPr lang="en-US" sz="2400">
                <a:solidFill>
                  <a:srgbClr val="000000"/>
                </a:solidFill>
                <a:latin typeface="Courier New"/>
                <a:ea typeface="Courier New"/>
                <a:cs typeface="Courier New"/>
                <a:sym typeface="Courier New"/>
              </a:rPr>
              <a:t>while (</a:t>
            </a:r>
            <a:r>
              <a:rPr lang="en-US" sz="2400" b="1" i="1">
                <a:solidFill>
                  <a:srgbClr val="000000"/>
                </a:solidFill>
                <a:latin typeface="Calibri"/>
                <a:ea typeface="Calibri"/>
                <a:cs typeface="Calibri"/>
                <a:sym typeface="Calibri"/>
              </a:rPr>
              <a:t>Test </a:t>
            </a:r>
            <a:r>
              <a:rPr lang="en-US" sz="2400">
                <a:solidFill>
                  <a:srgbClr val="000000"/>
                </a:solidFill>
                <a:latin typeface="Courier New"/>
                <a:ea typeface="Courier New"/>
                <a:cs typeface="Courier New"/>
                <a:sym typeface="Courier New"/>
              </a:rPr>
              <a:t>) {</a:t>
            </a:r>
            <a:endParaRPr sz="2400">
              <a:solidFill>
                <a:srgbClr val="000000"/>
              </a:solidFill>
              <a:latin typeface="Courier New"/>
              <a:ea typeface="Courier New"/>
              <a:cs typeface="Courier New"/>
              <a:sym typeface="Courier New"/>
            </a:endParaRPr>
          </a:p>
          <a:p>
            <a:pPr marL="0" marR="0" lvl="0" indent="0" algn="l" rtl="0">
              <a:lnSpc>
                <a:spcPct val="100000"/>
              </a:lnSpc>
              <a:spcBef>
                <a:spcPts val="1200"/>
              </a:spcBef>
              <a:spcAft>
                <a:spcPts val="0"/>
              </a:spcAft>
              <a:buNone/>
            </a:pPr>
            <a:r>
              <a:rPr lang="en-US" sz="2400">
                <a:solidFill>
                  <a:srgbClr val="000000"/>
                </a:solidFill>
                <a:latin typeface="Courier New"/>
                <a:ea typeface="Courier New"/>
                <a:cs typeface="Courier New"/>
                <a:sym typeface="Courier New"/>
              </a:rPr>
              <a:t>    </a:t>
            </a:r>
            <a:r>
              <a:rPr lang="en-US" sz="2400" b="1" i="1">
                <a:solidFill>
                  <a:srgbClr val="000000"/>
                </a:solidFill>
                <a:latin typeface="Calibri"/>
                <a:ea typeface="Calibri"/>
                <a:cs typeface="Calibri"/>
                <a:sym typeface="Calibri"/>
              </a:rPr>
              <a:t>Body</a:t>
            </a:r>
            <a:endParaRPr sz="2400" i="1">
              <a:solidFill>
                <a:srgbClr val="000000"/>
              </a:solidFill>
              <a:latin typeface="Gill Sans"/>
              <a:ea typeface="Gill Sans"/>
              <a:cs typeface="Gill Sans"/>
              <a:sym typeface="Gill Sans"/>
            </a:endParaRPr>
          </a:p>
          <a:p>
            <a:pPr marL="0" marR="0" lvl="0" indent="0" algn="l" rtl="0">
              <a:spcBef>
                <a:spcPts val="1200"/>
              </a:spcBef>
              <a:spcAft>
                <a:spcPts val="0"/>
              </a:spcAft>
              <a:buNone/>
            </a:pPr>
            <a:r>
              <a:rPr lang="en-US" sz="2400" i="1">
                <a:solidFill>
                  <a:srgbClr val="000000"/>
                </a:solidFill>
                <a:latin typeface="Courier New"/>
                <a:ea typeface="Courier New"/>
                <a:cs typeface="Courier New"/>
                <a:sym typeface="Courier New"/>
              </a:rPr>
              <a:t>    </a:t>
            </a:r>
            <a:r>
              <a:rPr lang="en-US" sz="2400" b="1" i="1">
                <a:solidFill>
                  <a:srgbClr val="000000"/>
                </a:solidFill>
                <a:latin typeface="Calibri"/>
                <a:ea typeface="Calibri"/>
                <a:cs typeface="Calibri"/>
                <a:sym typeface="Calibri"/>
              </a:rPr>
              <a:t>Update</a:t>
            </a:r>
            <a:r>
              <a:rPr lang="en-US" sz="2400">
                <a:solidFill>
                  <a:srgbClr val="000000"/>
                </a:solidFill>
                <a:latin typeface="Courier New"/>
                <a:ea typeface="Courier New"/>
                <a:cs typeface="Courier New"/>
                <a:sym typeface="Courier New"/>
              </a:rPr>
              <a:t>;</a:t>
            </a:r>
            <a:endParaRPr/>
          </a:p>
          <a:p>
            <a:pPr marL="0" marR="0" lvl="0" indent="0" algn="l" rtl="0">
              <a:spcBef>
                <a:spcPts val="1200"/>
              </a:spcBef>
              <a:spcAft>
                <a:spcPts val="0"/>
              </a:spcAft>
              <a:buNone/>
            </a:pPr>
            <a:r>
              <a:rPr lang="en-US" sz="2400">
                <a:solidFill>
                  <a:srgbClr val="000000"/>
                </a:solidFill>
                <a:latin typeface="Courier New"/>
                <a:ea typeface="Courier New"/>
                <a:cs typeface="Courier New"/>
                <a:sym typeface="Courier New"/>
              </a:rPr>
              <a:t>}</a:t>
            </a:r>
            <a:endParaRPr sz="2400">
              <a:solidFill>
                <a:srgbClr val="000000"/>
              </a:solidFill>
              <a:latin typeface="Courier New"/>
              <a:ea typeface="Courier New"/>
              <a:cs typeface="Courier New"/>
              <a:sym typeface="Courier New"/>
            </a:endParaRPr>
          </a:p>
        </p:txBody>
      </p:sp>
      <p:sp>
        <p:nvSpPr>
          <p:cNvPr id="678" name="Shape 678"/>
          <p:cNvSpPr/>
          <p:nvPr/>
        </p:nvSpPr>
        <p:spPr>
          <a:xfrm>
            <a:off x="590550" y="34290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While Version</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79" name="Shape 679"/>
          <p:cNvSpPr/>
          <p:nvPr/>
        </p:nvSpPr>
        <p:spPr>
          <a:xfrm>
            <a:off x="2438400" y="2895600"/>
            <a:ext cx="762000" cy="842963"/>
          </a:xfrm>
          <a:custGeom>
            <a:avLst/>
            <a:gdLst/>
            <a:ahLst/>
            <a:cxnLst/>
            <a:rect l="0" t="0" r="0" b="0"/>
            <a:pathLst>
              <a:path w="21600" h="21600" extrusionOk="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a:noFill/>
          </a:ln>
          <a:effectLst>
            <a:outerShdw dist="50799" dir="5400000" algn="ctr" rotWithShape="0">
              <a:schemeClr val="lt2">
                <a:alpha val="49803"/>
              </a:schemeClr>
            </a:outerShdw>
          </a:effectLst>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For-While Conversion</a:t>
            </a:r>
            <a:endParaRPr sz="3600" b="1" i="0" u="none" strike="noStrike" cap="none">
              <a:solidFill>
                <a:schemeClr val="dk1"/>
              </a:solidFill>
              <a:latin typeface="Calibri"/>
              <a:ea typeface="Calibri"/>
              <a:cs typeface="Calibri"/>
              <a:sym typeface="Calibri"/>
            </a:endParaRPr>
          </a:p>
        </p:txBody>
      </p:sp>
      <p:sp>
        <p:nvSpPr>
          <p:cNvPr id="685" name="Shape 685"/>
          <p:cNvSpPr/>
          <p:nvPr/>
        </p:nvSpPr>
        <p:spPr>
          <a:xfrm>
            <a:off x="4419600" y="1143000"/>
            <a:ext cx="4495800" cy="43434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pcount_for_while</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size_t</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rgbClr val="0000FF"/>
                </a:solidFill>
                <a:latin typeface="Courier New"/>
                <a:ea typeface="Courier New"/>
                <a:cs typeface="Courier New"/>
                <a:sym typeface="Courier New"/>
              </a:rPr>
              <a:t>  </a:t>
            </a:r>
            <a:r>
              <a:rPr lang="en-US" sz="1800" b="1" dirty="0" err="1">
                <a:solidFill>
                  <a:srgbClr val="0000FF"/>
                </a:solidFill>
                <a:latin typeface="Courier New"/>
                <a:ea typeface="Courier New"/>
                <a:cs typeface="Courier New"/>
                <a:sym typeface="Courier New"/>
              </a:rPr>
              <a:t>i</a:t>
            </a:r>
            <a:r>
              <a:rPr lang="en-US" sz="1800" b="1" dirty="0">
                <a:solidFill>
                  <a:srgbClr val="0000FF"/>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while (</a:t>
            </a:r>
            <a:r>
              <a:rPr lang="en-US" sz="1800" b="1" dirty="0" err="1">
                <a:solidFill>
                  <a:srgbClr val="FF6600"/>
                </a:solidFill>
                <a:latin typeface="Courier New"/>
                <a:ea typeface="Courier New"/>
                <a:cs typeface="Courier New"/>
                <a:sym typeface="Courier New"/>
              </a:rPr>
              <a:t>i</a:t>
            </a:r>
            <a:r>
              <a:rPr lang="en-US" sz="1800" b="1" dirty="0">
                <a:solidFill>
                  <a:srgbClr val="FF6600"/>
                </a:solidFill>
                <a:latin typeface="Courier New"/>
                <a:ea typeface="Courier New"/>
                <a:cs typeface="Courier New"/>
                <a:sym typeface="Courier New"/>
              </a:rPr>
              <a:t> &lt; WSIZE</a:t>
            </a:r>
            <a:r>
              <a:rPr lang="en-US" sz="1800" b="1" dirty="0">
                <a:solidFill>
                  <a:schemeClr val="dk1"/>
                </a:solidFill>
                <a:latin typeface="Courier New"/>
                <a:ea typeface="Courier New"/>
                <a:cs typeface="Courier New"/>
                <a:sym typeface="Courier New"/>
              </a:rPr>
              <a: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unsigned bit = </a:t>
            </a:r>
            <a:endParaRPr sz="1800" b="1" dirty="0">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(x &gt;&gt; </a:t>
            </a:r>
            <a:r>
              <a:rPr lang="en-US" sz="1800" b="1" dirty="0" err="1">
                <a:solidFill>
                  <a:srgbClr val="CC0000"/>
                </a:solidFill>
                <a:latin typeface="Courier New"/>
                <a:ea typeface="Courier New"/>
                <a:cs typeface="Courier New"/>
                <a:sym typeface="Courier New"/>
              </a:rPr>
              <a:t>i</a:t>
            </a:r>
            <a:r>
              <a:rPr lang="en-US" sz="1800" b="1" dirty="0">
                <a:solidFill>
                  <a:srgbClr val="CC0000"/>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&amp; 0x1</a:t>
            </a:r>
            <a:r>
              <a:rPr lang="en-US" sz="1800" b="1" dirty="0">
                <a:solidFill>
                  <a:srgbClr val="CC0000"/>
                </a:solidFill>
                <a:latin typeface="Courier New"/>
                <a:ea typeface="Courier New"/>
                <a:cs typeface="Courier New"/>
                <a:sym typeface="Courier New"/>
              </a:rPr>
              <a:t>;</a:t>
            </a:r>
            <a:endParaRPr sz="1800" b="1" dirty="0">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rgbClr val="008000"/>
                </a:solidFill>
                <a:latin typeface="Courier New"/>
                <a:ea typeface="Courier New"/>
                <a:cs typeface="Courier New"/>
                <a:sym typeface="Courier New"/>
              </a:rPr>
              <a:t>i</a:t>
            </a:r>
            <a:r>
              <a:rPr lang="en-US" sz="1800" b="1" dirty="0">
                <a:solidFill>
                  <a:srgbClr val="008000"/>
                </a:solidFill>
                <a:latin typeface="Courier New"/>
                <a:ea typeface="Courier New"/>
                <a:cs typeface="Courier New"/>
                <a:sym typeface="Courier New"/>
              </a:rPr>
              <a:t>++;</a:t>
            </a:r>
            <a:endParaRPr sz="1800" b="1" dirty="0">
              <a:solidFill>
                <a:srgbClr val="008000"/>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86" name="Shape 686"/>
          <p:cNvSpPr/>
          <p:nvPr/>
        </p:nvSpPr>
        <p:spPr>
          <a:xfrm>
            <a:off x="381000" y="186055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rgbClr val="0000FF"/>
                </a:solidFill>
                <a:latin typeface="Courier New"/>
                <a:ea typeface="Courier New"/>
                <a:cs typeface="Courier New"/>
                <a:sym typeface="Courier New"/>
              </a:rPr>
              <a:t>i</a:t>
            </a:r>
            <a:r>
              <a:rPr lang="en-US" sz="1800" b="1" dirty="0">
                <a:solidFill>
                  <a:srgbClr val="0000FF"/>
                </a:solidFill>
                <a:latin typeface="Courier New"/>
                <a:ea typeface="Courier New"/>
                <a:cs typeface="Courier New"/>
                <a:sym typeface="Courier New"/>
              </a:rPr>
              <a:t> </a:t>
            </a:r>
            <a:r>
              <a:rPr lang="en-US" sz="1800" b="1">
                <a:solidFill>
                  <a:srgbClr val="0000FF"/>
                </a:solidFill>
                <a:latin typeface="Courier New"/>
                <a:ea typeface="Courier New"/>
                <a:cs typeface="Courier New"/>
                <a:sym typeface="Courier New"/>
              </a:rPr>
              <a:t>= 0</a:t>
            </a:r>
            <a:endParaRPr dirty="0"/>
          </a:p>
        </p:txBody>
      </p:sp>
      <p:sp>
        <p:nvSpPr>
          <p:cNvPr id="687" name="Shape 687"/>
          <p:cNvSpPr/>
          <p:nvPr/>
        </p:nvSpPr>
        <p:spPr>
          <a:xfrm>
            <a:off x="381000" y="277495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rgbClr val="FF6600"/>
                </a:solidFill>
                <a:latin typeface="Courier New"/>
                <a:ea typeface="Courier New"/>
                <a:cs typeface="Courier New"/>
                <a:sym typeface="Courier New"/>
              </a:rPr>
              <a:t>i &lt; WSIZE</a:t>
            </a:r>
            <a:endParaRPr/>
          </a:p>
        </p:txBody>
      </p:sp>
      <p:sp>
        <p:nvSpPr>
          <p:cNvPr id="688" name="Shape 688"/>
          <p:cNvSpPr/>
          <p:nvPr/>
        </p:nvSpPr>
        <p:spPr>
          <a:xfrm>
            <a:off x="381000" y="3810000"/>
            <a:ext cx="2133600" cy="381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rgbClr val="008000"/>
                </a:solidFill>
                <a:latin typeface="Courier New"/>
                <a:ea typeface="Courier New"/>
                <a:cs typeface="Courier New"/>
                <a:sym typeface="Courier New"/>
              </a:rPr>
              <a:t>i++</a:t>
            </a:r>
            <a:endParaRPr/>
          </a:p>
        </p:txBody>
      </p:sp>
      <p:sp>
        <p:nvSpPr>
          <p:cNvPr id="689" name="Shape 689"/>
          <p:cNvSpPr/>
          <p:nvPr/>
        </p:nvSpPr>
        <p:spPr>
          <a:xfrm>
            <a:off x="228600" y="4756150"/>
            <a:ext cx="4114800" cy="1524000"/>
          </a:xfrm>
          <a:prstGeom prst="rect">
            <a:avLst/>
          </a:prstGeom>
          <a:solidFill>
            <a:srgbClr val="CCFFCC"/>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a:solidFill>
                  <a:srgbClr val="CC0000"/>
                </a:solidFill>
                <a:latin typeface="Courier New"/>
                <a:ea typeface="Courier New"/>
                <a:cs typeface="Courier New"/>
                <a:sym typeface="Courier New"/>
              </a:rPr>
              <a:t>unsigned bit =</a:t>
            </a:r>
            <a:endParaRPr dirty="0"/>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(x &gt;&gt; </a:t>
            </a:r>
            <a:r>
              <a:rPr lang="en-US" sz="1800" b="1" dirty="0" err="1">
                <a:solidFill>
                  <a:srgbClr val="CC0000"/>
                </a:solidFill>
                <a:latin typeface="Courier New"/>
                <a:ea typeface="Courier New"/>
                <a:cs typeface="Courier New"/>
                <a:sym typeface="Courier New"/>
              </a:rPr>
              <a:t>i</a:t>
            </a:r>
            <a:r>
              <a:rPr lang="en-US" sz="1800" b="1" dirty="0">
                <a:solidFill>
                  <a:srgbClr val="CC0000"/>
                </a:solidFill>
                <a:latin typeface="Courier New"/>
                <a:ea typeface="Courier New"/>
                <a:cs typeface="Courier New"/>
                <a:sym typeface="Courier New"/>
              </a:rPr>
              <a:t>) </a:t>
            </a:r>
            <a:r>
              <a:rPr lang="en-US" sz="1800" b="1">
                <a:solidFill>
                  <a:srgbClr val="CC0000"/>
                </a:solidFill>
                <a:latin typeface="Courier New"/>
                <a:ea typeface="Courier New"/>
                <a:cs typeface="Courier New"/>
                <a:sym typeface="Courier New"/>
              </a:rPr>
              <a:t>&amp; 0x1</a:t>
            </a:r>
            <a:r>
              <a:rPr lang="en-US" sz="1800" b="1" dirty="0">
                <a:solidFill>
                  <a:srgbClr val="CC0000"/>
                </a:solidFill>
                <a:latin typeface="Courier New"/>
                <a:ea typeface="Courier New"/>
                <a:cs typeface="Courier New"/>
                <a:sym typeface="Courier New"/>
              </a:rPr>
              <a:t>;</a:t>
            </a:r>
            <a:endParaRPr sz="1800" b="1" dirty="0">
              <a:solidFill>
                <a:srgbClr val="CC0000"/>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rgbClr val="CC0000"/>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690" name="Shape 690"/>
          <p:cNvSpPr/>
          <p:nvPr/>
        </p:nvSpPr>
        <p:spPr>
          <a:xfrm>
            <a:off x="438150" y="140335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Init</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91" name="Shape 691"/>
          <p:cNvSpPr/>
          <p:nvPr/>
        </p:nvSpPr>
        <p:spPr>
          <a:xfrm>
            <a:off x="438150" y="23622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Test</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
        <p:nvSpPr>
          <p:cNvPr id="692" name="Shape 692"/>
          <p:cNvSpPr/>
          <p:nvPr/>
        </p:nvSpPr>
        <p:spPr>
          <a:xfrm>
            <a:off x="457200" y="33528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Update</a:t>
            </a:r>
            <a:endParaRPr sz="2400" b="1">
              <a:solidFill>
                <a:schemeClr val="dk2"/>
              </a:solidFill>
              <a:latin typeface="Calibri"/>
              <a:ea typeface="Calibri"/>
              <a:cs typeface="Calibri"/>
              <a:sym typeface="Calibri"/>
            </a:endParaRPr>
          </a:p>
        </p:txBody>
      </p:sp>
      <p:sp>
        <p:nvSpPr>
          <p:cNvPr id="693" name="Shape 693"/>
          <p:cNvSpPr/>
          <p:nvPr/>
        </p:nvSpPr>
        <p:spPr>
          <a:xfrm>
            <a:off x="476250" y="4343400"/>
            <a:ext cx="3448050" cy="412750"/>
          </a:xfrm>
          <a:prstGeom prst="rect">
            <a:avLst/>
          </a:prstGeom>
          <a:noFill/>
          <a:ln>
            <a:noFill/>
          </a:ln>
        </p:spPr>
        <p:txBody>
          <a:bodyPr spcFirstLastPara="1" wrap="square" lIns="90475" tIns="44450" rIns="90475" bIns="44450" anchor="t" anchorCtr="0">
            <a:noAutofit/>
          </a:bodyPr>
          <a:lstStyle/>
          <a:p>
            <a:pPr marL="223838" marR="0" lvl="0" indent="-223838" algn="l" rtl="0">
              <a:spcBef>
                <a:spcPts val="0"/>
              </a:spcBef>
              <a:spcAft>
                <a:spcPts val="0"/>
              </a:spcAft>
              <a:buNone/>
            </a:pPr>
            <a:r>
              <a:rPr lang="en-US" sz="2400" b="1">
                <a:solidFill>
                  <a:schemeClr val="dk2"/>
                </a:solidFill>
                <a:latin typeface="Calibri"/>
                <a:ea typeface="Calibri"/>
                <a:cs typeface="Calibri"/>
                <a:sym typeface="Calibri"/>
              </a:rPr>
              <a:t>Body</a:t>
            </a:r>
            <a:endParaRPr sz="2400" b="1">
              <a:solidFill>
                <a:schemeClr val="dk2"/>
              </a:solidFill>
              <a:latin typeface="Calibri"/>
              <a:ea typeface="Calibri"/>
              <a:cs typeface="Calibri"/>
              <a:sym typeface="Calibri"/>
            </a:endParaRPr>
          </a:p>
          <a:p>
            <a:pPr marL="223838" marR="0" lvl="0" indent="-223838" algn="l" rtl="0">
              <a:lnSpc>
                <a:spcPct val="100000"/>
              </a:lnSpc>
              <a:spcBef>
                <a:spcPts val="0"/>
              </a:spcBef>
              <a:spcAft>
                <a:spcPts val="0"/>
              </a:spcAft>
              <a:buNone/>
            </a:pPr>
            <a:endParaRPr sz="2400" b="1">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04800" y="493712"/>
            <a:ext cx="8077200" cy="57308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Reminder: Address Modes</a:t>
            </a:r>
            <a:endParaRPr sz="3600" b="1" i="0" u="none" strike="noStrike" cap="none">
              <a:solidFill>
                <a:schemeClr val="dk1"/>
              </a:solidFill>
              <a:latin typeface="Calibri"/>
              <a:ea typeface="Calibri"/>
              <a:cs typeface="Calibri"/>
              <a:sym typeface="Calibri"/>
            </a:endParaRPr>
          </a:p>
        </p:txBody>
      </p:sp>
      <p:sp>
        <p:nvSpPr>
          <p:cNvPr id="276" name="Shape 276"/>
          <p:cNvSpPr txBox="1">
            <a:spLocks noGrp="1"/>
          </p:cNvSpPr>
          <p:nvPr>
            <p:ph type="body" idx="1"/>
          </p:nvPr>
        </p:nvSpPr>
        <p:spPr>
          <a:xfrm>
            <a:off x="290513" y="1250950"/>
            <a:ext cx="8307387" cy="5530850"/>
          </a:xfrm>
          <a:prstGeom prst="rect">
            <a:avLst/>
          </a:prstGeom>
          <a:noFill/>
          <a:ln>
            <a:noFill/>
          </a:ln>
        </p:spPr>
        <p:txBody>
          <a:bodyPr spcFirstLastPara="1" wrap="square" lIns="91425" tIns="45700" rIns="91425" bIns="45700" anchor="t" anchorCtr="0">
            <a:noAutofit/>
          </a:bodyPr>
          <a:lstStyle/>
          <a:p>
            <a:pPr marL="223838" marR="0" lvl="0" indent="-223838" algn="l" rtl="0">
              <a:spcBef>
                <a:spcPts val="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Most General Form</a:t>
            </a:r>
            <a:endParaRPr dirty="0"/>
          </a:p>
          <a:p>
            <a:pPr marL="223838" marR="0" lvl="0" indent="-223838" algn="l" rtl="0">
              <a:spcBef>
                <a:spcPts val="480"/>
              </a:spcBef>
              <a:spcAft>
                <a:spcPts val="0"/>
              </a:spcAft>
              <a:buClr>
                <a:srgbClr val="990000"/>
              </a:buClr>
              <a:buSzPts val="1440"/>
              <a:buFont typeface="Noto Sans Symbols"/>
              <a:buNone/>
            </a:pPr>
            <a:r>
              <a:rPr lang="en-US" sz="2400" b="1" i="0" u="none" strike="noStrike" cap="none" dirty="0">
                <a:solidFill>
                  <a:schemeClr val="dk1"/>
                </a:solidFill>
                <a:latin typeface="Calibri"/>
                <a:ea typeface="Calibri"/>
                <a:cs typeface="Calibri"/>
                <a:sym typeface="Calibri"/>
              </a:rPr>
              <a:t>		D(</a:t>
            </a:r>
            <a:r>
              <a:rPr lang="en-US" sz="2400" b="1" i="0" u="none" strike="noStrike" cap="none" dirty="0" err="1">
                <a:solidFill>
                  <a:schemeClr val="dk1"/>
                </a:solidFill>
                <a:latin typeface="Calibri"/>
                <a:ea typeface="Calibri"/>
                <a:cs typeface="Calibri"/>
                <a:sym typeface="Calibri"/>
              </a:rPr>
              <a:t>Rb,Ri,S</a:t>
            </a:r>
            <a:r>
              <a:rPr lang="en-US" sz="2400" b="1" i="0" u="none" strike="noStrike" cap="none" dirty="0">
                <a:solidFill>
                  <a:schemeClr val="dk1"/>
                </a:solidFill>
                <a:latin typeface="Calibri"/>
                <a:ea typeface="Calibri"/>
                <a:cs typeface="Calibri"/>
                <a:sym typeface="Calibri"/>
              </a:rPr>
              <a:t>)	Mem[Reg[Rb]+S*Reg[Ri]+ D]</a:t>
            </a:r>
            <a:endParaRPr dirty="0"/>
          </a:p>
          <a:p>
            <a:pPr marL="560388" marR="0" lvl="1" indent="-222250" algn="l" rtl="0">
              <a:spcBef>
                <a:spcPts val="4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D: 	Constant “displacement” 1, 2, or 4 bytes</a:t>
            </a:r>
            <a:endParaRPr dirty="0"/>
          </a:p>
          <a:p>
            <a:pPr marL="560388" marR="0" lvl="1" indent="-222250" algn="l" rtl="0">
              <a:spcBef>
                <a:spcPts val="4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Rb: 	Base register: Any of 16 integer registers</a:t>
            </a:r>
            <a:endParaRPr dirty="0"/>
          </a:p>
          <a:p>
            <a:pPr marL="560388" marR="0" lvl="1" indent="-222250" algn="l" rtl="0">
              <a:spcBef>
                <a:spcPts val="4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Ri:	Index register: Any, except for </a:t>
            </a:r>
            <a:r>
              <a:rPr lang="en-US" sz="2000" b="1" i="0" u="none" strike="noStrike" cap="none" dirty="0">
                <a:solidFill>
                  <a:schemeClr val="dk1"/>
                </a:solidFill>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rsp</a:t>
            </a:r>
            <a:endParaRPr sz="2000" b="1" i="0" u="none" strike="noStrike" cap="none" dirty="0">
              <a:solidFill>
                <a:schemeClr val="dk1"/>
              </a:solidFill>
              <a:latin typeface="Courier New"/>
              <a:ea typeface="Courier New"/>
              <a:cs typeface="Courier New"/>
              <a:sym typeface="Courier New"/>
            </a:endParaRPr>
          </a:p>
          <a:p>
            <a:pPr marL="560388" marR="0" lvl="1" indent="-222250" algn="l" rtl="0">
              <a:spcBef>
                <a:spcPts val="4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 	Scale: 1, 2, 4, or 8 (</a:t>
            </a:r>
            <a:r>
              <a:rPr lang="en-US" sz="2000" b="0" i="1" u="none" strike="noStrike" cap="none" dirty="0">
                <a:solidFill>
                  <a:srgbClr val="C00000"/>
                </a:solidFill>
                <a:latin typeface="Calibri"/>
                <a:ea typeface="Calibri"/>
                <a:cs typeface="Calibri"/>
                <a:sym typeface="Calibri"/>
              </a:rPr>
              <a:t>why these numbers?</a:t>
            </a:r>
            <a:r>
              <a:rPr lang="en-US" sz="2000" b="0" i="0" u="none" strike="noStrike" cap="none" dirty="0">
                <a:solidFill>
                  <a:schemeClr val="dk1"/>
                </a:solidFill>
                <a:latin typeface="Calibri"/>
                <a:ea typeface="Calibri"/>
                <a:cs typeface="Calibri"/>
                <a:sym typeface="Calibri"/>
              </a:rPr>
              <a:t>)</a:t>
            </a:r>
            <a:endParaRPr dirty="0"/>
          </a:p>
          <a:p>
            <a:pPr marL="223838" marR="0" lvl="0" indent="-132398" algn="l" rtl="0">
              <a:spcBef>
                <a:spcPts val="480"/>
              </a:spcBef>
              <a:spcAft>
                <a:spcPts val="0"/>
              </a:spcAft>
              <a:buClr>
                <a:srgbClr val="990000"/>
              </a:buClr>
              <a:buSzPts val="1440"/>
              <a:buFont typeface="Noto Sans Symbols"/>
              <a:buNone/>
            </a:pPr>
            <a:endParaRPr sz="2400" b="1" i="0" u="none" strike="noStrike" cap="none" dirty="0">
              <a:solidFill>
                <a:schemeClr val="dk1"/>
              </a:solidFill>
              <a:latin typeface="Calibri"/>
              <a:ea typeface="Calibri"/>
              <a:cs typeface="Calibri"/>
              <a:sym typeface="Calibri"/>
            </a:endParaRPr>
          </a:p>
          <a:p>
            <a:pPr marL="223838" marR="0" lvl="0" indent="-223838" algn="l" rtl="0">
              <a:spcBef>
                <a:spcPts val="48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Special Cases</a:t>
            </a:r>
            <a:endParaRPr dirty="0"/>
          </a:p>
          <a:p>
            <a:pPr marL="223838" marR="0" lvl="0" indent="-223838" algn="l" rtl="0">
              <a:spcBef>
                <a:spcPts val="480"/>
              </a:spcBef>
              <a:spcAft>
                <a:spcPts val="0"/>
              </a:spcAft>
              <a:buClr>
                <a:srgbClr val="990000"/>
              </a:buClr>
              <a:buSzPts val="1440"/>
              <a:buFont typeface="Noto Sans Symbols"/>
              <a:buNone/>
            </a:pPr>
            <a:r>
              <a:rPr lang="en-US" sz="2400" b="1" i="0" u="none" strike="noStrike" cap="none" dirty="0">
                <a:solidFill>
                  <a:schemeClr val="dk1"/>
                </a:solidFill>
                <a:latin typeface="Calibri"/>
                <a:ea typeface="Calibri"/>
                <a:cs typeface="Calibri"/>
                <a:sym typeface="Calibri"/>
              </a:rPr>
              <a:t>		(</a:t>
            </a:r>
            <a:r>
              <a:rPr lang="en-US" sz="2400" b="1" i="0" u="none" strike="noStrike" cap="none" dirty="0" err="1">
                <a:solidFill>
                  <a:schemeClr val="dk1"/>
                </a:solidFill>
                <a:latin typeface="Calibri"/>
                <a:ea typeface="Calibri"/>
                <a:cs typeface="Calibri"/>
                <a:sym typeface="Calibri"/>
              </a:rPr>
              <a:t>Rb,Ri</a:t>
            </a:r>
            <a:r>
              <a:rPr lang="en-US" sz="2400" b="1" i="0" u="none" strike="noStrike" cap="none" dirty="0">
                <a:solidFill>
                  <a:schemeClr val="dk1"/>
                </a:solidFill>
                <a:latin typeface="Calibri"/>
                <a:ea typeface="Calibri"/>
                <a:cs typeface="Calibri"/>
                <a:sym typeface="Calibri"/>
              </a:rPr>
              <a:t>)		Mem[Reg[Rb]+Reg[Ri]]</a:t>
            </a:r>
            <a:endParaRPr dirty="0"/>
          </a:p>
          <a:p>
            <a:pPr marL="223838" marR="0" lvl="0" indent="-223838" algn="l" rtl="0">
              <a:spcBef>
                <a:spcPts val="480"/>
              </a:spcBef>
              <a:spcAft>
                <a:spcPts val="0"/>
              </a:spcAft>
              <a:buClr>
                <a:srgbClr val="990000"/>
              </a:buClr>
              <a:buSzPts val="1440"/>
              <a:buFont typeface="Noto Sans Symbols"/>
              <a:buNone/>
            </a:pPr>
            <a:r>
              <a:rPr lang="en-US" sz="2400" b="1" i="0" u="none" strike="noStrike" cap="none" dirty="0">
                <a:solidFill>
                  <a:schemeClr val="dk1"/>
                </a:solidFill>
                <a:latin typeface="Calibri"/>
                <a:ea typeface="Calibri"/>
                <a:cs typeface="Calibri"/>
                <a:sym typeface="Calibri"/>
              </a:rPr>
              <a:t>		D(</a:t>
            </a:r>
            <a:r>
              <a:rPr lang="en-US" sz="2400" b="1" i="0" u="none" strike="noStrike" cap="none" dirty="0" err="1">
                <a:solidFill>
                  <a:schemeClr val="dk1"/>
                </a:solidFill>
                <a:latin typeface="Calibri"/>
                <a:ea typeface="Calibri"/>
                <a:cs typeface="Calibri"/>
                <a:sym typeface="Calibri"/>
              </a:rPr>
              <a:t>Rb,Ri</a:t>
            </a:r>
            <a:r>
              <a:rPr lang="en-US" sz="2400" b="1" i="0" u="none" strike="noStrike" cap="none" dirty="0">
                <a:solidFill>
                  <a:schemeClr val="dk1"/>
                </a:solidFill>
                <a:latin typeface="Calibri"/>
                <a:ea typeface="Calibri"/>
                <a:cs typeface="Calibri"/>
                <a:sym typeface="Calibri"/>
              </a:rPr>
              <a:t>)	Mem[Reg[Rb]+Reg[Ri]+D]</a:t>
            </a:r>
            <a:endParaRPr dirty="0"/>
          </a:p>
          <a:p>
            <a:pPr marL="223838" marR="0" lvl="0" indent="-223838" algn="l" rtl="0">
              <a:spcBef>
                <a:spcPts val="480"/>
              </a:spcBef>
              <a:spcAft>
                <a:spcPts val="0"/>
              </a:spcAft>
              <a:buClr>
                <a:srgbClr val="990000"/>
              </a:buClr>
              <a:buSzPts val="1440"/>
              <a:buFont typeface="Noto Sans Symbols"/>
              <a:buNone/>
            </a:pPr>
            <a:r>
              <a:rPr lang="en-US" sz="2400" b="1" i="0" u="none" strike="noStrike" cap="none" dirty="0">
                <a:solidFill>
                  <a:schemeClr val="dk1"/>
                </a:solidFill>
                <a:latin typeface="Calibri"/>
                <a:ea typeface="Calibri"/>
                <a:cs typeface="Calibri"/>
                <a:sym typeface="Calibri"/>
              </a:rPr>
              <a:t>		(</a:t>
            </a:r>
            <a:r>
              <a:rPr lang="en-US" sz="2400" b="1" i="0" u="none" strike="noStrike" cap="none" dirty="0" err="1">
                <a:solidFill>
                  <a:schemeClr val="dk1"/>
                </a:solidFill>
                <a:latin typeface="Calibri"/>
                <a:ea typeface="Calibri"/>
                <a:cs typeface="Calibri"/>
                <a:sym typeface="Calibri"/>
              </a:rPr>
              <a:t>Rb,Ri,S</a:t>
            </a:r>
            <a:r>
              <a:rPr lang="en-US" sz="2400" b="1" i="0" u="none" strike="noStrike" cap="none" dirty="0">
                <a:solidFill>
                  <a:schemeClr val="dk1"/>
                </a:solidFill>
                <a:latin typeface="Calibri"/>
                <a:ea typeface="Calibri"/>
                <a:cs typeface="Calibri"/>
                <a:sym typeface="Calibri"/>
              </a:rPr>
              <a:t>)	Mem[Reg[Rb]+S*Reg[Ri]]</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81000" y="1354138"/>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C Code</a:t>
            </a:r>
            <a:endParaRPr/>
          </a:p>
        </p:txBody>
      </p:sp>
      <p:sp>
        <p:nvSpPr>
          <p:cNvPr id="699" name="Shape 699"/>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“For” Loop Do-While Conversion</a:t>
            </a:r>
            <a:endParaRPr sz="3600" b="1" i="0" u="none" strike="noStrike" cap="none">
              <a:solidFill>
                <a:schemeClr val="dk1"/>
              </a:solidFill>
              <a:latin typeface="Calibri"/>
              <a:ea typeface="Calibri"/>
              <a:cs typeface="Calibri"/>
              <a:sym typeface="Calibri"/>
            </a:endParaRPr>
          </a:p>
        </p:txBody>
      </p:sp>
      <p:sp>
        <p:nvSpPr>
          <p:cNvPr id="700" name="Shape 700"/>
          <p:cNvSpPr txBox="1">
            <a:spLocks noGrp="1"/>
          </p:cNvSpPr>
          <p:nvPr>
            <p:ph type="body" idx="1"/>
          </p:nvPr>
        </p:nvSpPr>
        <p:spPr>
          <a:xfrm>
            <a:off x="381000" y="5676900"/>
            <a:ext cx="4191000" cy="876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Initial test can be optimized away</a:t>
            </a:r>
            <a:endParaRPr sz="2400" b="1" i="0" u="none" strike="noStrike" cap="none">
              <a:solidFill>
                <a:schemeClr val="dk1"/>
              </a:solidFill>
              <a:latin typeface="Calibri"/>
              <a:ea typeface="Calibri"/>
              <a:cs typeface="Calibri"/>
              <a:sym typeface="Calibri"/>
            </a:endParaRPr>
          </a:p>
        </p:txBody>
      </p:sp>
      <p:sp>
        <p:nvSpPr>
          <p:cNvPr id="701" name="Shape 701"/>
          <p:cNvSpPr/>
          <p:nvPr/>
        </p:nvSpPr>
        <p:spPr>
          <a:xfrm>
            <a:off x="228600" y="1905000"/>
            <a:ext cx="4191000" cy="37338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pcount_for</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size_t</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for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 0;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&lt; WSIZE;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bit =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702" name="Shape 702"/>
          <p:cNvSpPr/>
          <p:nvPr/>
        </p:nvSpPr>
        <p:spPr>
          <a:xfrm>
            <a:off x="2057400" y="1143000"/>
            <a:ext cx="2616200" cy="4445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400" b="1">
                <a:solidFill>
                  <a:schemeClr val="dk1"/>
                </a:solidFill>
                <a:latin typeface="Calibri"/>
                <a:ea typeface="Calibri"/>
                <a:cs typeface="Calibri"/>
                <a:sym typeface="Calibri"/>
              </a:rPr>
              <a:t>Goto Version</a:t>
            </a:r>
            <a:endParaRPr sz="2400" b="1">
              <a:solidFill>
                <a:schemeClr val="dk1"/>
              </a:solidFill>
              <a:latin typeface="Calibri"/>
              <a:ea typeface="Calibri"/>
              <a:cs typeface="Calibri"/>
              <a:sym typeface="Calibri"/>
            </a:endParaRPr>
          </a:p>
        </p:txBody>
      </p:sp>
      <p:sp>
        <p:nvSpPr>
          <p:cNvPr id="703" name="Shape 703"/>
          <p:cNvSpPr/>
          <p:nvPr/>
        </p:nvSpPr>
        <p:spPr>
          <a:xfrm>
            <a:off x="4724400" y="1371600"/>
            <a:ext cx="4343400" cy="5410200"/>
          </a:xfrm>
          <a:prstGeom prst="rect">
            <a:avLst/>
          </a:prstGeom>
          <a:solidFill>
            <a:srgbClr val="F6F5BD"/>
          </a:solidFill>
          <a:ln w="12700" cap="flat" cmpd="sng">
            <a:solidFill>
              <a:schemeClr val="dk1"/>
            </a:solidFill>
            <a:prstDash val="solid"/>
            <a:miter lim="800000"/>
            <a:headEnd type="none" w="sm" len="sm"/>
            <a:tailEnd type="none" w="sm" len="sm"/>
          </a:ln>
          <a:effectLst>
            <a:outerShdw dist="50799" dir="5400000" algn="ctr" rotWithShape="0">
              <a:schemeClr val="lt2">
                <a:alpha val="49803"/>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pcount_for_goto_dw</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long x)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size_t</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result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 0;</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&lt; WSIZE))</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done;</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unsigned bit =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(x &gt;&gt;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a:t>
            </a:r>
            <a:r>
              <a:rPr lang="en-US" sz="1800" b="1">
                <a:solidFill>
                  <a:schemeClr val="dk1"/>
                </a:solidFill>
                <a:latin typeface="Courier New"/>
                <a:ea typeface="Courier New"/>
                <a:cs typeface="Courier New"/>
                <a:sym typeface="Courier New"/>
              </a:rPr>
              <a:t>&amp; 0x1</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result += bit;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if (</a:t>
            </a:r>
            <a:r>
              <a:rPr lang="en-US" sz="1800" b="1" dirty="0" err="1">
                <a:solidFill>
                  <a:schemeClr val="dk1"/>
                </a:solidFill>
                <a:latin typeface="Courier New"/>
                <a:ea typeface="Courier New"/>
                <a:cs typeface="Courier New"/>
                <a:sym typeface="Courier New"/>
              </a:rPr>
              <a:t>i</a:t>
            </a:r>
            <a:r>
              <a:rPr lang="en-US" sz="1800" b="1" dirty="0">
                <a:solidFill>
                  <a:schemeClr val="dk1"/>
                </a:solidFill>
                <a:latin typeface="Courier New"/>
                <a:ea typeface="Courier New"/>
                <a:cs typeface="Courier New"/>
                <a:sym typeface="Courier New"/>
              </a:rPr>
              <a:t> &lt; WSIZE)</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loop;</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done:</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result;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704" name="Shape 704"/>
          <p:cNvSpPr txBox="1"/>
          <p:nvPr/>
        </p:nvSpPr>
        <p:spPr>
          <a:xfrm>
            <a:off x="7315200" y="2514600"/>
            <a:ext cx="492444" cy="369332"/>
          </a:xfrm>
          <a:prstGeom prst="rect">
            <a:avLst/>
          </a:prstGeom>
          <a:solidFill>
            <a:srgbClr val="FF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1">
                <a:solidFill>
                  <a:srgbClr val="000000"/>
                </a:solidFill>
                <a:latin typeface="Calibri"/>
                <a:ea typeface="Calibri"/>
                <a:cs typeface="Calibri"/>
                <a:sym typeface="Calibri"/>
              </a:rPr>
              <a:t>Init</a:t>
            </a:r>
            <a:endParaRPr sz="1800" b="1" i="1">
              <a:solidFill>
                <a:srgbClr val="000000"/>
              </a:solidFill>
              <a:latin typeface="Calibri"/>
              <a:ea typeface="Calibri"/>
              <a:cs typeface="Calibri"/>
              <a:sym typeface="Calibri"/>
            </a:endParaRPr>
          </a:p>
        </p:txBody>
      </p:sp>
      <p:sp>
        <p:nvSpPr>
          <p:cNvPr id="705" name="Shape 705"/>
          <p:cNvSpPr txBox="1"/>
          <p:nvPr/>
        </p:nvSpPr>
        <p:spPr>
          <a:xfrm>
            <a:off x="7315200" y="2971800"/>
            <a:ext cx="750206" cy="369332"/>
          </a:xfrm>
          <a:prstGeom prst="rect">
            <a:avLst/>
          </a:prstGeom>
          <a:solidFill>
            <a:srgbClr val="FF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ourier New"/>
                <a:ea typeface="Courier New"/>
                <a:cs typeface="Courier New"/>
                <a:sym typeface="Courier New"/>
              </a:rPr>
              <a:t>!</a:t>
            </a:r>
            <a:r>
              <a:rPr lang="en-US" sz="1800" b="1" i="1">
                <a:solidFill>
                  <a:srgbClr val="000000"/>
                </a:solidFill>
                <a:latin typeface="Calibri"/>
                <a:ea typeface="Calibri"/>
                <a:cs typeface="Calibri"/>
                <a:sym typeface="Calibri"/>
              </a:rPr>
              <a:t>Test</a:t>
            </a:r>
            <a:endParaRPr sz="1800" b="1" i="1">
              <a:solidFill>
                <a:srgbClr val="000000"/>
              </a:solidFill>
              <a:latin typeface="Calibri"/>
              <a:ea typeface="Calibri"/>
              <a:cs typeface="Calibri"/>
              <a:sym typeface="Calibri"/>
            </a:endParaRPr>
          </a:p>
        </p:txBody>
      </p:sp>
      <p:sp>
        <p:nvSpPr>
          <p:cNvPr id="706" name="Shape 706"/>
          <p:cNvSpPr txBox="1"/>
          <p:nvPr/>
        </p:nvSpPr>
        <p:spPr>
          <a:xfrm>
            <a:off x="7696200" y="4038600"/>
            <a:ext cx="710451" cy="369332"/>
          </a:xfrm>
          <a:prstGeom prst="rect">
            <a:avLst/>
          </a:prstGeom>
          <a:solidFill>
            <a:srgbClr val="FF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1">
                <a:solidFill>
                  <a:srgbClr val="000000"/>
                </a:solidFill>
                <a:latin typeface="Calibri"/>
                <a:ea typeface="Calibri"/>
                <a:cs typeface="Calibri"/>
                <a:sym typeface="Calibri"/>
              </a:rPr>
              <a:t>Body</a:t>
            </a:r>
            <a:endParaRPr sz="1800" b="1" i="1">
              <a:solidFill>
                <a:srgbClr val="000000"/>
              </a:solidFill>
              <a:latin typeface="Calibri"/>
              <a:ea typeface="Calibri"/>
              <a:cs typeface="Calibri"/>
              <a:sym typeface="Calibri"/>
            </a:endParaRPr>
          </a:p>
        </p:txBody>
      </p:sp>
      <p:sp>
        <p:nvSpPr>
          <p:cNvPr id="707" name="Shape 707"/>
          <p:cNvSpPr txBox="1"/>
          <p:nvPr/>
        </p:nvSpPr>
        <p:spPr>
          <a:xfrm>
            <a:off x="5638800" y="4876800"/>
            <a:ext cx="928459" cy="369332"/>
          </a:xfrm>
          <a:prstGeom prst="rect">
            <a:avLst/>
          </a:prstGeom>
          <a:solidFill>
            <a:srgbClr val="FF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1">
                <a:solidFill>
                  <a:srgbClr val="000000"/>
                </a:solidFill>
                <a:latin typeface="Calibri"/>
                <a:ea typeface="Calibri"/>
                <a:cs typeface="Calibri"/>
                <a:sym typeface="Calibri"/>
              </a:rPr>
              <a:t>Update</a:t>
            </a:r>
            <a:endParaRPr sz="1800" b="1" i="1">
              <a:solidFill>
                <a:srgbClr val="000000"/>
              </a:solidFill>
              <a:latin typeface="Calibri"/>
              <a:ea typeface="Calibri"/>
              <a:cs typeface="Calibri"/>
              <a:sym typeface="Calibri"/>
            </a:endParaRPr>
          </a:p>
        </p:txBody>
      </p:sp>
      <p:sp>
        <p:nvSpPr>
          <p:cNvPr id="708" name="Shape 708"/>
          <p:cNvSpPr txBox="1"/>
          <p:nvPr/>
        </p:nvSpPr>
        <p:spPr>
          <a:xfrm>
            <a:off x="7010400" y="5334000"/>
            <a:ext cx="612347" cy="369332"/>
          </a:xfrm>
          <a:prstGeom prst="rect">
            <a:avLst/>
          </a:prstGeom>
          <a:solidFill>
            <a:srgbClr val="FFB7B7"/>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1">
                <a:solidFill>
                  <a:srgbClr val="000000"/>
                </a:solidFill>
                <a:latin typeface="Calibri"/>
                <a:ea typeface="Calibri"/>
                <a:cs typeface="Calibri"/>
                <a:sym typeface="Calibri"/>
              </a:rPr>
              <a:t>Test</a:t>
            </a:r>
            <a:endParaRPr sz="1800" b="1" i="1">
              <a:solidFill>
                <a:srgbClr val="000000"/>
              </a:solidFill>
              <a:latin typeface="Calibri"/>
              <a:ea typeface="Calibri"/>
              <a:cs typeface="Calibri"/>
              <a:sym typeface="Calibri"/>
            </a:endParaRPr>
          </a:p>
        </p:txBody>
      </p:sp>
      <p:grpSp>
        <p:nvGrpSpPr>
          <p:cNvPr id="709" name="Shape 709"/>
          <p:cNvGrpSpPr/>
          <p:nvPr/>
        </p:nvGrpSpPr>
        <p:grpSpPr>
          <a:xfrm>
            <a:off x="5029200" y="2819400"/>
            <a:ext cx="2209800" cy="533400"/>
            <a:chOff x="5029200" y="2743200"/>
            <a:chExt cx="2209800" cy="533400"/>
          </a:xfrm>
        </p:grpSpPr>
        <p:cxnSp>
          <p:nvCxnSpPr>
            <p:cNvPr id="710" name="Shape 710"/>
            <p:cNvCxnSpPr/>
            <p:nvPr/>
          </p:nvCxnSpPr>
          <p:spPr>
            <a:xfrm>
              <a:off x="5029200" y="2743200"/>
              <a:ext cx="2209800" cy="533400"/>
            </a:xfrm>
            <a:prstGeom prst="straightConnector1">
              <a:avLst/>
            </a:prstGeom>
            <a:solidFill>
              <a:schemeClr val="accent1"/>
            </a:solidFill>
            <a:ln w="25400" cap="flat" cmpd="sng">
              <a:solidFill>
                <a:srgbClr val="000000"/>
              </a:solidFill>
              <a:prstDash val="solid"/>
              <a:round/>
              <a:headEnd type="none" w="sm" len="sm"/>
              <a:tailEnd type="none" w="sm" len="sm"/>
            </a:ln>
          </p:spPr>
        </p:cxnSp>
        <p:cxnSp>
          <p:nvCxnSpPr>
            <p:cNvPr id="711" name="Shape 711"/>
            <p:cNvCxnSpPr/>
            <p:nvPr/>
          </p:nvCxnSpPr>
          <p:spPr>
            <a:xfrm flipH="1">
              <a:off x="5029200" y="2743200"/>
              <a:ext cx="2209800" cy="533400"/>
            </a:xfrm>
            <a:prstGeom prst="straightConnector1">
              <a:avLst/>
            </a:prstGeom>
            <a:solidFill>
              <a:schemeClr val="accent1"/>
            </a:solidFill>
            <a:ln w="25400" cap="flat" cmpd="sng">
              <a:solidFill>
                <a:srgbClr val="000000"/>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B53-B54D-4C37-9BF1-0C9F0BD5015A}"/>
              </a:ext>
            </a:extLst>
          </p:cNvPr>
          <p:cNvSpPr>
            <a:spLocks noGrp="1"/>
          </p:cNvSpPr>
          <p:nvPr>
            <p:ph type="title"/>
          </p:nvPr>
        </p:nvSpPr>
        <p:spPr/>
        <p:txBody>
          <a:bodyPr/>
          <a:lstStyle/>
          <a:p>
            <a:r>
              <a:rPr lang="en-US" dirty="0"/>
              <a:t>Activity Time!</a:t>
            </a:r>
          </a:p>
        </p:txBody>
      </p:sp>
      <p:sp>
        <p:nvSpPr>
          <p:cNvPr id="4" name="TextBox 3">
            <a:extLst>
              <a:ext uri="{FF2B5EF4-FFF2-40B4-BE49-F238E27FC236}">
                <a16:creationId xmlns:a16="http://schemas.microsoft.com/office/drawing/2014/main" id="{360EC13F-E17E-49C6-835E-62C450450248}"/>
              </a:ext>
            </a:extLst>
          </p:cNvPr>
          <p:cNvSpPr txBox="1"/>
          <p:nvPr/>
        </p:nvSpPr>
        <p:spPr>
          <a:xfrm>
            <a:off x="381000" y="2006102"/>
            <a:ext cx="8339328" cy="461665"/>
          </a:xfrm>
          <a:prstGeom prst="rect">
            <a:avLst/>
          </a:prstGeom>
          <a:noFill/>
        </p:spPr>
        <p:txBody>
          <a:bodyPr wrap="square">
            <a:spAutoFit/>
          </a:bodyPr>
          <a:lstStyle/>
          <a:p>
            <a:r>
              <a:rPr lang="en-US" sz="2400" dirty="0">
                <a:solidFill>
                  <a:schemeClr val="tx1"/>
                </a:solidFill>
              </a:rPr>
              <a:t>Do part 6 now, then stop.</a:t>
            </a:r>
          </a:p>
        </p:txBody>
      </p:sp>
    </p:spTree>
    <p:extLst>
      <p:ext uri="{BB962C8B-B14F-4D97-AF65-F5344CB8AC3E}">
        <p14:creationId xmlns:p14="http://schemas.microsoft.com/office/powerpoint/2010/main" val="439950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81000" y="254000"/>
            <a:ext cx="8382000" cy="1143000"/>
          </a:xfrm>
          <a:noFill/>
          <a:ln>
            <a:noFill/>
          </a:ln>
        </p:spPr>
        <p:txBody>
          <a:bodyPr spcFirstLastPara="1" wrap="square" lIns="38100" tIns="38100" rIns="38100" bIns="38100" anchor="ctr" anchorCtr="0">
            <a:noAutofit/>
          </a:bodyPr>
          <a:lstStyle/>
          <a:p>
            <a:pPr lvl="0"/>
            <a:r>
              <a:rPr lang="en-US" dirty="0">
                <a:sym typeface="Calibri"/>
              </a:rPr>
              <a:t>Today</a:t>
            </a:r>
            <a:endParaRPr lang="en-US" dirty="0"/>
          </a:p>
        </p:txBody>
      </p:sp>
      <p:sp>
        <p:nvSpPr>
          <p:cNvPr id="282" name="Shape 282"/>
          <p:cNvSpPr txBox="1">
            <a:spLocks noGrp="1"/>
          </p:cNvSpPr>
          <p:nvPr>
            <p:ph type="body" idx="1"/>
          </p:nvPr>
        </p:nvSpPr>
        <p:spPr>
          <a:xfrm>
            <a:off x="381000" y="1397000"/>
            <a:ext cx="8382000" cy="5435600"/>
          </a:xfrm>
          <a:noFill/>
          <a:ln>
            <a:noFill/>
          </a:ln>
        </p:spPr>
        <p:txBody>
          <a:bodyPr spcFirstLastPara="1" wrap="square" lIns="38100" tIns="38100" rIns="38100" bIns="38100" anchor="t" anchorCtr="0">
            <a:noAutofit/>
          </a:bodyPr>
          <a:lstStyle/>
          <a:p>
            <a:r>
              <a:rPr lang="en-US" dirty="0">
                <a:solidFill>
                  <a:schemeClr val="bg1">
                    <a:lumMod val="65000"/>
                  </a:schemeClr>
                </a:solidFill>
              </a:rPr>
              <a:t>Review of a few tricky bits from yesterday</a:t>
            </a:r>
          </a:p>
          <a:p>
            <a:r>
              <a:rPr lang="en-US" dirty="0">
                <a:solidFill>
                  <a:schemeClr val="bg1">
                    <a:lumMod val="65000"/>
                  </a:schemeClr>
                </a:solidFill>
              </a:rPr>
              <a:t>Basics of control flow</a:t>
            </a:r>
          </a:p>
          <a:p>
            <a:r>
              <a:rPr lang="en-US" dirty="0">
                <a:solidFill>
                  <a:schemeClr val="bg1">
                    <a:lumMod val="65000"/>
                  </a:schemeClr>
                </a:solidFill>
              </a:rPr>
              <a:t>Condition codes</a:t>
            </a:r>
          </a:p>
          <a:p>
            <a:r>
              <a:rPr lang="en-US" dirty="0">
                <a:solidFill>
                  <a:schemeClr val="bg1">
                    <a:lumMod val="65000"/>
                  </a:schemeClr>
                </a:solidFill>
              </a:rPr>
              <a:t>Conditional operations</a:t>
            </a:r>
          </a:p>
          <a:p>
            <a:r>
              <a:rPr lang="en-US" dirty="0">
                <a:solidFill>
                  <a:schemeClr val="bg1">
                    <a:lumMod val="65000"/>
                  </a:schemeClr>
                </a:solidFill>
              </a:rPr>
              <a:t>Loops</a:t>
            </a:r>
          </a:p>
          <a:p>
            <a:r>
              <a:rPr lang="en-US" dirty="0">
                <a:solidFill>
                  <a:schemeClr val="tx1"/>
                </a:solidFill>
              </a:rPr>
              <a:t>If we have time: switch statements</a:t>
            </a:r>
          </a:p>
        </p:txBody>
      </p:sp>
    </p:spTree>
    <p:extLst>
      <p:ext uri="{BB962C8B-B14F-4D97-AF65-F5344CB8AC3E}">
        <p14:creationId xmlns:p14="http://schemas.microsoft.com/office/powerpoint/2010/main" val="242320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title"/>
          </p:nvPr>
        </p:nvSpPr>
        <p:spPr>
          <a:xfrm>
            <a:off x="4622800" y="254000"/>
            <a:ext cx="41402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Switch Statement Example</a:t>
            </a:r>
            <a:endParaRPr/>
          </a:p>
        </p:txBody>
      </p:sp>
      <p:sp>
        <p:nvSpPr>
          <p:cNvPr id="723" name="Shape 723"/>
          <p:cNvSpPr txBox="1">
            <a:spLocks noGrp="1"/>
          </p:cNvSpPr>
          <p:nvPr>
            <p:ph type="body" idx="1"/>
          </p:nvPr>
        </p:nvSpPr>
        <p:spPr>
          <a:xfrm>
            <a:off x="4953000" y="1803400"/>
            <a:ext cx="3810000" cy="5029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Multiple case labels</a:t>
            </a:r>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Here: 5 &amp; 6</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Fall through cases</a:t>
            </a:r>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Here: 2</a:t>
            </a:r>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a:solidFill>
                  <a:schemeClr val="dk1"/>
                </a:solidFill>
                <a:latin typeface="Calibri"/>
                <a:ea typeface="Calibri"/>
                <a:cs typeface="Calibri"/>
                <a:sym typeface="Calibri"/>
              </a:rPr>
              <a:t>Missing cases</a:t>
            </a:r>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a:solidFill>
                  <a:schemeClr val="dk1"/>
                </a:solidFill>
                <a:latin typeface="Calibri"/>
                <a:ea typeface="Calibri"/>
                <a:cs typeface="Calibri"/>
                <a:sym typeface="Calibri"/>
              </a:rPr>
              <a:t>Here: 4</a:t>
            </a:r>
            <a:endParaRPr/>
          </a:p>
        </p:txBody>
      </p:sp>
      <p:sp>
        <p:nvSpPr>
          <p:cNvPr id="724" name="Shape 724"/>
          <p:cNvSpPr/>
          <p:nvPr/>
        </p:nvSpPr>
        <p:spPr>
          <a:xfrm>
            <a:off x="254000" y="304800"/>
            <a:ext cx="4127500" cy="64008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switch_eg</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x, long y, long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w = 1;</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1:</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Fall Through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3:</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5:</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6:</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default:</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w;</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Jump Table Structure</a:t>
            </a:r>
            <a:endParaRPr/>
          </a:p>
        </p:txBody>
      </p:sp>
      <p:sp>
        <p:nvSpPr>
          <p:cNvPr id="730" name="Shape 730"/>
          <p:cNvSpPr/>
          <p:nvPr/>
        </p:nvSpPr>
        <p:spPr>
          <a:xfrm>
            <a:off x="7235825" y="1587500"/>
            <a:ext cx="1160463" cy="838200"/>
          </a:xfrm>
          <a:prstGeom prst="rect">
            <a:avLst/>
          </a:prstGeom>
          <a:solidFill>
            <a:srgbClr val="CCFFCC"/>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Code Block</a:t>
            </a:r>
            <a:endParaRPr sz="2400" b="1" dirty="0">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a:solidFill>
                  <a:schemeClr val="dk1"/>
                </a:solidFill>
                <a:latin typeface="Calibri"/>
                <a:ea typeface="Calibri"/>
                <a:cs typeface="Calibri"/>
                <a:sym typeface="Calibri"/>
              </a:rPr>
              <a:t>0</a:t>
            </a:r>
            <a:endParaRPr dirty="0"/>
          </a:p>
        </p:txBody>
      </p:sp>
      <p:sp>
        <p:nvSpPr>
          <p:cNvPr id="731" name="Shape 731"/>
          <p:cNvSpPr/>
          <p:nvPr/>
        </p:nvSpPr>
        <p:spPr>
          <a:xfrm>
            <a:off x="6030913" y="1587500"/>
            <a:ext cx="1004887" cy="368300"/>
          </a:xfrm>
          <a:prstGeom prst="rect">
            <a:avLst/>
          </a:prstGeom>
          <a:noFill/>
          <a:ln>
            <a:noFill/>
          </a:ln>
        </p:spPr>
        <p:txBody>
          <a:bodyPr spcFirstLastPara="1" wrap="square" lIns="38100" tIns="38100" rIns="38100" bIns="38100" anchor="t" anchorCtr="0">
            <a:noAutofit/>
          </a:bodyPr>
          <a:lstStyle/>
          <a:p>
            <a:pPr marL="0" marR="0" lvl="0" indent="0" algn="r" rtl="0">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Targ0:</a:t>
            </a:r>
            <a:endParaRPr dirty="0"/>
          </a:p>
        </p:txBody>
      </p:sp>
      <p:sp>
        <p:nvSpPr>
          <p:cNvPr id="732" name="Shape 732"/>
          <p:cNvSpPr/>
          <p:nvPr/>
        </p:nvSpPr>
        <p:spPr>
          <a:xfrm>
            <a:off x="7235825" y="2578100"/>
            <a:ext cx="1160463" cy="838200"/>
          </a:xfrm>
          <a:prstGeom prst="rect">
            <a:avLst/>
          </a:prstGeom>
          <a:solidFill>
            <a:srgbClr val="CCFFCC"/>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Code Block</a:t>
            </a:r>
            <a:endParaRPr sz="2400" b="1">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a:solidFill>
                  <a:schemeClr val="dk1"/>
                </a:solidFill>
                <a:latin typeface="Calibri"/>
                <a:ea typeface="Calibri"/>
                <a:cs typeface="Calibri"/>
                <a:sym typeface="Calibri"/>
              </a:rPr>
              <a:t>1</a:t>
            </a:r>
            <a:endParaRPr/>
          </a:p>
        </p:txBody>
      </p:sp>
      <p:sp>
        <p:nvSpPr>
          <p:cNvPr id="733" name="Shape 733"/>
          <p:cNvSpPr/>
          <p:nvPr/>
        </p:nvSpPr>
        <p:spPr>
          <a:xfrm>
            <a:off x="6030913" y="2578100"/>
            <a:ext cx="1004887" cy="368300"/>
          </a:xfrm>
          <a:prstGeom prst="rect">
            <a:avLst/>
          </a:prstGeom>
          <a:noFill/>
          <a:ln>
            <a:noFill/>
          </a:ln>
        </p:spPr>
        <p:txBody>
          <a:bodyPr spcFirstLastPara="1" wrap="square" lIns="38100" tIns="38100" rIns="38100" bIns="38100" anchor="t" anchorCtr="0">
            <a:noAutofit/>
          </a:bodyPr>
          <a:lstStyle/>
          <a:p>
            <a:pPr marL="0" marR="0" lvl="0" indent="0" algn="r" rtl="0">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Targ1:</a:t>
            </a:r>
            <a:endParaRPr dirty="0"/>
          </a:p>
        </p:txBody>
      </p:sp>
      <p:sp>
        <p:nvSpPr>
          <p:cNvPr id="734" name="Shape 734"/>
          <p:cNvSpPr/>
          <p:nvPr/>
        </p:nvSpPr>
        <p:spPr>
          <a:xfrm>
            <a:off x="7235825" y="3568700"/>
            <a:ext cx="1160463" cy="838200"/>
          </a:xfrm>
          <a:prstGeom prst="rect">
            <a:avLst/>
          </a:prstGeom>
          <a:solidFill>
            <a:srgbClr val="CCFFCC"/>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Code Block</a:t>
            </a:r>
            <a:endParaRPr sz="2400" b="1">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a:solidFill>
                  <a:schemeClr val="dk1"/>
                </a:solidFill>
                <a:latin typeface="Calibri"/>
                <a:ea typeface="Calibri"/>
                <a:cs typeface="Calibri"/>
                <a:sym typeface="Calibri"/>
              </a:rPr>
              <a:t>2</a:t>
            </a:r>
            <a:endParaRPr/>
          </a:p>
        </p:txBody>
      </p:sp>
      <p:sp>
        <p:nvSpPr>
          <p:cNvPr id="735" name="Shape 735"/>
          <p:cNvSpPr/>
          <p:nvPr/>
        </p:nvSpPr>
        <p:spPr>
          <a:xfrm>
            <a:off x="6030913" y="3568700"/>
            <a:ext cx="1004887" cy="368300"/>
          </a:xfrm>
          <a:prstGeom prst="rect">
            <a:avLst/>
          </a:prstGeom>
          <a:noFill/>
          <a:ln>
            <a:noFill/>
          </a:ln>
        </p:spPr>
        <p:txBody>
          <a:bodyPr spcFirstLastPara="1" wrap="square" lIns="38100" tIns="38100" rIns="38100" bIns="38100" anchor="t" anchorCtr="0">
            <a:noAutofit/>
          </a:bodyPr>
          <a:lstStyle/>
          <a:p>
            <a:pPr marL="0" marR="0" lvl="0" indent="0" algn="r" rtl="0">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Targ2:</a:t>
            </a:r>
            <a:endParaRPr dirty="0"/>
          </a:p>
        </p:txBody>
      </p:sp>
      <p:sp>
        <p:nvSpPr>
          <p:cNvPr id="736" name="Shape 736"/>
          <p:cNvSpPr/>
          <p:nvPr/>
        </p:nvSpPr>
        <p:spPr>
          <a:xfrm>
            <a:off x="7204075" y="5702300"/>
            <a:ext cx="1160463" cy="838200"/>
          </a:xfrm>
          <a:prstGeom prst="rect">
            <a:avLst/>
          </a:prstGeom>
          <a:solidFill>
            <a:srgbClr val="CCFFCC"/>
          </a:solidFill>
          <a:ln w="25400"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Code Block</a:t>
            </a:r>
            <a:endParaRPr sz="2400" b="1">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i="1">
                <a:solidFill>
                  <a:schemeClr val="dk1"/>
                </a:solidFill>
                <a:latin typeface="Calibri"/>
                <a:ea typeface="Calibri"/>
                <a:cs typeface="Calibri"/>
                <a:sym typeface="Calibri"/>
              </a:rPr>
              <a:t>n</a:t>
            </a:r>
            <a:r>
              <a:rPr lang="en-US" sz="1800" b="1">
                <a:solidFill>
                  <a:schemeClr val="dk1"/>
                </a:solidFill>
                <a:latin typeface="Calibri"/>
                <a:ea typeface="Calibri"/>
                <a:cs typeface="Calibri"/>
                <a:sym typeface="Calibri"/>
              </a:rPr>
              <a:t>–1</a:t>
            </a:r>
            <a:endParaRPr/>
          </a:p>
        </p:txBody>
      </p:sp>
      <p:sp>
        <p:nvSpPr>
          <p:cNvPr id="737" name="Shape 737"/>
          <p:cNvSpPr/>
          <p:nvPr/>
        </p:nvSpPr>
        <p:spPr>
          <a:xfrm>
            <a:off x="5694363" y="5702300"/>
            <a:ext cx="1309687" cy="368300"/>
          </a:xfrm>
          <a:prstGeom prst="rect">
            <a:avLst/>
          </a:prstGeom>
          <a:noFill/>
          <a:ln>
            <a:noFill/>
          </a:ln>
        </p:spPr>
        <p:txBody>
          <a:bodyPr spcFirstLastPara="1" wrap="square" lIns="38100" tIns="38100" rIns="38100" bIns="38100" anchor="t" anchorCtr="0">
            <a:noAutofit/>
          </a:bodyPr>
          <a:lstStyle/>
          <a:p>
            <a:pPr marL="0" marR="0" lvl="0" indent="0" algn="r" rtl="0">
              <a:spcBef>
                <a:spcPts val="0"/>
              </a:spcBef>
              <a:spcAft>
                <a:spcPts val="0"/>
              </a:spcAft>
              <a:buNone/>
            </a:pPr>
            <a:r>
              <a:rPr lang="en-US" sz="2000" b="1" dirty="0">
                <a:solidFill>
                  <a:schemeClr val="dk1"/>
                </a:solidFill>
                <a:latin typeface="Courier New" panose="02070309020205020404" pitchFamily="49" charset="0"/>
                <a:ea typeface="Courier"/>
                <a:cs typeface="Courier New" panose="02070309020205020404" pitchFamily="49" charset="0"/>
                <a:sym typeface="Courier"/>
              </a:rPr>
              <a:t>Targ</a:t>
            </a:r>
            <a:r>
              <a:rPr lang="en-US" sz="2000" b="1" i="1" dirty="0">
                <a:solidFill>
                  <a:schemeClr val="dk1"/>
                </a:solidFill>
                <a:latin typeface="Courier New" panose="02070309020205020404" pitchFamily="49" charset="0"/>
                <a:ea typeface="Courier"/>
                <a:cs typeface="Courier New" panose="02070309020205020404" pitchFamily="49" charset="0"/>
                <a:sym typeface="Courier"/>
              </a:rPr>
              <a:t>n</a:t>
            </a:r>
            <a:r>
              <a:rPr lang="en-US" sz="2000" b="1" dirty="0">
                <a:solidFill>
                  <a:schemeClr val="dk1"/>
                </a:solidFill>
                <a:latin typeface="Courier New" panose="02070309020205020404" pitchFamily="49" charset="0"/>
                <a:ea typeface="Courier"/>
                <a:cs typeface="Courier New" panose="02070309020205020404" pitchFamily="49" charset="0"/>
                <a:sym typeface="Courier"/>
              </a:rPr>
              <a:t>-1:</a:t>
            </a:r>
            <a:endParaRPr dirty="0"/>
          </a:p>
        </p:txBody>
      </p:sp>
      <p:sp>
        <p:nvSpPr>
          <p:cNvPr id="738" name="Shape 738"/>
          <p:cNvSpPr/>
          <p:nvPr/>
        </p:nvSpPr>
        <p:spPr>
          <a:xfrm>
            <a:off x="7702550" y="4559300"/>
            <a:ext cx="227013" cy="914400"/>
          </a:xfrm>
          <a:prstGeom prst="rect">
            <a:avLst/>
          </a:prstGeom>
          <a:solidFill>
            <a:srgbClr val="FFFFFF"/>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sz="2400" b="1" dirty="0">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sz="2400" b="1" dirty="0">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dirty="0"/>
          </a:p>
        </p:txBody>
      </p:sp>
      <p:sp>
        <p:nvSpPr>
          <p:cNvPr id="739" name="Shape 739"/>
          <p:cNvSpPr/>
          <p:nvPr/>
        </p:nvSpPr>
        <p:spPr>
          <a:xfrm>
            <a:off x="3937000" y="1714500"/>
            <a:ext cx="1270000" cy="381000"/>
          </a:xfrm>
          <a:prstGeom prst="rect">
            <a:avLst/>
          </a:prstGeom>
          <a:solidFill>
            <a:srgbClr val="D6D6F4"/>
          </a:solidFill>
          <a:ln w="2857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Targ0</a:t>
            </a:r>
            <a:endParaRPr dirty="0"/>
          </a:p>
        </p:txBody>
      </p:sp>
      <p:sp>
        <p:nvSpPr>
          <p:cNvPr id="740" name="Shape 740"/>
          <p:cNvSpPr/>
          <p:nvPr/>
        </p:nvSpPr>
        <p:spPr>
          <a:xfrm>
            <a:off x="3937000" y="2095500"/>
            <a:ext cx="1270000" cy="381000"/>
          </a:xfrm>
          <a:prstGeom prst="rect">
            <a:avLst/>
          </a:prstGeom>
          <a:solidFill>
            <a:srgbClr val="D6D6F4"/>
          </a:solidFill>
          <a:ln w="2857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Targ1</a:t>
            </a:r>
            <a:endParaRPr dirty="0"/>
          </a:p>
        </p:txBody>
      </p:sp>
      <p:sp>
        <p:nvSpPr>
          <p:cNvPr id="741" name="Shape 741"/>
          <p:cNvSpPr/>
          <p:nvPr/>
        </p:nvSpPr>
        <p:spPr>
          <a:xfrm>
            <a:off x="3937000" y="2476500"/>
            <a:ext cx="1270000" cy="381000"/>
          </a:xfrm>
          <a:prstGeom prst="rect">
            <a:avLst/>
          </a:prstGeom>
          <a:solidFill>
            <a:srgbClr val="D6D6F4"/>
          </a:solidFill>
          <a:ln w="2857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Targ2</a:t>
            </a:r>
            <a:endParaRPr dirty="0"/>
          </a:p>
        </p:txBody>
      </p:sp>
      <p:sp>
        <p:nvSpPr>
          <p:cNvPr id="742" name="Shape 742"/>
          <p:cNvSpPr/>
          <p:nvPr/>
        </p:nvSpPr>
        <p:spPr>
          <a:xfrm>
            <a:off x="3937000" y="3771900"/>
            <a:ext cx="1270000" cy="381000"/>
          </a:xfrm>
          <a:prstGeom prst="rect">
            <a:avLst/>
          </a:prstGeom>
          <a:solidFill>
            <a:srgbClr val="D6D6F4"/>
          </a:solidFill>
          <a:ln w="2857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Targ</a:t>
            </a:r>
            <a:r>
              <a:rPr lang="en-US" sz="1800" b="1" i="1" dirty="0">
                <a:solidFill>
                  <a:schemeClr val="dk1"/>
                </a:solidFill>
                <a:latin typeface="Courier New" panose="02070309020205020404" pitchFamily="49" charset="0"/>
                <a:ea typeface="Courier"/>
                <a:cs typeface="Courier New" panose="02070309020205020404" pitchFamily="49" charset="0"/>
                <a:sym typeface="Courier"/>
              </a:rPr>
              <a:t>n</a:t>
            </a:r>
            <a:r>
              <a:rPr lang="en-US" sz="1800" b="1" dirty="0">
                <a:solidFill>
                  <a:schemeClr val="dk1"/>
                </a:solidFill>
                <a:latin typeface="Courier New" panose="02070309020205020404" pitchFamily="49" charset="0"/>
                <a:ea typeface="Courier"/>
                <a:cs typeface="Courier New" panose="02070309020205020404" pitchFamily="49" charset="0"/>
                <a:sym typeface="Courier"/>
              </a:rPr>
              <a:t>-1</a:t>
            </a:r>
            <a:endParaRPr dirty="0"/>
          </a:p>
        </p:txBody>
      </p:sp>
      <p:sp>
        <p:nvSpPr>
          <p:cNvPr id="743" name="Shape 743"/>
          <p:cNvSpPr/>
          <p:nvPr/>
        </p:nvSpPr>
        <p:spPr>
          <a:xfrm>
            <a:off x="3937000" y="2857500"/>
            <a:ext cx="1270000" cy="914400"/>
          </a:xfrm>
          <a:prstGeom prst="rect">
            <a:avLst/>
          </a:prstGeom>
          <a:solidFill>
            <a:srgbClr val="D6D6F4"/>
          </a:solidFill>
          <a:ln w="28575" cap="flat" cmpd="sng">
            <a:solidFill>
              <a:schemeClr val="dk1"/>
            </a:solidFill>
            <a:prstDash val="solid"/>
            <a:miter lim="800000"/>
            <a:headEnd type="none" w="sm" len="sm"/>
            <a:tailEnd type="none" w="sm" len="sm"/>
          </a:ln>
        </p:spPr>
        <p:txBody>
          <a:bodyPr spcFirstLastPara="1" wrap="square" lIns="38100" tIns="38100" rIns="38100" bIns="38100" anchor="ctr" anchorCtr="0">
            <a:noAutofit/>
          </a:bodyPr>
          <a:lstStyle/>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sz="2400" b="1" dirty="0">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sz="2400" b="1" dirty="0">
              <a:solidFill>
                <a:schemeClr val="dk1"/>
              </a:solidFill>
              <a:latin typeface="Arial Narrow"/>
              <a:ea typeface="Arial Narrow"/>
              <a:cs typeface="Arial Narrow"/>
              <a:sym typeface="Arial Narrow"/>
            </a:endParaRPr>
          </a:p>
          <a:p>
            <a:pPr marL="0" marR="0" lvl="0" indent="0" algn="ctr"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dirty="0"/>
          </a:p>
        </p:txBody>
      </p:sp>
      <p:sp>
        <p:nvSpPr>
          <p:cNvPr id="744" name="Shape 744"/>
          <p:cNvSpPr/>
          <p:nvPr/>
        </p:nvSpPr>
        <p:spPr>
          <a:xfrm>
            <a:off x="3111500" y="1701800"/>
            <a:ext cx="852488" cy="3683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dirty="0" err="1">
                <a:solidFill>
                  <a:schemeClr val="dk1"/>
                </a:solidFill>
                <a:latin typeface="Courier New" panose="02070309020205020404" pitchFamily="49" charset="0"/>
                <a:ea typeface="Courier"/>
                <a:cs typeface="Courier New" panose="02070309020205020404" pitchFamily="49" charset="0"/>
                <a:sym typeface="Courier"/>
              </a:rPr>
              <a:t>jtab</a:t>
            </a:r>
            <a:r>
              <a:rPr lang="en-US" sz="2000" b="1" dirty="0">
                <a:solidFill>
                  <a:schemeClr val="dk1"/>
                </a:solidFill>
                <a:latin typeface="Courier New" panose="02070309020205020404" pitchFamily="49" charset="0"/>
                <a:ea typeface="Courier"/>
                <a:cs typeface="Courier New" panose="02070309020205020404" pitchFamily="49" charset="0"/>
                <a:sym typeface="Courier"/>
              </a:rPr>
              <a:t>:</a:t>
            </a:r>
            <a:endParaRPr dirty="0"/>
          </a:p>
        </p:txBody>
      </p:sp>
      <p:sp>
        <p:nvSpPr>
          <p:cNvPr id="745" name="Shape 745"/>
          <p:cNvSpPr/>
          <p:nvPr/>
        </p:nvSpPr>
        <p:spPr>
          <a:xfrm>
            <a:off x="304800" y="5092700"/>
            <a:ext cx="2667000" cy="3937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goto</a:t>
            </a:r>
            <a:r>
              <a:rPr lang="en-US" sz="1800" b="1" dirty="0">
                <a:solidFill>
                  <a:schemeClr val="dk1"/>
                </a:solidFill>
                <a:latin typeface="Courier New" panose="02070309020205020404" pitchFamily="49" charset="0"/>
                <a:ea typeface="Courier"/>
                <a:cs typeface="Courier New" panose="02070309020205020404" pitchFamily="49" charset="0"/>
                <a:sym typeface="Courier"/>
              </a:rPr>
              <a:t> *</a:t>
            </a:r>
            <a:r>
              <a:rPr lang="en-US" sz="1800" b="1" dirty="0" err="1">
                <a:solidFill>
                  <a:schemeClr val="dk1"/>
                </a:solidFill>
                <a:latin typeface="Courier New" panose="02070309020205020404" pitchFamily="49" charset="0"/>
                <a:ea typeface="Courier"/>
                <a:cs typeface="Courier New" panose="02070309020205020404" pitchFamily="49" charset="0"/>
                <a:sym typeface="Courier"/>
              </a:rPr>
              <a:t>JTab</a:t>
            </a:r>
            <a:r>
              <a:rPr lang="en-US" sz="1800" b="1" dirty="0">
                <a:solidFill>
                  <a:schemeClr val="dk1"/>
                </a:solidFill>
                <a:latin typeface="Courier New" panose="02070309020205020404" pitchFamily="49" charset="0"/>
                <a:ea typeface="Courier"/>
                <a:cs typeface="Courier New" panose="02070309020205020404" pitchFamily="49" charset="0"/>
                <a:sym typeface="Courier"/>
              </a:rPr>
              <a:t>[x];</a:t>
            </a:r>
            <a:endParaRPr sz="2400" b="1" dirty="0">
              <a:solidFill>
                <a:schemeClr val="dk1"/>
              </a:solidFill>
              <a:latin typeface="Arial Narrow"/>
              <a:ea typeface="Arial Narrow"/>
              <a:cs typeface="Arial Narrow"/>
              <a:sym typeface="Arial Narrow"/>
            </a:endParaRPr>
          </a:p>
        </p:txBody>
      </p:sp>
      <p:sp>
        <p:nvSpPr>
          <p:cNvPr id="746" name="Shape 746"/>
          <p:cNvSpPr/>
          <p:nvPr/>
        </p:nvSpPr>
        <p:spPr>
          <a:xfrm>
            <a:off x="304800" y="1663700"/>
            <a:ext cx="2298700" cy="26035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switch(x) {</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case val_0:</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a:t>
            </a:r>
            <a:r>
              <a:rPr lang="en-US" sz="1800" b="1" i="1" dirty="0">
                <a:solidFill>
                  <a:schemeClr val="dk1"/>
                </a:solidFill>
                <a:latin typeface="Calibri"/>
                <a:ea typeface="Calibri"/>
                <a:cs typeface="Calibri"/>
                <a:sym typeface="Calibri"/>
              </a:rPr>
              <a:t>Block</a:t>
            </a:r>
            <a:r>
              <a:rPr lang="en-US" sz="1800" b="1" dirty="0">
                <a:solidFill>
                  <a:schemeClr val="dk1"/>
                </a:solidFill>
                <a:latin typeface="Calibri"/>
                <a:ea typeface="Calibri"/>
                <a:cs typeface="Calibri"/>
                <a:sym typeface="Calibri"/>
              </a:rPr>
              <a:t> 0</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case val_1:</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a:t>
            </a:r>
            <a:r>
              <a:rPr lang="en-US" sz="1800" b="1" i="1" dirty="0">
                <a:solidFill>
                  <a:schemeClr val="dk1"/>
                </a:solidFill>
                <a:latin typeface="Calibri"/>
                <a:ea typeface="Calibri"/>
                <a:cs typeface="Calibri"/>
                <a:sym typeface="Calibri"/>
              </a:rPr>
              <a:t>Block</a:t>
            </a:r>
            <a:r>
              <a:rPr lang="en-US" sz="1800" b="1" dirty="0">
                <a:solidFill>
                  <a:schemeClr val="dk1"/>
                </a:solidFill>
                <a:latin typeface="Calibri"/>
                <a:ea typeface="Calibri"/>
                <a:cs typeface="Calibri"/>
                <a:sym typeface="Calibri"/>
              </a:rPr>
              <a:t> 1</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 • •</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case val_</a:t>
            </a:r>
            <a:r>
              <a:rPr lang="en-US" sz="1800" b="1" i="1" dirty="0">
                <a:solidFill>
                  <a:schemeClr val="dk1"/>
                </a:solidFill>
                <a:latin typeface="Courier New" panose="02070309020205020404" pitchFamily="49" charset="0"/>
                <a:ea typeface="Courier"/>
                <a:cs typeface="Courier New" panose="02070309020205020404" pitchFamily="49" charset="0"/>
                <a:sym typeface="Courier"/>
              </a:rPr>
              <a:t>n</a:t>
            </a:r>
            <a:r>
              <a:rPr lang="en-US" sz="1800" b="1" dirty="0">
                <a:solidFill>
                  <a:schemeClr val="dk1"/>
                </a:solidFill>
                <a:latin typeface="Courier New" panose="02070309020205020404" pitchFamily="49" charset="0"/>
                <a:ea typeface="Courier"/>
                <a:cs typeface="Courier New" panose="02070309020205020404" pitchFamily="49" charset="0"/>
                <a:sym typeface="Courier"/>
              </a:rPr>
              <a:t>-1:</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    </a:t>
            </a:r>
            <a:r>
              <a:rPr lang="en-US" sz="1800" b="1" i="1" dirty="0">
                <a:solidFill>
                  <a:schemeClr val="dk1"/>
                </a:solidFill>
                <a:latin typeface="Calibri"/>
                <a:ea typeface="Calibri"/>
                <a:cs typeface="Calibri"/>
                <a:sym typeface="Calibri"/>
              </a:rPr>
              <a:t>Block</a:t>
            </a:r>
            <a:r>
              <a:rPr lang="en-US" sz="1800" b="1"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n</a:t>
            </a:r>
            <a:r>
              <a:rPr lang="en-US" sz="1800" b="1" dirty="0">
                <a:solidFill>
                  <a:schemeClr val="dk1"/>
                </a:solidFill>
                <a:latin typeface="Calibri"/>
                <a:ea typeface="Calibri"/>
                <a:cs typeface="Calibri"/>
                <a:sym typeface="Calibri"/>
              </a:rPr>
              <a:t>–1</a:t>
            </a:r>
            <a:endParaRPr sz="2400" b="1"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1800" b="1" dirty="0">
                <a:solidFill>
                  <a:schemeClr val="dk1"/>
                </a:solidFill>
                <a:latin typeface="Courier New" panose="02070309020205020404" pitchFamily="49" charset="0"/>
                <a:ea typeface="Courier"/>
                <a:cs typeface="Courier New" panose="02070309020205020404" pitchFamily="49" charset="0"/>
                <a:sym typeface="Courier"/>
              </a:rPr>
              <a:t>}</a:t>
            </a:r>
            <a:endParaRPr dirty="0"/>
          </a:p>
        </p:txBody>
      </p:sp>
      <p:sp>
        <p:nvSpPr>
          <p:cNvPr id="747" name="Shape 747"/>
          <p:cNvSpPr/>
          <p:nvPr/>
        </p:nvSpPr>
        <p:spPr>
          <a:xfrm>
            <a:off x="285750" y="1295400"/>
            <a:ext cx="1390650" cy="381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Switch Form</a:t>
            </a:r>
            <a:endParaRPr/>
          </a:p>
        </p:txBody>
      </p:sp>
      <p:sp>
        <p:nvSpPr>
          <p:cNvPr id="748" name="Shape 748"/>
          <p:cNvSpPr/>
          <p:nvPr/>
        </p:nvSpPr>
        <p:spPr>
          <a:xfrm>
            <a:off x="271463" y="4724400"/>
            <a:ext cx="2889483" cy="384721"/>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Translation (Extended C)</a:t>
            </a:r>
            <a:endParaRPr sz="2000" b="1" dirty="0">
              <a:solidFill>
                <a:schemeClr val="dk1"/>
              </a:solidFill>
              <a:latin typeface="Calibri"/>
              <a:ea typeface="Calibri"/>
              <a:cs typeface="Calibri"/>
              <a:sym typeface="Calibri"/>
            </a:endParaRPr>
          </a:p>
        </p:txBody>
      </p:sp>
      <p:sp>
        <p:nvSpPr>
          <p:cNvPr id="749" name="Shape 749"/>
          <p:cNvSpPr/>
          <p:nvPr/>
        </p:nvSpPr>
        <p:spPr>
          <a:xfrm>
            <a:off x="3725862" y="1282700"/>
            <a:ext cx="1653781"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dirty="0">
                <a:solidFill>
                  <a:schemeClr val="dk1"/>
                </a:solidFill>
                <a:latin typeface="Calibri"/>
                <a:ea typeface="Calibri"/>
                <a:cs typeface="Calibri"/>
                <a:sym typeface="Calibri"/>
              </a:rPr>
              <a:t>Jump Table</a:t>
            </a:r>
            <a:endParaRPr dirty="0"/>
          </a:p>
        </p:txBody>
      </p:sp>
      <p:sp>
        <p:nvSpPr>
          <p:cNvPr id="750" name="Shape 750"/>
          <p:cNvSpPr/>
          <p:nvPr/>
        </p:nvSpPr>
        <p:spPr>
          <a:xfrm>
            <a:off x="6923088" y="1219200"/>
            <a:ext cx="1653781"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dirty="0">
                <a:solidFill>
                  <a:schemeClr val="dk1"/>
                </a:solidFill>
                <a:latin typeface="Calibri"/>
                <a:ea typeface="Calibri"/>
                <a:cs typeface="Calibri"/>
                <a:sym typeface="Calibri"/>
              </a:rPr>
              <a:t>Jump Targets</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Shape 755"/>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Switch Statement Example</a:t>
            </a:r>
            <a:endParaRPr sz="3600" b="1" i="0" u="none" strike="noStrike" cap="none">
              <a:solidFill>
                <a:schemeClr val="dk1"/>
              </a:solidFill>
              <a:latin typeface="Calibri"/>
              <a:ea typeface="Calibri"/>
              <a:cs typeface="Calibri"/>
              <a:sym typeface="Calibri"/>
            </a:endParaRPr>
          </a:p>
        </p:txBody>
      </p:sp>
      <p:sp>
        <p:nvSpPr>
          <p:cNvPr id="756" name="Shape 756"/>
          <p:cNvSpPr/>
          <p:nvPr/>
        </p:nvSpPr>
        <p:spPr>
          <a:xfrm>
            <a:off x="393700" y="3816350"/>
            <a:ext cx="3454400" cy="3810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000" b="1">
                <a:solidFill>
                  <a:schemeClr val="dk1"/>
                </a:solidFill>
                <a:latin typeface="Calibri"/>
                <a:ea typeface="Calibri"/>
                <a:cs typeface="Calibri"/>
                <a:sym typeface="Calibri"/>
              </a:rPr>
              <a:t>Setup:</a:t>
            </a:r>
            <a:endParaRPr/>
          </a:p>
        </p:txBody>
      </p:sp>
      <p:sp>
        <p:nvSpPr>
          <p:cNvPr id="757" name="Shape 757"/>
          <p:cNvSpPr/>
          <p:nvPr/>
        </p:nvSpPr>
        <p:spPr>
          <a:xfrm>
            <a:off x="457200" y="1376362"/>
            <a:ext cx="5575300" cy="2306637"/>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long switch_eg(long x, long y, long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w = 1;</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return w;</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a:p>
        </p:txBody>
      </p:sp>
      <p:sp>
        <p:nvSpPr>
          <p:cNvPr id="758" name="Shape 758"/>
          <p:cNvSpPr/>
          <p:nvPr/>
        </p:nvSpPr>
        <p:spPr>
          <a:xfrm>
            <a:off x="304800" y="4267200"/>
            <a:ext cx="7620000" cy="2159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switch_eg:</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movq    %rdx, %rcx</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cmpq    $6, %rdi   # x:6</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ja      .L8</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jmp     *.L4(,%rdi,8)</a:t>
            </a:r>
            <a:endParaRPr sz="1800" b="1">
              <a:solidFill>
                <a:schemeClr val="dk1"/>
              </a:solidFill>
              <a:latin typeface="Courier New"/>
              <a:ea typeface="Courier New"/>
              <a:cs typeface="Courier New"/>
              <a:sym typeface="Courier New"/>
            </a:endParaRPr>
          </a:p>
        </p:txBody>
      </p:sp>
      <p:cxnSp>
        <p:nvCxnSpPr>
          <p:cNvPr id="759" name="Shape 759"/>
          <p:cNvCxnSpPr/>
          <p:nvPr/>
        </p:nvCxnSpPr>
        <p:spPr>
          <a:xfrm rot="10800000">
            <a:off x="1295400" y="5334000"/>
            <a:ext cx="990600" cy="609600"/>
          </a:xfrm>
          <a:prstGeom prst="straightConnector1">
            <a:avLst/>
          </a:prstGeom>
          <a:solidFill>
            <a:schemeClr val="accent1"/>
          </a:solidFill>
          <a:ln w="25400" cap="flat" cmpd="sng">
            <a:solidFill>
              <a:srgbClr val="4F81BD"/>
            </a:solidFill>
            <a:prstDash val="solid"/>
            <a:round/>
            <a:headEnd type="none" w="sm" len="sm"/>
            <a:tailEnd type="stealth" w="med" len="med"/>
          </a:ln>
        </p:spPr>
      </p:cxnSp>
      <p:sp>
        <p:nvSpPr>
          <p:cNvPr id="760" name="Shape 760"/>
          <p:cNvSpPr txBox="1"/>
          <p:nvPr/>
        </p:nvSpPr>
        <p:spPr>
          <a:xfrm>
            <a:off x="838200" y="5943600"/>
            <a:ext cx="28956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What range of values takes default?</a:t>
            </a:r>
            <a:endParaRPr sz="2400" b="1">
              <a:solidFill>
                <a:srgbClr val="000000"/>
              </a:solidFill>
              <a:latin typeface="Calibri"/>
              <a:ea typeface="Calibri"/>
              <a:cs typeface="Calibri"/>
              <a:sym typeface="Calibri"/>
            </a:endParaRPr>
          </a:p>
        </p:txBody>
      </p:sp>
      <p:sp>
        <p:nvSpPr>
          <p:cNvPr id="761" name="Shape 761"/>
          <p:cNvSpPr txBox="1"/>
          <p:nvPr/>
        </p:nvSpPr>
        <p:spPr>
          <a:xfrm>
            <a:off x="6400800" y="5943600"/>
            <a:ext cx="22098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C00000"/>
                </a:solidFill>
                <a:latin typeface="Calibri"/>
                <a:ea typeface="Calibri"/>
                <a:cs typeface="Calibri"/>
                <a:sym typeface="Calibri"/>
              </a:rPr>
              <a:t>Note that </a:t>
            </a:r>
            <a:r>
              <a:rPr lang="en-US" sz="2400" b="1">
                <a:solidFill>
                  <a:srgbClr val="C00000"/>
                </a:solidFill>
                <a:latin typeface="Courier New"/>
                <a:ea typeface="Courier New"/>
                <a:cs typeface="Courier New"/>
                <a:sym typeface="Courier New"/>
              </a:rPr>
              <a:t>w</a:t>
            </a:r>
            <a:r>
              <a:rPr lang="en-US" sz="2400">
                <a:solidFill>
                  <a:srgbClr val="C00000"/>
                </a:solidFill>
                <a:latin typeface="Calibri"/>
                <a:ea typeface="Calibri"/>
                <a:cs typeface="Calibri"/>
                <a:sym typeface="Calibri"/>
              </a:rPr>
              <a:t> not initialized here</a:t>
            </a:r>
            <a:endParaRPr sz="2400">
              <a:solidFill>
                <a:srgbClr val="C00000"/>
              </a:solidFill>
              <a:latin typeface="Calibri"/>
              <a:ea typeface="Calibri"/>
              <a:cs typeface="Calibri"/>
              <a:sym typeface="Calibri"/>
            </a:endParaRPr>
          </a:p>
        </p:txBody>
      </p:sp>
      <p:graphicFrame>
        <p:nvGraphicFramePr>
          <p:cNvPr id="762" name="Shape 762"/>
          <p:cNvGraphicFramePr/>
          <p:nvPr/>
        </p:nvGraphicFramePr>
        <p:xfrm>
          <a:off x="5181600" y="4114800"/>
          <a:ext cx="3352800" cy="1905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z</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Switch Statement Example</a:t>
            </a:r>
            <a:endParaRPr sz="3600" b="1" i="0" u="none" strike="noStrike" cap="none">
              <a:solidFill>
                <a:schemeClr val="dk1"/>
              </a:solidFill>
              <a:latin typeface="Calibri"/>
              <a:ea typeface="Calibri"/>
              <a:cs typeface="Calibri"/>
              <a:sym typeface="Calibri"/>
            </a:endParaRPr>
          </a:p>
        </p:txBody>
      </p:sp>
      <p:sp>
        <p:nvSpPr>
          <p:cNvPr id="768" name="Shape 768"/>
          <p:cNvSpPr/>
          <p:nvPr/>
        </p:nvSpPr>
        <p:spPr>
          <a:xfrm>
            <a:off x="457200" y="1350962"/>
            <a:ext cx="5575300" cy="2306637"/>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long </a:t>
            </a:r>
            <a:r>
              <a:rPr lang="en-US" sz="1800" b="1" dirty="0" err="1">
                <a:solidFill>
                  <a:schemeClr val="dk1"/>
                </a:solidFill>
                <a:latin typeface="Courier New"/>
                <a:ea typeface="Courier New"/>
                <a:cs typeface="Courier New"/>
                <a:sym typeface="Courier New"/>
              </a:rPr>
              <a:t>switch_eg</a:t>
            </a:r>
            <a:r>
              <a:rPr lang="en-US" sz="1800" b="1" dirty="0">
                <a:solidFill>
                  <a:schemeClr val="dk1"/>
                </a:solidFill>
                <a:latin typeface="Courier New"/>
                <a:ea typeface="Courier New"/>
                <a:cs typeface="Courier New"/>
                <a:sym typeface="Courier New"/>
              </a:rPr>
              <a:t>(long x, long y, long z)</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long w = 1;</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switch(x) {</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 . .</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return w;</a:t>
            </a:r>
            <a:endParaRPr sz="2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a:t>
            </a:r>
            <a:endParaRPr dirty="0"/>
          </a:p>
        </p:txBody>
      </p:sp>
      <p:sp>
        <p:nvSpPr>
          <p:cNvPr id="769" name="Shape 769"/>
          <p:cNvSpPr/>
          <p:nvPr/>
        </p:nvSpPr>
        <p:spPr>
          <a:xfrm>
            <a:off x="76200" y="5334000"/>
            <a:ext cx="1004888" cy="635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1800" b="1" i="1">
                <a:solidFill>
                  <a:srgbClr val="C00000"/>
                </a:solidFill>
                <a:latin typeface="Calibri"/>
                <a:ea typeface="Calibri"/>
                <a:cs typeface="Calibri"/>
                <a:sym typeface="Calibri"/>
              </a:rPr>
              <a:t>Indirect </a:t>
            </a:r>
            <a:br>
              <a:rPr lang="en-US" sz="1800" b="1" i="1">
                <a:solidFill>
                  <a:srgbClr val="C00000"/>
                </a:solidFill>
                <a:latin typeface="Calibri"/>
                <a:ea typeface="Calibri"/>
                <a:cs typeface="Calibri"/>
                <a:sym typeface="Calibri"/>
              </a:rPr>
            </a:br>
            <a:r>
              <a:rPr lang="en-US" sz="1800" b="1" i="1">
                <a:solidFill>
                  <a:srgbClr val="C00000"/>
                </a:solidFill>
                <a:latin typeface="Calibri"/>
                <a:ea typeface="Calibri"/>
                <a:cs typeface="Calibri"/>
                <a:sym typeface="Calibri"/>
              </a:rPr>
              <a:t>jump</a:t>
            </a:r>
            <a:endParaRPr/>
          </a:p>
        </p:txBody>
      </p:sp>
      <p:sp>
        <p:nvSpPr>
          <p:cNvPr id="770" name="Shape 770"/>
          <p:cNvSpPr/>
          <p:nvPr/>
        </p:nvSpPr>
        <p:spPr>
          <a:xfrm>
            <a:off x="1066800" y="5410200"/>
            <a:ext cx="631825" cy="381000"/>
          </a:xfrm>
          <a:prstGeom prst="rightArrow">
            <a:avLst>
              <a:gd name="adj1" fmla="val 50000"/>
              <a:gd name="adj2" fmla="val 50019"/>
            </a:avLst>
          </a:prstGeom>
          <a:solidFill>
            <a:srgbClr val="C00000"/>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200">
              <a:solidFill>
                <a:srgbClr val="000000"/>
              </a:solidFill>
              <a:latin typeface="Gill Sans"/>
              <a:ea typeface="Gill Sans"/>
              <a:cs typeface="Gill Sans"/>
              <a:sym typeface="Gill Sans"/>
            </a:endParaRPr>
          </a:p>
        </p:txBody>
      </p:sp>
      <p:sp>
        <p:nvSpPr>
          <p:cNvPr id="771" name="Shape 771"/>
          <p:cNvSpPr/>
          <p:nvPr/>
        </p:nvSpPr>
        <p:spPr>
          <a:xfrm>
            <a:off x="6172200" y="2286000"/>
            <a:ext cx="1246188"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Jump table</a:t>
            </a:r>
            <a:endParaRPr/>
          </a:p>
        </p:txBody>
      </p:sp>
      <p:sp>
        <p:nvSpPr>
          <p:cNvPr id="772" name="Shape 772"/>
          <p:cNvSpPr/>
          <p:nvPr/>
        </p:nvSpPr>
        <p:spPr>
          <a:xfrm>
            <a:off x="5366491" y="2651140"/>
            <a:ext cx="3740376" cy="2180791"/>
          </a:xfrm>
          <a:prstGeom prst="rect">
            <a:avLst/>
          </a:prstGeom>
          <a:solidFill>
            <a:srgbClr val="D6D6F4"/>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.section	.</a:t>
            </a:r>
            <a:r>
              <a:rPr lang="en-US" b="1" dirty="0" err="1">
                <a:solidFill>
                  <a:schemeClr val="dk1"/>
                </a:solidFill>
                <a:latin typeface="Courier New"/>
                <a:ea typeface="Courier New"/>
                <a:cs typeface="Courier New"/>
                <a:sym typeface="Courier New"/>
              </a:rPr>
              <a:t>rodata</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.align 8</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.L4:</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.quad	.L8	# x = 0</a:t>
            </a:r>
            <a:endParaRPr lang="en-US"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.L3	# x = 1</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.L5	# x = 2</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.L9	# x = 3</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.L8	# x = 4</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.L7	# x = 5</a:t>
            </a:r>
            <a:endParaRPr dirty="0"/>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.quad	.L7	# x = 6</a:t>
            </a:r>
            <a:endParaRPr b="1" dirty="0">
              <a:solidFill>
                <a:schemeClr val="dk1"/>
              </a:solidFill>
              <a:latin typeface="Courier New"/>
              <a:ea typeface="Courier New"/>
              <a:cs typeface="Courier New"/>
              <a:sym typeface="Courier New"/>
            </a:endParaRPr>
          </a:p>
        </p:txBody>
      </p:sp>
      <p:sp>
        <p:nvSpPr>
          <p:cNvPr id="773" name="Shape 773"/>
          <p:cNvSpPr/>
          <p:nvPr/>
        </p:nvSpPr>
        <p:spPr>
          <a:xfrm>
            <a:off x="393700" y="3816350"/>
            <a:ext cx="3454400" cy="381000"/>
          </a:xfrm>
          <a:prstGeom prst="rect">
            <a:avLst/>
          </a:prstGeom>
          <a:noFill/>
          <a:ln>
            <a:noFill/>
          </a:ln>
        </p:spPr>
        <p:txBody>
          <a:bodyPr spcFirstLastPara="1" wrap="square" lIns="0" tIns="0" rIns="0" bIns="0" anchor="t" anchorCtr="0">
            <a:noAutofit/>
          </a:bodyPr>
          <a:lstStyle/>
          <a:p>
            <a:pPr marL="223838" marR="0" lvl="0" indent="-223838" algn="l" rtl="0">
              <a:spcBef>
                <a:spcPts val="0"/>
              </a:spcBef>
              <a:spcAft>
                <a:spcPts val="0"/>
              </a:spcAft>
              <a:buNone/>
            </a:pPr>
            <a:r>
              <a:rPr lang="en-US" sz="2000" b="1">
                <a:solidFill>
                  <a:schemeClr val="dk1"/>
                </a:solidFill>
                <a:latin typeface="Calibri"/>
                <a:ea typeface="Calibri"/>
                <a:cs typeface="Calibri"/>
                <a:sym typeface="Calibri"/>
              </a:rPr>
              <a:t>Setup:</a:t>
            </a:r>
            <a:endParaRPr/>
          </a:p>
        </p:txBody>
      </p:sp>
      <p:sp>
        <p:nvSpPr>
          <p:cNvPr id="774" name="Shape 774"/>
          <p:cNvSpPr/>
          <p:nvPr/>
        </p:nvSpPr>
        <p:spPr>
          <a:xfrm>
            <a:off x="1143000" y="4241800"/>
            <a:ext cx="5867400" cy="20828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dirty="0" err="1">
                <a:solidFill>
                  <a:schemeClr val="dk1"/>
                </a:solidFill>
                <a:latin typeface="Courier New"/>
                <a:ea typeface="Courier New"/>
                <a:cs typeface="Courier New"/>
                <a:sym typeface="Courier New"/>
              </a:rPr>
              <a:t>switch_eg</a:t>
            </a:r>
            <a:r>
              <a:rPr lang="en-US" sz="18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movq</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rdx</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rcx</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cmpq</a:t>
            </a:r>
            <a:r>
              <a:rPr lang="en-US" sz="1800" b="1" dirty="0">
                <a:solidFill>
                  <a:schemeClr val="dk1"/>
                </a:solidFill>
                <a:latin typeface="Courier New"/>
                <a:ea typeface="Courier New"/>
                <a:cs typeface="Courier New"/>
                <a:sym typeface="Courier New"/>
              </a:rPr>
              <a:t>    $6, %</a:t>
            </a:r>
            <a:r>
              <a:rPr lang="en-US" sz="1800" b="1" dirty="0" err="1">
                <a:solidFill>
                  <a:schemeClr val="dk1"/>
                </a:solidFill>
                <a:latin typeface="Courier New"/>
                <a:ea typeface="Courier New"/>
                <a:cs typeface="Courier New"/>
                <a:sym typeface="Courier New"/>
              </a:rPr>
              <a:t>rdi</a:t>
            </a:r>
            <a:r>
              <a:rPr lang="en-US" sz="1800" b="1" dirty="0">
                <a:solidFill>
                  <a:schemeClr val="dk1"/>
                </a:solidFill>
                <a:latin typeface="Courier New"/>
                <a:ea typeface="Courier New"/>
                <a:cs typeface="Courier New"/>
                <a:sym typeface="Courier New"/>
              </a:rPr>
              <a:t>      # x:6</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ja      .L8           # Use default</a:t>
            </a:r>
            <a:endParaRPr sz="18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jmp</a:t>
            </a:r>
            <a:r>
              <a:rPr lang="en-US" sz="1800" b="1" dirty="0">
                <a:solidFill>
                  <a:schemeClr val="dk1"/>
                </a:solidFill>
                <a:latin typeface="Courier New"/>
                <a:ea typeface="Courier New"/>
                <a:cs typeface="Courier New"/>
                <a:sym typeface="Courier New"/>
              </a:rPr>
              <a:t>     *.L4(,%rdi,8) # </a:t>
            </a:r>
            <a:r>
              <a:rPr lang="en-US" sz="1800" b="1" dirty="0" err="1">
                <a:solidFill>
                  <a:schemeClr val="dk1"/>
                </a:solidFill>
                <a:latin typeface="Courier New"/>
                <a:ea typeface="Courier New"/>
                <a:cs typeface="Courier New"/>
                <a:sym typeface="Courier New"/>
              </a:rPr>
              <a:t>goto</a:t>
            </a:r>
            <a:r>
              <a:rPr lang="en-US" sz="1800" b="1" dirty="0">
                <a:solidFill>
                  <a:schemeClr val="dk1"/>
                </a:solidFill>
                <a:latin typeface="Courier New"/>
                <a:ea typeface="Courier New"/>
                <a:cs typeface="Courier New"/>
                <a:sym typeface="Courier New"/>
              </a:rPr>
              <a:t> *</a:t>
            </a:r>
            <a:r>
              <a:rPr lang="en-US" sz="1800" b="1" dirty="0" err="1">
                <a:solidFill>
                  <a:schemeClr val="dk1"/>
                </a:solidFill>
                <a:latin typeface="Courier New"/>
                <a:ea typeface="Courier New"/>
                <a:cs typeface="Courier New"/>
                <a:sym typeface="Courier New"/>
              </a:rPr>
              <a:t>JTab</a:t>
            </a:r>
            <a:r>
              <a:rPr lang="en-US" sz="1800" b="1" dirty="0">
                <a:solidFill>
                  <a:schemeClr val="dk1"/>
                </a:solidFill>
                <a:latin typeface="Courier New"/>
                <a:ea typeface="Courier New"/>
                <a:cs typeface="Courier New"/>
                <a:sym typeface="Courier New"/>
              </a:rPr>
              <a:t>[x]</a:t>
            </a:r>
            <a:endParaRPr sz="1800" b="1" dirty="0">
              <a:solidFill>
                <a:schemeClr val="dk1"/>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Assembly Setup Explanation</a:t>
            </a:r>
            <a:endParaRPr/>
          </a:p>
        </p:txBody>
      </p:sp>
      <p:sp>
        <p:nvSpPr>
          <p:cNvPr id="780" name="Shape 780"/>
          <p:cNvSpPr txBox="1">
            <a:spLocks noGrp="1"/>
          </p:cNvSpPr>
          <p:nvPr>
            <p:ph type="body" idx="1"/>
          </p:nvPr>
        </p:nvSpPr>
        <p:spPr>
          <a:xfrm>
            <a:off x="381000" y="1447800"/>
            <a:ext cx="8382000" cy="5156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Table Structure</a:t>
            </a:r>
            <a:endParaRPr dirty="0"/>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Each target requires 8 bytes</a:t>
            </a:r>
            <a:endParaRPr dirty="0"/>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Base address at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.L4</a:t>
            </a:r>
            <a:endParaRPr sz="2000" b="0" i="0" u="none" strike="noStrike" cap="none" dirty="0">
              <a:solidFill>
                <a:schemeClr val="dk1"/>
              </a:solidFill>
              <a:latin typeface="Calibri"/>
              <a:ea typeface="Calibri"/>
              <a:cs typeface="Calibri"/>
              <a:sym typeface="Calibri"/>
            </a:endParaRPr>
          </a:p>
          <a:p>
            <a:pPr marL="342900" marR="0" lvl="0" indent="-251459" algn="l" rtl="0">
              <a:spcBef>
                <a:spcPts val="600"/>
              </a:spcBef>
              <a:spcAft>
                <a:spcPts val="0"/>
              </a:spcAft>
              <a:buClr>
                <a:srgbClr val="990000"/>
              </a:buClr>
              <a:buSzPts val="1440"/>
              <a:buFont typeface="Noto Sans Symbols"/>
              <a:buNone/>
            </a:pPr>
            <a:endParaRPr sz="2400" b="1" i="0" u="none" strike="noStrike" cap="none" dirty="0">
              <a:solidFill>
                <a:schemeClr val="dk1"/>
              </a:solidFill>
              <a:latin typeface="Calibri"/>
              <a:ea typeface="Calibri"/>
              <a:cs typeface="Calibri"/>
              <a:sym typeface="Calibri"/>
            </a:endParaRPr>
          </a:p>
          <a:p>
            <a:pPr marL="342900" marR="0" lvl="0" indent="-342900" algn="l" rtl="0">
              <a:spcBef>
                <a:spcPts val="600"/>
              </a:spcBef>
              <a:spcAft>
                <a:spcPts val="0"/>
              </a:spcAft>
              <a:buClr>
                <a:srgbClr val="990000"/>
              </a:buClr>
              <a:buSzPts val="1440"/>
              <a:buFont typeface="Noto Sans Symbols"/>
              <a:buChar char="⬛"/>
            </a:pPr>
            <a:r>
              <a:rPr lang="en-US" sz="2400" b="1" i="0" u="none" strike="noStrike" cap="none" dirty="0">
                <a:solidFill>
                  <a:schemeClr val="dk1"/>
                </a:solidFill>
                <a:latin typeface="Calibri"/>
                <a:ea typeface="Calibri"/>
                <a:cs typeface="Calibri"/>
                <a:sym typeface="Calibri"/>
              </a:rPr>
              <a:t>Jumping</a:t>
            </a:r>
            <a:endParaRPr dirty="0"/>
          </a:p>
          <a:p>
            <a:pPr marL="552450" marR="0" lvl="1" indent="-285750" algn="l" rtl="0">
              <a:spcBef>
                <a:spcPts val="500"/>
              </a:spcBef>
              <a:spcAft>
                <a:spcPts val="0"/>
              </a:spcAft>
              <a:buClr>
                <a:srgbClr val="990000"/>
              </a:buClr>
              <a:buSzPts val="2200"/>
              <a:buFont typeface="Noto Sans Symbols"/>
              <a:buChar char="▪"/>
            </a:pPr>
            <a:r>
              <a:rPr lang="en-US" sz="2000" b="1" i="0" u="none" strike="noStrike" cap="none" dirty="0">
                <a:solidFill>
                  <a:srgbClr val="980002"/>
                </a:solidFill>
                <a:latin typeface="Calibri"/>
                <a:ea typeface="Calibri"/>
                <a:cs typeface="Calibri"/>
                <a:sym typeface="Calibri"/>
              </a:rPr>
              <a:t>Direct:</a:t>
            </a:r>
            <a:r>
              <a:rPr lang="en-US" sz="2000" b="0" i="0" u="none" strike="noStrike" cap="none" dirty="0">
                <a:solidFill>
                  <a:schemeClr val="dk1"/>
                </a:solidFill>
                <a:latin typeface="Calibri"/>
                <a:ea typeface="Calibri"/>
                <a:cs typeface="Calibri"/>
                <a:sym typeface="Calibri"/>
              </a:rPr>
              <a:t> </a:t>
            </a:r>
            <a:r>
              <a:rPr lang="en-US" sz="2000" b="1" i="0" u="none" strike="noStrike" cap="none" dirty="0" err="1">
                <a:solidFill>
                  <a:schemeClr val="dk1"/>
                </a:solidFill>
                <a:latin typeface="Courier New"/>
                <a:ea typeface="Courier New"/>
                <a:cs typeface="Courier New"/>
                <a:sym typeface="Courier New"/>
              </a:rPr>
              <a:t>jmp</a:t>
            </a:r>
            <a:r>
              <a:rPr lang="en-US" sz="2000" b="1" i="0" u="none" strike="noStrike" cap="none" dirty="0">
                <a:solidFill>
                  <a:schemeClr val="dk1"/>
                </a:solidFill>
                <a:latin typeface="Courier New"/>
                <a:ea typeface="Courier New"/>
                <a:cs typeface="Courier New"/>
                <a:sym typeface="Courier New"/>
              </a:rPr>
              <a:t> .L8</a:t>
            </a:r>
            <a:endParaRPr sz="2000" b="1" i="0" u="none" strike="noStrike" cap="none" dirty="0">
              <a:solidFill>
                <a:schemeClr val="dk1"/>
              </a:solidFill>
              <a:latin typeface="Courier New"/>
              <a:ea typeface="Courier New"/>
              <a:cs typeface="Courier New"/>
              <a:sym typeface="Courier New"/>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Jump target is denoted by label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.L8</a:t>
            </a:r>
            <a:endParaRPr sz="2000" b="0" i="0" u="none" strike="noStrike" cap="none" dirty="0">
              <a:solidFill>
                <a:schemeClr val="dk1"/>
              </a:solidFill>
              <a:latin typeface="Calibri"/>
              <a:ea typeface="Calibri"/>
              <a:cs typeface="Calibri"/>
              <a:sym typeface="Calibri"/>
            </a:endParaRPr>
          </a:p>
          <a:p>
            <a:pPr marL="552450" marR="0" lvl="1" indent="-146050" algn="l" rtl="0">
              <a:spcBef>
                <a:spcPts val="500"/>
              </a:spcBef>
              <a:spcAft>
                <a:spcPts val="0"/>
              </a:spcAft>
              <a:buClr>
                <a:srgbClr val="990000"/>
              </a:buClr>
              <a:buSzPts val="2200"/>
              <a:buFont typeface="Noto Sans Symbols"/>
              <a:buNone/>
            </a:pPr>
            <a:endParaRPr sz="2000" b="0" i="0" u="none" strike="noStrike" cap="none" dirty="0">
              <a:solidFill>
                <a:schemeClr val="dk1"/>
              </a:solidFill>
              <a:latin typeface="Calibri"/>
              <a:ea typeface="Calibri"/>
              <a:cs typeface="Calibri"/>
              <a:sym typeface="Calibri"/>
            </a:endParaRPr>
          </a:p>
          <a:p>
            <a:pPr marL="552450" marR="0" lvl="1" indent="-285750" algn="l" rtl="0">
              <a:spcBef>
                <a:spcPts val="500"/>
              </a:spcBef>
              <a:spcAft>
                <a:spcPts val="0"/>
              </a:spcAft>
              <a:buClr>
                <a:srgbClr val="990000"/>
              </a:buClr>
              <a:buSzPts val="2200"/>
              <a:buFont typeface="Noto Sans Symbols"/>
              <a:buChar char="▪"/>
            </a:pPr>
            <a:r>
              <a:rPr lang="en-US" sz="2000" b="1" i="0" u="none" strike="noStrike" cap="none" dirty="0">
                <a:solidFill>
                  <a:srgbClr val="980002"/>
                </a:solidFill>
                <a:latin typeface="Calibri"/>
                <a:ea typeface="Calibri"/>
                <a:cs typeface="Calibri"/>
                <a:sym typeface="Calibri"/>
              </a:rPr>
              <a:t>Indirect:</a:t>
            </a:r>
            <a:r>
              <a:rPr lang="en-US" sz="2000" b="0" i="0" u="none" strike="noStrike" cap="none" dirty="0">
                <a:solidFill>
                  <a:schemeClr val="dk1"/>
                </a:solidFill>
                <a:latin typeface="Calibri"/>
                <a:ea typeface="Calibri"/>
                <a:cs typeface="Calibri"/>
                <a:sym typeface="Calibri"/>
              </a:rPr>
              <a:t> </a:t>
            </a:r>
            <a:r>
              <a:rPr lang="en-US" sz="2000" b="1" i="0" u="none" strike="noStrike" cap="none" dirty="0" err="1">
                <a:solidFill>
                  <a:schemeClr val="dk1"/>
                </a:solidFill>
                <a:latin typeface="Courier New"/>
                <a:ea typeface="Courier New"/>
                <a:cs typeface="Courier New"/>
                <a:sym typeface="Courier New"/>
              </a:rPr>
              <a:t>jmp</a:t>
            </a:r>
            <a:r>
              <a:rPr lang="en-US" sz="2000" b="1" i="0" u="none" strike="noStrike" cap="none" dirty="0">
                <a:solidFill>
                  <a:schemeClr val="dk1"/>
                </a:solidFill>
                <a:latin typeface="Courier New"/>
                <a:ea typeface="Courier New"/>
                <a:cs typeface="Courier New"/>
                <a:sym typeface="Courier New"/>
              </a:rPr>
              <a:t> *.L4(,%rdi,8)</a:t>
            </a:r>
            <a:endParaRPr sz="2000" b="1" i="0" u="none" strike="noStrike" cap="none" dirty="0">
              <a:solidFill>
                <a:schemeClr val="dk1"/>
              </a:solidFill>
              <a:latin typeface="Courier New"/>
              <a:ea typeface="Courier New"/>
              <a:cs typeface="Courier New"/>
              <a:sym typeface="Courier New"/>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Start of jump table: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.L4</a:t>
            </a:r>
            <a:endParaRPr sz="2000" b="0" i="0" u="none" strike="noStrike" cap="none" dirty="0">
              <a:solidFill>
                <a:schemeClr val="dk1"/>
              </a:solidFill>
              <a:latin typeface="Calibri"/>
              <a:ea typeface="Calibri"/>
              <a:cs typeface="Calibri"/>
              <a:sym typeface="Calibri"/>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Must scale by factor of 8 (addresses are 8 bytes)</a:t>
            </a:r>
            <a:endParaRPr sz="2000" b="0" i="0" u="none" strike="noStrike" cap="none" dirty="0">
              <a:solidFill>
                <a:schemeClr val="dk1"/>
              </a:solidFill>
              <a:latin typeface="Calibri"/>
              <a:ea typeface="Calibri"/>
              <a:cs typeface="Calibri"/>
              <a:sym typeface="Calibri"/>
            </a:endParaRPr>
          </a:p>
          <a:p>
            <a:pPr marL="552450" marR="0" lvl="1" indent="-285750" algn="l" rtl="0">
              <a:spcBef>
                <a:spcPts val="500"/>
              </a:spcBef>
              <a:spcAft>
                <a:spcPts val="0"/>
              </a:spcAft>
              <a:buClr>
                <a:srgbClr val="990000"/>
              </a:buClr>
              <a:buSzPts val="2200"/>
              <a:buFont typeface="Noto Sans Symbols"/>
              <a:buChar char="▪"/>
            </a:pPr>
            <a:r>
              <a:rPr lang="en-US" sz="2000" b="0" i="0" u="none" strike="noStrike" cap="none" dirty="0">
                <a:solidFill>
                  <a:schemeClr val="dk1"/>
                </a:solidFill>
                <a:latin typeface="Calibri"/>
                <a:ea typeface="Calibri"/>
                <a:cs typeface="Calibri"/>
                <a:sym typeface="Calibri"/>
              </a:rPr>
              <a:t>Fetch target from effective Address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.L4 + x*8</a:t>
            </a:r>
            <a:endParaRPr sz="2000" b="0" i="0" u="none" strike="noStrike" cap="none" dirty="0">
              <a:solidFill>
                <a:schemeClr val="dk1"/>
              </a:solidFill>
              <a:latin typeface="Calibri"/>
              <a:ea typeface="Calibri"/>
              <a:cs typeface="Calibri"/>
              <a:sym typeface="Calibri"/>
            </a:endParaRPr>
          </a:p>
          <a:p>
            <a:pPr marL="838200" marR="0" lvl="2" indent="-228600" algn="l" rtl="0">
              <a:spcBef>
                <a:spcPts val="500"/>
              </a:spcBef>
              <a:spcAft>
                <a:spcPts val="0"/>
              </a:spcAft>
              <a:buClr>
                <a:srgbClr val="000000"/>
              </a:buClr>
              <a:buSzPts val="1600"/>
              <a:buFont typeface="Noto Sans Symbols"/>
              <a:buChar char="▪"/>
            </a:pPr>
            <a:r>
              <a:rPr lang="en-US" sz="2000" b="0" i="0" u="none" strike="noStrike" cap="none" dirty="0">
                <a:solidFill>
                  <a:schemeClr val="dk1"/>
                </a:solidFill>
                <a:latin typeface="Calibri"/>
                <a:ea typeface="Calibri"/>
                <a:cs typeface="Calibri"/>
                <a:sym typeface="Calibri"/>
              </a:rPr>
              <a:t>Only for  0 ≤ </a:t>
            </a:r>
            <a:r>
              <a:rPr lang="en-US" sz="2000" b="1" i="0" u="none" strike="noStrike" cap="none" dirty="0">
                <a:solidFill>
                  <a:schemeClr val="dk1"/>
                </a:solidFill>
                <a:latin typeface="Courier New" panose="02070309020205020404" pitchFamily="49" charset="0"/>
                <a:ea typeface="Courier"/>
                <a:cs typeface="Courier New" panose="02070309020205020404" pitchFamily="49" charset="0"/>
                <a:sym typeface="Courier"/>
              </a:rPr>
              <a:t>x</a:t>
            </a:r>
            <a:r>
              <a:rPr lang="en-US" sz="2000" b="0" i="0" u="none" strike="noStrike" cap="none" dirty="0">
                <a:solidFill>
                  <a:schemeClr val="dk1"/>
                </a:solidFill>
                <a:latin typeface="Calibri"/>
                <a:ea typeface="Calibri"/>
                <a:cs typeface="Calibri"/>
                <a:sym typeface="Calibri"/>
              </a:rPr>
              <a:t> ≤ 6</a:t>
            </a:r>
            <a:endParaRPr dirty="0"/>
          </a:p>
        </p:txBody>
      </p:sp>
      <p:sp>
        <p:nvSpPr>
          <p:cNvPr id="781" name="Shape 781"/>
          <p:cNvSpPr/>
          <p:nvPr/>
        </p:nvSpPr>
        <p:spPr>
          <a:xfrm>
            <a:off x="5257800" y="1646238"/>
            <a:ext cx="1246188" cy="38100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Jump table</a:t>
            </a:r>
            <a:endParaRPr/>
          </a:p>
        </p:txBody>
      </p:sp>
      <p:sp>
        <p:nvSpPr>
          <p:cNvPr id="782" name="Shape 782"/>
          <p:cNvSpPr/>
          <p:nvPr/>
        </p:nvSpPr>
        <p:spPr>
          <a:xfrm>
            <a:off x="5486400" y="2133600"/>
            <a:ext cx="3583334" cy="2299151"/>
          </a:xfrm>
          <a:prstGeom prst="rect">
            <a:avLst/>
          </a:prstGeom>
          <a:solidFill>
            <a:srgbClr val="D6D6F4"/>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.section	.</a:t>
            </a:r>
            <a:r>
              <a:rPr lang="en-US" sz="1400" b="1" dirty="0" err="1">
                <a:solidFill>
                  <a:schemeClr val="dk1"/>
                </a:solidFill>
                <a:latin typeface="Courier New"/>
                <a:ea typeface="Courier New"/>
                <a:cs typeface="Courier New"/>
                <a:sym typeface="Courier New"/>
              </a:rPr>
              <a:t>rodata</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.align 8</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.L4:</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.L8	# x = 0</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.L3	# x = 1</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.L5	# x = 2</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.L9	# x = 3</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.L8	# x = 4</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.L7	# x = 5</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.L7	# x = 6</a:t>
            </a:r>
            <a:endParaRPr sz="1400" b="1" dirty="0">
              <a:solidFill>
                <a:schemeClr val="dk1"/>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p:nvPr/>
        </p:nvSpPr>
        <p:spPr>
          <a:xfrm>
            <a:off x="0" y="1968040"/>
            <a:ext cx="3669591" cy="2372645"/>
          </a:xfrm>
          <a:prstGeom prst="rect">
            <a:avLst/>
          </a:prstGeom>
          <a:solidFill>
            <a:srgbClr val="D6D6F4"/>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.section	.</a:t>
            </a:r>
            <a:r>
              <a:rPr lang="en-US" sz="1400" b="1" dirty="0" err="1">
                <a:solidFill>
                  <a:schemeClr val="dk1"/>
                </a:solidFill>
                <a:latin typeface="Courier New"/>
                <a:ea typeface="Courier New"/>
                <a:cs typeface="Courier New"/>
                <a:sym typeface="Courier New"/>
              </a:rPr>
              <a:t>rodata</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.align 8</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.L4:</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.L8	# x = 0</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.L3	# x = 1</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.L5	# x = 2</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.L9	# x = 3</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.L8	# x = 4</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.L7	# x = 5</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.quad	.L7	# x = 6</a:t>
            </a:r>
            <a:endParaRPr sz="1400" b="1" dirty="0">
              <a:solidFill>
                <a:schemeClr val="dk1"/>
              </a:solidFill>
              <a:latin typeface="Courier New"/>
              <a:ea typeface="Courier New"/>
              <a:cs typeface="Courier New"/>
              <a:sym typeface="Courier New"/>
            </a:endParaRPr>
          </a:p>
        </p:txBody>
      </p:sp>
      <p:sp>
        <p:nvSpPr>
          <p:cNvPr id="788" name="Shape 788"/>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Jump Table</a:t>
            </a:r>
            <a:endParaRPr/>
          </a:p>
        </p:txBody>
      </p:sp>
      <p:sp>
        <p:nvSpPr>
          <p:cNvPr id="789" name="Shape 789"/>
          <p:cNvSpPr/>
          <p:nvPr/>
        </p:nvSpPr>
        <p:spPr>
          <a:xfrm>
            <a:off x="292100" y="1371600"/>
            <a:ext cx="3454400" cy="381000"/>
          </a:xfrm>
          <a:prstGeom prst="rect">
            <a:avLst/>
          </a:prstGeom>
          <a:noFill/>
          <a:ln>
            <a:noFill/>
          </a:ln>
        </p:spPr>
        <p:txBody>
          <a:bodyPr spcFirstLastPara="1" wrap="square" lIns="38100" tIns="38100" rIns="38100" bIns="38100" anchor="t" anchorCtr="0">
            <a:noAutofit/>
          </a:bodyPr>
          <a:lstStyle/>
          <a:p>
            <a:pPr marL="185738" marR="0" lvl="0" indent="-185738" algn="l" rtl="0">
              <a:spcBef>
                <a:spcPts val="0"/>
              </a:spcBef>
              <a:spcAft>
                <a:spcPts val="0"/>
              </a:spcAft>
              <a:buNone/>
            </a:pPr>
            <a:r>
              <a:rPr lang="en-US" sz="2000" b="1">
                <a:solidFill>
                  <a:schemeClr val="dk1"/>
                </a:solidFill>
                <a:latin typeface="Calibri"/>
                <a:ea typeface="Calibri"/>
                <a:cs typeface="Calibri"/>
                <a:sym typeface="Calibri"/>
              </a:rPr>
              <a:t>Jump table</a:t>
            </a:r>
            <a:endParaRPr/>
          </a:p>
        </p:txBody>
      </p:sp>
      <p:sp>
        <p:nvSpPr>
          <p:cNvPr id="790" name="Shape 790"/>
          <p:cNvSpPr/>
          <p:nvPr/>
        </p:nvSpPr>
        <p:spPr>
          <a:xfrm>
            <a:off x="4419600" y="1600200"/>
            <a:ext cx="4432300" cy="4770437"/>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1:      // .L3</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2:      // .L5</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Fall Through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3:      // .L9</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5:</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6:      // .L7</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default:     // .L8</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a:p>
        </p:txBody>
      </p:sp>
      <p:cxnSp>
        <p:nvCxnSpPr>
          <p:cNvPr id="791" name="Shape 791"/>
          <p:cNvCxnSpPr/>
          <p:nvPr/>
        </p:nvCxnSpPr>
        <p:spPr>
          <a:xfrm rot="10800000" flipH="1">
            <a:off x="3575050" y="2146298"/>
            <a:ext cx="1384300" cy="814071"/>
          </a:xfrm>
          <a:prstGeom prst="straightConnector1">
            <a:avLst/>
          </a:prstGeom>
          <a:noFill/>
          <a:ln w="25400" cap="flat" cmpd="sng">
            <a:solidFill>
              <a:srgbClr val="C00000"/>
            </a:solidFill>
            <a:prstDash val="solid"/>
            <a:round/>
            <a:headEnd type="none" w="sm" len="sm"/>
            <a:tailEnd type="none" w="sm" len="sm"/>
          </a:ln>
        </p:spPr>
      </p:cxnSp>
      <p:cxnSp>
        <p:nvCxnSpPr>
          <p:cNvPr id="792" name="Shape 792"/>
          <p:cNvCxnSpPr/>
          <p:nvPr/>
        </p:nvCxnSpPr>
        <p:spPr>
          <a:xfrm rot="10800000" flipH="1">
            <a:off x="3575050" y="2906710"/>
            <a:ext cx="1387475" cy="270830"/>
          </a:xfrm>
          <a:prstGeom prst="straightConnector1">
            <a:avLst/>
          </a:prstGeom>
          <a:noFill/>
          <a:ln w="25400" cap="flat" cmpd="sng">
            <a:solidFill>
              <a:srgbClr val="C00000"/>
            </a:solidFill>
            <a:prstDash val="solid"/>
            <a:round/>
            <a:headEnd type="none" w="sm" len="sm"/>
            <a:tailEnd type="none" w="sm" len="sm"/>
          </a:ln>
        </p:spPr>
      </p:cxnSp>
      <p:cxnSp>
        <p:nvCxnSpPr>
          <p:cNvPr id="793" name="Shape 793"/>
          <p:cNvCxnSpPr/>
          <p:nvPr/>
        </p:nvCxnSpPr>
        <p:spPr>
          <a:xfrm>
            <a:off x="3575050" y="3403600"/>
            <a:ext cx="1390650" cy="271463"/>
          </a:xfrm>
          <a:prstGeom prst="straightConnector1">
            <a:avLst/>
          </a:prstGeom>
          <a:noFill/>
          <a:ln w="25400" cap="flat" cmpd="sng">
            <a:solidFill>
              <a:srgbClr val="C00000"/>
            </a:solidFill>
            <a:prstDash val="solid"/>
            <a:round/>
            <a:headEnd type="none" w="sm" len="sm"/>
            <a:tailEnd type="none" w="sm" len="sm"/>
          </a:ln>
        </p:spPr>
      </p:cxnSp>
      <p:grpSp>
        <p:nvGrpSpPr>
          <p:cNvPr id="794" name="Shape 794"/>
          <p:cNvGrpSpPr/>
          <p:nvPr/>
        </p:nvGrpSpPr>
        <p:grpSpPr>
          <a:xfrm>
            <a:off x="3575050" y="2743200"/>
            <a:ext cx="1379538" cy="2724150"/>
            <a:chOff x="3575050" y="2743200"/>
            <a:chExt cx="1379538" cy="2724150"/>
          </a:xfrm>
        </p:grpSpPr>
        <p:cxnSp>
          <p:nvCxnSpPr>
            <p:cNvPr id="795" name="Shape 795"/>
            <p:cNvCxnSpPr/>
            <p:nvPr/>
          </p:nvCxnSpPr>
          <p:spPr>
            <a:xfrm>
              <a:off x="3581400" y="2743200"/>
              <a:ext cx="1371600" cy="2724150"/>
            </a:xfrm>
            <a:prstGeom prst="straightConnector1">
              <a:avLst/>
            </a:prstGeom>
            <a:noFill/>
            <a:ln w="25400" cap="flat" cmpd="sng">
              <a:solidFill>
                <a:srgbClr val="00B050"/>
              </a:solidFill>
              <a:prstDash val="solid"/>
              <a:round/>
              <a:headEnd type="none" w="sm" len="sm"/>
              <a:tailEnd type="none" w="sm" len="sm"/>
            </a:ln>
          </p:spPr>
        </p:cxnSp>
        <p:cxnSp>
          <p:nvCxnSpPr>
            <p:cNvPr id="796" name="Shape 796"/>
            <p:cNvCxnSpPr/>
            <p:nvPr/>
          </p:nvCxnSpPr>
          <p:spPr>
            <a:xfrm>
              <a:off x="3575050" y="3611880"/>
              <a:ext cx="1379538" cy="1855470"/>
            </a:xfrm>
            <a:prstGeom prst="straightConnector1">
              <a:avLst/>
            </a:prstGeom>
            <a:noFill/>
            <a:ln w="25400" cap="flat" cmpd="sng">
              <a:solidFill>
                <a:srgbClr val="00B050"/>
              </a:solidFill>
              <a:prstDash val="solid"/>
              <a:round/>
              <a:headEnd type="none" w="sm" len="sm"/>
              <a:tailEnd type="none" w="sm" len="sm"/>
            </a:ln>
          </p:spPr>
        </p:cxnSp>
      </p:grpSp>
      <p:cxnSp>
        <p:nvCxnSpPr>
          <p:cNvPr id="797" name="Shape 797"/>
          <p:cNvCxnSpPr/>
          <p:nvPr/>
        </p:nvCxnSpPr>
        <p:spPr>
          <a:xfrm>
            <a:off x="3575050" y="3832860"/>
            <a:ext cx="1301750" cy="739140"/>
          </a:xfrm>
          <a:prstGeom prst="straightConnector1">
            <a:avLst/>
          </a:prstGeom>
          <a:noFill/>
          <a:ln w="25400" cap="flat" cmpd="sng">
            <a:solidFill>
              <a:srgbClr val="C00000"/>
            </a:solidFill>
            <a:prstDash val="solid"/>
            <a:round/>
            <a:headEnd type="none" w="sm" len="sm"/>
            <a:tailEnd type="none" w="sm" len="sm"/>
          </a:ln>
        </p:spPr>
      </p:cxnSp>
      <p:cxnSp>
        <p:nvCxnSpPr>
          <p:cNvPr id="798" name="Shape 798"/>
          <p:cNvCxnSpPr/>
          <p:nvPr/>
        </p:nvCxnSpPr>
        <p:spPr>
          <a:xfrm>
            <a:off x="3575050" y="4057650"/>
            <a:ext cx="1301750" cy="742950"/>
          </a:xfrm>
          <a:prstGeom prst="straightConnector1">
            <a:avLst/>
          </a:prstGeom>
          <a:noFill/>
          <a:ln w="25400" cap="flat" cmpd="sng">
            <a:solidFill>
              <a:srgbClr val="C00000"/>
            </a:solidFill>
            <a:prstDash val="solid"/>
            <a:round/>
            <a:headEnd type="none" w="sm" len="sm"/>
            <a:tailEnd type="none" w="sm" len="sm"/>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Shape 803"/>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Code Blocks (x == 1)</a:t>
            </a:r>
            <a:endParaRPr sz="3600" b="1" i="0" u="none" strike="noStrike" cap="none">
              <a:solidFill>
                <a:schemeClr val="dk1"/>
              </a:solidFill>
              <a:latin typeface="Calibri"/>
              <a:ea typeface="Calibri"/>
              <a:cs typeface="Calibri"/>
              <a:sym typeface="Calibri"/>
            </a:endParaRPr>
          </a:p>
        </p:txBody>
      </p:sp>
      <p:sp>
        <p:nvSpPr>
          <p:cNvPr id="804" name="Shape 804"/>
          <p:cNvSpPr/>
          <p:nvPr/>
        </p:nvSpPr>
        <p:spPr>
          <a:xfrm>
            <a:off x="4267200" y="1295400"/>
            <a:ext cx="4737100" cy="1371600"/>
          </a:xfrm>
          <a:prstGeom prst="rect">
            <a:avLst/>
          </a:prstGeom>
          <a:solidFill>
            <a:srgbClr val="F1C7C7"/>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.L3:</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movq    %rsi, %rax  # y</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imulq   %rdx, %rax  # y*z</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805" name="Shape 805"/>
          <p:cNvSpPr/>
          <p:nvPr/>
        </p:nvSpPr>
        <p:spPr>
          <a:xfrm>
            <a:off x="228600" y="1295400"/>
            <a:ext cx="3898900" cy="19812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1:	  // .L3</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sz="1800" b="1">
              <a:solidFill>
                <a:schemeClr val="dk1"/>
              </a:solidFill>
              <a:latin typeface="Courier New"/>
              <a:ea typeface="Courier New"/>
              <a:cs typeface="Courier New"/>
              <a:sym typeface="Courier New"/>
            </a:endParaRPr>
          </a:p>
        </p:txBody>
      </p:sp>
      <p:graphicFrame>
        <p:nvGraphicFramePr>
          <p:cNvPr id="806" name="Shape 806"/>
          <p:cNvGraphicFramePr/>
          <p:nvPr/>
        </p:nvGraphicFramePr>
        <p:xfrm>
          <a:off x="1752600" y="4114800"/>
          <a:ext cx="3352800" cy="1905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z</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6581-BF33-4A8E-AD55-3B9903EEC90A}"/>
              </a:ext>
            </a:extLst>
          </p:cNvPr>
          <p:cNvSpPr>
            <a:spLocks noGrp="1"/>
          </p:cNvSpPr>
          <p:nvPr>
            <p:ph type="title"/>
          </p:nvPr>
        </p:nvSpPr>
        <p:spPr>
          <a:xfrm>
            <a:off x="357018" y="435678"/>
            <a:ext cx="7592093" cy="762000"/>
          </a:xfrm>
        </p:spPr>
        <p:txBody>
          <a:bodyPr/>
          <a:lstStyle/>
          <a:p>
            <a:r>
              <a:rPr lang="en-US" dirty="0"/>
              <a:t>Memory operands and LEA</a:t>
            </a:r>
          </a:p>
        </p:txBody>
      </p:sp>
      <p:sp>
        <p:nvSpPr>
          <p:cNvPr id="3" name="Content Placeholder 2">
            <a:extLst>
              <a:ext uri="{FF2B5EF4-FFF2-40B4-BE49-F238E27FC236}">
                <a16:creationId xmlns:a16="http://schemas.microsoft.com/office/drawing/2014/main" id="{E0A1BF07-F9A6-433B-9FE8-102FEA219D32}"/>
              </a:ext>
            </a:extLst>
          </p:cNvPr>
          <p:cNvSpPr>
            <a:spLocks noGrp="1"/>
          </p:cNvSpPr>
          <p:nvPr>
            <p:ph type="body" idx="1"/>
          </p:nvPr>
        </p:nvSpPr>
        <p:spPr>
          <a:xfrm>
            <a:off x="396875" y="1362075"/>
            <a:ext cx="7896225" cy="4972050"/>
          </a:xfrm>
        </p:spPr>
        <p:txBody>
          <a:bodyPr/>
          <a:lstStyle/>
          <a:p>
            <a:r>
              <a:rPr lang="en-US" sz="2000" dirty="0"/>
              <a:t>In most instructions, a memory operand accesses memory</a:t>
            </a:r>
          </a:p>
          <a:p>
            <a:endParaRPr lang="en-US" dirty="0"/>
          </a:p>
          <a:p>
            <a:endParaRPr lang="en-US" dirty="0"/>
          </a:p>
          <a:p>
            <a:endParaRPr lang="en-US" dirty="0"/>
          </a:p>
          <a:p>
            <a:endParaRPr lang="en-US" dirty="0"/>
          </a:p>
          <a:p>
            <a:endParaRPr lang="en-US" dirty="0"/>
          </a:p>
          <a:p>
            <a:r>
              <a:rPr lang="en-US" sz="2000" dirty="0"/>
              <a:t>LEA is special: it </a:t>
            </a:r>
            <a:r>
              <a:rPr lang="en-US" sz="2000" i="1" dirty="0"/>
              <a:t>doesn’t</a:t>
            </a:r>
            <a:r>
              <a:rPr lang="en-US" sz="2000" dirty="0"/>
              <a:t> access memory</a:t>
            </a:r>
          </a:p>
        </p:txBody>
      </p:sp>
      <p:graphicFrame>
        <p:nvGraphicFramePr>
          <p:cNvPr id="4" name="Table 4">
            <a:extLst>
              <a:ext uri="{FF2B5EF4-FFF2-40B4-BE49-F238E27FC236}">
                <a16:creationId xmlns:a16="http://schemas.microsoft.com/office/drawing/2014/main" id="{92DAA786-4C72-4511-9FDE-0DE876AAAD89}"/>
              </a:ext>
            </a:extLst>
          </p:cNvPr>
          <p:cNvGraphicFramePr>
            <a:graphicFrameLocks noGrp="1"/>
          </p:cNvGraphicFramePr>
          <p:nvPr>
            <p:extLst>
              <p:ext uri="{D42A27DB-BD31-4B8C-83A1-F6EECF244321}">
                <p14:modId xmlns:p14="http://schemas.microsoft.com/office/powerpoint/2010/main" val="1409215255"/>
              </p:ext>
            </p:extLst>
          </p:nvPr>
        </p:nvGraphicFramePr>
        <p:xfrm>
          <a:off x="1524000" y="1983739"/>
          <a:ext cx="6096000" cy="1711424"/>
        </p:xfrm>
        <a:graphic>
          <a:graphicData uri="http://schemas.openxmlformats.org/drawingml/2006/table">
            <a:tbl>
              <a:tblPr firstRow="1">
                <a:tableStyleId>{5C22544A-7EE6-4342-B048-85BDC9FD1C3A}</a:tableStyleId>
              </a:tblPr>
              <a:tblGrid>
                <a:gridCol w="3048000">
                  <a:extLst>
                    <a:ext uri="{9D8B030D-6E8A-4147-A177-3AD203B41FA5}">
                      <a16:colId xmlns:a16="http://schemas.microsoft.com/office/drawing/2014/main" val="1763707260"/>
                    </a:ext>
                  </a:extLst>
                </a:gridCol>
                <a:gridCol w="3048000">
                  <a:extLst>
                    <a:ext uri="{9D8B030D-6E8A-4147-A177-3AD203B41FA5}">
                      <a16:colId xmlns:a16="http://schemas.microsoft.com/office/drawing/2014/main" val="3681720809"/>
                    </a:ext>
                  </a:extLst>
                </a:gridCol>
              </a:tblGrid>
              <a:tr h="427856">
                <a:tc>
                  <a:txBody>
                    <a:bodyPr/>
                    <a:lstStyle/>
                    <a:p>
                      <a:r>
                        <a:rPr lang="en-US" dirty="0"/>
                        <a:t>Assembly</a:t>
                      </a:r>
                    </a:p>
                  </a:txBody>
                  <a:tcPr>
                    <a:solidFill>
                      <a:srgbClr val="990000"/>
                    </a:solidFill>
                  </a:tcPr>
                </a:tc>
                <a:tc>
                  <a:txBody>
                    <a:bodyPr/>
                    <a:lstStyle/>
                    <a:p>
                      <a:r>
                        <a:rPr lang="en-US" dirty="0"/>
                        <a:t>C equivalent</a:t>
                      </a:r>
                    </a:p>
                  </a:txBody>
                  <a:tcPr>
                    <a:solidFill>
                      <a:srgbClr val="990000"/>
                    </a:solidFill>
                  </a:tcPr>
                </a:tc>
                <a:extLst>
                  <a:ext uri="{0D108BD9-81ED-4DB2-BD59-A6C34878D82A}">
                    <a16:rowId xmlns:a16="http://schemas.microsoft.com/office/drawing/2014/main" val="983434592"/>
                  </a:ext>
                </a:extLst>
              </a:tr>
              <a:tr h="427856">
                <a:tc>
                  <a:txBody>
                    <a:bodyPr/>
                    <a:lstStyle/>
                    <a:p>
                      <a:r>
                        <a:rPr lang="en-US" dirty="0"/>
                        <a:t>mov 6(%rbx,%rdi,8), %ax</a:t>
                      </a:r>
                    </a:p>
                  </a:txBody>
                  <a:tcPr>
                    <a:solidFill>
                      <a:schemeClr val="bg1"/>
                    </a:solidFill>
                  </a:tcPr>
                </a:tc>
                <a:tc>
                  <a:txBody>
                    <a:bodyPr/>
                    <a:lstStyle/>
                    <a:p>
                      <a:r>
                        <a:rPr lang="en-US" dirty="0"/>
                        <a:t>ax = *(</a:t>
                      </a:r>
                      <a:r>
                        <a:rPr lang="en-US" dirty="0" err="1"/>
                        <a:t>rbx</a:t>
                      </a:r>
                      <a:r>
                        <a:rPr lang="en-US" dirty="0"/>
                        <a:t> + </a:t>
                      </a:r>
                      <a:r>
                        <a:rPr lang="en-US" dirty="0" err="1"/>
                        <a:t>rdi</a:t>
                      </a:r>
                      <a:r>
                        <a:rPr lang="en-US" dirty="0"/>
                        <a:t>*8 + 6)</a:t>
                      </a:r>
                    </a:p>
                  </a:txBody>
                  <a:tcPr>
                    <a:solidFill>
                      <a:schemeClr val="bg1"/>
                    </a:solidFill>
                  </a:tcPr>
                </a:tc>
                <a:extLst>
                  <a:ext uri="{0D108BD9-81ED-4DB2-BD59-A6C34878D82A}">
                    <a16:rowId xmlns:a16="http://schemas.microsoft.com/office/drawing/2014/main" val="1622840762"/>
                  </a:ext>
                </a:extLst>
              </a:tr>
              <a:tr h="427856">
                <a:tc>
                  <a:txBody>
                    <a:bodyPr/>
                    <a:lstStyle/>
                    <a:p>
                      <a:r>
                        <a:rPr lang="en-US" dirty="0"/>
                        <a:t>add 6(%rbx,%rdi,8), %ax</a:t>
                      </a:r>
                    </a:p>
                  </a:txBody>
                  <a:tcPr>
                    <a:solidFill>
                      <a:schemeClr val="bg1"/>
                    </a:solidFill>
                  </a:tcPr>
                </a:tc>
                <a:tc>
                  <a:txBody>
                    <a:bodyPr/>
                    <a:lstStyle/>
                    <a:p>
                      <a:r>
                        <a:rPr lang="en-US" dirty="0"/>
                        <a:t>ax += *(</a:t>
                      </a:r>
                      <a:r>
                        <a:rPr lang="en-US" dirty="0" err="1"/>
                        <a:t>rbx</a:t>
                      </a:r>
                      <a:r>
                        <a:rPr lang="en-US" dirty="0"/>
                        <a:t> + </a:t>
                      </a:r>
                      <a:r>
                        <a:rPr lang="en-US" dirty="0" err="1"/>
                        <a:t>rdi</a:t>
                      </a:r>
                      <a:r>
                        <a:rPr lang="en-US" dirty="0"/>
                        <a:t>*8 + 6)</a:t>
                      </a:r>
                    </a:p>
                  </a:txBody>
                  <a:tcPr>
                    <a:solidFill>
                      <a:schemeClr val="bg1"/>
                    </a:solidFill>
                  </a:tcPr>
                </a:tc>
                <a:extLst>
                  <a:ext uri="{0D108BD9-81ED-4DB2-BD59-A6C34878D82A}">
                    <a16:rowId xmlns:a16="http://schemas.microsoft.com/office/drawing/2014/main" val="1524592937"/>
                  </a:ext>
                </a:extLst>
              </a:tr>
              <a:tr h="427856">
                <a:tc>
                  <a:txBody>
                    <a:bodyPr/>
                    <a:lstStyle/>
                    <a:p>
                      <a:r>
                        <a:rPr lang="en-US" dirty="0" err="1"/>
                        <a:t>xor</a:t>
                      </a:r>
                      <a:r>
                        <a:rPr lang="en-US" dirty="0"/>
                        <a:t> %ax, 6(%rbx,%rdi,8)</a:t>
                      </a:r>
                    </a:p>
                  </a:txBody>
                  <a:tcPr>
                    <a:solidFill>
                      <a:schemeClr val="bg1"/>
                    </a:solidFill>
                  </a:tcPr>
                </a:tc>
                <a:tc>
                  <a:txBody>
                    <a:bodyPr/>
                    <a:lstStyle/>
                    <a:p>
                      <a:r>
                        <a:rPr lang="en-US" dirty="0"/>
                        <a:t>*(</a:t>
                      </a:r>
                      <a:r>
                        <a:rPr lang="en-US" dirty="0" err="1"/>
                        <a:t>rbx</a:t>
                      </a:r>
                      <a:r>
                        <a:rPr lang="en-US" dirty="0"/>
                        <a:t> + </a:t>
                      </a:r>
                      <a:r>
                        <a:rPr lang="en-US" dirty="0" err="1"/>
                        <a:t>rdi</a:t>
                      </a:r>
                      <a:r>
                        <a:rPr lang="en-US" dirty="0"/>
                        <a:t>*8 + 6) ^= ax</a:t>
                      </a:r>
                    </a:p>
                  </a:txBody>
                  <a:tcPr>
                    <a:solidFill>
                      <a:schemeClr val="bg1"/>
                    </a:solidFill>
                  </a:tcPr>
                </a:tc>
                <a:extLst>
                  <a:ext uri="{0D108BD9-81ED-4DB2-BD59-A6C34878D82A}">
                    <a16:rowId xmlns:a16="http://schemas.microsoft.com/office/drawing/2014/main" val="4198042420"/>
                  </a:ext>
                </a:extLst>
              </a:tr>
            </a:tbl>
          </a:graphicData>
        </a:graphic>
      </p:graphicFrame>
      <p:graphicFrame>
        <p:nvGraphicFramePr>
          <p:cNvPr id="5" name="Table 4">
            <a:extLst>
              <a:ext uri="{FF2B5EF4-FFF2-40B4-BE49-F238E27FC236}">
                <a16:creationId xmlns:a16="http://schemas.microsoft.com/office/drawing/2014/main" id="{E753AFAC-C11D-4087-86A5-973A28FD6467}"/>
              </a:ext>
            </a:extLst>
          </p:cNvPr>
          <p:cNvGraphicFramePr>
            <a:graphicFrameLocks noGrp="1"/>
          </p:cNvGraphicFramePr>
          <p:nvPr>
            <p:extLst>
              <p:ext uri="{D42A27DB-BD31-4B8C-83A1-F6EECF244321}">
                <p14:modId xmlns:p14="http://schemas.microsoft.com/office/powerpoint/2010/main" val="3144198753"/>
              </p:ext>
            </p:extLst>
          </p:nvPr>
        </p:nvGraphicFramePr>
        <p:xfrm>
          <a:off x="1524000" y="4605288"/>
          <a:ext cx="6096000" cy="855712"/>
        </p:xfrm>
        <a:graphic>
          <a:graphicData uri="http://schemas.openxmlformats.org/drawingml/2006/table">
            <a:tbl>
              <a:tblPr firstRow="1">
                <a:tableStyleId>{5C22544A-7EE6-4342-B048-85BDC9FD1C3A}</a:tableStyleId>
              </a:tblPr>
              <a:tblGrid>
                <a:gridCol w="3048000">
                  <a:extLst>
                    <a:ext uri="{9D8B030D-6E8A-4147-A177-3AD203B41FA5}">
                      <a16:colId xmlns:a16="http://schemas.microsoft.com/office/drawing/2014/main" val="1763707260"/>
                    </a:ext>
                  </a:extLst>
                </a:gridCol>
                <a:gridCol w="3048000">
                  <a:extLst>
                    <a:ext uri="{9D8B030D-6E8A-4147-A177-3AD203B41FA5}">
                      <a16:colId xmlns:a16="http://schemas.microsoft.com/office/drawing/2014/main" val="3681720809"/>
                    </a:ext>
                  </a:extLst>
                </a:gridCol>
              </a:tblGrid>
              <a:tr h="427856">
                <a:tc>
                  <a:txBody>
                    <a:bodyPr/>
                    <a:lstStyle/>
                    <a:p>
                      <a:r>
                        <a:rPr lang="en-US" dirty="0"/>
                        <a:t>Assembly</a:t>
                      </a:r>
                    </a:p>
                  </a:txBody>
                  <a:tcPr>
                    <a:solidFill>
                      <a:srgbClr val="990000"/>
                    </a:solidFill>
                  </a:tcPr>
                </a:tc>
                <a:tc>
                  <a:txBody>
                    <a:bodyPr/>
                    <a:lstStyle/>
                    <a:p>
                      <a:r>
                        <a:rPr lang="en-US" dirty="0"/>
                        <a:t>C equivalent</a:t>
                      </a:r>
                    </a:p>
                  </a:txBody>
                  <a:tcPr>
                    <a:solidFill>
                      <a:srgbClr val="990000"/>
                    </a:solidFill>
                  </a:tcPr>
                </a:tc>
                <a:extLst>
                  <a:ext uri="{0D108BD9-81ED-4DB2-BD59-A6C34878D82A}">
                    <a16:rowId xmlns:a16="http://schemas.microsoft.com/office/drawing/2014/main" val="983434592"/>
                  </a:ext>
                </a:extLst>
              </a:tr>
              <a:tr h="427856">
                <a:tc>
                  <a:txBody>
                    <a:bodyPr/>
                    <a:lstStyle/>
                    <a:p>
                      <a:r>
                        <a:rPr lang="en-US" dirty="0"/>
                        <a:t>lea 6(%rbx,%rdi,8), %</a:t>
                      </a:r>
                      <a:r>
                        <a:rPr lang="en-US" dirty="0" err="1"/>
                        <a:t>rax</a:t>
                      </a:r>
                      <a:endParaRPr lang="en-US" dirty="0"/>
                    </a:p>
                  </a:txBody>
                  <a:tcPr>
                    <a:solidFill>
                      <a:schemeClr val="bg1"/>
                    </a:solidFill>
                  </a:tcPr>
                </a:tc>
                <a:tc>
                  <a:txBody>
                    <a:bodyPr/>
                    <a:lstStyle/>
                    <a:p>
                      <a:r>
                        <a:rPr lang="en-US" dirty="0" err="1"/>
                        <a:t>rax</a:t>
                      </a:r>
                      <a:r>
                        <a:rPr lang="en-US" dirty="0"/>
                        <a:t> = </a:t>
                      </a:r>
                      <a:r>
                        <a:rPr lang="en-US" dirty="0" err="1"/>
                        <a:t>rbx</a:t>
                      </a:r>
                      <a:r>
                        <a:rPr lang="en-US" dirty="0"/>
                        <a:t> + </a:t>
                      </a:r>
                      <a:r>
                        <a:rPr lang="en-US" dirty="0" err="1"/>
                        <a:t>rdi</a:t>
                      </a:r>
                      <a:r>
                        <a:rPr lang="en-US" dirty="0"/>
                        <a:t>*8 + 6</a:t>
                      </a:r>
                    </a:p>
                  </a:txBody>
                  <a:tcPr>
                    <a:solidFill>
                      <a:schemeClr val="bg1"/>
                    </a:solidFill>
                  </a:tcPr>
                </a:tc>
                <a:extLst>
                  <a:ext uri="{0D108BD9-81ED-4DB2-BD59-A6C34878D82A}">
                    <a16:rowId xmlns:a16="http://schemas.microsoft.com/office/drawing/2014/main" val="1622840762"/>
                  </a:ext>
                </a:extLst>
              </a:tr>
            </a:tbl>
          </a:graphicData>
        </a:graphic>
      </p:graphicFrame>
    </p:spTree>
    <p:extLst>
      <p:ext uri="{BB962C8B-B14F-4D97-AF65-F5344CB8AC3E}">
        <p14:creationId xmlns:p14="http://schemas.microsoft.com/office/powerpoint/2010/main" val="4228722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Handling Fall-Through</a:t>
            </a:r>
            <a:endParaRPr sz="3600" b="1" i="0" u="none" strike="noStrike" cap="none">
              <a:solidFill>
                <a:schemeClr val="dk1"/>
              </a:solidFill>
              <a:latin typeface="Calibri"/>
              <a:ea typeface="Calibri"/>
              <a:cs typeface="Calibri"/>
              <a:sym typeface="Calibri"/>
            </a:endParaRPr>
          </a:p>
        </p:txBody>
      </p:sp>
      <p:sp>
        <p:nvSpPr>
          <p:cNvPr id="812" name="Shape 812"/>
          <p:cNvSpPr/>
          <p:nvPr/>
        </p:nvSpPr>
        <p:spPr>
          <a:xfrm>
            <a:off x="139700" y="1524000"/>
            <a:ext cx="3670300" cy="35052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w = 1;</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	</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Fall Through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3:</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a:p>
        </p:txBody>
      </p:sp>
      <p:sp>
        <p:nvSpPr>
          <p:cNvPr id="813" name="Shape 813"/>
          <p:cNvSpPr/>
          <p:nvPr/>
        </p:nvSpPr>
        <p:spPr>
          <a:xfrm>
            <a:off x="6172200" y="4419600"/>
            <a:ext cx="2743200" cy="7620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case 3:</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1;</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sz="2400" b="1">
              <a:solidFill>
                <a:schemeClr val="dk1"/>
              </a:solidFill>
              <a:latin typeface="Courier New"/>
              <a:ea typeface="Courier New"/>
              <a:cs typeface="Courier New"/>
              <a:sym typeface="Courier New"/>
            </a:endParaRPr>
          </a:p>
        </p:txBody>
      </p:sp>
      <p:sp>
        <p:nvSpPr>
          <p:cNvPr id="814" name="Shape 814"/>
          <p:cNvSpPr/>
          <p:nvPr/>
        </p:nvSpPr>
        <p:spPr>
          <a:xfrm>
            <a:off x="4191000" y="2133600"/>
            <a:ext cx="2743200" cy="9906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goto merge;</a:t>
            </a:r>
            <a:endParaRPr sz="2400" b="1">
              <a:solidFill>
                <a:schemeClr val="dk1"/>
              </a:solidFill>
              <a:latin typeface="Courier New"/>
              <a:ea typeface="Courier New"/>
              <a:cs typeface="Courier New"/>
              <a:sym typeface="Courier New"/>
            </a:endParaRPr>
          </a:p>
        </p:txBody>
      </p:sp>
      <p:sp>
        <p:nvSpPr>
          <p:cNvPr id="815" name="Shape 815"/>
          <p:cNvSpPr/>
          <p:nvPr/>
        </p:nvSpPr>
        <p:spPr>
          <a:xfrm>
            <a:off x="6172200" y="5181600"/>
            <a:ext cx="2743200" cy="6858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merge:</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p:txBody>
      </p:sp>
      <p:cxnSp>
        <p:nvCxnSpPr>
          <p:cNvPr id="816" name="Shape 816"/>
          <p:cNvCxnSpPr>
            <a:endCxn id="814" idx="1"/>
          </p:cNvCxnSpPr>
          <p:nvPr/>
        </p:nvCxnSpPr>
        <p:spPr>
          <a:xfrm rot="10800000" flipH="1">
            <a:off x="1752600" y="2628900"/>
            <a:ext cx="2438400" cy="190500"/>
          </a:xfrm>
          <a:prstGeom prst="straightConnector1">
            <a:avLst/>
          </a:prstGeom>
          <a:solidFill>
            <a:schemeClr val="accent1"/>
          </a:solidFill>
          <a:ln w="25400" cap="flat" cmpd="sng">
            <a:solidFill>
              <a:srgbClr val="C00000"/>
            </a:solidFill>
            <a:prstDash val="solid"/>
            <a:round/>
            <a:headEnd type="none" w="sm" len="sm"/>
            <a:tailEnd type="stealth" w="med" len="med"/>
          </a:ln>
        </p:spPr>
      </p:cxnSp>
      <p:cxnSp>
        <p:nvCxnSpPr>
          <p:cNvPr id="817" name="Shape 817"/>
          <p:cNvCxnSpPr>
            <a:endCxn id="813" idx="1"/>
          </p:cNvCxnSpPr>
          <p:nvPr/>
        </p:nvCxnSpPr>
        <p:spPr>
          <a:xfrm>
            <a:off x="1905000" y="3733800"/>
            <a:ext cx="4267200" cy="1066800"/>
          </a:xfrm>
          <a:prstGeom prst="straightConnector1">
            <a:avLst/>
          </a:prstGeom>
          <a:solidFill>
            <a:schemeClr val="accent1"/>
          </a:solidFill>
          <a:ln w="25400" cap="flat" cmpd="sng">
            <a:solidFill>
              <a:srgbClr val="C00000"/>
            </a:solidFill>
            <a:prstDash val="solid"/>
            <a:round/>
            <a:headEnd type="none" w="sm" len="sm"/>
            <a:tailEnd type="stealth" w="med" len="med"/>
          </a:ln>
        </p:spPr>
      </p:cxnSp>
      <p:cxnSp>
        <p:nvCxnSpPr>
          <p:cNvPr id="818" name="Shape 818"/>
          <p:cNvCxnSpPr>
            <a:stCxn id="814" idx="2"/>
          </p:cNvCxnSpPr>
          <p:nvPr/>
        </p:nvCxnSpPr>
        <p:spPr>
          <a:xfrm>
            <a:off x="5562600" y="3124200"/>
            <a:ext cx="609600" cy="2286000"/>
          </a:xfrm>
          <a:prstGeom prst="straightConnector1">
            <a:avLst/>
          </a:prstGeom>
          <a:solidFill>
            <a:schemeClr val="accent1"/>
          </a:solidFill>
          <a:ln w="25400" cap="flat" cmpd="sng">
            <a:solidFill>
              <a:srgbClr val="7030A0"/>
            </a:solidFill>
            <a:prstDash val="solid"/>
            <a:round/>
            <a:headEnd type="none" w="sm" len="sm"/>
            <a:tailEnd type="stealth"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Code Blocks (x == 2, x == 3)</a:t>
            </a:r>
            <a:endParaRPr sz="3600" b="1" i="0" u="none" strike="noStrike" cap="none">
              <a:solidFill>
                <a:schemeClr val="dk1"/>
              </a:solidFill>
              <a:latin typeface="Calibri"/>
              <a:ea typeface="Calibri"/>
              <a:cs typeface="Calibri"/>
              <a:sym typeface="Calibri"/>
            </a:endParaRPr>
          </a:p>
        </p:txBody>
      </p:sp>
      <p:sp>
        <p:nvSpPr>
          <p:cNvPr id="824" name="Shape 824"/>
          <p:cNvSpPr/>
          <p:nvPr/>
        </p:nvSpPr>
        <p:spPr>
          <a:xfrm>
            <a:off x="3962400" y="1295400"/>
            <a:ext cx="5041900" cy="3048000"/>
          </a:xfrm>
          <a:prstGeom prst="rect">
            <a:avLst/>
          </a:prstGeom>
          <a:solidFill>
            <a:srgbClr val="F1C7C7"/>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.L5:                  # Case 2</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movq    %rsi, %rax</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cqto</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idivq   %rcx       #  y/z</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jmp     .L6        #  goto merge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.L9:                  # Case 3</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movl    $1, %eax   #  w = 1</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.L6:                  # merge: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addq    %rcx, %rax #  w += z</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825" name="Shape 825"/>
          <p:cNvSpPr/>
          <p:nvPr/>
        </p:nvSpPr>
        <p:spPr>
          <a:xfrm>
            <a:off x="139700" y="1524000"/>
            <a:ext cx="3670300" cy="35052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long w = 1;</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	</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2:</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y/z;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Fall Through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3:</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a:t>
            </a:r>
            <a:endParaRPr/>
          </a:p>
        </p:txBody>
      </p:sp>
      <p:graphicFrame>
        <p:nvGraphicFramePr>
          <p:cNvPr id="826" name="Shape 826"/>
          <p:cNvGraphicFramePr/>
          <p:nvPr/>
        </p:nvGraphicFramePr>
        <p:xfrm>
          <a:off x="3810000" y="4572000"/>
          <a:ext cx="3352800" cy="1905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z</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119063" marR="0" lvl="0" indent="-119063" algn="l" rtl="0">
              <a:spcBef>
                <a:spcPts val="0"/>
              </a:spcBef>
              <a:spcAft>
                <a:spcPts val="0"/>
              </a:spcAft>
              <a:buNone/>
            </a:pPr>
            <a:r>
              <a:rPr lang="en-US" sz="3600" b="1" i="0" u="none" strike="noStrike" cap="none">
                <a:solidFill>
                  <a:schemeClr val="dk1"/>
                </a:solidFill>
                <a:latin typeface="Calibri"/>
                <a:ea typeface="Calibri"/>
                <a:cs typeface="Calibri"/>
                <a:sym typeface="Calibri"/>
              </a:rPr>
              <a:t>Code Blocks (x == 5, x == 6, default)</a:t>
            </a:r>
            <a:endParaRPr sz="3600" b="1" i="0" u="none" strike="noStrike" cap="none">
              <a:solidFill>
                <a:schemeClr val="dk1"/>
              </a:solidFill>
              <a:latin typeface="Calibri"/>
              <a:ea typeface="Calibri"/>
              <a:cs typeface="Calibri"/>
              <a:sym typeface="Calibri"/>
            </a:endParaRPr>
          </a:p>
        </p:txBody>
      </p:sp>
      <p:sp>
        <p:nvSpPr>
          <p:cNvPr id="832" name="Shape 832"/>
          <p:cNvSpPr/>
          <p:nvPr/>
        </p:nvSpPr>
        <p:spPr>
          <a:xfrm>
            <a:off x="4267200" y="1295400"/>
            <a:ext cx="4737100" cy="2133600"/>
          </a:xfrm>
          <a:prstGeom prst="rect">
            <a:avLst/>
          </a:prstGeom>
          <a:solidFill>
            <a:srgbClr val="F1C7C7"/>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.L7:               # Case 5,6</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movl  $1, %eax   #  w = 1</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subq  %rdx, %rax #  w -= z</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.L8:               # Default:</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movl  $2, %eax   #  2</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ret</a:t>
            </a:r>
            <a:endParaRPr sz="1800" b="1">
              <a:solidFill>
                <a:schemeClr val="dk1"/>
              </a:solidFill>
              <a:latin typeface="Courier New"/>
              <a:ea typeface="Courier New"/>
              <a:cs typeface="Courier New"/>
              <a:sym typeface="Courier New"/>
            </a:endParaRPr>
          </a:p>
        </p:txBody>
      </p:sp>
      <p:sp>
        <p:nvSpPr>
          <p:cNvPr id="833" name="Shape 833"/>
          <p:cNvSpPr/>
          <p:nvPr/>
        </p:nvSpPr>
        <p:spPr>
          <a:xfrm>
            <a:off x="228600" y="1295400"/>
            <a:ext cx="3898900" cy="2819400"/>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switch(x)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 .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case 5:  // .L7</a:t>
            </a:r>
            <a:endParaRPr/>
          </a:p>
          <a:p>
            <a:pPr marL="0" marR="0" lvl="0" indent="0" algn="l" rtl="0">
              <a:spcBef>
                <a:spcPts val="0"/>
              </a:spcBef>
              <a:spcAft>
                <a:spcPts val="0"/>
              </a:spcAft>
              <a:buNone/>
            </a:pPr>
            <a:r>
              <a:rPr lang="en-US" sz="1800" b="1">
                <a:solidFill>
                  <a:srgbClr val="000000"/>
                </a:solidFill>
                <a:latin typeface="Courier New"/>
                <a:ea typeface="Courier New"/>
                <a:cs typeface="Courier New"/>
                <a:sym typeface="Courier New"/>
              </a:rPr>
              <a:t>    case 6:  // .L7</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z;</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break;</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default: // .L8</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w = 2; </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t>
            </a:r>
            <a:endParaRPr sz="1800" b="1">
              <a:solidFill>
                <a:schemeClr val="dk1"/>
              </a:solidFill>
              <a:latin typeface="Courier New"/>
              <a:ea typeface="Courier New"/>
              <a:cs typeface="Courier New"/>
              <a:sym typeface="Courier New"/>
            </a:endParaRPr>
          </a:p>
        </p:txBody>
      </p:sp>
      <p:graphicFrame>
        <p:nvGraphicFramePr>
          <p:cNvPr id="834" name="Shape 834"/>
          <p:cNvGraphicFramePr/>
          <p:nvPr/>
        </p:nvGraphicFramePr>
        <p:xfrm>
          <a:off x="3810000" y="4572000"/>
          <a:ext cx="3352800" cy="1905000"/>
        </p:xfrm>
        <a:graphic>
          <a:graphicData uri="http://schemas.openxmlformats.org/drawingml/2006/table">
            <a:tbl>
              <a:tblPr firstRow="1" bandRow="1">
                <a:noFill/>
                <a:tableStyleId>{E811F5D3-05FA-46A4-988F-C8BC2BAC8503}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pPr marL="0" marR="0" lvl="0" indent="0" algn="l" rtl="0">
                        <a:spcBef>
                          <a:spcPts val="0"/>
                        </a:spcBef>
                        <a:spcAft>
                          <a:spcPts val="0"/>
                        </a:spcAft>
                        <a:buNone/>
                      </a:pPr>
                      <a:r>
                        <a:rPr lang="en-US" sz="1800">
                          <a:latin typeface="Calibri"/>
                          <a:ea typeface="Calibri"/>
                          <a:cs typeface="Calibri"/>
                          <a:sym typeface="Calibri"/>
                        </a:rPr>
                        <a:t>Register</a:t>
                      </a:r>
                      <a:endParaRPr sz="180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Use(s)</a:t>
                      </a:r>
                      <a:endParaRPr sz="1800">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x</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%rsi</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y</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%rdx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Argument </a:t>
                      </a:r>
                      <a:r>
                        <a:rPr lang="en-US" sz="1800" b="1" i="0">
                          <a:latin typeface="Courier New"/>
                          <a:ea typeface="Courier New"/>
                          <a:cs typeface="Courier New"/>
                          <a:sym typeface="Courier New"/>
                        </a:rPr>
                        <a:t>z</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spcAft>
                          <a:spcPts val="0"/>
                        </a:spcAft>
                        <a:buNone/>
                      </a:pPr>
                      <a:r>
                        <a:rPr lang="en-US" sz="1800" b="1" i="0">
                          <a:latin typeface="Courier New"/>
                          <a:ea typeface="Courier New"/>
                          <a:cs typeface="Courier New"/>
                          <a:sym typeface="Courier New"/>
                        </a:rPr>
                        <a:t>%rax</a:t>
                      </a:r>
                      <a:endParaRPr sz="1800" b="1" i="0">
                        <a:latin typeface="Courier New"/>
                        <a:ea typeface="Courier New"/>
                        <a:cs typeface="Courier New"/>
                        <a:sym typeface="Courier New"/>
                      </a:endParaRPr>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Return value</a:t>
                      </a:r>
                      <a:endParaRPr sz="1800" b="1" i="0">
                        <a:latin typeface="Courier New"/>
                        <a:ea typeface="Courier New"/>
                        <a:cs typeface="Courier New"/>
                        <a:sym typeface="Courier New"/>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Finding Jump Table in Binary</a:t>
            </a:r>
            <a:endParaRPr sz="3600" b="1" i="0" u="none" strike="noStrike" cap="none">
              <a:solidFill>
                <a:schemeClr val="dk1"/>
              </a:solidFill>
              <a:latin typeface="Calibri"/>
              <a:ea typeface="Calibri"/>
              <a:cs typeface="Calibri"/>
              <a:sym typeface="Calibri"/>
            </a:endParaRPr>
          </a:p>
        </p:txBody>
      </p:sp>
      <p:sp>
        <p:nvSpPr>
          <p:cNvPr id="852" name="Shape 852"/>
          <p:cNvSpPr/>
          <p:nvPr/>
        </p:nvSpPr>
        <p:spPr>
          <a:xfrm>
            <a:off x="322385" y="1371600"/>
            <a:ext cx="8379069" cy="4431323"/>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00000000004005e0 </a:t>
            </a:r>
            <a:r>
              <a:rPr lang="en-US" sz="1400" b="1" dirty="0">
                <a:solidFill>
                  <a:schemeClr val="dk1"/>
                </a:solidFill>
                <a:latin typeface="Courier New"/>
                <a:ea typeface="Courier New"/>
                <a:cs typeface="Courier New"/>
                <a:sym typeface="Courier New"/>
              </a:rPr>
              <a:t>&lt;</a:t>
            </a:r>
            <a:r>
              <a:rPr lang="en-US" sz="1400" b="1" dirty="0" err="1">
                <a:solidFill>
                  <a:schemeClr val="dk1"/>
                </a:solidFill>
                <a:latin typeface="Courier New"/>
                <a:ea typeface="Courier New"/>
                <a:cs typeface="Courier New"/>
                <a:sym typeface="Courier New"/>
              </a:rPr>
              <a:t>switch_eg</a:t>
            </a:r>
            <a:r>
              <a:rPr lang="en-US" sz="1400" b="1" dirty="0">
                <a:solidFill>
                  <a:schemeClr val="dk1"/>
                </a:solidFill>
                <a:latin typeface="Courier New"/>
                <a:ea typeface="Courier New"/>
                <a:cs typeface="Courier New"/>
                <a:sym typeface="Courier New"/>
              </a:rPr>
              <a:t>&gt;:</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4005e0:       </a:t>
            </a:r>
            <a:r>
              <a:rPr lang="en-US" sz="1400" b="1" dirty="0">
                <a:solidFill>
                  <a:schemeClr val="dk1"/>
                </a:solidFill>
                <a:latin typeface="Courier New"/>
                <a:ea typeface="Courier New"/>
                <a:cs typeface="Courier New"/>
                <a:sym typeface="Courier New"/>
              </a:rPr>
              <a:t>48 89 d1                mov    %</a:t>
            </a:r>
            <a:r>
              <a:rPr lang="en-US" sz="1400" b="1" dirty="0" err="1">
                <a:solidFill>
                  <a:schemeClr val="dk1"/>
                </a:solidFill>
                <a:latin typeface="Courier New"/>
                <a:ea typeface="Courier New"/>
                <a:cs typeface="Courier New"/>
                <a:sym typeface="Courier New"/>
              </a:rPr>
              <a:t>rdx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rcx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4005e3</a:t>
            </a:r>
            <a:r>
              <a:rPr lang="en-US" sz="1400" b="1" dirty="0">
                <a:solidFill>
                  <a:schemeClr val="dk1"/>
                </a:solidFill>
                <a:latin typeface="Courier New"/>
                <a:ea typeface="Courier New"/>
                <a:cs typeface="Courier New"/>
                <a:sym typeface="Courier New"/>
              </a:rPr>
              <a:t>:       48 83 </a:t>
            </a:r>
            <a:r>
              <a:rPr lang="en-US" sz="1400" b="1">
                <a:solidFill>
                  <a:schemeClr val="dk1"/>
                </a:solidFill>
                <a:latin typeface="Courier New"/>
                <a:ea typeface="Courier New"/>
                <a:cs typeface="Courier New"/>
                <a:sym typeface="Courier New"/>
              </a:rPr>
              <a:t>ff 06             </a:t>
            </a:r>
            <a:r>
              <a:rPr lang="en-US" sz="1400" b="1" err="1">
                <a:solidFill>
                  <a:schemeClr val="dk1"/>
                </a:solidFill>
                <a:latin typeface="Courier New"/>
                <a:ea typeface="Courier New"/>
                <a:cs typeface="Courier New"/>
                <a:sym typeface="Courier New"/>
              </a:rPr>
              <a:t>cmp</a:t>
            </a:r>
            <a:r>
              <a:rPr lang="en-US" sz="1400" b="1">
                <a:solidFill>
                  <a:schemeClr val="dk1"/>
                </a:solidFill>
                <a:latin typeface="Courier New"/>
                <a:ea typeface="Courier New"/>
                <a:cs typeface="Courier New"/>
                <a:sym typeface="Courier New"/>
              </a:rPr>
              <a:t>    $0x6</a:t>
            </a:r>
            <a:r>
              <a:rPr lang="en-US" sz="1400" b="1" dirty="0">
                <a:solidFill>
                  <a:schemeClr val="dk1"/>
                </a:solidFill>
                <a:latin typeface="Courier New"/>
                <a:ea typeface="Courier New"/>
                <a:cs typeface="Courier New"/>
                <a:sym typeface="Courier New"/>
              </a:rPr>
              <a:t>,%rdi</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4005e7</a:t>
            </a:r>
            <a:r>
              <a:rPr lang="en-US" sz="1400" b="1" dirty="0">
                <a:solidFill>
                  <a:schemeClr val="dk1"/>
                </a:solidFill>
                <a:latin typeface="Courier New"/>
                <a:ea typeface="Courier New"/>
                <a:cs typeface="Courier New"/>
                <a:sym typeface="Courier New"/>
              </a:rPr>
              <a:t>:       77 2b                   </a:t>
            </a:r>
            <a:r>
              <a:rPr lang="en-US" sz="1400" b="1">
                <a:solidFill>
                  <a:schemeClr val="dk1"/>
                </a:solidFill>
                <a:latin typeface="Courier New"/>
                <a:ea typeface="Courier New"/>
                <a:cs typeface="Courier New"/>
                <a:sym typeface="Courier New"/>
              </a:rPr>
              <a:t>ja     400614 </a:t>
            </a:r>
            <a:r>
              <a:rPr lang="en-US" sz="1400" b="1" dirty="0">
                <a:solidFill>
                  <a:schemeClr val="dk1"/>
                </a:solidFill>
                <a:latin typeface="Courier New"/>
                <a:ea typeface="Courier New"/>
                <a:cs typeface="Courier New"/>
                <a:sym typeface="Courier New"/>
              </a:rPr>
              <a:t>&lt;switch_</a:t>
            </a:r>
            <a:r>
              <a:rPr lang="en-US" sz="1400" b="1">
                <a:solidFill>
                  <a:schemeClr val="dk1"/>
                </a:solidFill>
                <a:latin typeface="Courier New"/>
                <a:ea typeface="Courier New"/>
                <a:cs typeface="Courier New"/>
                <a:sym typeface="Courier New"/>
              </a:rPr>
              <a:t>eg+0x34</a:t>
            </a:r>
            <a:r>
              <a:rPr lang="en-US" sz="1400" b="1" dirty="0">
                <a:solidFill>
                  <a:schemeClr val="dk1"/>
                </a:solidFill>
                <a:latin typeface="Courier New"/>
                <a:ea typeface="Courier New"/>
                <a:cs typeface="Courier New"/>
                <a:sym typeface="Courier New"/>
              </a:rPr>
              <a:t>&gt;</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4005e9</a:t>
            </a:r>
            <a:r>
              <a:rPr lang="en-US" sz="1400" b="1" dirty="0">
                <a:solidFill>
                  <a:schemeClr val="dk1"/>
                </a:solidFill>
                <a:latin typeface="Courier New"/>
                <a:ea typeface="Courier New"/>
                <a:cs typeface="Courier New"/>
                <a:sym typeface="Courier New"/>
              </a:rPr>
              <a:t>:       ff 24 </a:t>
            </a:r>
            <a:r>
              <a:rPr lang="en-US" sz="1400" b="1" err="1">
                <a:solidFill>
                  <a:schemeClr val="dk1"/>
                </a:solidFill>
                <a:latin typeface="Courier New"/>
                <a:ea typeface="Courier New"/>
                <a:cs typeface="Courier New"/>
                <a:sym typeface="Courier New"/>
              </a:rPr>
              <a:t>fd</a:t>
            </a:r>
            <a:r>
              <a:rPr lang="en-US" sz="1400" b="1">
                <a:solidFill>
                  <a:schemeClr val="dk1"/>
                </a:solidFill>
                <a:latin typeface="Courier New"/>
                <a:ea typeface="Courier New"/>
                <a:cs typeface="Courier New"/>
                <a:sym typeface="Courier New"/>
              </a:rPr>
              <a:t> f0 07 40 00    </a:t>
            </a:r>
            <a:r>
              <a:rPr lang="en-US" sz="1400" b="1" err="1">
                <a:solidFill>
                  <a:schemeClr val="dk1"/>
                </a:solidFill>
                <a:latin typeface="Courier New"/>
                <a:ea typeface="Courier New"/>
                <a:cs typeface="Courier New"/>
                <a:sym typeface="Courier New"/>
              </a:rPr>
              <a:t>jmpq</a:t>
            </a:r>
            <a:r>
              <a:rPr lang="en-US" sz="1400" b="1">
                <a:solidFill>
                  <a:schemeClr val="dk1"/>
                </a:solidFill>
                <a:latin typeface="Courier New"/>
                <a:ea typeface="Courier New"/>
                <a:cs typeface="Courier New"/>
                <a:sym typeface="Courier New"/>
              </a:rPr>
              <a:t>   *0x4007f0(,%</a:t>
            </a:r>
            <a:r>
              <a:rPr lang="en-US" sz="1400" b="1" dirty="0">
                <a:solidFill>
                  <a:schemeClr val="dk1"/>
                </a:solidFill>
                <a:latin typeface="Courier New"/>
                <a:ea typeface="Courier New"/>
                <a:cs typeface="Courier New"/>
                <a:sym typeface="Courier New"/>
              </a:rPr>
              <a:t>rdi,8)</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4005f0:       </a:t>
            </a:r>
            <a:r>
              <a:rPr lang="en-US" sz="1400" b="1" dirty="0">
                <a:solidFill>
                  <a:schemeClr val="dk1"/>
                </a:solidFill>
                <a:latin typeface="Courier New"/>
                <a:ea typeface="Courier New"/>
                <a:cs typeface="Courier New"/>
                <a:sym typeface="Courier New"/>
              </a:rPr>
              <a:t>48 </a:t>
            </a:r>
            <a:r>
              <a:rPr lang="en-US" sz="1400" b="1">
                <a:solidFill>
                  <a:schemeClr val="dk1"/>
                </a:solidFill>
                <a:latin typeface="Courier New"/>
                <a:ea typeface="Courier New"/>
                <a:cs typeface="Courier New"/>
                <a:sym typeface="Courier New"/>
              </a:rPr>
              <a:t>89 f0                </a:t>
            </a:r>
            <a:r>
              <a:rPr lang="en-US" sz="1400" b="1" dirty="0">
                <a:solidFill>
                  <a:schemeClr val="dk1"/>
                </a:solidFill>
                <a:latin typeface="Courier New"/>
                <a:ea typeface="Courier New"/>
                <a:cs typeface="Courier New"/>
                <a:sym typeface="Courier New"/>
              </a:rPr>
              <a:t>mov    %</a:t>
            </a:r>
            <a:r>
              <a:rPr lang="en-US" sz="1400" b="1" dirty="0" err="1">
                <a:solidFill>
                  <a:schemeClr val="dk1"/>
                </a:solidFill>
                <a:latin typeface="Courier New"/>
                <a:ea typeface="Courier New"/>
                <a:cs typeface="Courier New"/>
                <a:sym typeface="Courier New"/>
              </a:rPr>
              <a:t>rsi</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4005f3</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48 0f </a:t>
            </a:r>
            <a:r>
              <a:rPr lang="en-US" sz="1400" b="1" dirty="0" err="1">
                <a:solidFill>
                  <a:schemeClr val="dk1"/>
                </a:solidFill>
                <a:latin typeface="Courier New"/>
                <a:ea typeface="Courier New"/>
                <a:cs typeface="Courier New"/>
                <a:sym typeface="Courier New"/>
              </a:rPr>
              <a:t>af</a:t>
            </a:r>
            <a:r>
              <a:rPr lang="en-US" sz="1400" b="1" dirty="0">
                <a:solidFill>
                  <a:schemeClr val="dk1"/>
                </a:solidFill>
                <a:latin typeface="Courier New"/>
                <a:ea typeface="Courier New"/>
                <a:cs typeface="Courier New"/>
                <a:sym typeface="Courier New"/>
              </a:rPr>
              <a:t> c2             </a:t>
            </a:r>
            <a:r>
              <a:rPr lang="en-US" sz="1400" b="1" dirty="0" err="1">
                <a:solidFill>
                  <a:schemeClr val="dk1"/>
                </a:solidFill>
                <a:latin typeface="Courier New"/>
                <a:ea typeface="Courier New"/>
                <a:cs typeface="Courier New"/>
                <a:sym typeface="Courier New"/>
              </a:rPr>
              <a:t>imul</a:t>
            </a: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rdx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4005f7</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4005f8</a:t>
            </a:r>
            <a:r>
              <a:rPr lang="en-US" sz="1400" b="1" dirty="0">
                <a:solidFill>
                  <a:schemeClr val="dk1"/>
                </a:solidFill>
                <a:latin typeface="Courier New"/>
                <a:ea typeface="Courier New"/>
                <a:cs typeface="Courier New"/>
                <a:sym typeface="Courier New"/>
              </a:rPr>
              <a:t>:       48 </a:t>
            </a:r>
            <a:r>
              <a:rPr lang="en-US" sz="1400" b="1">
                <a:solidFill>
                  <a:schemeClr val="dk1"/>
                </a:solidFill>
                <a:latin typeface="Courier New"/>
                <a:ea typeface="Courier New"/>
                <a:cs typeface="Courier New"/>
                <a:sym typeface="Courier New"/>
              </a:rPr>
              <a:t>89 f0                </a:t>
            </a:r>
            <a:r>
              <a:rPr lang="en-US" sz="1400" b="1" dirty="0">
                <a:solidFill>
                  <a:schemeClr val="dk1"/>
                </a:solidFill>
                <a:latin typeface="Courier New"/>
                <a:ea typeface="Courier New"/>
                <a:cs typeface="Courier New"/>
                <a:sym typeface="Courier New"/>
              </a:rPr>
              <a:t>mov    %</a:t>
            </a:r>
            <a:r>
              <a:rPr lang="en-US" sz="1400" b="1" dirty="0" err="1">
                <a:solidFill>
                  <a:schemeClr val="dk1"/>
                </a:solidFill>
                <a:latin typeface="Courier New"/>
                <a:ea typeface="Courier New"/>
                <a:cs typeface="Courier New"/>
                <a:sym typeface="Courier New"/>
              </a:rPr>
              <a:t>rsi</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4005fb</a:t>
            </a:r>
            <a:r>
              <a:rPr lang="en-US" sz="1400" b="1" dirty="0">
                <a:solidFill>
                  <a:schemeClr val="dk1"/>
                </a:solidFill>
                <a:latin typeface="Courier New"/>
                <a:ea typeface="Courier New"/>
                <a:cs typeface="Courier New"/>
                <a:sym typeface="Courier New"/>
              </a:rPr>
              <a:t>:       48 99                   </a:t>
            </a:r>
            <a:r>
              <a:rPr lang="en-US" sz="1400" b="1" dirty="0" err="1">
                <a:solidFill>
                  <a:schemeClr val="dk1"/>
                </a:solidFill>
                <a:latin typeface="Courier New"/>
                <a:ea typeface="Courier New"/>
                <a:cs typeface="Courier New"/>
                <a:sym typeface="Courier New"/>
              </a:rPr>
              <a:t>cqto</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4005fd</a:t>
            </a:r>
            <a:r>
              <a:rPr lang="en-US" sz="1400" b="1" dirty="0">
                <a:solidFill>
                  <a:schemeClr val="dk1"/>
                </a:solidFill>
                <a:latin typeface="Courier New"/>
                <a:ea typeface="Courier New"/>
                <a:cs typeface="Courier New"/>
                <a:sym typeface="Courier New"/>
              </a:rPr>
              <a:t>:       48 f7 f9                </a:t>
            </a:r>
            <a:r>
              <a:rPr lang="en-US" sz="1400" b="1" dirty="0" err="1">
                <a:solidFill>
                  <a:schemeClr val="dk1"/>
                </a:solidFill>
                <a:latin typeface="Courier New"/>
                <a:ea typeface="Courier New"/>
                <a:cs typeface="Courier New"/>
                <a:sym typeface="Courier New"/>
              </a:rPr>
              <a:t>idiv</a:t>
            </a: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rcx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400600:       eb 05                   </a:t>
            </a:r>
            <a:r>
              <a:rPr lang="en-US" sz="1400" b="1" err="1">
                <a:solidFill>
                  <a:schemeClr val="dk1"/>
                </a:solidFill>
                <a:latin typeface="Courier New"/>
                <a:ea typeface="Courier New"/>
                <a:cs typeface="Courier New"/>
                <a:sym typeface="Courier New"/>
              </a:rPr>
              <a:t>jmp</a:t>
            </a:r>
            <a:r>
              <a:rPr lang="en-US" sz="1400" b="1">
                <a:solidFill>
                  <a:schemeClr val="dk1"/>
                </a:solidFill>
                <a:latin typeface="Courier New"/>
                <a:ea typeface="Courier New"/>
                <a:cs typeface="Courier New"/>
                <a:sym typeface="Courier New"/>
              </a:rPr>
              <a:t>    400607 </a:t>
            </a:r>
            <a:r>
              <a:rPr lang="en-US" sz="1400" b="1" dirty="0">
                <a:solidFill>
                  <a:schemeClr val="dk1"/>
                </a:solidFill>
                <a:latin typeface="Courier New"/>
                <a:ea typeface="Courier New"/>
                <a:cs typeface="Courier New"/>
                <a:sym typeface="Courier New"/>
              </a:rPr>
              <a:t>&lt;switch_</a:t>
            </a:r>
            <a:r>
              <a:rPr lang="en-US" sz="1400" b="1">
                <a:solidFill>
                  <a:schemeClr val="dk1"/>
                </a:solidFill>
                <a:latin typeface="Courier New"/>
                <a:ea typeface="Courier New"/>
                <a:cs typeface="Courier New"/>
                <a:sym typeface="Courier New"/>
              </a:rPr>
              <a:t>eg+0x27</a:t>
            </a:r>
            <a:r>
              <a:rPr lang="en-US" sz="1400" b="1" dirty="0">
                <a:solidFill>
                  <a:schemeClr val="dk1"/>
                </a:solidFill>
                <a:latin typeface="Courier New"/>
                <a:ea typeface="Courier New"/>
                <a:cs typeface="Courier New"/>
                <a:sym typeface="Courier New"/>
              </a:rPr>
              <a:t>&gt;</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400602</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01 00 00 00          mov    $0x1</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400607</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48 01 </a:t>
            </a:r>
            <a:r>
              <a:rPr lang="en-US" sz="1400" b="1" dirty="0">
                <a:solidFill>
                  <a:schemeClr val="dk1"/>
                </a:solidFill>
                <a:latin typeface="Courier New"/>
                <a:ea typeface="Courier New"/>
                <a:cs typeface="Courier New"/>
                <a:sym typeface="Courier New"/>
              </a:rPr>
              <a:t>c8                add    %</a:t>
            </a:r>
            <a:r>
              <a:rPr lang="en-US" sz="1400" b="1" dirty="0" err="1">
                <a:solidFill>
                  <a:schemeClr val="dk1"/>
                </a:solidFill>
                <a:latin typeface="Courier New"/>
                <a:ea typeface="Courier New"/>
                <a:cs typeface="Courier New"/>
                <a:sym typeface="Courier New"/>
              </a:rPr>
              <a:t>rcx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40060a</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40060b</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01 00 00 00          mov    $0x1</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400610:       </a:t>
            </a:r>
            <a:r>
              <a:rPr lang="en-US" sz="1400" b="1" dirty="0">
                <a:solidFill>
                  <a:schemeClr val="dk1"/>
                </a:solidFill>
                <a:latin typeface="Courier New"/>
                <a:ea typeface="Courier New"/>
                <a:cs typeface="Courier New"/>
                <a:sym typeface="Courier New"/>
              </a:rPr>
              <a:t>48 </a:t>
            </a:r>
            <a:r>
              <a:rPr lang="en-US" sz="1400" b="1">
                <a:solidFill>
                  <a:schemeClr val="dk1"/>
                </a:solidFill>
                <a:latin typeface="Courier New"/>
                <a:ea typeface="Courier New"/>
                <a:cs typeface="Courier New"/>
                <a:sym typeface="Courier New"/>
              </a:rPr>
              <a:t>29 d0                </a:t>
            </a:r>
            <a:r>
              <a:rPr lang="en-US" sz="1400" b="1" dirty="0">
                <a:solidFill>
                  <a:schemeClr val="dk1"/>
                </a:solidFill>
                <a:latin typeface="Courier New"/>
                <a:ea typeface="Courier New"/>
                <a:cs typeface="Courier New"/>
                <a:sym typeface="Courier New"/>
              </a:rPr>
              <a:t>sub    %</a:t>
            </a:r>
            <a:r>
              <a:rPr lang="en-US" sz="1400" b="1" dirty="0" err="1">
                <a:solidFill>
                  <a:schemeClr val="dk1"/>
                </a:solidFill>
                <a:latin typeface="Courier New"/>
                <a:ea typeface="Courier New"/>
                <a:cs typeface="Courier New"/>
                <a:sym typeface="Courier New"/>
              </a:rPr>
              <a:t>rdx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400613</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400614</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02 00 00 00          mov    $0x2</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400619</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Shape 857"/>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Finding Jump Table in Binary (cont.)</a:t>
            </a:r>
            <a:endParaRPr sz="3600" b="1" i="0" u="none" strike="noStrike" cap="none">
              <a:solidFill>
                <a:schemeClr val="dk1"/>
              </a:solidFill>
              <a:latin typeface="Calibri"/>
              <a:ea typeface="Calibri"/>
              <a:cs typeface="Calibri"/>
              <a:sym typeface="Calibri"/>
            </a:endParaRPr>
          </a:p>
        </p:txBody>
      </p:sp>
      <p:sp>
        <p:nvSpPr>
          <p:cNvPr id="858" name="Shape 858"/>
          <p:cNvSpPr/>
          <p:nvPr/>
        </p:nvSpPr>
        <p:spPr>
          <a:xfrm>
            <a:off x="322385" y="1371600"/>
            <a:ext cx="8379069" cy="924169"/>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00000000004005e0 </a:t>
            </a:r>
            <a:r>
              <a:rPr lang="en-US" sz="1400" b="1" dirty="0">
                <a:solidFill>
                  <a:schemeClr val="dk1"/>
                </a:solidFill>
                <a:latin typeface="Courier New"/>
                <a:ea typeface="Courier New"/>
                <a:cs typeface="Courier New"/>
                <a:sym typeface="Courier New"/>
              </a:rPr>
              <a:t>&lt;</a:t>
            </a:r>
            <a:r>
              <a:rPr lang="en-US" sz="1400" b="1" dirty="0" err="1">
                <a:solidFill>
                  <a:schemeClr val="dk1"/>
                </a:solidFill>
                <a:latin typeface="Courier New"/>
                <a:ea typeface="Courier New"/>
                <a:cs typeface="Courier New"/>
                <a:sym typeface="Courier New"/>
              </a:rPr>
              <a:t>switch_eg</a:t>
            </a:r>
            <a:r>
              <a:rPr lang="en-US" sz="1400" b="1" dirty="0">
                <a:solidFill>
                  <a:schemeClr val="dk1"/>
                </a:solidFill>
                <a:latin typeface="Courier New"/>
                <a:ea typeface="Courier New"/>
                <a:cs typeface="Courier New"/>
                <a:sym typeface="Courier New"/>
              </a:rPr>
              <a:t>&gt;:</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 . .</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4005e9</a:t>
            </a:r>
            <a:r>
              <a:rPr lang="en-US" sz="1400" b="1" dirty="0">
                <a:solidFill>
                  <a:schemeClr val="dk1"/>
                </a:solidFill>
                <a:latin typeface="Courier New"/>
                <a:ea typeface="Courier New"/>
                <a:cs typeface="Courier New"/>
                <a:sym typeface="Courier New"/>
              </a:rPr>
              <a:t>:       ff 24 </a:t>
            </a:r>
            <a:r>
              <a:rPr lang="en-US" sz="1400" b="1" err="1">
                <a:solidFill>
                  <a:schemeClr val="dk1"/>
                </a:solidFill>
                <a:latin typeface="Courier New"/>
                <a:ea typeface="Courier New"/>
                <a:cs typeface="Courier New"/>
                <a:sym typeface="Courier New"/>
              </a:rPr>
              <a:t>fd</a:t>
            </a:r>
            <a:r>
              <a:rPr lang="en-US" sz="1400" b="1">
                <a:solidFill>
                  <a:schemeClr val="dk1"/>
                </a:solidFill>
                <a:latin typeface="Courier New"/>
                <a:ea typeface="Courier New"/>
                <a:cs typeface="Courier New"/>
                <a:sym typeface="Courier New"/>
              </a:rPr>
              <a:t> f0 07 40 00    </a:t>
            </a:r>
            <a:r>
              <a:rPr lang="en-US" sz="1400" b="1" err="1">
                <a:solidFill>
                  <a:schemeClr val="dk1"/>
                </a:solidFill>
                <a:latin typeface="Courier New"/>
                <a:ea typeface="Courier New"/>
                <a:cs typeface="Courier New"/>
                <a:sym typeface="Courier New"/>
              </a:rPr>
              <a:t>jmpq</a:t>
            </a:r>
            <a:r>
              <a:rPr lang="en-US" sz="1400" b="1">
                <a:solidFill>
                  <a:schemeClr val="dk1"/>
                </a:solidFill>
                <a:latin typeface="Courier New"/>
                <a:ea typeface="Courier New"/>
                <a:cs typeface="Courier New"/>
                <a:sym typeface="Courier New"/>
              </a:rPr>
              <a:t>   *</a:t>
            </a:r>
            <a:r>
              <a:rPr lang="en-US" sz="1400" b="1">
                <a:solidFill>
                  <a:srgbClr val="FF0000"/>
                </a:solidFill>
                <a:latin typeface="Courier New"/>
                <a:ea typeface="Courier New"/>
                <a:cs typeface="Courier New"/>
                <a:sym typeface="Courier New"/>
              </a:rPr>
              <a:t>0x4007f0</a:t>
            </a:r>
            <a:r>
              <a:rPr lang="en-US" sz="1400" b="1">
                <a:solidFill>
                  <a:schemeClr val="dk1"/>
                </a:solidFill>
                <a:latin typeface="Courier New"/>
                <a:ea typeface="Courier New"/>
                <a:cs typeface="Courier New"/>
                <a:sym typeface="Courier New"/>
              </a:rPr>
              <a:t>(,%</a:t>
            </a:r>
            <a:r>
              <a:rPr lang="en-US" sz="1400" b="1" dirty="0">
                <a:solidFill>
                  <a:schemeClr val="dk1"/>
                </a:solidFill>
                <a:latin typeface="Courier New"/>
                <a:ea typeface="Courier New"/>
                <a:cs typeface="Courier New"/>
                <a:sym typeface="Courier New"/>
              </a:rPr>
              <a:t>rdi,8)</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 . .</a:t>
            </a:r>
            <a:endParaRPr sz="1400" b="1" dirty="0">
              <a:solidFill>
                <a:schemeClr val="dk1"/>
              </a:solidFill>
              <a:latin typeface="Courier New"/>
              <a:ea typeface="Courier New"/>
              <a:cs typeface="Courier New"/>
              <a:sym typeface="Courier New"/>
            </a:endParaRPr>
          </a:p>
        </p:txBody>
      </p:sp>
      <p:sp>
        <p:nvSpPr>
          <p:cNvPr id="859" name="Shape 859"/>
          <p:cNvSpPr/>
          <p:nvPr/>
        </p:nvSpPr>
        <p:spPr>
          <a:xfrm>
            <a:off x="328246" y="2588847"/>
            <a:ext cx="8379069" cy="1787769"/>
          </a:xfrm>
          <a:prstGeom prst="rect">
            <a:avLst/>
          </a:prstGeom>
          <a:solidFill>
            <a:srgbClr val="D0D0EF"/>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 </a:t>
            </a:r>
            <a:r>
              <a:rPr lang="en-US" sz="1400" b="1" dirty="0" err="1">
                <a:solidFill>
                  <a:schemeClr val="dk1"/>
                </a:solidFill>
                <a:latin typeface="Courier New"/>
                <a:ea typeface="Courier New"/>
                <a:cs typeface="Courier New"/>
                <a:sym typeface="Courier New"/>
              </a:rPr>
              <a:t>gdb</a:t>
            </a:r>
            <a:r>
              <a:rPr lang="en-US" sz="1400" b="1" dirty="0">
                <a:solidFill>
                  <a:schemeClr val="dk1"/>
                </a:solidFill>
                <a:latin typeface="Courier New"/>
                <a:ea typeface="Courier New"/>
                <a:cs typeface="Courier New"/>
                <a:sym typeface="Courier New"/>
              </a:rPr>
              <a:t> switch</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gdb</a:t>
            </a:r>
            <a:r>
              <a:rPr lang="en-US" sz="1400" b="1" dirty="0">
                <a:solidFill>
                  <a:schemeClr val="dk1"/>
                </a:solidFill>
                <a:latin typeface="Courier New"/>
                <a:ea typeface="Courier New"/>
                <a:cs typeface="Courier New"/>
                <a:sym typeface="Courier New"/>
              </a:rPr>
              <a:t>) x /</a:t>
            </a:r>
            <a:r>
              <a:rPr lang="en-US" sz="1400" b="1">
                <a:solidFill>
                  <a:schemeClr val="dk1"/>
                </a:solidFill>
                <a:latin typeface="Courier New"/>
                <a:ea typeface="Courier New"/>
                <a:cs typeface="Courier New"/>
                <a:sym typeface="Courier New"/>
              </a:rPr>
              <a:t>8xg 0x4007f0</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0x4007f0:       0x0000000000400614      0x00000000004005f0</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0x400800:       0x00000000004005f8      0x0000000000400602</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0x400810:       0x0000000000400614      0x000000000040060b</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0x400820:       0x000000000040060b      0x2c646c25203d2078</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gdb</a:t>
            </a:r>
            <a:r>
              <a:rPr lang="en-US" sz="1400" b="1" dirty="0">
                <a:solidFill>
                  <a:schemeClr val="dk1"/>
                </a:solidFill>
                <a:latin typeface="Courier New"/>
                <a:ea typeface="Courier New"/>
                <a:cs typeface="Courier New"/>
                <a:sym typeface="Courier New"/>
              </a:rPr>
              <a:t>) </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txBox="1">
            <a:spLocks noGrp="1"/>
          </p:cNvSpPr>
          <p:nvPr>
            <p:ph type="title"/>
          </p:nvPr>
        </p:nvSpPr>
        <p:spPr>
          <a:xfrm>
            <a:off x="381000" y="254000"/>
            <a:ext cx="8382000" cy="1143000"/>
          </a:xfrm>
          <a:prstGeom prst="rect">
            <a:avLst/>
          </a:prstGeom>
          <a:noFill/>
          <a:ln>
            <a:noFill/>
          </a:ln>
        </p:spPr>
        <p:txBody>
          <a:bodyPr spcFirstLastPara="1" wrap="square" lIns="38100" tIns="38100" rIns="38100" bIns="38100" anchor="ctr"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Finding Jump Table in Binary (cont.)</a:t>
            </a:r>
            <a:endParaRPr sz="3600" b="1" i="0" u="none" strike="noStrike" cap="none">
              <a:solidFill>
                <a:schemeClr val="dk1"/>
              </a:solidFill>
              <a:latin typeface="Calibri"/>
              <a:ea typeface="Calibri"/>
              <a:cs typeface="Calibri"/>
              <a:sym typeface="Calibri"/>
            </a:endParaRPr>
          </a:p>
        </p:txBody>
      </p:sp>
      <p:sp>
        <p:nvSpPr>
          <p:cNvPr id="865" name="Shape 865"/>
          <p:cNvSpPr/>
          <p:nvPr/>
        </p:nvSpPr>
        <p:spPr>
          <a:xfrm>
            <a:off x="298938" y="1172309"/>
            <a:ext cx="8379069" cy="1445845"/>
          </a:xfrm>
          <a:prstGeom prst="rect">
            <a:avLst/>
          </a:prstGeom>
          <a:solidFill>
            <a:srgbClr val="D0D0EF"/>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 </a:t>
            </a:r>
            <a:r>
              <a:rPr lang="en-US" sz="1400" b="1" dirty="0" err="1">
                <a:solidFill>
                  <a:schemeClr val="dk1"/>
                </a:solidFill>
                <a:latin typeface="Courier New"/>
                <a:ea typeface="Courier New"/>
                <a:cs typeface="Courier New"/>
                <a:sym typeface="Courier New"/>
              </a:rPr>
              <a:t>gdb</a:t>
            </a:r>
            <a:r>
              <a:rPr lang="en-US" sz="1400" b="1" dirty="0">
                <a:solidFill>
                  <a:schemeClr val="dk1"/>
                </a:solidFill>
                <a:latin typeface="Courier New"/>
                <a:ea typeface="Courier New"/>
                <a:cs typeface="Courier New"/>
                <a:sym typeface="Courier New"/>
              </a:rPr>
              <a:t> switch</a:t>
            </a:r>
            <a:endParaRPr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gdb</a:t>
            </a:r>
            <a:r>
              <a:rPr lang="en-US" sz="1400" b="1" dirty="0">
                <a:solidFill>
                  <a:schemeClr val="dk1"/>
                </a:solidFill>
                <a:latin typeface="Courier New"/>
                <a:ea typeface="Courier New"/>
                <a:cs typeface="Courier New"/>
                <a:sym typeface="Courier New"/>
              </a:rPr>
              <a:t>) x /</a:t>
            </a:r>
            <a:r>
              <a:rPr lang="en-US" sz="1400" b="1">
                <a:solidFill>
                  <a:schemeClr val="dk1"/>
                </a:solidFill>
                <a:latin typeface="Courier New"/>
                <a:ea typeface="Courier New"/>
                <a:cs typeface="Courier New"/>
                <a:sym typeface="Courier New"/>
              </a:rPr>
              <a:t>8xg 0x4007f0</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0x4007f0:       0x0000000000400614      0x00000000004005f0</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0x400800:       0x00000000004005f8      0x0000000000400602</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0x400810:       0x0000000000400614      0x000000000040060b</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0x400820:       0x000000000040060b      0x2c646c25203d2078</a:t>
            </a:r>
            <a:endParaRPr sz="1400" b="1" dirty="0">
              <a:solidFill>
                <a:schemeClr val="dk1"/>
              </a:solidFill>
              <a:latin typeface="Courier New"/>
              <a:ea typeface="Courier New"/>
              <a:cs typeface="Courier New"/>
              <a:sym typeface="Courier New"/>
            </a:endParaRPr>
          </a:p>
        </p:txBody>
      </p:sp>
      <p:sp>
        <p:nvSpPr>
          <p:cNvPr id="866" name="Shape 866"/>
          <p:cNvSpPr/>
          <p:nvPr/>
        </p:nvSpPr>
        <p:spPr>
          <a:xfrm>
            <a:off x="381001" y="2706078"/>
            <a:ext cx="8379069" cy="3565768"/>
          </a:xfrm>
          <a:prstGeom prst="rect">
            <a:avLst/>
          </a:prstGeom>
          <a:solidFill>
            <a:srgbClr val="F6F5BD"/>
          </a:solidFill>
          <a:ln w="12700" cap="flat" cmpd="sng">
            <a:solidFill>
              <a:schemeClr val="dk1"/>
            </a:solidFill>
            <a:prstDash val="solid"/>
            <a:miter lim="800000"/>
            <a:headEnd type="none" w="sm" len="sm"/>
            <a:tailEnd type="none" w="sm" len="sm"/>
          </a:ln>
          <a:effectLst>
            <a:outerShdw dist="76199" dir="2700000" algn="ctr" rotWithShape="0">
              <a:schemeClr val="lt2">
                <a:alpha val="74901"/>
              </a:schemeClr>
            </a:outerShdw>
          </a:effectLst>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 . .</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4005f0:       </a:t>
            </a:r>
            <a:r>
              <a:rPr lang="en-US" sz="1400" b="1" dirty="0">
                <a:solidFill>
                  <a:schemeClr val="dk1"/>
                </a:solidFill>
                <a:latin typeface="Courier New"/>
                <a:ea typeface="Courier New"/>
                <a:cs typeface="Courier New"/>
                <a:sym typeface="Courier New"/>
              </a:rPr>
              <a:t>48 </a:t>
            </a:r>
            <a:r>
              <a:rPr lang="en-US" sz="1400" b="1">
                <a:solidFill>
                  <a:schemeClr val="dk1"/>
                </a:solidFill>
                <a:latin typeface="Courier New"/>
                <a:ea typeface="Courier New"/>
                <a:cs typeface="Courier New"/>
                <a:sym typeface="Courier New"/>
              </a:rPr>
              <a:t>89 f0                </a:t>
            </a:r>
            <a:r>
              <a:rPr lang="en-US" sz="1400" b="1" dirty="0">
                <a:solidFill>
                  <a:schemeClr val="dk1"/>
                </a:solidFill>
                <a:latin typeface="Courier New"/>
                <a:ea typeface="Courier New"/>
                <a:cs typeface="Courier New"/>
                <a:sym typeface="Courier New"/>
              </a:rPr>
              <a:t>mov    %</a:t>
            </a:r>
            <a:r>
              <a:rPr lang="en-US" sz="1400" b="1" dirty="0" err="1">
                <a:solidFill>
                  <a:schemeClr val="dk1"/>
                </a:solidFill>
                <a:latin typeface="Courier New"/>
                <a:ea typeface="Courier New"/>
                <a:cs typeface="Courier New"/>
                <a:sym typeface="Courier New"/>
              </a:rPr>
              <a:t>rsi</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4005f3</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48 0f </a:t>
            </a:r>
            <a:r>
              <a:rPr lang="en-US" sz="1400" b="1" dirty="0" err="1">
                <a:solidFill>
                  <a:schemeClr val="dk1"/>
                </a:solidFill>
                <a:latin typeface="Courier New"/>
                <a:ea typeface="Courier New"/>
                <a:cs typeface="Courier New"/>
                <a:sym typeface="Courier New"/>
              </a:rPr>
              <a:t>af</a:t>
            </a:r>
            <a:r>
              <a:rPr lang="en-US" sz="1400" b="1" dirty="0">
                <a:solidFill>
                  <a:schemeClr val="dk1"/>
                </a:solidFill>
                <a:latin typeface="Courier New"/>
                <a:ea typeface="Courier New"/>
                <a:cs typeface="Courier New"/>
                <a:sym typeface="Courier New"/>
              </a:rPr>
              <a:t> c2             </a:t>
            </a:r>
            <a:r>
              <a:rPr lang="en-US" sz="1400" b="1" dirty="0" err="1">
                <a:solidFill>
                  <a:schemeClr val="dk1"/>
                </a:solidFill>
                <a:latin typeface="Courier New"/>
                <a:ea typeface="Courier New"/>
                <a:cs typeface="Courier New"/>
                <a:sym typeface="Courier New"/>
              </a:rPr>
              <a:t>imul</a:t>
            </a: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rdx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4005f7</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4005f8</a:t>
            </a:r>
            <a:r>
              <a:rPr lang="en-US" sz="1400" b="1" dirty="0">
                <a:solidFill>
                  <a:schemeClr val="dk1"/>
                </a:solidFill>
                <a:latin typeface="Courier New"/>
                <a:ea typeface="Courier New"/>
                <a:cs typeface="Courier New"/>
                <a:sym typeface="Courier New"/>
              </a:rPr>
              <a:t>:       48 </a:t>
            </a:r>
            <a:r>
              <a:rPr lang="en-US" sz="1400" b="1">
                <a:solidFill>
                  <a:schemeClr val="dk1"/>
                </a:solidFill>
                <a:latin typeface="Courier New"/>
                <a:ea typeface="Courier New"/>
                <a:cs typeface="Courier New"/>
                <a:sym typeface="Courier New"/>
              </a:rPr>
              <a:t>89 f0                </a:t>
            </a:r>
            <a:r>
              <a:rPr lang="en-US" sz="1400" b="1" dirty="0">
                <a:solidFill>
                  <a:schemeClr val="dk1"/>
                </a:solidFill>
                <a:latin typeface="Courier New"/>
                <a:ea typeface="Courier New"/>
                <a:cs typeface="Courier New"/>
                <a:sym typeface="Courier New"/>
              </a:rPr>
              <a:t>mov    %</a:t>
            </a:r>
            <a:r>
              <a:rPr lang="en-US" sz="1400" b="1" dirty="0" err="1">
                <a:solidFill>
                  <a:schemeClr val="dk1"/>
                </a:solidFill>
                <a:latin typeface="Courier New"/>
                <a:ea typeface="Courier New"/>
                <a:cs typeface="Courier New"/>
                <a:sym typeface="Courier New"/>
              </a:rPr>
              <a:t>rsi</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4005fb</a:t>
            </a:r>
            <a:r>
              <a:rPr lang="en-US" sz="1400" b="1" dirty="0">
                <a:solidFill>
                  <a:schemeClr val="dk1"/>
                </a:solidFill>
                <a:latin typeface="Courier New"/>
                <a:ea typeface="Courier New"/>
                <a:cs typeface="Courier New"/>
                <a:sym typeface="Courier New"/>
              </a:rPr>
              <a:t>:       48 99                   </a:t>
            </a:r>
            <a:r>
              <a:rPr lang="en-US" sz="1400" b="1" dirty="0" err="1">
                <a:solidFill>
                  <a:schemeClr val="dk1"/>
                </a:solidFill>
                <a:latin typeface="Courier New"/>
                <a:ea typeface="Courier New"/>
                <a:cs typeface="Courier New"/>
                <a:sym typeface="Courier New"/>
              </a:rPr>
              <a:t>cqto</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4005fd</a:t>
            </a:r>
            <a:r>
              <a:rPr lang="en-US" sz="1400" b="1" dirty="0">
                <a:solidFill>
                  <a:schemeClr val="dk1"/>
                </a:solidFill>
                <a:latin typeface="Courier New"/>
                <a:ea typeface="Courier New"/>
                <a:cs typeface="Courier New"/>
                <a:sym typeface="Courier New"/>
              </a:rPr>
              <a:t>:       48 f7 f9                </a:t>
            </a:r>
            <a:r>
              <a:rPr lang="en-US" sz="1400" b="1" dirty="0" err="1">
                <a:solidFill>
                  <a:schemeClr val="dk1"/>
                </a:solidFill>
                <a:latin typeface="Courier New"/>
                <a:ea typeface="Courier New"/>
                <a:cs typeface="Courier New"/>
                <a:sym typeface="Courier New"/>
              </a:rPr>
              <a:t>idiv</a:t>
            </a: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rcx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400600:       eb 05                   </a:t>
            </a:r>
            <a:r>
              <a:rPr lang="en-US" sz="1400" b="1" err="1">
                <a:solidFill>
                  <a:schemeClr val="dk1"/>
                </a:solidFill>
                <a:latin typeface="Courier New"/>
                <a:ea typeface="Courier New"/>
                <a:cs typeface="Courier New"/>
                <a:sym typeface="Courier New"/>
              </a:rPr>
              <a:t>jmp</a:t>
            </a:r>
            <a:r>
              <a:rPr lang="en-US" sz="1400" b="1">
                <a:solidFill>
                  <a:schemeClr val="dk1"/>
                </a:solidFill>
                <a:latin typeface="Courier New"/>
                <a:ea typeface="Courier New"/>
                <a:cs typeface="Courier New"/>
                <a:sym typeface="Courier New"/>
              </a:rPr>
              <a:t>    400607 </a:t>
            </a:r>
            <a:r>
              <a:rPr lang="en-US" sz="1400" b="1" dirty="0">
                <a:solidFill>
                  <a:schemeClr val="dk1"/>
                </a:solidFill>
                <a:latin typeface="Courier New"/>
                <a:ea typeface="Courier New"/>
                <a:cs typeface="Courier New"/>
                <a:sym typeface="Courier New"/>
              </a:rPr>
              <a:t>&lt;switch_</a:t>
            </a:r>
            <a:r>
              <a:rPr lang="en-US" sz="1400" b="1">
                <a:solidFill>
                  <a:schemeClr val="dk1"/>
                </a:solidFill>
                <a:latin typeface="Courier New"/>
                <a:ea typeface="Courier New"/>
                <a:cs typeface="Courier New"/>
                <a:sym typeface="Courier New"/>
              </a:rPr>
              <a:t>eg+0x27</a:t>
            </a:r>
            <a:r>
              <a:rPr lang="en-US" sz="1400" b="1" dirty="0">
                <a:solidFill>
                  <a:schemeClr val="dk1"/>
                </a:solidFill>
                <a:latin typeface="Courier New"/>
                <a:ea typeface="Courier New"/>
                <a:cs typeface="Courier New"/>
                <a:sym typeface="Courier New"/>
              </a:rPr>
              <a:t>&gt;</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400602</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01 00 00 00          mov    $0x1</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400607</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48 01 </a:t>
            </a:r>
            <a:r>
              <a:rPr lang="en-US" sz="1400" b="1" dirty="0">
                <a:solidFill>
                  <a:schemeClr val="dk1"/>
                </a:solidFill>
                <a:latin typeface="Courier New"/>
                <a:ea typeface="Courier New"/>
                <a:cs typeface="Courier New"/>
                <a:sym typeface="Courier New"/>
              </a:rPr>
              <a:t>c8                add    %</a:t>
            </a:r>
            <a:r>
              <a:rPr lang="en-US" sz="1400" b="1" dirty="0" err="1">
                <a:solidFill>
                  <a:schemeClr val="dk1"/>
                </a:solidFill>
                <a:latin typeface="Courier New"/>
                <a:ea typeface="Courier New"/>
                <a:cs typeface="Courier New"/>
                <a:sym typeface="Courier New"/>
              </a:rPr>
              <a:t>rcx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40060a</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40060b</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01 00 00 00          mov    $0x1</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400610:       </a:t>
            </a:r>
            <a:r>
              <a:rPr lang="en-US" sz="1400" b="1" dirty="0">
                <a:solidFill>
                  <a:schemeClr val="dk1"/>
                </a:solidFill>
                <a:latin typeface="Courier New"/>
                <a:ea typeface="Courier New"/>
                <a:cs typeface="Courier New"/>
                <a:sym typeface="Courier New"/>
              </a:rPr>
              <a:t>48 </a:t>
            </a:r>
            <a:r>
              <a:rPr lang="en-US" sz="1400" b="1">
                <a:solidFill>
                  <a:schemeClr val="dk1"/>
                </a:solidFill>
                <a:latin typeface="Courier New"/>
                <a:ea typeface="Courier New"/>
                <a:cs typeface="Courier New"/>
                <a:sym typeface="Courier New"/>
              </a:rPr>
              <a:t>29 d0                </a:t>
            </a:r>
            <a:r>
              <a:rPr lang="en-US" sz="1400" b="1" dirty="0">
                <a:solidFill>
                  <a:schemeClr val="dk1"/>
                </a:solidFill>
                <a:latin typeface="Courier New"/>
                <a:ea typeface="Courier New"/>
                <a:cs typeface="Courier New"/>
                <a:sym typeface="Courier New"/>
              </a:rPr>
              <a:t>sub    %</a:t>
            </a:r>
            <a:r>
              <a:rPr lang="en-US" sz="1400" b="1" dirty="0" err="1">
                <a:solidFill>
                  <a:schemeClr val="dk1"/>
                </a:solidFill>
                <a:latin typeface="Courier New"/>
                <a:ea typeface="Courier New"/>
                <a:cs typeface="Courier New"/>
                <a:sym typeface="Courier New"/>
              </a:rPr>
              <a:t>rdx</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rax</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400613</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400614</a:t>
            </a:r>
            <a:r>
              <a:rPr lang="en-US" sz="1400" b="1" dirty="0">
                <a:solidFill>
                  <a:schemeClr val="dk1"/>
                </a:solidFill>
                <a:latin typeface="Courier New"/>
                <a:ea typeface="Courier New"/>
                <a:cs typeface="Courier New"/>
                <a:sym typeface="Courier New"/>
              </a:rPr>
              <a:t>:       </a:t>
            </a:r>
            <a:r>
              <a:rPr lang="en-US" sz="1400" b="1">
                <a:solidFill>
                  <a:schemeClr val="dk1"/>
                </a:solidFill>
                <a:latin typeface="Courier New"/>
                <a:ea typeface="Courier New"/>
                <a:cs typeface="Courier New"/>
                <a:sym typeface="Courier New"/>
              </a:rPr>
              <a:t>b8 02 00 00 00          mov    $0x2</a:t>
            </a:r>
            <a:r>
              <a:rPr lang="en-US" sz="1400" b="1" dirty="0">
                <a:solidFill>
                  <a:schemeClr val="dk1"/>
                </a:solidFill>
                <a:latin typeface="Courier New"/>
                <a:ea typeface="Courier New"/>
                <a:cs typeface="Courier New"/>
                <a:sym typeface="Courier New"/>
              </a:rPr>
              <a:t>,%eax</a:t>
            </a:r>
            <a:endParaRPr dirty="0"/>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  400619</a:t>
            </a:r>
            <a:r>
              <a:rPr lang="en-US" sz="1400" b="1" dirty="0">
                <a:solidFill>
                  <a:schemeClr val="dk1"/>
                </a:solidFill>
                <a:latin typeface="Courier New"/>
                <a:ea typeface="Courier New"/>
                <a:cs typeface="Courier New"/>
                <a:sym typeface="Courier New"/>
              </a:rPr>
              <a:t>:       c3                      </a:t>
            </a:r>
            <a:r>
              <a:rPr lang="en-US" sz="1400" b="1" dirty="0" err="1">
                <a:solidFill>
                  <a:schemeClr val="dk1"/>
                </a:solidFill>
                <a:latin typeface="Courier New"/>
                <a:ea typeface="Courier New"/>
                <a:cs typeface="Courier New"/>
                <a:sym typeface="Courier New"/>
              </a:rPr>
              <a:t>retq</a:t>
            </a:r>
            <a:endParaRPr sz="1400" b="1" dirty="0">
              <a:solidFill>
                <a:schemeClr val="dk1"/>
              </a:solidFill>
              <a:latin typeface="Courier New"/>
              <a:ea typeface="Courier New"/>
              <a:cs typeface="Courier New"/>
              <a:sym typeface="Courier New"/>
            </a:endParaRPr>
          </a:p>
        </p:txBody>
      </p:sp>
      <p:cxnSp>
        <p:nvCxnSpPr>
          <p:cNvPr id="867" name="Shape 867"/>
          <p:cNvCxnSpPr/>
          <p:nvPr/>
        </p:nvCxnSpPr>
        <p:spPr>
          <a:xfrm flipH="1">
            <a:off x="1182077" y="1983154"/>
            <a:ext cx="1406769" cy="1690077"/>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68" name="Shape 868"/>
          <p:cNvCxnSpPr/>
          <p:nvPr/>
        </p:nvCxnSpPr>
        <p:spPr>
          <a:xfrm flipH="1">
            <a:off x="1182077" y="1768231"/>
            <a:ext cx="1680309" cy="4054231"/>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69" name="Shape 869"/>
          <p:cNvCxnSpPr/>
          <p:nvPr/>
        </p:nvCxnSpPr>
        <p:spPr>
          <a:xfrm flipH="1">
            <a:off x="1240692" y="2188308"/>
            <a:ext cx="1592386" cy="3624384"/>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70" name="Shape 870"/>
          <p:cNvCxnSpPr/>
          <p:nvPr/>
        </p:nvCxnSpPr>
        <p:spPr>
          <a:xfrm flipH="1">
            <a:off x="1221154" y="2403231"/>
            <a:ext cx="1651001" cy="2794000"/>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71" name="Shape 871"/>
          <p:cNvCxnSpPr/>
          <p:nvPr/>
        </p:nvCxnSpPr>
        <p:spPr>
          <a:xfrm flipH="1">
            <a:off x="1221154" y="1738923"/>
            <a:ext cx="3810001" cy="1328615"/>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72" name="Shape 872"/>
          <p:cNvCxnSpPr/>
          <p:nvPr/>
        </p:nvCxnSpPr>
        <p:spPr>
          <a:xfrm flipH="1">
            <a:off x="1270000" y="1963615"/>
            <a:ext cx="3761155" cy="2598616"/>
          </a:xfrm>
          <a:prstGeom prst="straightConnector1">
            <a:avLst/>
          </a:prstGeom>
          <a:solidFill>
            <a:schemeClr val="accent1"/>
          </a:solidFill>
          <a:ln w="25400" cap="flat" cmpd="sng">
            <a:solidFill>
              <a:srgbClr val="CC0000"/>
            </a:solidFill>
            <a:prstDash val="solid"/>
            <a:round/>
            <a:headEnd type="oval" w="med" len="med"/>
            <a:tailEnd type="stealth" w="med" len="med"/>
          </a:ln>
        </p:spPr>
      </p:cxnSp>
      <p:cxnSp>
        <p:nvCxnSpPr>
          <p:cNvPr id="873" name="Shape 873"/>
          <p:cNvCxnSpPr/>
          <p:nvPr/>
        </p:nvCxnSpPr>
        <p:spPr>
          <a:xfrm flipH="1">
            <a:off x="1230923" y="2178538"/>
            <a:ext cx="3800232" cy="2999154"/>
          </a:xfrm>
          <a:prstGeom prst="straightConnector1">
            <a:avLst/>
          </a:prstGeom>
          <a:solidFill>
            <a:schemeClr val="accent1"/>
          </a:solidFill>
          <a:ln w="25400" cap="flat" cmpd="sng">
            <a:solidFill>
              <a:srgbClr val="CC0000"/>
            </a:solidFill>
            <a:prstDash val="solid"/>
            <a:round/>
            <a:headEnd type="oval" w="med" len="med"/>
            <a:tailEnd type="stealth"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B53-B54D-4C37-9BF1-0C9F0BD5015A}"/>
              </a:ext>
            </a:extLst>
          </p:cNvPr>
          <p:cNvSpPr>
            <a:spLocks noGrp="1"/>
          </p:cNvSpPr>
          <p:nvPr>
            <p:ph type="title"/>
          </p:nvPr>
        </p:nvSpPr>
        <p:spPr/>
        <p:txBody>
          <a:bodyPr/>
          <a:lstStyle/>
          <a:p>
            <a:r>
              <a:rPr lang="en-US" dirty="0"/>
              <a:t>Activity Time!</a:t>
            </a:r>
          </a:p>
        </p:txBody>
      </p:sp>
      <p:sp>
        <p:nvSpPr>
          <p:cNvPr id="4" name="TextBox 3">
            <a:extLst>
              <a:ext uri="{FF2B5EF4-FFF2-40B4-BE49-F238E27FC236}">
                <a16:creationId xmlns:a16="http://schemas.microsoft.com/office/drawing/2014/main" id="{360EC13F-E17E-49C6-835E-62C450450248}"/>
              </a:ext>
            </a:extLst>
          </p:cNvPr>
          <p:cNvSpPr txBox="1"/>
          <p:nvPr/>
        </p:nvSpPr>
        <p:spPr>
          <a:xfrm>
            <a:off x="381000" y="2006102"/>
            <a:ext cx="8339328" cy="461665"/>
          </a:xfrm>
          <a:prstGeom prst="rect">
            <a:avLst/>
          </a:prstGeom>
          <a:noFill/>
        </p:spPr>
        <p:txBody>
          <a:bodyPr wrap="square">
            <a:spAutoFit/>
          </a:bodyPr>
          <a:lstStyle/>
          <a:p>
            <a:r>
              <a:rPr lang="en-US" sz="2400" dirty="0">
                <a:solidFill>
                  <a:schemeClr val="tx1"/>
                </a:solidFill>
              </a:rPr>
              <a:t>Do part 7 now, then go home </a:t>
            </a:r>
            <a:r>
              <a:rPr lang="en-US" sz="2400" dirty="0">
                <a:solidFill>
                  <a:schemeClr val="tx1"/>
                </a:solidFill>
                <a:sym typeface="Wingdings" panose="05000000000000000000" pitchFamily="2" charset="2"/>
              </a:rPr>
              <a:t></a:t>
            </a:r>
            <a:endParaRPr lang="en-US" sz="2400" dirty="0">
              <a:solidFill>
                <a:schemeClr val="tx1"/>
              </a:solidFill>
            </a:endParaRPr>
          </a:p>
        </p:txBody>
      </p:sp>
    </p:spTree>
    <p:extLst>
      <p:ext uri="{BB962C8B-B14F-4D97-AF65-F5344CB8AC3E}">
        <p14:creationId xmlns:p14="http://schemas.microsoft.com/office/powerpoint/2010/main" val="94641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ln/>
        </p:spPr>
        <p:txBody>
          <a:bodyPr/>
          <a:lstStyle/>
          <a:p>
            <a:pPr marL="119063" indent="-119063"/>
            <a:r>
              <a:rPr lang="en-US" dirty="0"/>
              <a:t>Why use LEA?</a:t>
            </a:r>
          </a:p>
        </p:txBody>
      </p:sp>
      <p:sp>
        <p:nvSpPr>
          <p:cNvPr id="13316" name="Rectangle 4"/>
          <p:cNvSpPr>
            <a:spLocks noGrp="1" noChangeArrowheads="1"/>
          </p:cNvSpPr>
          <p:nvPr>
            <p:ph type="body" idx="1"/>
          </p:nvPr>
        </p:nvSpPr>
        <p:spPr>
          <a:xfrm>
            <a:off x="381000" y="1422400"/>
            <a:ext cx="8382000" cy="5435600"/>
          </a:xfrm>
          <a:ln/>
        </p:spPr>
        <p:txBody>
          <a:bodyPr/>
          <a:lstStyle/>
          <a:p>
            <a:r>
              <a:rPr lang="en-US" dirty="0"/>
              <a:t>CPU designers’ intended use: calculate a pointer to an object</a:t>
            </a:r>
          </a:p>
          <a:p>
            <a:pPr lvl="1"/>
            <a:r>
              <a:rPr lang="en-US" dirty="0"/>
              <a:t>An array element, perhaps</a:t>
            </a:r>
          </a:p>
          <a:p>
            <a:pPr lvl="1"/>
            <a:r>
              <a:rPr lang="en-US" dirty="0"/>
              <a:t>For instance, to pass just one array element to another function</a:t>
            </a:r>
          </a:p>
          <a:p>
            <a:endParaRPr lang="en-US" dirty="0"/>
          </a:p>
          <a:p>
            <a:endParaRPr lang="en-US" dirty="0"/>
          </a:p>
          <a:p>
            <a:endParaRPr lang="en-US" dirty="0"/>
          </a:p>
          <a:p>
            <a:r>
              <a:rPr lang="en-US" dirty="0"/>
              <a:t>Compiler authors like to use it for ordinary arithmetic</a:t>
            </a:r>
          </a:p>
          <a:p>
            <a:pPr lvl="1"/>
            <a:r>
              <a:rPr lang="en-US" dirty="0"/>
              <a:t>It can do complex calculations in one instruction</a:t>
            </a:r>
          </a:p>
          <a:p>
            <a:pPr lvl="1"/>
            <a:r>
              <a:rPr lang="en-US" dirty="0"/>
              <a:t>It’s one of the only three-operand instructions the x86 has</a:t>
            </a:r>
          </a:p>
          <a:p>
            <a:pPr lvl="1"/>
            <a:r>
              <a:rPr lang="en-US" dirty="0"/>
              <a:t>It doesn’t touch the condition codes (we’ll come back to this)</a:t>
            </a:r>
          </a:p>
        </p:txBody>
      </p:sp>
      <p:graphicFrame>
        <p:nvGraphicFramePr>
          <p:cNvPr id="9" name="Table 8">
            <a:extLst>
              <a:ext uri="{FF2B5EF4-FFF2-40B4-BE49-F238E27FC236}">
                <a16:creationId xmlns:a16="http://schemas.microsoft.com/office/drawing/2014/main" id="{B68FF3AE-AE28-4C30-B4D8-AD7B60304176}"/>
              </a:ext>
            </a:extLst>
          </p:cNvPr>
          <p:cNvGraphicFramePr>
            <a:graphicFrameLocks noGrp="1"/>
          </p:cNvGraphicFramePr>
          <p:nvPr/>
        </p:nvGraphicFramePr>
        <p:xfrm>
          <a:off x="1524000" y="2701921"/>
          <a:ext cx="6096000" cy="855712"/>
        </p:xfrm>
        <a:graphic>
          <a:graphicData uri="http://schemas.openxmlformats.org/drawingml/2006/table">
            <a:tbl>
              <a:tblPr firstRow="1">
                <a:tableStyleId>{5C22544A-7EE6-4342-B048-85BDC9FD1C3A}</a:tableStyleId>
              </a:tblPr>
              <a:tblGrid>
                <a:gridCol w="3048000">
                  <a:extLst>
                    <a:ext uri="{9D8B030D-6E8A-4147-A177-3AD203B41FA5}">
                      <a16:colId xmlns:a16="http://schemas.microsoft.com/office/drawing/2014/main" val="1763707260"/>
                    </a:ext>
                  </a:extLst>
                </a:gridCol>
                <a:gridCol w="3048000">
                  <a:extLst>
                    <a:ext uri="{9D8B030D-6E8A-4147-A177-3AD203B41FA5}">
                      <a16:colId xmlns:a16="http://schemas.microsoft.com/office/drawing/2014/main" val="3681720809"/>
                    </a:ext>
                  </a:extLst>
                </a:gridCol>
              </a:tblGrid>
              <a:tr h="427856">
                <a:tc>
                  <a:txBody>
                    <a:bodyPr/>
                    <a:lstStyle/>
                    <a:p>
                      <a:r>
                        <a:rPr lang="en-US" dirty="0"/>
                        <a:t>Assembly</a:t>
                      </a:r>
                    </a:p>
                  </a:txBody>
                  <a:tcPr/>
                </a:tc>
                <a:tc>
                  <a:txBody>
                    <a:bodyPr/>
                    <a:lstStyle/>
                    <a:p>
                      <a:r>
                        <a:rPr lang="en-US" dirty="0"/>
                        <a:t>C equivalent</a:t>
                      </a:r>
                    </a:p>
                  </a:txBody>
                  <a:tcPr/>
                </a:tc>
                <a:extLst>
                  <a:ext uri="{0D108BD9-81ED-4DB2-BD59-A6C34878D82A}">
                    <a16:rowId xmlns:a16="http://schemas.microsoft.com/office/drawing/2014/main" val="983434592"/>
                  </a:ext>
                </a:extLst>
              </a:tr>
              <a:tr h="427856">
                <a:tc>
                  <a:txBody>
                    <a:bodyPr/>
                    <a:lstStyle/>
                    <a:p>
                      <a:r>
                        <a:rPr lang="en-US" dirty="0"/>
                        <a:t>lea (%rbx,%rdi,8), %</a:t>
                      </a:r>
                      <a:r>
                        <a:rPr lang="en-US" dirty="0" err="1"/>
                        <a:t>rax</a:t>
                      </a:r>
                      <a:endParaRPr lang="en-US" dirty="0"/>
                    </a:p>
                  </a:txBody>
                  <a:tcPr>
                    <a:solidFill>
                      <a:schemeClr val="bg1"/>
                    </a:solidFill>
                  </a:tcPr>
                </a:tc>
                <a:tc>
                  <a:txBody>
                    <a:bodyPr/>
                    <a:lstStyle/>
                    <a:p>
                      <a:r>
                        <a:rPr lang="en-US" dirty="0" err="1"/>
                        <a:t>rax</a:t>
                      </a:r>
                      <a:r>
                        <a:rPr lang="en-US" dirty="0"/>
                        <a:t> = &amp;</a:t>
                      </a:r>
                      <a:r>
                        <a:rPr lang="en-US" dirty="0" err="1"/>
                        <a:t>rbx</a:t>
                      </a:r>
                      <a:r>
                        <a:rPr lang="en-US" dirty="0"/>
                        <a:t>[</a:t>
                      </a:r>
                      <a:r>
                        <a:rPr lang="en-US" dirty="0" err="1"/>
                        <a:t>rdi</a:t>
                      </a:r>
                      <a:r>
                        <a:rPr lang="en-US" dirty="0"/>
                        <a:t>]</a:t>
                      </a:r>
                    </a:p>
                  </a:txBody>
                  <a:tcPr>
                    <a:solidFill>
                      <a:schemeClr val="bg1"/>
                    </a:solidFill>
                  </a:tcPr>
                </a:tc>
                <a:extLst>
                  <a:ext uri="{0D108BD9-81ED-4DB2-BD59-A6C34878D82A}">
                    <a16:rowId xmlns:a16="http://schemas.microsoft.com/office/drawing/2014/main" val="1622840762"/>
                  </a:ext>
                </a:extLst>
              </a:tr>
            </a:tbl>
          </a:graphicData>
        </a:graphic>
      </p:graphicFrame>
      <p:graphicFrame>
        <p:nvGraphicFramePr>
          <p:cNvPr id="11" name="Table 10">
            <a:extLst>
              <a:ext uri="{FF2B5EF4-FFF2-40B4-BE49-F238E27FC236}">
                <a16:creationId xmlns:a16="http://schemas.microsoft.com/office/drawing/2014/main" id="{D31B3374-CDED-4A36-9169-9CF04DAD1F07}"/>
              </a:ext>
            </a:extLst>
          </p:cNvPr>
          <p:cNvGraphicFramePr>
            <a:graphicFrameLocks noGrp="1"/>
          </p:cNvGraphicFramePr>
          <p:nvPr/>
        </p:nvGraphicFramePr>
        <p:xfrm>
          <a:off x="1524000" y="5564067"/>
          <a:ext cx="6096000" cy="855712"/>
        </p:xfrm>
        <a:graphic>
          <a:graphicData uri="http://schemas.openxmlformats.org/drawingml/2006/table">
            <a:tbl>
              <a:tblPr firstRow="1">
                <a:tableStyleId>{5C22544A-7EE6-4342-B048-85BDC9FD1C3A}</a:tableStyleId>
              </a:tblPr>
              <a:tblGrid>
                <a:gridCol w="3048000">
                  <a:extLst>
                    <a:ext uri="{9D8B030D-6E8A-4147-A177-3AD203B41FA5}">
                      <a16:colId xmlns:a16="http://schemas.microsoft.com/office/drawing/2014/main" val="1763707260"/>
                    </a:ext>
                  </a:extLst>
                </a:gridCol>
                <a:gridCol w="3048000">
                  <a:extLst>
                    <a:ext uri="{9D8B030D-6E8A-4147-A177-3AD203B41FA5}">
                      <a16:colId xmlns:a16="http://schemas.microsoft.com/office/drawing/2014/main" val="3681720809"/>
                    </a:ext>
                  </a:extLst>
                </a:gridCol>
              </a:tblGrid>
              <a:tr h="427856">
                <a:tc>
                  <a:txBody>
                    <a:bodyPr/>
                    <a:lstStyle/>
                    <a:p>
                      <a:r>
                        <a:rPr lang="en-US" dirty="0"/>
                        <a:t>Assembly</a:t>
                      </a:r>
                    </a:p>
                  </a:txBody>
                  <a:tcPr/>
                </a:tc>
                <a:tc>
                  <a:txBody>
                    <a:bodyPr/>
                    <a:lstStyle/>
                    <a:p>
                      <a:r>
                        <a:rPr lang="en-US" dirty="0"/>
                        <a:t>C equivalent</a:t>
                      </a:r>
                    </a:p>
                  </a:txBody>
                  <a:tcPr/>
                </a:tc>
                <a:extLst>
                  <a:ext uri="{0D108BD9-81ED-4DB2-BD59-A6C34878D82A}">
                    <a16:rowId xmlns:a16="http://schemas.microsoft.com/office/drawing/2014/main" val="983434592"/>
                  </a:ext>
                </a:extLst>
              </a:tr>
              <a:tr h="427856">
                <a:tc>
                  <a:txBody>
                    <a:bodyPr/>
                    <a:lstStyle/>
                    <a:p>
                      <a:r>
                        <a:rPr lang="en-US" dirty="0"/>
                        <a:t>lea (%rbx,%rbx,2), %</a:t>
                      </a:r>
                      <a:r>
                        <a:rPr lang="en-US" dirty="0" err="1"/>
                        <a:t>rax</a:t>
                      </a:r>
                      <a:endParaRPr lang="en-US" dirty="0"/>
                    </a:p>
                  </a:txBody>
                  <a:tcPr>
                    <a:solidFill>
                      <a:schemeClr val="bg1"/>
                    </a:solidFill>
                  </a:tcPr>
                </a:tc>
                <a:tc>
                  <a:txBody>
                    <a:bodyPr/>
                    <a:lstStyle/>
                    <a:p>
                      <a:r>
                        <a:rPr lang="en-US" dirty="0" err="1"/>
                        <a:t>rax</a:t>
                      </a:r>
                      <a:r>
                        <a:rPr lang="en-US" dirty="0"/>
                        <a:t> = </a:t>
                      </a:r>
                      <a:r>
                        <a:rPr lang="en-US" dirty="0" err="1"/>
                        <a:t>rbx</a:t>
                      </a:r>
                      <a:r>
                        <a:rPr lang="en-US" dirty="0"/>
                        <a:t> * 3</a:t>
                      </a:r>
                    </a:p>
                  </a:txBody>
                  <a:tcPr>
                    <a:solidFill>
                      <a:schemeClr val="bg1"/>
                    </a:solidFill>
                  </a:tcPr>
                </a:tc>
                <a:extLst>
                  <a:ext uri="{0D108BD9-81ED-4DB2-BD59-A6C34878D82A}">
                    <a16:rowId xmlns:a16="http://schemas.microsoft.com/office/drawing/2014/main" val="1622840762"/>
                  </a:ext>
                </a:extLst>
              </a:tr>
            </a:tbl>
          </a:graphicData>
        </a:graphic>
      </p:graphicFrame>
    </p:spTree>
    <p:extLst>
      <p:ext uri="{BB962C8B-B14F-4D97-AF65-F5344CB8AC3E}">
        <p14:creationId xmlns:p14="http://schemas.microsoft.com/office/powerpoint/2010/main" val="18908184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D06-B7EE-4D42-898D-7E8B282E46E1}"/>
              </a:ext>
            </a:extLst>
          </p:cNvPr>
          <p:cNvSpPr>
            <a:spLocks noGrp="1"/>
          </p:cNvSpPr>
          <p:nvPr>
            <p:ph type="title"/>
          </p:nvPr>
        </p:nvSpPr>
        <p:spPr/>
        <p:txBody>
          <a:bodyPr/>
          <a:lstStyle/>
          <a:p>
            <a:r>
              <a:rPr lang="en-US" dirty="0"/>
              <a:t>Which numbers are pointers?</a:t>
            </a:r>
          </a:p>
        </p:txBody>
      </p:sp>
      <p:sp>
        <p:nvSpPr>
          <p:cNvPr id="4" name="Content Placeholder 3">
            <a:extLst>
              <a:ext uri="{FF2B5EF4-FFF2-40B4-BE49-F238E27FC236}">
                <a16:creationId xmlns:a16="http://schemas.microsoft.com/office/drawing/2014/main" id="{32914581-8334-40BB-A8C2-370715FA625C}"/>
              </a:ext>
            </a:extLst>
          </p:cNvPr>
          <p:cNvSpPr>
            <a:spLocks noGrp="1"/>
          </p:cNvSpPr>
          <p:nvPr>
            <p:ph sz="half" idx="1"/>
          </p:nvPr>
        </p:nvSpPr>
        <p:spPr/>
        <p:txBody>
          <a:bodyPr/>
          <a:lstStyle/>
          <a:p>
            <a:r>
              <a:rPr lang="en-US" dirty="0"/>
              <a:t>They aren’t labeled</a:t>
            </a:r>
          </a:p>
          <a:p>
            <a:r>
              <a:rPr lang="en-US" dirty="0"/>
              <a:t>You have to figure it out from context</a:t>
            </a:r>
          </a:p>
        </p:txBody>
      </p:sp>
      <p:sp>
        <p:nvSpPr>
          <p:cNvPr id="5" name="Content Placeholder 4">
            <a:extLst>
              <a:ext uri="{FF2B5EF4-FFF2-40B4-BE49-F238E27FC236}">
                <a16:creationId xmlns:a16="http://schemas.microsoft.com/office/drawing/2014/main" id="{33E21C33-A24E-44A5-934A-CFC7807B9CA3}"/>
              </a:ext>
            </a:extLst>
          </p:cNvPr>
          <p:cNvSpPr>
            <a:spLocks noGrp="1"/>
          </p:cNvSpPr>
          <p:nvPr>
            <p:ph sz="half" idx="2"/>
          </p:nvPr>
        </p:nvSpPr>
        <p:spPr/>
        <p:txBody>
          <a:bodyPr/>
          <a:lstStyle/>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gdb</a:t>
            </a:r>
            <a:r>
              <a:rPr lang="en-US" sz="1200" dirty="0">
                <a:latin typeface="Courier New" panose="02070309020205020404" pitchFamily="49" charset="0"/>
                <a:cs typeface="Courier New" panose="02070309020205020404" pitchFamily="49" charset="0"/>
              </a:rPr>
              <a:t>) info registers</a:t>
            </a:r>
          </a:p>
          <a:p>
            <a:pPr marL="0" indent="0">
              <a:buNone/>
            </a:pPr>
            <a:r>
              <a:rPr lang="en-US" sz="1200" dirty="0" err="1">
                <a:latin typeface="Courier New" panose="02070309020205020404" pitchFamily="49" charset="0"/>
                <a:cs typeface="Courier New" panose="02070309020205020404" pitchFamily="49" charset="0"/>
              </a:rPr>
              <a:t>rax</a:t>
            </a:r>
            <a:r>
              <a:rPr lang="en-US" sz="1200" dirty="0">
                <a:latin typeface="Courier New" panose="02070309020205020404" pitchFamily="49" charset="0"/>
                <a:cs typeface="Courier New" panose="02070309020205020404" pitchFamily="49" charset="0"/>
              </a:rPr>
              <a:t>     0x40057d         4195709</a:t>
            </a:r>
          </a:p>
          <a:p>
            <a:pPr marL="0" indent="0">
              <a:buNone/>
            </a:pPr>
            <a:r>
              <a:rPr lang="en-US" sz="1200" dirty="0" err="1">
                <a:latin typeface="Courier New" panose="02070309020205020404" pitchFamily="49" charset="0"/>
                <a:cs typeface="Courier New" panose="02070309020205020404" pitchFamily="49" charset="0"/>
              </a:rPr>
              <a:t>rbx</a:t>
            </a:r>
            <a:r>
              <a:rPr lang="en-US" sz="1200" dirty="0">
                <a:latin typeface="Courier New" panose="02070309020205020404" pitchFamily="49" charset="0"/>
                <a:cs typeface="Courier New" panose="02070309020205020404" pitchFamily="49" charset="0"/>
              </a:rPr>
              <a:t>     0x0              0</a:t>
            </a:r>
          </a:p>
          <a:p>
            <a:pPr marL="0" indent="0">
              <a:buNone/>
            </a:pPr>
            <a:r>
              <a:rPr lang="en-US" sz="1200" dirty="0" err="1">
                <a:latin typeface="Courier New" panose="02070309020205020404" pitchFamily="49" charset="0"/>
                <a:cs typeface="Courier New" panose="02070309020205020404" pitchFamily="49" charset="0"/>
              </a:rPr>
              <a:t>rcx</a:t>
            </a:r>
            <a:r>
              <a:rPr lang="en-US" sz="1200" dirty="0">
                <a:latin typeface="Courier New" panose="02070309020205020404" pitchFamily="49" charset="0"/>
                <a:cs typeface="Courier New" panose="02070309020205020404" pitchFamily="49" charset="0"/>
              </a:rPr>
              <a:t>     0x4005e0         4195808</a:t>
            </a:r>
          </a:p>
          <a:p>
            <a:pPr marL="0" indent="0">
              <a:buNone/>
            </a:pPr>
            <a:r>
              <a:rPr lang="en-US" sz="1200" dirty="0" err="1">
                <a:latin typeface="Courier New" panose="02070309020205020404" pitchFamily="49" charset="0"/>
                <a:cs typeface="Courier New" panose="02070309020205020404" pitchFamily="49" charset="0"/>
              </a:rPr>
              <a:t>rdx</a:t>
            </a:r>
            <a:r>
              <a:rPr lang="en-US" sz="1200" dirty="0">
                <a:latin typeface="Courier New" panose="02070309020205020404" pitchFamily="49" charset="0"/>
                <a:cs typeface="Courier New" panose="02070309020205020404" pitchFamily="49" charset="0"/>
              </a:rPr>
              <a:t>     0x7fffffffdc28   140737488346152</a:t>
            </a:r>
          </a:p>
          <a:p>
            <a:pPr marL="0" indent="0">
              <a:buNone/>
            </a:pPr>
            <a:r>
              <a:rPr lang="en-US" sz="1200" dirty="0" err="1">
                <a:latin typeface="Courier New" panose="02070309020205020404" pitchFamily="49" charset="0"/>
                <a:cs typeface="Courier New" panose="02070309020205020404" pitchFamily="49" charset="0"/>
              </a:rPr>
              <a:t>rsi</a:t>
            </a:r>
            <a:r>
              <a:rPr lang="en-US" sz="1200" dirty="0">
                <a:latin typeface="Courier New" panose="02070309020205020404" pitchFamily="49" charset="0"/>
                <a:cs typeface="Courier New" panose="02070309020205020404" pitchFamily="49" charset="0"/>
              </a:rPr>
              <a:t>     0x7fffffffdc18   140737488346136</a:t>
            </a:r>
          </a:p>
          <a:p>
            <a:pPr marL="0" indent="0">
              <a:buNone/>
            </a:pPr>
            <a:r>
              <a:rPr lang="en-US" sz="1200" dirty="0" err="1">
                <a:latin typeface="Courier New" panose="02070309020205020404" pitchFamily="49" charset="0"/>
                <a:cs typeface="Courier New" panose="02070309020205020404" pitchFamily="49" charset="0"/>
              </a:rPr>
              <a:t>rdi</a:t>
            </a:r>
            <a:r>
              <a:rPr lang="en-US" sz="1200" dirty="0">
                <a:latin typeface="Courier New" panose="02070309020205020404" pitchFamily="49" charset="0"/>
                <a:cs typeface="Courier New" panose="02070309020205020404" pitchFamily="49" charset="0"/>
              </a:rPr>
              <a:t>     0x1              1</a:t>
            </a:r>
          </a:p>
          <a:p>
            <a:pPr marL="0" indent="0">
              <a:buNone/>
            </a:pPr>
            <a:r>
              <a:rPr lang="en-US" sz="1200" dirty="0" err="1">
                <a:latin typeface="Courier New" panose="02070309020205020404" pitchFamily="49" charset="0"/>
                <a:cs typeface="Courier New" panose="02070309020205020404" pitchFamily="49" charset="0"/>
              </a:rPr>
              <a:t>rbp</a:t>
            </a:r>
            <a:r>
              <a:rPr lang="en-US" sz="1200" dirty="0">
                <a:latin typeface="Courier New" panose="02070309020205020404" pitchFamily="49" charset="0"/>
                <a:cs typeface="Courier New" panose="02070309020205020404" pitchFamily="49" charset="0"/>
              </a:rPr>
              <a:t>     0x0              </a:t>
            </a:r>
            <a:r>
              <a:rPr lang="en-US" sz="1200" dirty="0" err="1">
                <a:latin typeface="Courier New" panose="02070309020205020404" pitchFamily="49" charset="0"/>
                <a:cs typeface="Courier New" panose="02070309020205020404" pitchFamily="49" charset="0"/>
              </a:rPr>
              <a:t>0x0</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rsp</a:t>
            </a:r>
            <a:r>
              <a:rPr lang="en-US" sz="1200" dirty="0">
                <a:latin typeface="Courier New" panose="02070309020205020404" pitchFamily="49" charset="0"/>
                <a:cs typeface="Courier New" panose="02070309020205020404" pitchFamily="49" charset="0"/>
              </a:rPr>
              <a:t>     0x7fffffffdb38   </a:t>
            </a:r>
            <a:r>
              <a:rPr lang="en-US" sz="1200" dirty="0" err="1">
                <a:latin typeface="Courier New" panose="02070309020205020404" pitchFamily="49" charset="0"/>
                <a:cs typeface="Courier New" panose="02070309020205020404" pitchFamily="49" charset="0"/>
              </a:rPr>
              <a:t>0x7fffffffdb38</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r8      0x7ffff7dd5e80   140737351868032</a:t>
            </a:r>
          </a:p>
          <a:p>
            <a:pPr marL="0" indent="0">
              <a:buNone/>
            </a:pPr>
            <a:r>
              <a:rPr lang="en-US" sz="1200" dirty="0">
                <a:latin typeface="Courier New" panose="02070309020205020404" pitchFamily="49" charset="0"/>
                <a:cs typeface="Courier New" panose="02070309020205020404" pitchFamily="49" charset="0"/>
              </a:rPr>
              <a:t>r9      0x0              0</a:t>
            </a:r>
          </a:p>
          <a:p>
            <a:pPr marL="0" indent="0">
              <a:buNone/>
            </a:pPr>
            <a:r>
              <a:rPr lang="en-US" sz="1200" dirty="0">
                <a:latin typeface="Courier New" panose="02070309020205020404" pitchFamily="49" charset="0"/>
                <a:cs typeface="Courier New" panose="02070309020205020404" pitchFamily="49" charset="0"/>
              </a:rPr>
              <a:t>r10     0x7fffffffd7c0   140737488345024</a:t>
            </a:r>
          </a:p>
          <a:p>
            <a:pPr marL="0" indent="0">
              <a:buNone/>
            </a:pPr>
            <a:r>
              <a:rPr lang="en-US" sz="1200" dirty="0">
                <a:latin typeface="Courier New" panose="02070309020205020404" pitchFamily="49" charset="0"/>
                <a:cs typeface="Courier New" panose="02070309020205020404" pitchFamily="49" charset="0"/>
              </a:rPr>
              <a:t>r11     0x7ffff7a2f460   140737348039776</a:t>
            </a:r>
          </a:p>
          <a:p>
            <a:pPr marL="0" indent="0">
              <a:buNone/>
            </a:pPr>
            <a:r>
              <a:rPr lang="en-US" sz="1200" dirty="0">
                <a:latin typeface="Courier New" panose="02070309020205020404" pitchFamily="49" charset="0"/>
                <a:cs typeface="Courier New" panose="02070309020205020404" pitchFamily="49" charset="0"/>
              </a:rPr>
              <a:t>r12     0x400490         4195472</a:t>
            </a:r>
          </a:p>
          <a:p>
            <a:pPr marL="0" indent="0">
              <a:buNone/>
            </a:pPr>
            <a:r>
              <a:rPr lang="en-US" sz="1200" dirty="0">
                <a:latin typeface="Courier New" panose="02070309020205020404" pitchFamily="49" charset="0"/>
                <a:cs typeface="Courier New" panose="02070309020205020404" pitchFamily="49" charset="0"/>
              </a:rPr>
              <a:t>r13     0x7fffffffdc10   140737488346128</a:t>
            </a:r>
          </a:p>
          <a:p>
            <a:pPr marL="0" indent="0">
              <a:buNone/>
            </a:pPr>
            <a:r>
              <a:rPr lang="en-US" sz="1200" dirty="0">
                <a:latin typeface="Courier New" panose="02070309020205020404" pitchFamily="49" charset="0"/>
                <a:cs typeface="Courier New" panose="02070309020205020404" pitchFamily="49" charset="0"/>
              </a:rPr>
              <a:t>r14     0x0              0</a:t>
            </a:r>
          </a:p>
          <a:p>
            <a:pPr marL="0" indent="0">
              <a:buNone/>
            </a:pPr>
            <a:r>
              <a:rPr lang="en-US" sz="1200" dirty="0">
                <a:latin typeface="Courier New" panose="02070309020205020404" pitchFamily="49" charset="0"/>
                <a:cs typeface="Courier New" panose="02070309020205020404" pitchFamily="49" charset="0"/>
              </a:rPr>
              <a:t>r15     0x0              0</a:t>
            </a:r>
          </a:p>
          <a:p>
            <a:pPr marL="0" indent="0">
              <a:buNone/>
            </a:pPr>
            <a:r>
              <a:rPr lang="en-US" sz="1200" dirty="0">
                <a:latin typeface="Courier New" panose="02070309020205020404" pitchFamily="49" charset="0"/>
                <a:cs typeface="Courier New" panose="02070309020205020404" pitchFamily="49" charset="0"/>
              </a:rPr>
              <a:t>rip     0x40057d         </a:t>
            </a:r>
            <a:r>
              <a:rPr lang="en-US" sz="1200" dirty="0" err="1">
                <a:latin typeface="Courier New" panose="02070309020205020404" pitchFamily="49" charset="0"/>
                <a:cs typeface="Courier New" panose="02070309020205020404" pitchFamily="49" charset="0"/>
              </a:rPr>
              <a:t>0x40057d</a:t>
            </a:r>
            <a:endParaRPr lang="en-US" sz="12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80270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D06-B7EE-4D42-898D-7E8B282E46E1}"/>
              </a:ext>
            </a:extLst>
          </p:cNvPr>
          <p:cNvSpPr>
            <a:spLocks noGrp="1"/>
          </p:cNvSpPr>
          <p:nvPr>
            <p:ph type="title"/>
          </p:nvPr>
        </p:nvSpPr>
        <p:spPr/>
        <p:txBody>
          <a:bodyPr/>
          <a:lstStyle/>
          <a:p>
            <a:r>
              <a:rPr lang="en-US" dirty="0"/>
              <a:t>Which numbers are pointers?</a:t>
            </a:r>
          </a:p>
        </p:txBody>
      </p:sp>
      <p:sp>
        <p:nvSpPr>
          <p:cNvPr id="4" name="Content Placeholder 3">
            <a:extLst>
              <a:ext uri="{FF2B5EF4-FFF2-40B4-BE49-F238E27FC236}">
                <a16:creationId xmlns:a16="http://schemas.microsoft.com/office/drawing/2014/main" id="{32914581-8334-40BB-A8C2-370715FA625C}"/>
              </a:ext>
            </a:extLst>
          </p:cNvPr>
          <p:cNvSpPr>
            <a:spLocks noGrp="1"/>
          </p:cNvSpPr>
          <p:nvPr>
            <p:ph sz="half" idx="1"/>
          </p:nvPr>
        </p:nvSpPr>
        <p:spPr/>
        <p:txBody>
          <a:bodyPr/>
          <a:lstStyle/>
          <a:p>
            <a:r>
              <a:rPr lang="en-US" dirty="0"/>
              <a:t>They aren’t labeled</a:t>
            </a:r>
          </a:p>
          <a:p>
            <a:r>
              <a:rPr lang="en-US" dirty="0"/>
              <a:t>You have to figure it out from context</a:t>
            </a:r>
          </a:p>
          <a:p>
            <a:endParaRPr lang="en-US" dirty="0"/>
          </a:p>
          <a:p>
            <a:r>
              <a:rPr lang="en-US" dirty="0">
                <a:solidFill>
                  <a:schemeClr val="accent1"/>
                </a:solidFill>
              </a:rPr>
              <a:t>%</a:t>
            </a:r>
            <a:r>
              <a:rPr lang="en-US" dirty="0" err="1">
                <a:solidFill>
                  <a:schemeClr val="accent1"/>
                </a:solidFill>
              </a:rPr>
              <a:t>rsp</a:t>
            </a:r>
            <a:r>
              <a:rPr lang="en-US" dirty="0"/>
              <a:t> and </a:t>
            </a:r>
            <a:r>
              <a:rPr lang="en-US" dirty="0">
                <a:solidFill>
                  <a:schemeClr val="accent2"/>
                </a:solidFill>
              </a:rPr>
              <a:t>%rip</a:t>
            </a:r>
            <a:r>
              <a:rPr lang="en-US" dirty="0"/>
              <a:t> always hold pointers</a:t>
            </a:r>
          </a:p>
        </p:txBody>
      </p:sp>
      <p:sp>
        <p:nvSpPr>
          <p:cNvPr id="5" name="Content Placeholder 4">
            <a:extLst>
              <a:ext uri="{FF2B5EF4-FFF2-40B4-BE49-F238E27FC236}">
                <a16:creationId xmlns:a16="http://schemas.microsoft.com/office/drawing/2014/main" id="{33E21C33-A24E-44A5-934A-CFC7807B9CA3}"/>
              </a:ext>
            </a:extLst>
          </p:cNvPr>
          <p:cNvSpPr>
            <a:spLocks noGrp="1"/>
          </p:cNvSpPr>
          <p:nvPr>
            <p:ph sz="half" idx="2"/>
          </p:nvPr>
        </p:nvSpPr>
        <p:spPr/>
        <p:txBody>
          <a:bodyPr/>
          <a:lstStyle/>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gdb</a:t>
            </a:r>
            <a:r>
              <a:rPr lang="en-US" sz="1200" dirty="0">
                <a:latin typeface="Courier New" panose="02070309020205020404" pitchFamily="49" charset="0"/>
                <a:cs typeface="Courier New" panose="02070309020205020404" pitchFamily="49" charset="0"/>
              </a:rPr>
              <a:t>) info registers</a:t>
            </a:r>
          </a:p>
          <a:p>
            <a:pPr marL="0" indent="0">
              <a:buNone/>
            </a:pPr>
            <a:r>
              <a:rPr lang="en-US" sz="1200" dirty="0" err="1">
                <a:latin typeface="Courier New" panose="02070309020205020404" pitchFamily="49" charset="0"/>
                <a:cs typeface="Courier New" panose="02070309020205020404" pitchFamily="49" charset="0"/>
              </a:rPr>
              <a:t>rax</a:t>
            </a:r>
            <a:r>
              <a:rPr lang="en-US" sz="1200" dirty="0">
                <a:latin typeface="Courier New" panose="02070309020205020404" pitchFamily="49" charset="0"/>
                <a:cs typeface="Courier New" panose="02070309020205020404" pitchFamily="49" charset="0"/>
              </a:rPr>
              <a:t>     0x40057d         4195709</a:t>
            </a:r>
          </a:p>
          <a:p>
            <a:pPr marL="0" indent="0">
              <a:buNone/>
            </a:pPr>
            <a:r>
              <a:rPr lang="en-US" sz="1200" dirty="0" err="1">
                <a:latin typeface="Courier New" panose="02070309020205020404" pitchFamily="49" charset="0"/>
                <a:cs typeface="Courier New" panose="02070309020205020404" pitchFamily="49" charset="0"/>
              </a:rPr>
              <a:t>rbx</a:t>
            </a:r>
            <a:r>
              <a:rPr lang="en-US" sz="1200" dirty="0">
                <a:latin typeface="Courier New" panose="02070309020205020404" pitchFamily="49" charset="0"/>
                <a:cs typeface="Courier New" panose="02070309020205020404" pitchFamily="49" charset="0"/>
              </a:rPr>
              <a:t>     0x0              0</a:t>
            </a:r>
          </a:p>
          <a:p>
            <a:pPr marL="0" indent="0">
              <a:buNone/>
            </a:pPr>
            <a:r>
              <a:rPr lang="en-US" sz="1200" dirty="0" err="1">
                <a:latin typeface="Courier New" panose="02070309020205020404" pitchFamily="49" charset="0"/>
                <a:cs typeface="Courier New" panose="02070309020205020404" pitchFamily="49" charset="0"/>
              </a:rPr>
              <a:t>rcx</a:t>
            </a:r>
            <a:r>
              <a:rPr lang="en-US" sz="1200" dirty="0">
                <a:latin typeface="Courier New" panose="02070309020205020404" pitchFamily="49" charset="0"/>
                <a:cs typeface="Courier New" panose="02070309020205020404" pitchFamily="49" charset="0"/>
              </a:rPr>
              <a:t>     0x4005e0         4195808</a:t>
            </a:r>
          </a:p>
          <a:p>
            <a:pPr marL="0" indent="0">
              <a:buNone/>
            </a:pPr>
            <a:r>
              <a:rPr lang="en-US" sz="1200" dirty="0" err="1">
                <a:latin typeface="Courier New" panose="02070309020205020404" pitchFamily="49" charset="0"/>
                <a:cs typeface="Courier New" panose="02070309020205020404" pitchFamily="49" charset="0"/>
              </a:rPr>
              <a:t>rdx</a:t>
            </a:r>
            <a:r>
              <a:rPr lang="en-US" sz="1200" dirty="0">
                <a:latin typeface="Courier New" panose="02070309020205020404" pitchFamily="49" charset="0"/>
                <a:cs typeface="Courier New" panose="02070309020205020404" pitchFamily="49" charset="0"/>
              </a:rPr>
              <a:t>     0x7fffffffdc28   140737488346152</a:t>
            </a:r>
          </a:p>
          <a:p>
            <a:pPr marL="0" indent="0">
              <a:buNone/>
            </a:pPr>
            <a:r>
              <a:rPr lang="en-US" sz="1200" dirty="0" err="1">
                <a:latin typeface="Courier New" panose="02070309020205020404" pitchFamily="49" charset="0"/>
                <a:cs typeface="Courier New" panose="02070309020205020404" pitchFamily="49" charset="0"/>
              </a:rPr>
              <a:t>rsi</a:t>
            </a:r>
            <a:r>
              <a:rPr lang="en-US" sz="1200" dirty="0">
                <a:latin typeface="Courier New" panose="02070309020205020404" pitchFamily="49" charset="0"/>
                <a:cs typeface="Courier New" panose="02070309020205020404" pitchFamily="49" charset="0"/>
              </a:rPr>
              <a:t>     0x7fffffffdc18   140737488346136</a:t>
            </a:r>
          </a:p>
          <a:p>
            <a:pPr marL="0" indent="0">
              <a:buNone/>
            </a:pPr>
            <a:r>
              <a:rPr lang="en-US" sz="1200" dirty="0" err="1">
                <a:latin typeface="Courier New" panose="02070309020205020404" pitchFamily="49" charset="0"/>
                <a:cs typeface="Courier New" panose="02070309020205020404" pitchFamily="49" charset="0"/>
              </a:rPr>
              <a:t>rdi</a:t>
            </a:r>
            <a:r>
              <a:rPr lang="en-US" sz="1200" dirty="0">
                <a:latin typeface="Courier New" panose="02070309020205020404" pitchFamily="49" charset="0"/>
                <a:cs typeface="Courier New" panose="02070309020205020404" pitchFamily="49" charset="0"/>
              </a:rPr>
              <a:t>     0x1              1</a:t>
            </a:r>
          </a:p>
          <a:p>
            <a:pPr marL="0" indent="0">
              <a:buNone/>
            </a:pPr>
            <a:r>
              <a:rPr lang="en-US" sz="1200" dirty="0" err="1">
                <a:latin typeface="Courier New" panose="02070309020205020404" pitchFamily="49" charset="0"/>
                <a:cs typeface="Courier New" panose="02070309020205020404" pitchFamily="49" charset="0"/>
              </a:rPr>
              <a:t>rbp</a:t>
            </a:r>
            <a:r>
              <a:rPr lang="en-US" sz="1200" dirty="0">
                <a:latin typeface="Courier New" panose="02070309020205020404" pitchFamily="49" charset="0"/>
                <a:cs typeface="Courier New" panose="02070309020205020404" pitchFamily="49" charset="0"/>
              </a:rPr>
              <a:t>     0x0              </a:t>
            </a:r>
            <a:r>
              <a:rPr lang="en-US" sz="1200" dirty="0" err="1">
                <a:latin typeface="Courier New" panose="02070309020205020404" pitchFamily="49" charset="0"/>
                <a:cs typeface="Courier New" panose="02070309020205020404" pitchFamily="49" charset="0"/>
              </a:rPr>
              <a:t>0x0</a:t>
            </a:r>
            <a:endParaRPr lang="en-US" sz="1200" dirty="0">
              <a:latin typeface="Courier New" panose="02070309020205020404" pitchFamily="49" charset="0"/>
              <a:cs typeface="Courier New" panose="02070309020205020404" pitchFamily="49" charset="0"/>
            </a:endParaRPr>
          </a:p>
          <a:p>
            <a:pPr marL="0" indent="0">
              <a:buNone/>
            </a:pPr>
            <a:r>
              <a:rPr lang="en-US" sz="1200" dirty="0" err="1">
                <a:solidFill>
                  <a:schemeClr val="accent1"/>
                </a:solidFill>
                <a:latin typeface="Courier New" panose="02070309020205020404" pitchFamily="49" charset="0"/>
                <a:cs typeface="Courier New" panose="02070309020205020404" pitchFamily="49" charset="0"/>
              </a:rPr>
              <a:t>rsp</a:t>
            </a:r>
            <a:r>
              <a:rPr lang="en-US" sz="1200" dirty="0">
                <a:solidFill>
                  <a:schemeClr val="accent1"/>
                </a:solidFill>
                <a:latin typeface="Courier New" panose="02070309020205020404" pitchFamily="49" charset="0"/>
                <a:cs typeface="Courier New" panose="02070309020205020404" pitchFamily="49" charset="0"/>
              </a:rPr>
              <a:t>     0x7fffffffdb38   </a:t>
            </a:r>
            <a:r>
              <a:rPr lang="en-US" sz="1200" dirty="0" err="1">
                <a:solidFill>
                  <a:schemeClr val="accent1"/>
                </a:solidFill>
                <a:latin typeface="Courier New" panose="02070309020205020404" pitchFamily="49" charset="0"/>
                <a:cs typeface="Courier New" panose="02070309020205020404" pitchFamily="49" charset="0"/>
              </a:rPr>
              <a:t>0x7fffffffdb38</a:t>
            </a:r>
            <a:endParaRPr lang="en-US" sz="1200" dirty="0">
              <a:solidFill>
                <a:schemeClr val="accent1"/>
              </a:solidFill>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r8      0x7ffff7dd5e80   140737351868032</a:t>
            </a:r>
          </a:p>
          <a:p>
            <a:pPr marL="0" indent="0">
              <a:buNone/>
            </a:pPr>
            <a:r>
              <a:rPr lang="en-US" sz="1200" dirty="0">
                <a:latin typeface="Courier New" panose="02070309020205020404" pitchFamily="49" charset="0"/>
                <a:cs typeface="Courier New" panose="02070309020205020404" pitchFamily="49" charset="0"/>
              </a:rPr>
              <a:t>r9      0x0              0</a:t>
            </a:r>
          </a:p>
          <a:p>
            <a:pPr marL="0" indent="0">
              <a:buNone/>
            </a:pPr>
            <a:r>
              <a:rPr lang="en-US" sz="1200" dirty="0">
                <a:latin typeface="Courier New" panose="02070309020205020404" pitchFamily="49" charset="0"/>
                <a:cs typeface="Courier New" panose="02070309020205020404" pitchFamily="49" charset="0"/>
              </a:rPr>
              <a:t>r10     0x7fffffffd7c0   140737488345024</a:t>
            </a:r>
          </a:p>
          <a:p>
            <a:pPr marL="0" indent="0">
              <a:buNone/>
            </a:pPr>
            <a:r>
              <a:rPr lang="en-US" sz="1200" dirty="0">
                <a:latin typeface="Courier New" panose="02070309020205020404" pitchFamily="49" charset="0"/>
                <a:cs typeface="Courier New" panose="02070309020205020404" pitchFamily="49" charset="0"/>
              </a:rPr>
              <a:t>r11     0x7ffff7a2f460   140737348039776</a:t>
            </a:r>
          </a:p>
          <a:p>
            <a:pPr marL="0" indent="0">
              <a:buNone/>
            </a:pPr>
            <a:r>
              <a:rPr lang="en-US" sz="1200" dirty="0">
                <a:latin typeface="Courier New" panose="02070309020205020404" pitchFamily="49" charset="0"/>
                <a:cs typeface="Courier New" panose="02070309020205020404" pitchFamily="49" charset="0"/>
              </a:rPr>
              <a:t>r12     0x400490         4195472</a:t>
            </a:r>
          </a:p>
          <a:p>
            <a:pPr marL="0" indent="0">
              <a:buNone/>
            </a:pPr>
            <a:r>
              <a:rPr lang="en-US" sz="1200" dirty="0">
                <a:latin typeface="Courier New" panose="02070309020205020404" pitchFamily="49" charset="0"/>
                <a:cs typeface="Courier New" panose="02070309020205020404" pitchFamily="49" charset="0"/>
              </a:rPr>
              <a:t>r13     0x7fffffffdc10   140737488346128</a:t>
            </a:r>
          </a:p>
          <a:p>
            <a:pPr marL="0" indent="0">
              <a:buNone/>
            </a:pPr>
            <a:r>
              <a:rPr lang="en-US" sz="1200" dirty="0">
                <a:latin typeface="Courier New" panose="02070309020205020404" pitchFamily="49" charset="0"/>
                <a:cs typeface="Courier New" panose="02070309020205020404" pitchFamily="49" charset="0"/>
              </a:rPr>
              <a:t>r14     0x0              0</a:t>
            </a:r>
          </a:p>
          <a:p>
            <a:pPr marL="0" indent="0">
              <a:buNone/>
            </a:pPr>
            <a:r>
              <a:rPr lang="en-US" sz="1200" dirty="0">
                <a:latin typeface="Courier New" panose="02070309020205020404" pitchFamily="49" charset="0"/>
                <a:cs typeface="Courier New" panose="02070309020205020404" pitchFamily="49" charset="0"/>
              </a:rPr>
              <a:t>r15     0x0              0</a:t>
            </a:r>
          </a:p>
          <a:p>
            <a:pPr marL="0" indent="0">
              <a:buNone/>
            </a:pPr>
            <a:r>
              <a:rPr lang="en-US" sz="1200" dirty="0">
                <a:solidFill>
                  <a:schemeClr val="accent2"/>
                </a:solidFill>
                <a:latin typeface="Courier New" panose="02070309020205020404" pitchFamily="49" charset="0"/>
                <a:cs typeface="Courier New" panose="02070309020205020404" pitchFamily="49" charset="0"/>
              </a:rPr>
              <a:t>rip     0x40057d         </a:t>
            </a:r>
            <a:r>
              <a:rPr lang="en-US" sz="1200" dirty="0" err="1">
                <a:solidFill>
                  <a:schemeClr val="accent2"/>
                </a:solidFill>
                <a:latin typeface="Courier New" panose="02070309020205020404" pitchFamily="49" charset="0"/>
                <a:cs typeface="Courier New" panose="02070309020205020404" pitchFamily="49" charset="0"/>
              </a:rPr>
              <a:t>0x40057d</a:t>
            </a:r>
            <a:endParaRPr lang="en-US" sz="1200" dirty="0">
              <a:solidFill>
                <a:schemeClr val="accent2"/>
              </a:solidFill>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210694802"/>
      </p:ext>
    </p:extLst>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nd Content: Build">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6323</Words>
  <Application>Microsoft Office PowerPoint</Application>
  <PresentationFormat>On-screen Show (4:3)</PresentationFormat>
  <Paragraphs>1265</Paragraphs>
  <Slides>66</Slides>
  <Notes>55</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Times New Roman</vt:lpstr>
      <vt:lpstr>Wingdings 2</vt:lpstr>
      <vt:lpstr>Courier New</vt:lpstr>
      <vt:lpstr>Gill Sans</vt:lpstr>
      <vt:lpstr>Calibri Bold</vt:lpstr>
      <vt:lpstr>Arial</vt:lpstr>
      <vt:lpstr>Cambria Math</vt:lpstr>
      <vt:lpstr>Calibri</vt:lpstr>
      <vt:lpstr>Noto Sans Symbols</vt:lpstr>
      <vt:lpstr>Wingdings</vt:lpstr>
      <vt:lpstr>Arial Narrow</vt:lpstr>
      <vt:lpstr>Title Slide</vt:lpstr>
      <vt:lpstr>template2007</vt:lpstr>
      <vt:lpstr>Title and Content</vt:lpstr>
      <vt:lpstr>Title and Content: Build</vt:lpstr>
      <vt:lpstr>Title Only</vt:lpstr>
      <vt:lpstr>1_Title and Content</vt:lpstr>
      <vt:lpstr>Machine-Level Programming II: Control  15-213/14-513/15-513: Introduction to Computer Systems 5th Lecture, May 24, 2023</vt:lpstr>
      <vt:lpstr>Today</vt:lpstr>
      <vt:lpstr>Reminder: Machine Instructions</vt:lpstr>
      <vt:lpstr>Reminder: Machine Instructions</vt:lpstr>
      <vt:lpstr>Reminder: Address Modes</vt:lpstr>
      <vt:lpstr>Memory operands and LEA</vt:lpstr>
      <vt:lpstr>Why use LEA?</vt:lpstr>
      <vt:lpstr>Which numbers are pointers?</vt:lpstr>
      <vt:lpstr>Which numbers are pointers?</vt:lpstr>
      <vt:lpstr>Which numbers are pointers?</vt:lpstr>
      <vt:lpstr>Which numbers are pointers?</vt:lpstr>
      <vt:lpstr>Which numbers are pointers?</vt:lpstr>
      <vt:lpstr>Which numbers are pointers?</vt:lpstr>
      <vt:lpstr>Today</vt:lpstr>
      <vt:lpstr>Control flow </vt:lpstr>
      <vt:lpstr>Control flow in assembly language</vt:lpstr>
      <vt:lpstr>Processor State (x86-64, Partial)</vt:lpstr>
      <vt:lpstr>Condition Codes (Implicit Setting)</vt:lpstr>
      <vt:lpstr>ZF set when</vt:lpstr>
      <vt:lpstr>SF set when</vt:lpstr>
      <vt:lpstr>CF set when</vt:lpstr>
      <vt:lpstr>OF set when</vt:lpstr>
      <vt:lpstr>Compare Instruction</vt:lpstr>
      <vt:lpstr>Test Instruction</vt:lpstr>
      <vt:lpstr>Today</vt:lpstr>
      <vt:lpstr>Jumping</vt:lpstr>
      <vt:lpstr>Reading Condition Codes</vt:lpstr>
      <vt:lpstr>x86-64 Integer Registers</vt:lpstr>
      <vt:lpstr>Reading Condition Codes (Cont.)</vt:lpstr>
      <vt:lpstr>Reading Condition Codes (Cont.)</vt:lpstr>
      <vt:lpstr>Activity Time!</vt:lpstr>
      <vt:lpstr>Conditional Branch Example (Old Style)</vt:lpstr>
      <vt:lpstr>Expressing with Goto Code</vt:lpstr>
      <vt:lpstr>General Conditional Expression Translation (Using Branches)</vt:lpstr>
      <vt:lpstr>Using Conditional Moves</vt:lpstr>
      <vt:lpstr>Conditional Move Example</vt:lpstr>
      <vt:lpstr>Bad Cases for Conditional Move</vt:lpstr>
      <vt:lpstr>Activity Time!</vt:lpstr>
      <vt:lpstr>Today</vt:lpstr>
      <vt:lpstr>“Do-While” Loop Example</vt:lpstr>
      <vt:lpstr>“Do-While” Loop Compilation</vt:lpstr>
      <vt:lpstr>General “Do-While” Translation</vt:lpstr>
      <vt:lpstr>General “While” Translation #1</vt:lpstr>
      <vt:lpstr>While Loop Example #1</vt:lpstr>
      <vt:lpstr>General “While” Translation #2</vt:lpstr>
      <vt:lpstr>While Loop Example #2</vt:lpstr>
      <vt:lpstr>“For” Loop Form</vt:lpstr>
      <vt:lpstr>“For” Loop → While Loop</vt:lpstr>
      <vt:lpstr>For-While Conversion</vt:lpstr>
      <vt:lpstr>“For” Loop Do-While Conversion</vt:lpstr>
      <vt:lpstr>Activity Time!</vt:lpstr>
      <vt:lpstr>Today</vt:lpstr>
      <vt:lpstr>Switch Statement Example</vt:lpstr>
      <vt:lpstr>Jump Table Structure</vt:lpstr>
      <vt:lpstr>Switch Statement Example</vt:lpstr>
      <vt:lpstr>Switch Statement Example</vt:lpstr>
      <vt:lpstr>Assembly Setup Explanation</vt:lpstr>
      <vt:lpstr>Jump Table</vt:lpstr>
      <vt:lpstr>Code Blocks (x == 1)</vt:lpstr>
      <vt:lpstr>Handling Fall-Through</vt:lpstr>
      <vt:lpstr>Code Blocks (x == 2, x == 3)</vt:lpstr>
      <vt:lpstr>Code Blocks (x == 5, x == 6, default)</vt:lpstr>
      <vt:lpstr>Finding Jump Table in Binary</vt:lpstr>
      <vt:lpstr>Finding Jump Table in Binary (cont.)</vt:lpstr>
      <vt:lpstr>Finding Jump Table in Binary (cont.)</vt:lpstr>
      <vt:lpstr>Activity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Machine-Level Programming II: Control  15-213: Introduction to Computer Systems 6th Lecture, May 26, 2022</dc:title>
  <dc:creator>Brian Railing</dc:creator>
  <cp:lastModifiedBy>Brian Railing</cp:lastModifiedBy>
  <cp:revision>24</cp:revision>
  <dcterms:modified xsi:type="dcterms:W3CDTF">2023-05-24T16:21:51Z</dcterms:modified>
</cp:coreProperties>
</file>