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4" r:id="rId2"/>
    <p:sldMasterId id="2147483705" r:id="rId3"/>
    <p:sldMasterId id="2147483706" r:id="rId4"/>
    <p:sldMasterId id="2147483707" r:id="rId5"/>
  </p:sldMasterIdLst>
  <p:notesMasterIdLst>
    <p:notesMasterId r:id="rId8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34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84"/>
      <p:bold r:id="rId85"/>
      <p:italic r:id="rId86"/>
      <p:boldItalic r:id="rId87"/>
    </p:embeddedFont>
    <p:embeddedFont>
      <p:font typeface="Calibri" panose="020F0502020204030204" pitchFamily="34" charset="0"/>
      <p:regular r:id="rId88"/>
      <p:bold r:id="rId89"/>
      <p:italic r:id="rId90"/>
      <p:boldItalic r:id="rId91"/>
    </p:embeddedFont>
    <p:embeddedFont>
      <p:font typeface="Gill Sans" panose="020B0604020202020204" charset="0"/>
      <p:regular r:id="rId92"/>
      <p:bold r:id="rId93"/>
    </p:embeddedFont>
    <p:embeddedFont>
      <p:font typeface="Noto Sans Symbols" panose="020B0604020202020204" charset="0"/>
      <p:regular r:id="rId94"/>
      <p:bold r:id="rId9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E40DD1-18CE-47C8-A119-0F7C9B7843C6}">
  <a:tblStyle styleId="{6CE40DD1-18CE-47C8-A119-0F7C9B7843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C4DCE79-066F-4FD8-84AA-9C936B8F75C2}" styleName="Table_1">
    <a:wholeTbl>
      <a:tcTxStyle b="off" i="off">
        <a:font>
          <a:latin typeface="Calibri Bold"/>
          <a:ea typeface="Calibri Bold"/>
          <a:cs typeface="Calibri Bold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E6E6"/>
          </a:solidFill>
        </a:fill>
      </a:tcStyle>
    </a:wholeTbl>
    <a:band1H>
      <a:tcTxStyle/>
      <a:tcStyle>
        <a:tcBdr/>
        <a:fill>
          <a:solidFill>
            <a:srgbClr val="DD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D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146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font" Target="fonts/font1.fntdata"/><Relationship Id="rId89" Type="http://schemas.openxmlformats.org/officeDocument/2006/relationships/font" Target="fonts/font6.fntdata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90" Type="http://schemas.openxmlformats.org/officeDocument/2006/relationships/font" Target="fonts/font7.fntdata"/><Relationship Id="rId95" Type="http://schemas.openxmlformats.org/officeDocument/2006/relationships/font" Target="fonts/font12.fntdata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notesMaster" Target="notesMasters/notesMaster1.xml"/><Relationship Id="rId88" Type="http://schemas.openxmlformats.org/officeDocument/2006/relationships/font" Target="fonts/font5.fntdata"/><Relationship Id="rId91" Type="http://schemas.openxmlformats.org/officeDocument/2006/relationships/font" Target="fonts/font8.fntdata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font" Target="fonts/font3.fntdata"/><Relationship Id="rId94" Type="http://schemas.openxmlformats.org/officeDocument/2006/relationships/font" Target="fonts/font11.fntdata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viewProps" Target="view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font" Target="fonts/font4.fntdata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font" Target="fonts/font10.fntdata"/><Relationship Id="rId98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05-31T16:51:39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7053 7258 0,'0'321'125,"0"206"-109,0-205-1,0-263 1,0-1 0,0 1-1,0-30 63,0 29-31,0 1-31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Shape 5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Shape 6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Shape 6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Shape 6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Shape 7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Shape 7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Shape 7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Shape 8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Shape 8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Shape 9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Shape 9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Shape 9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Shape 9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Shape 10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Shape 10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Shape 10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Shape 10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Shape 10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Shape 10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Shape 1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Shape 1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Shape 1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Shape 1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Shape 1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Shape 1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Shape 1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Shape 1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Shape 1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Shape 1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Shape 1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Shape 1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Shape 1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Shape 1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Shape 1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Shape 1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Shape 1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Shape 1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Shape 1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Shape 1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Shape 1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Shape 1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Shape 1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Shape 1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Shape 1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Shape 1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Shape 1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Shape 1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Shape 1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Shape 1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Shape 1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Shape 1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Shape 1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Shape 13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Shape 1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Shape 14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Shape 1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Shape 1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Shape 14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Shape 1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Shape 14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Shape 14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Shape 1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Shape 14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Shape 1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Shape 14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Shape 1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Shape 14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Shape 14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Shape 14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Shape 1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Shape 14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Shape 1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Shape 14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35000" y="2032000"/>
            <a:ext cx="7772400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35000" y="2032000"/>
            <a:ext cx="7772400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5395118" y="2834482"/>
            <a:ext cx="45259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1204119" y="853282"/>
            <a:ext cx="45259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32004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R="0" lvl="0" algn="ctr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810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624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6482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624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32004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32004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35052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Char char="⬛"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418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0519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1854200" y="-76200"/>
            <a:ext cx="5435600" cy="83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32004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 rot="5400000">
            <a:off x="4425950" y="2495550"/>
            <a:ext cx="65786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158750" y="476250"/>
            <a:ext cx="6578600" cy="6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32004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32004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32004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32004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R="0" lvl="0" algn="ctr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810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624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6482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624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35052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Char char="⬛"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418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0519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 rot="5400000">
            <a:off x="1854200" y="-76200"/>
            <a:ext cx="5435600" cy="83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32004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4425950" y="2495550"/>
            <a:ext cx="65786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750" y="476250"/>
            <a:ext cx="6578600" cy="6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32004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32004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R="0" lvl="0" algn="ctr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810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624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46482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624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32004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32004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35000" y="2032000"/>
            <a:ext cx="7772400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35052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Char char="⬛"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418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0519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 rot="5400000">
            <a:off x="1854200" y="-76200"/>
            <a:ext cx="5435600" cy="83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32004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 rot="5400000">
            <a:off x="4425950" y="2495550"/>
            <a:ext cx="65786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 rot="5400000">
            <a:off x="158750" y="476250"/>
            <a:ext cx="6578600" cy="6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32004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624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624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Char char="⬛"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418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0519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 rot="5400000">
            <a:off x="4779169" y="2142332"/>
            <a:ext cx="5872163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 rot="5400000">
            <a:off x="511969" y="123032"/>
            <a:ext cx="5872163" cy="6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35000" y="2032000"/>
            <a:ext cx="7772400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35000" y="2032000"/>
            <a:ext cx="7772400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sz="1000" b="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7897813" y="-26988"/>
            <a:ext cx="1320800" cy="25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32004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7897813" y="-26988"/>
            <a:ext cx="1320800" cy="25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32004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sz="1000" b="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7897813" y="-26988"/>
            <a:ext cx="1320800" cy="25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32004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sz="1000" b="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7897813" y="-26988"/>
            <a:ext cx="1320800" cy="25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sz="1000" b="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7897813" y="-26988"/>
            <a:ext cx="1320800" cy="25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685800" y="4572000"/>
            <a:ext cx="3785716" cy="6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Instructors: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l"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solidFill>
                  <a:schemeClr val="tx1"/>
                </a:solidFill>
                <a:latin typeface="Calibri" pitchFamily="34" charset="0"/>
              </a:rPr>
              <a:t>Brian Railing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531118" y="1769026"/>
            <a:ext cx="8760719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Machine-Level Programming III: Procedures</a:t>
            </a:r>
            <a:b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15-213/14-513/15-513: Introduction to Computer Systems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20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Lecture, </a:t>
            </a:r>
            <a:r>
              <a:rPr lang="en-US" sz="2000" b="0" dirty="0">
                <a:latin typeface="Calibri"/>
                <a:ea typeface="Calibri"/>
                <a:cs typeface="Calibri"/>
                <a:sym typeface="Calibri"/>
              </a:rPr>
              <a:t>May 25, 2023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7494561" y="235863"/>
            <a:ext cx="132080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Carnegie Mellon</a:t>
            </a:r>
            <a:endParaRPr/>
          </a:p>
        </p:txBody>
      </p:sp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x86-64 Stack</a:t>
            </a:r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 of memory managed with stack discipline</a:t>
            </a:r>
            <a:endParaRPr/>
          </a:p>
          <a:p>
            <a:pPr marL="569913" marR="0" lvl="0" indent="-225425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viewed as array of bytes.</a:t>
            </a:r>
            <a:endParaRPr/>
          </a:p>
          <a:p>
            <a:pPr marL="569913" marR="0" lvl="0" indent="-225425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regions have different purposes.</a:t>
            </a:r>
            <a:endParaRPr/>
          </a:p>
          <a:p>
            <a:pPr marL="569913" marR="0" lvl="0" indent="-225425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(Like ABI, a policy decision)</a:t>
            </a:r>
            <a:endParaRPr/>
          </a:p>
          <a:p>
            <a:pPr marL="254000" marR="0" lvl="0" indent="-16256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7075460" y="975638"/>
            <a:ext cx="1142349" cy="5410200"/>
          </a:xfrm>
          <a:prstGeom prst="rect">
            <a:avLst/>
          </a:prstGeom>
          <a:solidFill>
            <a:srgbClr val="CBCBE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endParaRPr sz="42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01" name="Shape 301"/>
          <p:cNvGrpSpPr/>
          <p:nvPr/>
        </p:nvGrpSpPr>
        <p:grpSpPr>
          <a:xfrm>
            <a:off x="7075461" y="654389"/>
            <a:ext cx="1142349" cy="559420"/>
            <a:chOff x="1154801" y="3021980"/>
            <a:chExt cx="1142349" cy="559420"/>
          </a:xfrm>
        </p:grpSpPr>
        <p:sp>
          <p:nvSpPr>
            <p:cNvPr id="302" name="Shape 302"/>
            <p:cNvSpPr/>
            <p:nvPr/>
          </p:nvSpPr>
          <p:spPr>
            <a:xfrm>
              <a:off x="1154801" y="3021980"/>
              <a:ext cx="1142349" cy="468909"/>
            </a:xfrm>
            <a:custGeom>
              <a:avLst/>
              <a:gdLst/>
              <a:ahLst/>
              <a:cxnLst/>
              <a:rect l="0" t="0" r="0" b="0"/>
              <a:pathLst>
                <a:path w="1142349" h="468909" extrusionOk="0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rgbClr val="CBCBEF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Gill Sans"/>
                <a:buNone/>
              </a:pPr>
              <a:endPara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1179195" y="3429000"/>
              <a:ext cx="1106805" cy="152400"/>
            </a:xfrm>
            <a:prstGeom prst="rect">
              <a:avLst/>
            </a:prstGeom>
            <a:solidFill>
              <a:srgbClr val="CBCB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Gill Sans"/>
                <a:buNone/>
              </a:pPr>
              <a:endPara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304" name="Shape 304"/>
          <p:cNvGrpSpPr/>
          <p:nvPr/>
        </p:nvGrpSpPr>
        <p:grpSpPr>
          <a:xfrm rot="10800000" flipH="1">
            <a:off x="7064311" y="6014053"/>
            <a:ext cx="1142349" cy="559420"/>
            <a:chOff x="1154801" y="3021980"/>
            <a:chExt cx="1142349" cy="559420"/>
          </a:xfrm>
        </p:grpSpPr>
        <p:sp>
          <p:nvSpPr>
            <p:cNvPr id="305" name="Shape 305"/>
            <p:cNvSpPr/>
            <p:nvPr/>
          </p:nvSpPr>
          <p:spPr>
            <a:xfrm>
              <a:off x="1154801" y="3021980"/>
              <a:ext cx="1142349" cy="468909"/>
            </a:xfrm>
            <a:custGeom>
              <a:avLst/>
              <a:gdLst/>
              <a:ahLst/>
              <a:cxnLst/>
              <a:rect l="0" t="0" r="0" b="0"/>
              <a:pathLst>
                <a:path w="1142349" h="468909" extrusionOk="0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rgbClr val="CBCBEF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Gill Sans"/>
                <a:buNone/>
              </a:pPr>
              <a:endPara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1179195" y="3429000"/>
              <a:ext cx="1106805" cy="152400"/>
            </a:xfrm>
            <a:prstGeom prst="rect">
              <a:avLst/>
            </a:prstGeom>
            <a:solidFill>
              <a:srgbClr val="CBCB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Gill Sans"/>
                <a:buNone/>
              </a:pPr>
              <a:endPara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307" name="Shape 307"/>
          <p:cNvCxnSpPr/>
          <p:nvPr/>
        </p:nvCxnSpPr>
        <p:spPr>
          <a:xfrm>
            <a:off x="7075460" y="1507179"/>
            <a:ext cx="11312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8" name="Shape 308"/>
          <p:cNvCxnSpPr/>
          <p:nvPr/>
        </p:nvCxnSpPr>
        <p:spPr>
          <a:xfrm>
            <a:off x="7075460" y="2733814"/>
            <a:ext cx="11312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9" name="Shape 309"/>
          <p:cNvCxnSpPr/>
          <p:nvPr/>
        </p:nvCxnSpPr>
        <p:spPr>
          <a:xfrm>
            <a:off x="7075460" y="4071961"/>
            <a:ext cx="11312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0" name="Shape 310"/>
          <p:cNvCxnSpPr/>
          <p:nvPr/>
        </p:nvCxnSpPr>
        <p:spPr>
          <a:xfrm>
            <a:off x="7075460" y="5581928"/>
            <a:ext cx="11312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1" name="Shape 311"/>
          <p:cNvSpPr txBox="1"/>
          <p:nvPr/>
        </p:nvSpPr>
        <p:spPr>
          <a:xfrm>
            <a:off x="7126486" y="4364003"/>
            <a:ext cx="109132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/>
          </a:p>
        </p:txBody>
      </p:sp>
      <p:sp>
        <p:nvSpPr>
          <p:cNvPr id="312" name="Shape 312"/>
          <p:cNvSpPr txBox="1"/>
          <p:nvPr/>
        </p:nvSpPr>
        <p:spPr>
          <a:xfrm>
            <a:off x="7078283" y="1780510"/>
            <a:ext cx="11356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" name="Shape 317"/>
          <p:cNvCxnSpPr/>
          <p:nvPr/>
        </p:nvCxnSpPr>
        <p:spPr>
          <a:xfrm rot="10800000" flipH="1">
            <a:off x="4083442" y="1507180"/>
            <a:ext cx="2980869" cy="382858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18" name="Shape 318"/>
          <p:cNvCxnSpPr/>
          <p:nvPr/>
        </p:nvCxnSpPr>
        <p:spPr>
          <a:xfrm rot="10800000" flipH="1">
            <a:off x="4081854" y="2733814"/>
            <a:ext cx="3006851" cy="2356624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19" name="Shape 319"/>
          <p:cNvSpPr/>
          <p:nvPr/>
        </p:nvSpPr>
        <p:spPr>
          <a:xfrm>
            <a:off x="7494561" y="235863"/>
            <a:ext cx="132080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Carnegie Mellon</a:t>
            </a:r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x86-64 Stack</a:t>
            </a:r>
            <a:endParaRPr/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 of memory managed with stack discipline</a:t>
            </a:r>
            <a:endParaRPr/>
          </a:p>
        </p:txBody>
      </p:sp>
      <p:cxnSp>
        <p:nvCxnSpPr>
          <p:cNvPr id="322" name="Shape 322"/>
          <p:cNvCxnSpPr/>
          <p:nvPr/>
        </p:nvCxnSpPr>
        <p:spPr>
          <a:xfrm>
            <a:off x="3457816" y="4938038"/>
            <a:ext cx="50812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3" name="Shape 323"/>
          <p:cNvSpPr/>
          <p:nvPr/>
        </p:nvSpPr>
        <p:spPr>
          <a:xfrm>
            <a:off x="791758" y="4706263"/>
            <a:ext cx="2634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62699"/>
                </a:solidFill>
                <a:latin typeface="Calibri"/>
                <a:ea typeface="Calibri"/>
                <a:cs typeface="Calibri"/>
                <a:sym typeface="Calibri"/>
              </a:rPr>
              <a:t>Stack Pointer: </a:t>
            </a:r>
            <a:r>
              <a:rPr lang="en-US" sz="24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24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24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4083442" y="1890038"/>
            <a:ext cx="1305241" cy="32004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3957999" y="5544463"/>
            <a:ext cx="1584100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62699"/>
                </a:solidFill>
                <a:latin typeface="Calibri"/>
                <a:ea typeface="Calibri"/>
                <a:cs typeface="Calibri"/>
                <a:sym typeface="Calibri"/>
              </a:rPr>
              <a:t>Stack “Top”</a:t>
            </a:r>
            <a:endParaRPr dirty="0"/>
          </a:p>
        </p:txBody>
      </p:sp>
      <p:cxnSp>
        <p:nvCxnSpPr>
          <p:cNvPr id="326" name="Shape 326"/>
          <p:cNvCxnSpPr/>
          <p:nvPr/>
        </p:nvCxnSpPr>
        <p:spPr>
          <a:xfrm>
            <a:off x="4081854" y="4785638"/>
            <a:ext cx="129571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7" name="Shape 327"/>
          <p:cNvSpPr/>
          <p:nvPr/>
        </p:nvSpPr>
        <p:spPr>
          <a:xfrm>
            <a:off x="3716641" y="975638"/>
            <a:ext cx="2117881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62699"/>
                </a:solidFill>
                <a:latin typeface="Calibri"/>
                <a:ea typeface="Calibri"/>
                <a:cs typeface="Calibri"/>
                <a:sym typeface="Calibri"/>
              </a:rPr>
              <a:t>Stack “Bottom”</a:t>
            </a:r>
            <a:endParaRPr dirty="0"/>
          </a:p>
        </p:txBody>
      </p:sp>
      <p:sp>
        <p:nvSpPr>
          <p:cNvPr id="328" name="Shape 328"/>
          <p:cNvSpPr/>
          <p:nvPr/>
        </p:nvSpPr>
        <p:spPr>
          <a:xfrm>
            <a:off x="4424837" y="1432838"/>
            <a:ext cx="609748" cy="381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9" name="Shape 329"/>
          <p:cNvSpPr/>
          <p:nvPr/>
        </p:nvSpPr>
        <p:spPr>
          <a:xfrm rot="10800000" flipH="1">
            <a:off x="4424837" y="5166638"/>
            <a:ext cx="609748" cy="381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7075460" y="975638"/>
            <a:ext cx="1142349" cy="5410200"/>
          </a:xfrm>
          <a:prstGeom prst="rect">
            <a:avLst/>
          </a:prstGeom>
          <a:solidFill>
            <a:srgbClr val="CBCBE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endParaRPr sz="42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31" name="Shape 331"/>
          <p:cNvGrpSpPr/>
          <p:nvPr/>
        </p:nvGrpSpPr>
        <p:grpSpPr>
          <a:xfrm>
            <a:off x="7075461" y="654389"/>
            <a:ext cx="1142349" cy="559420"/>
            <a:chOff x="1154801" y="3021980"/>
            <a:chExt cx="1142349" cy="559420"/>
          </a:xfrm>
        </p:grpSpPr>
        <p:sp>
          <p:nvSpPr>
            <p:cNvPr id="332" name="Shape 332"/>
            <p:cNvSpPr/>
            <p:nvPr/>
          </p:nvSpPr>
          <p:spPr>
            <a:xfrm>
              <a:off x="1154801" y="3021980"/>
              <a:ext cx="1142349" cy="468909"/>
            </a:xfrm>
            <a:custGeom>
              <a:avLst/>
              <a:gdLst/>
              <a:ahLst/>
              <a:cxnLst/>
              <a:rect l="0" t="0" r="0" b="0"/>
              <a:pathLst>
                <a:path w="1142349" h="468909" extrusionOk="0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rgbClr val="CBCBEF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Gill Sans"/>
                <a:buNone/>
              </a:pPr>
              <a:endPara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1179195" y="3429000"/>
              <a:ext cx="1106805" cy="152400"/>
            </a:xfrm>
            <a:prstGeom prst="rect">
              <a:avLst/>
            </a:prstGeom>
            <a:solidFill>
              <a:srgbClr val="CBCB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Gill Sans"/>
                <a:buNone/>
              </a:pPr>
              <a:endPara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334" name="Shape 334"/>
          <p:cNvGrpSpPr/>
          <p:nvPr/>
        </p:nvGrpSpPr>
        <p:grpSpPr>
          <a:xfrm rot="10800000" flipH="1">
            <a:off x="7064311" y="6014053"/>
            <a:ext cx="1142349" cy="559420"/>
            <a:chOff x="1154801" y="3021980"/>
            <a:chExt cx="1142349" cy="559420"/>
          </a:xfrm>
        </p:grpSpPr>
        <p:sp>
          <p:nvSpPr>
            <p:cNvPr id="335" name="Shape 335"/>
            <p:cNvSpPr/>
            <p:nvPr/>
          </p:nvSpPr>
          <p:spPr>
            <a:xfrm>
              <a:off x="1154801" y="3021980"/>
              <a:ext cx="1142349" cy="468909"/>
            </a:xfrm>
            <a:custGeom>
              <a:avLst/>
              <a:gdLst/>
              <a:ahLst/>
              <a:cxnLst/>
              <a:rect l="0" t="0" r="0" b="0"/>
              <a:pathLst>
                <a:path w="1142349" h="468909" extrusionOk="0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rgbClr val="CBCBEF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Gill Sans"/>
                <a:buNone/>
              </a:pPr>
              <a:endPara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1179195" y="3429000"/>
              <a:ext cx="1106805" cy="152400"/>
            </a:xfrm>
            <a:prstGeom prst="rect">
              <a:avLst/>
            </a:prstGeom>
            <a:solidFill>
              <a:srgbClr val="CBCB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Gill Sans"/>
                <a:buNone/>
              </a:pPr>
              <a:endPara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337" name="Shape 337"/>
          <p:cNvCxnSpPr/>
          <p:nvPr/>
        </p:nvCxnSpPr>
        <p:spPr>
          <a:xfrm>
            <a:off x="7075460" y="1507179"/>
            <a:ext cx="11312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8" name="Shape 338"/>
          <p:cNvCxnSpPr/>
          <p:nvPr/>
        </p:nvCxnSpPr>
        <p:spPr>
          <a:xfrm>
            <a:off x="7075460" y="2733814"/>
            <a:ext cx="11312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9" name="Shape 339"/>
          <p:cNvCxnSpPr/>
          <p:nvPr/>
        </p:nvCxnSpPr>
        <p:spPr>
          <a:xfrm>
            <a:off x="7075460" y="4071961"/>
            <a:ext cx="11312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0" name="Shape 340"/>
          <p:cNvCxnSpPr/>
          <p:nvPr/>
        </p:nvCxnSpPr>
        <p:spPr>
          <a:xfrm>
            <a:off x="7075460" y="5581928"/>
            <a:ext cx="11312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1" name="Shape 341"/>
          <p:cNvSpPr txBox="1"/>
          <p:nvPr/>
        </p:nvSpPr>
        <p:spPr>
          <a:xfrm>
            <a:off x="7126486" y="4364003"/>
            <a:ext cx="109132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/>
          </a:p>
        </p:txBody>
      </p:sp>
      <p:sp>
        <p:nvSpPr>
          <p:cNvPr id="342" name="Shape 342"/>
          <p:cNvSpPr txBox="1"/>
          <p:nvPr/>
        </p:nvSpPr>
        <p:spPr>
          <a:xfrm>
            <a:off x="7078283" y="1780510"/>
            <a:ext cx="11356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</p:txBody>
      </p:sp>
      <p:cxnSp>
        <p:nvCxnSpPr>
          <p:cNvPr id="343" name="Shape 343"/>
          <p:cNvCxnSpPr/>
          <p:nvPr/>
        </p:nvCxnSpPr>
        <p:spPr>
          <a:xfrm rot="10800000" flipH="1">
            <a:off x="5377568" y="1507180"/>
            <a:ext cx="2840242" cy="382858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5388683" y="2733814"/>
            <a:ext cx="2766278" cy="2356624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x86-64 Stack</a:t>
            </a:r>
            <a:endParaRPr/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 of memory managed with stack discipline</a:t>
            </a:r>
            <a:endParaRPr dirty="0"/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Grows toward lower addresses</a:t>
            </a:r>
            <a:endParaRPr dirty="0"/>
          </a:p>
          <a:p>
            <a:pPr marL="254000" marR="0" lvl="0" indent="-16256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contains 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lowest  stack address</a:t>
            </a:r>
            <a:endParaRPr dirty="0"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of “top” element</a:t>
            </a:r>
            <a:endParaRPr dirty="0"/>
          </a:p>
        </p:txBody>
      </p:sp>
      <p:grpSp>
        <p:nvGrpSpPr>
          <p:cNvPr id="351" name="Shape 351"/>
          <p:cNvGrpSpPr/>
          <p:nvPr/>
        </p:nvGrpSpPr>
        <p:grpSpPr>
          <a:xfrm>
            <a:off x="2463800" y="1066800"/>
            <a:ext cx="6559550" cy="5013325"/>
            <a:chOff x="0" y="0"/>
            <a:chExt cx="4131" cy="3158"/>
          </a:xfrm>
        </p:grpSpPr>
        <p:cxnSp>
          <p:nvCxnSpPr>
            <p:cNvPr id="352" name="Shape 352"/>
            <p:cNvCxnSpPr/>
            <p:nvPr/>
          </p:nvCxnSpPr>
          <p:spPr>
            <a:xfrm>
              <a:off x="1679" y="2496"/>
              <a:ext cx="32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53" name="Shape 353"/>
            <p:cNvSpPr/>
            <p:nvPr/>
          </p:nvSpPr>
          <p:spPr>
            <a:xfrm>
              <a:off x="0" y="2350"/>
              <a:ext cx="1659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rgbClr val="262699"/>
                  </a:solidFill>
                  <a:latin typeface="Calibri"/>
                  <a:ea typeface="Calibri"/>
                  <a:cs typeface="Calibri"/>
                  <a:sym typeface="Calibri"/>
                </a:rPr>
                <a:t>Stack Pointer: </a:t>
              </a:r>
              <a:r>
                <a:rPr lang="en-US" sz="24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%</a:t>
              </a:r>
              <a:r>
                <a:rPr lang="en-US" sz="2400" b="1" dirty="0" err="1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rsp</a:t>
              </a:r>
              <a:endParaRPr sz="24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76199" dir="2700000" algn="ctr" rotWithShape="0">
                <a:schemeClr val="lt2">
                  <a:alpha val="74901"/>
                </a:scheme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355" name="Shape 355"/>
            <p:cNvCxnSpPr/>
            <p:nvPr/>
          </p:nvCxnSpPr>
          <p:spPr>
            <a:xfrm>
              <a:off x="3418" y="1824"/>
              <a:ext cx="0" cy="86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56" name="Shape 356"/>
            <p:cNvSpPr/>
            <p:nvPr/>
          </p:nvSpPr>
          <p:spPr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Grows</a:t>
              </a:r>
              <a:endParaRPr sz="4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  <p:cxnSp>
          <p:nvCxnSpPr>
            <p:cNvPr id="357" name="Shape 357"/>
            <p:cNvCxnSpPr/>
            <p:nvPr/>
          </p:nvCxnSpPr>
          <p:spPr>
            <a:xfrm rot="10800000">
              <a:off x="3418" y="432"/>
              <a:ext cx="0" cy="912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58" name="Shape 358"/>
            <p:cNvSpPr/>
            <p:nvPr/>
          </p:nvSpPr>
          <p:spPr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Increasing</a:t>
              </a:r>
              <a:endParaRPr sz="4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Addresses</a:t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1994" y="2878"/>
              <a:ext cx="1032" cy="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rgbClr val="262699"/>
                  </a:solidFill>
                  <a:latin typeface="Calibri"/>
                  <a:ea typeface="Calibri"/>
                  <a:cs typeface="Calibri"/>
                  <a:sym typeface="Calibri"/>
                </a:rPr>
                <a:t>Stack “Top”</a:t>
              </a:r>
              <a:endParaRPr dirty="0"/>
            </a:p>
          </p:txBody>
        </p:sp>
        <p:cxnSp>
          <p:nvCxnSpPr>
            <p:cNvPr id="360" name="Shape 360"/>
            <p:cNvCxnSpPr/>
            <p:nvPr/>
          </p:nvCxnSpPr>
          <p:spPr>
            <a:xfrm>
              <a:off x="2072" y="2400"/>
              <a:ext cx="81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1" name="Shape 361"/>
            <p:cNvSpPr/>
            <p:nvPr/>
          </p:nvSpPr>
          <p:spPr>
            <a:xfrm>
              <a:off x="1842" y="0"/>
              <a:ext cx="1307" cy="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rgbClr val="262699"/>
                  </a:solidFill>
                  <a:latin typeface="Calibri"/>
                  <a:ea typeface="Calibri"/>
                  <a:cs typeface="Calibri"/>
                  <a:sym typeface="Calibri"/>
                </a:rPr>
                <a:t>Stack “Bottom”</a:t>
              </a:r>
              <a:endParaRPr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288" y="288"/>
              <a:ext cx="384" cy="24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>
              <a:noFill/>
            </a:ln>
            <a:effectLst>
              <a:outerShdw dist="76199" dir="2700000" algn="ctr" rotWithShape="0">
                <a:schemeClr val="lt2">
                  <a:alpha val="74901"/>
                </a:scheme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 rot="10800000" flipH="1">
              <a:off x="2288" y="2640"/>
              <a:ext cx="384" cy="24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>
              <a:noFill/>
            </a:ln>
            <a:effectLst>
              <a:outerShdw dist="76199" dir="2700000" algn="ctr" rotWithShape="0">
                <a:schemeClr val="lt2">
                  <a:alpha val="74901"/>
                </a:scheme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x86-64 Stack: Push</a:t>
            </a:r>
            <a:endParaRPr/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pushq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-US" sz="24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endParaRPr sz="24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operand at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Decrement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8</a:t>
            </a:r>
            <a:endParaRPr dirty="0"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operand at address given by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20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cxnSp>
        <p:nvCxnSpPr>
          <p:cNvPr id="370" name="Shape 370"/>
          <p:cNvCxnSpPr/>
          <p:nvPr/>
        </p:nvCxnSpPr>
        <p:spPr>
          <a:xfrm>
            <a:off x="5130800" y="5029200"/>
            <a:ext cx="508000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1" name="Shape 371"/>
          <p:cNvCxnSpPr/>
          <p:nvPr/>
        </p:nvCxnSpPr>
        <p:spPr>
          <a:xfrm>
            <a:off x="5754688" y="4876800"/>
            <a:ext cx="1295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2" name="Shape 372"/>
          <p:cNvCxnSpPr/>
          <p:nvPr/>
        </p:nvCxnSpPr>
        <p:spPr>
          <a:xfrm>
            <a:off x="5130800" y="5029200"/>
            <a:ext cx="508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3" name="Shape 373"/>
          <p:cNvSpPr/>
          <p:nvPr/>
        </p:nvSpPr>
        <p:spPr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74" name="Shape 374"/>
          <p:cNvCxnSpPr/>
          <p:nvPr/>
        </p:nvCxnSpPr>
        <p:spPr>
          <a:xfrm>
            <a:off x="7891463" y="3962400"/>
            <a:ext cx="0" cy="1371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5" name="Shape 375"/>
          <p:cNvSpPr/>
          <p:nvPr/>
        </p:nvSpPr>
        <p:spPr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Grows</a:t>
            </a:r>
            <a:endParaRPr sz="4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</a:t>
            </a:r>
            <a:endParaRPr/>
          </a:p>
        </p:txBody>
      </p:sp>
      <p:cxnSp>
        <p:nvCxnSpPr>
          <p:cNvPr id="376" name="Shape 376"/>
          <p:cNvCxnSpPr/>
          <p:nvPr/>
        </p:nvCxnSpPr>
        <p:spPr>
          <a:xfrm rot="10800000">
            <a:off x="7891463" y="1752600"/>
            <a:ext cx="0" cy="14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7" name="Shape 377"/>
          <p:cNvSpPr/>
          <p:nvPr/>
        </p:nvSpPr>
        <p:spPr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</a:t>
            </a:r>
            <a:endParaRPr sz="4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</a:t>
            </a:r>
            <a:endParaRPr/>
          </a:p>
        </p:txBody>
      </p:sp>
      <p:cxnSp>
        <p:nvCxnSpPr>
          <p:cNvPr id="378" name="Shape 378"/>
          <p:cNvCxnSpPr/>
          <p:nvPr/>
        </p:nvCxnSpPr>
        <p:spPr>
          <a:xfrm>
            <a:off x="5754688" y="4876800"/>
            <a:ext cx="1295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9" name="Shape 379"/>
          <p:cNvSpPr/>
          <p:nvPr/>
        </p:nvSpPr>
        <p:spPr>
          <a:xfrm>
            <a:off x="5387975" y="1066800"/>
            <a:ext cx="204152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62699"/>
                </a:solidFill>
                <a:latin typeface="Calibri"/>
                <a:ea typeface="Calibri"/>
                <a:cs typeface="Calibri"/>
                <a:sym typeface="Calibri"/>
              </a:rPr>
              <a:t>Stack “Bottom”</a:t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6097588" y="1524000"/>
            <a:ext cx="609600" cy="381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81" name="Shape 381"/>
          <p:cNvGrpSpPr/>
          <p:nvPr/>
        </p:nvGrpSpPr>
        <p:grpSpPr>
          <a:xfrm>
            <a:off x="2544763" y="4759325"/>
            <a:ext cx="4641850" cy="1628775"/>
            <a:chOff x="59" y="0"/>
            <a:chExt cx="2924" cy="1026"/>
          </a:xfrm>
        </p:grpSpPr>
        <p:sp>
          <p:nvSpPr>
            <p:cNvPr id="382" name="Shape 382"/>
            <p:cNvSpPr/>
            <p:nvPr/>
          </p:nvSpPr>
          <p:spPr>
            <a:xfrm>
              <a:off x="59" y="0"/>
              <a:ext cx="1600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rgbClr val="262699"/>
                  </a:solidFill>
                  <a:latin typeface="Calibri"/>
                  <a:ea typeface="Calibri"/>
                  <a:cs typeface="Calibri"/>
                  <a:sym typeface="Calibri"/>
                </a:rPr>
                <a:t>Stack Pointer: </a:t>
              </a:r>
              <a:r>
                <a:rPr lang="en-US" sz="24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%</a:t>
              </a:r>
              <a:r>
                <a:rPr lang="en-US" sz="2400" b="1" dirty="0" err="1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rsp</a:t>
              </a:r>
              <a:endParaRPr sz="24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2002" y="746"/>
              <a:ext cx="981" cy="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262699"/>
                  </a:solidFill>
                  <a:latin typeface="Calibri"/>
                  <a:ea typeface="Calibri"/>
                  <a:cs typeface="Calibri"/>
                  <a:sym typeface="Calibri"/>
                </a:rPr>
                <a:t>Stack “Top”</a:t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 rot="10800000" flipH="1">
              <a:off x="2296" y="506"/>
              <a:ext cx="384" cy="24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>
              <a:noFill/>
            </a:ln>
            <a:effectLst>
              <a:outerShdw dist="76199" dir="2700000" algn="ctr" rotWithShape="0">
                <a:schemeClr val="lt2">
                  <a:alpha val="74901"/>
                </a:scheme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85" name="Shape 385"/>
          <p:cNvSpPr/>
          <p:nvPr/>
        </p:nvSpPr>
        <p:spPr>
          <a:xfrm>
            <a:off x="3590693" y="1870385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val</a:t>
            </a: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x86-64 Stack: Push</a:t>
            </a:r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pushq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-US" sz="24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endParaRPr sz="24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operand at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Decrement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8</a:t>
            </a:r>
            <a:endParaRPr dirty="0"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operand at address given by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20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cxnSp>
        <p:nvCxnSpPr>
          <p:cNvPr id="392" name="Shape 392"/>
          <p:cNvCxnSpPr/>
          <p:nvPr/>
        </p:nvCxnSpPr>
        <p:spPr>
          <a:xfrm>
            <a:off x="5130800" y="5029200"/>
            <a:ext cx="508000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3" name="Shape 393"/>
          <p:cNvCxnSpPr/>
          <p:nvPr/>
        </p:nvCxnSpPr>
        <p:spPr>
          <a:xfrm>
            <a:off x="5754688" y="4876800"/>
            <a:ext cx="1295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94" name="Shape 394"/>
          <p:cNvGrpSpPr/>
          <p:nvPr/>
        </p:nvGrpSpPr>
        <p:grpSpPr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395" name="Shape 395"/>
            <p:cNvSpPr/>
            <p:nvPr/>
          </p:nvSpPr>
          <p:spPr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396" name="Shape 396"/>
            <p:cNvCxnSpPr/>
            <p:nvPr/>
          </p:nvCxnSpPr>
          <p:spPr>
            <a:xfrm>
              <a:off x="56" y="203"/>
              <a:ext cx="32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97" name="Shape 397"/>
            <p:cNvSpPr/>
            <p:nvPr/>
          </p:nvSpPr>
          <p:spPr>
            <a:xfrm>
              <a:off x="222" y="0"/>
              <a:ext cx="154" cy="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-8</a:t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0" y="53"/>
              <a:ext cx="232" cy="12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>
              <a:noFill/>
            </a:ln>
            <a:effectLst>
              <a:outerShdw dist="76199" dir="2700000" algn="ctr" rotWithShape="0">
                <a:schemeClr val="lt2">
                  <a:alpha val="74901"/>
                </a:scheme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399" name="Shape 399"/>
          <p:cNvCxnSpPr/>
          <p:nvPr/>
        </p:nvCxnSpPr>
        <p:spPr>
          <a:xfrm>
            <a:off x="5130800" y="5029200"/>
            <a:ext cx="508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0" name="Shape 400"/>
          <p:cNvSpPr/>
          <p:nvPr/>
        </p:nvSpPr>
        <p:spPr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01" name="Shape 401"/>
          <p:cNvCxnSpPr/>
          <p:nvPr/>
        </p:nvCxnSpPr>
        <p:spPr>
          <a:xfrm>
            <a:off x="7891463" y="3962400"/>
            <a:ext cx="0" cy="1371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2" name="Shape 402"/>
          <p:cNvSpPr/>
          <p:nvPr/>
        </p:nvSpPr>
        <p:spPr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Grows</a:t>
            </a:r>
            <a:endParaRPr sz="4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</a:t>
            </a:r>
            <a:endParaRPr/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7891463" y="1752600"/>
            <a:ext cx="0" cy="14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4" name="Shape 404"/>
          <p:cNvSpPr/>
          <p:nvPr/>
        </p:nvSpPr>
        <p:spPr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</a:t>
            </a:r>
            <a:endParaRPr sz="4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</a:t>
            </a:r>
            <a:endParaRPr/>
          </a:p>
        </p:txBody>
      </p:sp>
      <p:cxnSp>
        <p:nvCxnSpPr>
          <p:cNvPr id="405" name="Shape 405"/>
          <p:cNvCxnSpPr/>
          <p:nvPr/>
        </p:nvCxnSpPr>
        <p:spPr>
          <a:xfrm>
            <a:off x="5754688" y="4876800"/>
            <a:ext cx="1295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6" name="Shape 406"/>
          <p:cNvSpPr/>
          <p:nvPr/>
        </p:nvSpPr>
        <p:spPr>
          <a:xfrm>
            <a:off x="5387975" y="1066800"/>
            <a:ext cx="204152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62699"/>
                </a:solidFill>
                <a:latin typeface="Calibri"/>
                <a:ea typeface="Calibri"/>
                <a:cs typeface="Calibri"/>
                <a:sym typeface="Calibri"/>
              </a:rPr>
              <a:t>Stack “Bottom”</a:t>
            </a: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6097588" y="1524000"/>
            <a:ext cx="609600" cy="381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08" name="Shape 408"/>
          <p:cNvGrpSpPr/>
          <p:nvPr/>
        </p:nvGrpSpPr>
        <p:grpSpPr>
          <a:xfrm>
            <a:off x="2544763" y="4759325"/>
            <a:ext cx="4641850" cy="1628775"/>
            <a:chOff x="59" y="0"/>
            <a:chExt cx="2924" cy="1026"/>
          </a:xfrm>
        </p:grpSpPr>
        <p:sp>
          <p:nvSpPr>
            <p:cNvPr id="409" name="Shape 409"/>
            <p:cNvSpPr/>
            <p:nvPr/>
          </p:nvSpPr>
          <p:spPr>
            <a:xfrm>
              <a:off x="59" y="0"/>
              <a:ext cx="1600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rgbClr val="262699"/>
                  </a:solidFill>
                  <a:latin typeface="Calibri"/>
                  <a:ea typeface="Calibri"/>
                  <a:cs typeface="Calibri"/>
                  <a:sym typeface="Calibri"/>
                </a:rPr>
                <a:t>Stack Pointer: </a:t>
              </a:r>
              <a:r>
                <a:rPr lang="en-US" sz="24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%</a:t>
              </a:r>
              <a:r>
                <a:rPr lang="en-US" sz="2400" b="1" dirty="0" err="1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rsp</a:t>
              </a:r>
              <a:endParaRPr sz="24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2002" y="746"/>
              <a:ext cx="981" cy="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262699"/>
                  </a:solidFill>
                  <a:latin typeface="Calibri"/>
                  <a:ea typeface="Calibri"/>
                  <a:cs typeface="Calibri"/>
                  <a:sym typeface="Calibri"/>
                </a:rPr>
                <a:t>Stack “Top”</a:t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 rot="10800000" flipH="1">
              <a:off x="2296" y="506"/>
              <a:ext cx="384" cy="24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>
              <a:noFill/>
            </a:ln>
            <a:effectLst>
              <a:outerShdw dist="76199" dir="2700000" algn="ctr" rotWithShape="0">
                <a:schemeClr val="lt2">
                  <a:alpha val="74901"/>
                </a:scheme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12" name="Shape 412"/>
          <p:cNvSpPr/>
          <p:nvPr/>
        </p:nvSpPr>
        <p:spPr>
          <a:xfrm>
            <a:off x="3590693" y="1870385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val</a:t>
            </a: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-1.38889E-6 0.23912 C -1.38889E-6 0.34606 0.0691 0.47824 0.12535 0.47824 L 0.2507 0.4782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35" y="2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/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popq</a:t>
            </a:r>
            <a:r>
              <a:rPr lang="en-US" sz="24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-US" sz="24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</a:t>
            </a:r>
            <a:endParaRPr sz="24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value at address given by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20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8</a:t>
            </a:r>
            <a:endParaRPr dirty="0"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value at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(usually a register)</a:t>
            </a:r>
            <a:endParaRPr sz="20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Carnegie Mellon</a:t>
            </a:r>
            <a:endParaRPr/>
          </a:p>
        </p:txBody>
      </p:sp>
      <p:sp>
        <p:nvSpPr>
          <p:cNvPr id="432" name="Shape 432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x86-64 Stack: Pop</a:t>
            </a:r>
            <a:endParaRPr/>
          </a:p>
        </p:txBody>
      </p:sp>
      <p:cxnSp>
        <p:nvCxnSpPr>
          <p:cNvPr id="24" name="Shape 393">
            <a:extLst>
              <a:ext uri="{FF2B5EF4-FFF2-40B4-BE49-F238E27FC236}">
                <a16:creationId xmlns:a16="http://schemas.microsoft.com/office/drawing/2014/main" id="{4723C89C-058C-4620-AFF6-CCB17041217C}"/>
              </a:ext>
            </a:extLst>
          </p:cNvPr>
          <p:cNvCxnSpPr/>
          <p:nvPr/>
        </p:nvCxnSpPr>
        <p:spPr>
          <a:xfrm>
            <a:off x="5754688" y="4876800"/>
            <a:ext cx="1295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Shape 395">
            <a:extLst>
              <a:ext uri="{FF2B5EF4-FFF2-40B4-BE49-F238E27FC236}">
                <a16:creationId xmlns:a16="http://schemas.microsoft.com/office/drawing/2014/main" id="{78536E4B-1F26-40FA-8A7C-E160BE9A5946}"/>
              </a:ext>
            </a:extLst>
          </p:cNvPr>
          <p:cNvSpPr/>
          <p:nvPr/>
        </p:nvSpPr>
        <p:spPr>
          <a:xfrm>
            <a:off x="5754688" y="5180577"/>
            <a:ext cx="1301750" cy="305823"/>
          </a:xfrm>
          <a:prstGeom prst="rect">
            <a:avLst/>
          </a:prstGeom>
          <a:solidFill>
            <a:srgbClr val="8484E0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7" name="Shape 396">
            <a:extLst>
              <a:ext uri="{FF2B5EF4-FFF2-40B4-BE49-F238E27FC236}">
                <a16:creationId xmlns:a16="http://schemas.microsoft.com/office/drawing/2014/main" id="{71DBE17F-9BC2-4312-9CCB-A5937E6338F0}"/>
              </a:ext>
            </a:extLst>
          </p:cNvPr>
          <p:cNvCxnSpPr/>
          <p:nvPr/>
        </p:nvCxnSpPr>
        <p:spPr>
          <a:xfrm>
            <a:off x="5129213" y="5335082"/>
            <a:ext cx="508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" name="Shape 397">
            <a:extLst>
              <a:ext uri="{FF2B5EF4-FFF2-40B4-BE49-F238E27FC236}">
                <a16:creationId xmlns:a16="http://schemas.microsoft.com/office/drawing/2014/main" id="{50E8C642-F85A-44BB-AC60-6612AA9832FB}"/>
              </a:ext>
            </a:extLst>
          </p:cNvPr>
          <p:cNvSpPr/>
          <p:nvPr/>
        </p:nvSpPr>
        <p:spPr>
          <a:xfrm>
            <a:off x="5354638" y="5019702"/>
            <a:ext cx="368300" cy="323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+8</a:t>
            </a:r>
            <a:endParaRPr dirty="0"/>
          </a:p>
        </p:txBody>
      </p:sp>
      <p:sp>
        <p:nvSpPr>
          <p:cNvPr id="29" name="Shape 398">
            <a:extLst>
              <a:ext uri="{FF2B5EF4-FFF2-40B4-BE49-F238E27FC236}">
                <a16:creationId xmlns:a16="http://schemas.microsoft.com/office/drawing/2014/main" id="{170C62B7-A68C-4431-9264-F48B4A69197B}"/>
              </a:ext>
            </a:extLst>
          </p:cNvPr>
          <p:cNvSpPr/>
          <p:nvPr/>
        </p:nvSpPr>
        <p:spPr>
          <a:xfrm flipV="1">
            <a:off x="5040313" y="5096158"/>
            <a:ext cx="368300" cy="191139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0" name="Shape 399">
            <a:extLst>
              <a:ext uri="{FF2B5EF4-FFF2-40B4-BE49-F238E27FC236}">
                <a16:creationId xmlns:a16="http://schemas.microsoft.com/office/drawing/2014/main" id="{5342293A-A301-4435-85EE-C1E5D7DC606D}"/>
              </a:ext>
            </a:extLst>
          </p:cNvPr>
          <p:cNvCxnSpPr/>
          <p:nvPr/>
        </p:nvCxnSpPr>
        <p:spPr>
          <a:xfrm>
            <a:off x="5121276" y="5019702"/>
            <a:ext cx="508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" name="Shape 400">
            <a:extLst>
              <a:ext uri="{FF2B5EF4-FFF2-40B4-BE49-F238E27FC236}">
                <a16:creationId xmlns:a16="http://schemas.microsoft.com/office/drawing/2014/main" id="{F14B4050-FA8A-4ECC-8D30-305179311CE4}"/>
              </a:ext>
            </a:extLst>
          </p:cNvPr>
          <p:cNvSpPr/>
          <p:nvPr/>
        </p:nvSpPr>
        <p:spPr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2" name="Shape 401">
            <a:extLst>
              <a:ext uri="{FF2B5EF4-FFF2-40B4-BE49-F238E27FC236}">
                <a16:creationId xmlns:a16="http://schemas.microsoft.com/office/drawing/2014/main" id="{993613A5-7DB5-4487-9FD9-58475D53F2A6}"/>
              </a:ext>
            </a:extLst>
          </p:cNvPr>
          <p:cNvCxnSpPr/>
          <p:nvPr/>
        </p:nvCxnSpPr>
        <p:spPr>
          <a:xfrm>
            <a:off x="7891463" y="3962400"/>
            <a:ext cx="0" cy="1371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" name="Shape 402">
            <a:extLst>
              <a:ext uri="{FF2B5EF4-FFF2-40B4-BE49-F238E27FC236}">
                <a16:creationId xmlns:a16="http://schemas.microsoft.com/office/drawing/2014/main" id="{09391A46-C14C-4E9B-B229-DCF8AE3D9022}"/>
              </a:ext>
            </a:extLst>
          </p:cNvPr>
          <p:cNvSpPr/>
          <p:nvPr/>
        </p:nvSpPr>
        <p:spPr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Grows</a:t>
            </a:r>
            <a:endParaRPr sz="4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</a:t>
            </a:r>
            <a:endParaRPr/>
          </a:p>
        </p:txBody>
      </p:sp>
      <p:cxnSp>
        <p:nvCxnSpPr>
          <p:cNvPr id="34" name="Shape 403">
            <a:extLst>
              <a:ext uri="{FF2B5EF4-FFF2-40B4-BE49-F238E27FC236}">
                <a16:creationId xmlns:a16="http://schemas.microsoft.com/office/drawing/2014/main" id="{7E79C471-47B2-45D1-905D-CD2C3B6D22EC}"/>
              </a:ext>
            </a:extLst>
          </p:cNvPr>
          <p:cNvCxnSpPr/>
          <p:nvPr/>
        </p:nvCxnSpPr>
        <p:spPr>
          <a:xfrm rot="10800000">
            <a:off x="7891463" y="1752600"/>
            <a:ext cx="0" cy="14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" name="Shape 404">
            <a:extLst>
              <a:ext uri="{FF2B5EF4-FFF2-40B4-BE49-F238E27FC236}">
                <a16:creationId xmlns:a16="http://schemas.microsoft.com/office/drawing/2014/main" id="{B2D283A4-C8BC-461D-9C93-732C1C92DED7}"/>
              </a:ext>
            </a:extLst>
          </p:cNvPr>
          <p:cNvSpPr/>
          <p:nvPr/>
        </p:nvSpPr>
        <p:spPr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</a:t>
            </a:r>
            <a:endParaRPr sz="4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</a:t>
            </a:r>
            <a:endParaRPr/>
          </a:p>
        </p:txBody>
      </p:sp>
      <p:cxnSp>
        <p:nvCxnSpPr>
          <p:cNvPr id="36" name="Shape 405">
            <a:extLst>
              <a:ext uri="{FF2B5EF4-FFF2-40B4-BE49-F238E27FC236}">
                <a16:creationId xmlns:a16="http://schemas.microsoft.com/office/drawing/2014/main" id="{FE7DEC55-1A78-4EB2-A78A-51E87B58A130}"/>
              </a:ext>
            </a:extLst>
          </p:cNvPr>
          <p:cNvCxnSpPr/>
          <p:nvPr/>
        </p:nvCxnSpPr>
        <p:spPr>
          <a:xfrm>
            <a:off x="5754688" y="4876800"/>
            <a:ext cx="1295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Shape 406">
            <a:extLst>
              <a:ext uri="{FF2B5EF4-FFF2-40B4-BE49-F238E27FC236}">
                <a16:creationId xmlns:a16="http://schemas.microsoft.com/office/drawing/2014/main" id="{E2CC5434-1EB2-4B6F-B561-C42F8EA40B4E}"/>
              </a:ext>
            </a:extLst>
          </p:cNvPr>
          <p:cNvSpPr/>
          <p:nvPr/>
        </p:nvSpPr>
        <p:spPr>
          <a:xfrm>
            <a:off x="5387975" y="1066800"/>
            <a:ext cx="204152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62699"/>
                </a:solidFill>
                <a:latin typeface="Calibri"/>
                <a:ea typeface="Calibri"/>
                <a:cs typeface="Calibri"/>
                <a:sym typeface="Calibri"/>
              </a:rPr>
              <a:t>Stack “Bottom”</a:t>
            </a:r>
            <a:endParaRPr/>
          </a:p>
        </p:txBody>
      </p:sp>
      <p:sp>
        <p:nvSpPr>
          <p:cNvPr id="38" name="Shape 407">
            <a:extLst>
              <a:ext uri="{FF2B5EF4-FFF2-40B4-BE49-F238E27FC236}">
                <a16:creationId xmlns:a16="http://schemas.microsoft.com/office/drawing/2014/main" id="{FCB6BA98-41F1-4BE1-80D0-E54E868FD354}"/>
              </a:ext>
            </a:extLst>
          </p:cNvPr>
          <p:cNvSpPr/>
          <p:nvPr/>
        </p:nvSpPr>
        <p:spPr>
          <a:xfrm>
            <a:off x="6097588" y="1524000"/>
            <a:ext cx="609600" cy="381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" name="Shape 409">
            <a:extLst>
              <a:ext uri="{FF2B5EF4-FFF2-40B4-BE49-F238E27FC236}">
                <a16:creationId xmlns:a16="http://schemas.microsoft.com/office/drawing/2014/main" id="{FD8812F5-F83C-4B7A-808A-F75D6B0F0E1E}"/>
              </a:ext>
            </a:extLst>
          </p:cNvPr>
          <p:cNvSpPr/>
          <p:nvPr/>
        </p:nvSpPr>
        <p:spPr>
          <a:xfrm>
            <a:off x="2544763" y="4759325"/>
            <a:ext cx="25400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62699"/>
                </a:solidFill>
                <a:latin typeface="Calibri"/>
                <a:ea typeface="Calibri"/>
                <a:cs typeface="Calibri"/>
                <a:sym typeface="Calibri"/>
              </a:rPr>
              <a:t>Stack Pointer: </a:t>
            </a:r>
            <a:r>
              <a:rPr lang="en-US" sz="24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24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24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41" name="Shape 410">
            <a:extLst>
              <a:ext uri="{FF2B5EF4-FFF2-40B4-BE49-F238E27FC236}">
                <a16:creationId xmlns:a16="http://schemas.microsoft.com/office/drawing/2014/main" id="{35335F30-9EC7-4356-BF50-5D8F0B40C21F}"/>
              </a:ext>
            </a:extLst>
          </p:cNvPr>
          <p:cNvSpPr/>
          <p:nvPr/>
        </p:nvSpPr>
        <p:spPr>
          <a:xfrm>
            <a:off x="5629276" y="5943600"/>
            <a:ext cx="1557338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62699"/>
                </a:solidFill>
                <a:latin typeface="Calibri"/>
                <a:ea typeface="Calibri"/>
                <a:cs typeface="Calibri"/>
                <a:sym typeface="Calibri"/>
              </a:rPr>
              <a:t>Stack “Top”</a:t>
            </a:r>
            <a:endParaRPr/>
          </a:p>
        </p:txBody>
      </p:sp>
      <p:sp>
        <p:nvSpPr>
          <p:cNvPr id="42" name="Shape 411">
            <a:extLst>
              <a:ext uri="{FF2B5EF4-FFF2-40B4-BE49-F238E27FC236}">
                <a16:creationId xmlns:a16="http://schemas.microsoft.com/office/drawing/2014/main" id="{046913A4-517E-4280-8228-9FB69CF03556}"/>
              </a:ext>
            </a:extLst>
          </p:cNvPr>
          <p:cNvSpPr/>
          <p:nvPr/>
        </p:nvSpPr>
        <p:spPr>
          <a:xfrm rot="10800000" flipH="1">
            <a:off x="6096001" y="5562600"/>
            <a:ext cx="609600" cy="381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Shape 412">
            <a:extLst>
              <a:ext uri="{FF2B5EF4-FFF2-40B4-BE49-F238E27FC236}">
                <a16:creationId xmlns:a16="http://schemas.microsoft.com/office/drawing/2014/main" id="{4718E10E-51E5-4FA5-8940-17C4C24901F7}"/>
              </a:ext>
            </a:extLst>
          </p:cNvPr>
          <p:cNvSpPr/>
          <p:nvPr/>
        </p:nvSpPr>
        <p:spPr>
          <a:xfrm>
            <a:off x="5822758" y="5154651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val</a:t>
            </a: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Shape 412">
            <a:extLst>
              <a:ext uri="{FF2B5EF4-FFF2-40B4-BE49-F238E27FC236}">
                <a16:creationId xmlns:a16="http://schemas.microsoft.com/office/drawing/2014/main" id="{20F02BE7-AF56-4EED-91A2-303189173FFF}"/>
              </a:ext>
            </a:extLst>
          </p:cNvPr>
          <p:cNvSpPr/>
          <p:nvPr/>
        </p:nvSpPr>
        <p:spPr>
          <a:xfrm>
            <a:off x="5822758" y="5154651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val</a:t>
            </a: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Shape 411">
            <a:extLst>
              <a:ext uri="{FF2B5EF4-FFF2-40B4-BE49-F238E27FC236}">
                <a16:creationId xmlns:a16="http://schemas.microsoft.com/office/drawing/2014/main" id="{DCEE7B05-1DD8-409F-9E81-625FB931546E}"/>
              </a:ext>
            </a:extLst>
          </p:cNvPr>
          <p:cNvSpPr/>
          <p:nvPr/>
        </p:nvSpPr>
        <p:spPr>
          <a:xfrm rot="10800000" flipH="1">
            <a:off x="6096000" y="5180575"/>
            <a:ext cx="609600" cy="763024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Shape 488">
            <a:extLst>
              <a:ext uri="{FF2B5EF4-FFF2-40B4-BE49-F238E27FC236}">
                <a16:creationId xmlns:a16="http://schemas.microsoft.com/office/drawing/2014/main" id="{33771B08-4CBA-43A9-B3AF-9D44A7CE944D}"/>
              </a:ext>
            </a:extLst>
          </p:cNvPr>
          <p:cNvSpPr txBox="1"/>
          <p:nvPr/>
        </p:nvSpPr>
        <p:spPr>
          <a:xfrm>
            <a:off x="172129" y="3591812"/>
            <a:ext cx="5335841" cy="10772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 is </a:t>
            </a:r>
            <a:r>
              <a:rPr lang="en-US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copied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it remains</a:t>
            </a:r>
            <a:b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memor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y at old </a:t>
            </a:r>
            <a:r>
              <a:rPr lang="en-US" sz="3200" b="1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%</a:t>
            </a:r>
            <a:r>
              <a:rPr lang="en-US" sz="3200" b="1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rsp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-0.20365 -2.22222E-6 C -0.29514 -2.22222E-6 -0.40729 -0.08611 -0.40729 -0.15602 L -0.40729 -0.311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65" y="-1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  <p:bldP spid="29" grpId="0" animBg="1"/>
      <p:bldP spid="42" grpId="0" animBg="1"/>
      <p:bldP spid="44" grpId="0" animBg="1"/>
      <p:bldP spid="45" grpId="0" animBg="1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endParaRPr/>
          </a:p>
        </p:txBody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Procedures</a:t>
            </a:r>
            <a:endParaRPr dirty="0"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Stack Structure</a:t>
            </a:r>
            <a:endParaRPr dirty="0"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Calling Conventions</a:t>
            </a:r>
            <a:endParaRPr dirty="0"/>
          </a:p>
          <a:p>
            <a:pPr marL="8001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Passing control</a:t>
            </a:r>
            <a:endParaRPr dirty="0"/>
          </a:p>
          <a:p>
            <a:pPr marL="8001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Passing data</a:t>
            </a:r>
            <a:endParaRPr dirty="0"/>
          </a:p>
          <a:p>
            <a:pPr marL="8001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Managing local data</a:t>
            </a:r>
            <a:endParaRPr dirty="0"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If we have time: illustration of recursion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xfrm>
            <a:off x="6073816" y="0"/>
            <a:ext cx="307018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Examples</a:t>
            </a:r>
            <a:endParaRPr/>
          </a:p>
        </p:txBody>
      </p:sp>
      <p:sp>
        <p:nvSpPr>
          <p:cNvPr id="500" name="Shape 500"/>
          <p:cNvSpPr/>
          <p:nvPr/>
        </p:nvSpPr>
        <p:spPr>
          <a:xfrm>
            <a:off x="76199" y="4395486"/>
            <a:ext cx="3963365" cy="1507603"/>
          </a:xfrm>
          <a:prstGeom prst="rect">
            <a:avLst/>
          </a:prstGeom>
          <a:solidFill>
            <a:srgbClr val="CCFF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mult2(long a, long b)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s = a * b;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76199" y="624069"/>
            <a:ext cx="5835569" cy="1540397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multstore(long x, long y, long *dest)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t = mult2(x, y);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*dest = 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rdi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a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400553: 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imul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rsi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a * 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 			# Return</a:t>
            </a:r>
            <a:endParaRPr dirty="0"/>
          </a:p>
        </p:txBody>
      </p:sp>
      <p:sp>
        <p:nvSpPr>
          <p:cNvPr id="503" name="Shape 503"/>
          <p:cNvSpPr/>
          <p:nvPr/>
        </p:nvSpPr>
        <p:spPr>
          <a:xfrm>
            <a:off x="2200154" y="1828800"/>
            <a:ext cx="6781800" cy="20574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multstore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400540: push   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# Save 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400541: mov    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rdx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# Save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   400550 &lt;mult2&gt;	# mult2(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x,y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,(%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	# Save at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40054c: pop    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# Restore 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40054d: ret 			# Return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Procedure Control Flow</a:t>
            </a:r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stack to support procedure call and return</a:t>
            </a:r>
            <a:endParaRPr dirty="0"/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Procedure call: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 label</a:t>
            </a:r>
            <a:endParaRPr sz="24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return address on stack</a:t>
            </a:r>
            <a:endParaRPr dirty="0"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to 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address:</a:t>
            </a:r>
            <a:endParaRPr dirty="0"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of the next instruction right after call</a:t>
            </a:r>
            <a:endParaRPr dirty="0"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from disassembly</a:t>
            </a:r>
            <a:endParaRPr dirty="0"/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Procedure return: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endParaRPr sz="24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address from stack</a:t>
            </a:r>
            <a:endParaRPr dirty="0"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to address</a:t>
            </a:r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endParaRPr lang="en-US" dirty="0"/>
          </a:p>
          <a:p>
            <a:pPr marL="0" indent="0">
              <a:spcBef>
                <a:spcPts val="500"/>
              </a:spcBef>
              <a:buSzPts val="2200"/>
              <a:buNone/>
            </a:pPr>
            <a:r>
              <a:rPr lang="en-US" dirty="0"/>
              <a:t>These instructions are sometimes printed with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/>
              <a:t> suffix</a:t>
            </a:r>
          </a:p>
          <a:p>
            <a:pPr marL="552450" lvl="1" indent="-234950"/>
            <a:r>
              <a:rPr lang="en-US" dirty="0"/>
              <a:t>This is just to remind you that you’re looking at 64-bit code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Flow Example #1</a:t>
            </a:r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rdi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</a:t>
            </a:r>
            <a:endParaRPr dirty="0"/>
          </a:p>
        </p:txBody>
      </p:sp>
      <p:sp>
        <p:nvSpPr>
          <p:cNvPr id="516" name="Shape 516"/>
          <p:cNvSpPr/>
          <p:nvPr/>
        </p:nvSpPr>
        <p:spPr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multstore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   400550 &lt;mult2&gt;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,(%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dirty="0"/>
          </a:p>
        </p:txBody>
      </p:sp>
      <p:sp>
        <p:nvSpPr>
          <p:cNvPr id="517" name="Shape 517"/>
          <p:cNvSpPr/>
          <p:nvPr/>
        </p:nvSpPr>
        <p:spPr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0x400544</a:t>
            </a:r>
            <a:endParaRPr dirty="0"/>
          </a:p>
        </p:txBody>
      </p:sp>
      <p:sp>
        <p:nvSpPr>
          <p:cNvPr id="518" name="Shape 518"/>
          <p:cNvSpPr/>
          <p:nvPr/>
        </p:nvSpPr>
        <p:spPr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0x120</a:t>
            </a:r>
            <a:endParaRPr dirty="0"/>
          </a:p>
        </p:txBody>
      </p:sp>
      <p:sp>
        <p:nvSpPr>
          <p:cNvPr id="519" name="Shape 519"/>
          <p:cNvSpPr/>
          <p:nvPr/>
        </p:nvSpPr>
        <p:spPr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/>
          </a:p>
        </p:txBody>
      </p:sp>
      <p:sp>
        <p:nvSpPr>
          <p:cNvPr id="520" name="Shape 520"/>
          <p:cNvSpPr/>
          <p:nvPr/>
        </p:nvSpPr>
        <p:spPr>
          <a:xfrm rot="10800000" flipH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>
            <a:solidFill>
              <a:srgbClr val="008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endParaRPr sz="42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21" name="Shape 521"/>
          <p:cNvCxnSpPr>
            <a:stCxn id="517" idx="1"/>
          </p:cNvCxnSpPr>
          <p:nvPr/>
        </p:nvCxnSpPr>
        <p:spPr>
          <a:xfrm rot="10800000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22" name="Shape 522"/>
          <p:cNvSpPr/>
          <p:nvPr/>
        </p:nvSpPr>
        <p:spPr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0x120</a:t>
            </a:r>
            <a:endParaRPr dirty="0"/>
          </a:p>
        </p:txBody>
      </p:sp>
      <p:sp>
        <p:nvSpPr>
          <p:cNvPr id="524" name="Shape 524"/>
          <p:cNvSpPr/>
          <p:nvPr/>
        </p:nvSpPr>
        <p:spPr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0x128</a:t>
            </a:r>
            <a:endParaRPr dirty="0"/>
          </a:p>
        </p:txBody>
      </p:sp>
      <p:sp>
        <p:nvSpPr>
          <p:cNvPr id="525" name="Shape 525"/>
          <p:cNvSpPr/>
          <p:nvPr/>
        </p:nvSpPr>
        <p:spPr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0x130</a:t>
            </a:r>
            <a:endParaRPr dirty="0"/>
          </a:p>
        </p:txBody>
      </p:sp>
      <p:sp>
        <p:nvSpPr>
          <p:cNvPr id="526" name="Shape 526"/>
          <p:cNvSpPr/>
          <p:nvPr/>
        </p:nvSpPr>
        <p:spPr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%rip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Reminder: Condition Codes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81000" y="1397000"/>
            <a:ext cx="8382000" cy="1590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30188" marR="0" lvl="0" indent="-230188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bit registers</a:t>
            </a:r>
            <a:endParaRPr/>
          </a:p>
          <a:p>
            <a:pPr marL="317500" marR="0" lvl="1" indent="-1397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Carry Flag (for unsigned)	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SF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Sign Flag (for signed)</a:t>
            </a:r>
            <a:endParaRPr/>
          </a:p>
          <a:p>
            <a:pPr marL="317500" marR="0" lvl="1" indent="-13970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ZF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Zero Flag	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Overflow Flag (for signed)</a:t>
            </a:r>
            <a:endParaRPr/>
          </a:p>
          <a:p>
            <a:pPr marL="5715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0188" marR="0" lvl="0" indent="-230188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jX and SetX isntructions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910" y="3822666"/>
            <a:ext cx="3909407" cy="2532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1202" y="3826400"/>
            <a:ext cx="4200957" cy="2528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Flow Example #2</a:t>
            </a: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rdi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		</a:t>
            </a:r>
            <a:endParaRPr dirty="0"/>
          </a:p>
        </p:txBody>
      </p:sp>
      <p:sp>
        <p:nvSpPr>
          <p:cNvPr id="533" name="Shape 533"/>
          <p:cNvSpPr/>
          <p:nvPr/>
        </p:nvSpPr>
        <p:spPr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multstore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   400550 &lt;mult2&gt;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,(%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dirty="0"/>
          </a:p>
        </p:txBody>
      </p:sp>
      <p:sp>
        <p:nvSpPr>
          <p:cNvPr id="534" name="Shape 534"/>
          <p:cNvSpPr/>
          <p:nvPr/>
        </p:nvSpPr>
        <p:spPr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0x400550</a:t>
            </a:r>
            <a:endParaRPr dirty="0"/>
          </a:p>
        </p:txBody>
      </p:sp>
      <p:sp>
        <p:nvSpPr>
          <p:cNvPr id="535" name="Shape 535"/>
          <p:cNvSpPr/>
          <p:nvPr/>
        </p:nvSpPr>
        <p:spPr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0x118</a:t>
            </a:r>
            <a:endParaRPr dirty="0"/>
          </a:p>
        </p:txBody>
      </p:sp>
      <p:sp>
        <p:nvSpPr>
          <p:cNvPr id="536" name="Shape 536"/>
          <p:cNvSpPr/>
          <p:nvPr/>
        </p:nvSpPr>
        <p:spPr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0x400549</a:t>
            </a:r>
            <a:endParaRPr dirty="0"/>
          </a:p>
        </p:txBody>
      </p:sp>
      <p:sp>
        <p:nvSpPr>
          <p:cNvPr id="537" name="Shape 537"/>
          <p:cNvSpPr/>
          <p:nvPr/>
        </p:nvSpPr>
        <p:spPr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/>
          </a:p>
        </p:txBody>
      </p:sp>
      <p:sp>
        <p:nvSpPr>
          <p:cNvPr id="538" name="Shape 538"/>
          <p:cNvSpPr/>
          <p:nvPr/>
        </p:nvSpPr>
        <p:spPr>
          <a:xfrm rot="10800000" flipH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>
            <a:solidFill>
              <a:srgbClr val="008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endParaRPr sz="42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39" name="Shape 539"/>
          <p:cNvCxnSpPr>
            <a:stCxn id="534" idx="1"/>
          </p:cNvCxnSpPr>
          <p:nvPr/>
        </p:nvCxnSpPr>
        <p:spPr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40" name="Shape 540"/>
          <p:cNvCxnSpPr/>
          <p:nvPr/>
        </p:nvCxnSpPr>
        <p:spPr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541" name="Shape 541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542" name="Shape 542"/>
            <p:cNvSpPr/>
            <p:nvPr/>
          </p:nvSpPr>
          <p:spPr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%</a:t>
              </a:r>
              <a:r>
                <a:rPr lang="en-US" sz="1800" b="1" dirty="0" err="1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rsp</a:t>
              </a:r>
              <a:endParaRPr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0x120</a:t>
              </a:r>
              <a:endParaRPr dirty="0"/>
            </a:p>
          </p:txBody>
        </p:sp>
        <p:sp>
          <p:nvSpPr>
            <p:cNvPr id="544" name="Shape 544"/>
            <p:cNvSpPr/>
            <p:nvPr/>
          </p:nvSpPr>
          <p:spPr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0x128</a:t>
              </a:r>
              <a:endParaRPr dirty="0"/>
            </a:p>
          </p:txBody>
        </p:sp>
        <p:sp>
          <p:nvSpPr>
            <p:cNvPr id="545" name="Shape 545"/>
            <p:cNvSpPr/>
            <p:nvPr/>
          </p:nvSpPr>
          <p:spPr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0x130</a:t>
              </a:r>
              <a:endParaRPr dirty="0"/>
            </a:p>
          </p:txBody>
        </p:sp>
        <p:sp>
          <p:nvSpPr>
            <p:cNvPr id="546" name="Shape 546"/>
            <p:cNvSpPr/>
            <p:nvPr/>
          </p:nvSpPr>
          <p:spPr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0x118</a:t>
              </a:r>
              <a:endParaRPr dirty="0"/>
            </a:p>
          </p:txBody>
        </p:sp>
        <p:sp>
          <p:nvSpPr>
            <p:cNvPr id="547" name="Shape 547"/>
            <p:cNvSpPr/>
            <p:nvPr/>
          </p:nvSpPr>
          <p:spPr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%rip</a:t>
              </a:r>
              <a:endParaRPr dirty="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Flow Example #3</a:t>
            </a: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rdi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		</a:t>
            </a:r>
            <a:endParaRPr dirty="0"/>
          </a:p>
        </p:txBody>
      </p:sp>
      <p:sp>
        <p:nvSpPr>
          <p:cNvPr id="554" name="Shape 554"/>
          <p:cNvSpPr/>
          <p:nvPr/>
        </p:nvSpPr>
        <p:spPr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multstore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   400550 &lt;mult2&gt;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,(%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dirty="0"/>
          </a:p>
        </p:txBody>
      </p:sp>
      <p:sp>
        <p:nvSpPr>
          <p:cNvPr id="555" name="Shape 555"/>
          <p:cNvSpPr/>
          <p:nvPr/>
        </p:nvSpPr>
        <p:spPr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0x400557</a:t>
            </a:r>
            <a:endParaRPr dirty="0"/>
          </a:p>
        </p:txBody>
      </p:sp>
      <p:sp>
        <p:nvSpPr>
          <p:cNvPr id="556" name="Shape 556"/>
          <p:cNvSpPr/>
          <p:nvPr/>
        </p:nvSpPr>
        <p:spPr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0x118</a:t>
            </a:r>
            <a:endParaRPr dirty="0"/>
          </a:p>
        </p:txBody>
      </p:sp>
      <p:sp>
        <p:nvSpPr>
          <p:cNvPr id="557" name="Shape 557"/>
          <p:cNvSpPr/>
          <p:nvPr/>
        </p:nvSpPr>
        <p:spPr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0x400549</a:t>
            </a:r>
            <a:endParaRPr dirty="0"/>
          </a:p>
        </p:txBody>
      </p:sp>
      <p:sp>
        <p:nvSpPr>
          <p:cNvPr id="558" name="Shape 558"/>
          <p:cNvSpPr/>
          <p:nvPr/>
        </p:nvSpPr>
        <p:spPr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/>
          </a:p>
        </p:txBody>
      </p:sp>
      <p:sp>
        <p:nvSpPr>
          <p:cNvPr id="559" name="Shape 559"/>
          <p:cNvSpPr/>
          <p:nvPr/>
        </p:nvSpPr>
        <p:spPr>
          <a:xfrm rot="10800000" flipH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>
            <a:solidFill>
              <a:srgbClr val="008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endParaRPr sz="42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60" name="Shape 560"/>
          <p:cNvCxnSpPr>
            <a:stCxn id="555" idx="1"/>
          </p:cNvCxnSpPr>
          <p:nvPr/>
        </p:nvCxnSpPr>
        <p:spPr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61" name="Shape 561"/>
          <p:cNvCxnSpPr/>
          <p:nvPr/>
        </p:nvCxnSpPr>
        <p:spPr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562" name="Shape 562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563" name="Shape 563"/>
            <p:cNvSpPr/>
            <p:nvPr/>
          </p:nvSpPr>
          <p:spPr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%</a:t>
              </a:r>
              <a:r>
                <a:rPr lang="en-US" sz="1800" b="1" dirty="0" err="1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rsp</a:t>
              </a:r>
              <a:endParaRPr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0x120</a:t>
              </a:r>
              <a:endParaRPr dirty="0"/>
            </a:p>
          </p:txBody>
        </p:sp>
        <p:sp>
          <p:nvSpPr>
            <p:cNvPr id="565" name="Shape 565"/>
            <p:cNvSpPr/>
            <p:nvPr/>
          </p:nvSpPr>
          <p:spPr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0x128</a:t>
              </a:r>
              <a:endParaRPr dirty="0"/>
            </a:p>
          </p:txBody>
        </p:sp>
        <p:sp>
          <p:nvSpPr>
            <p:cNvPr id="566" name="Shape 566"/>
            <p:cNvSpPr/>
            <p:nvPr/>
          </p:nvSpPr>
          <p:spPr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0x130</a:t>
              </a:r>
              <a:endParaRPr dirty="0"/>
            </a:p>
          </p:txBody>
        </p:sp>
        <p:sp>
          <p:nvSpPr>
            <p:cNvPr id="567" name="Shape 567"/>
            <p:cNvSpPr/>
            <p:nvPr/>
          </p:nvSpPr>
          <p:spPr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0x118</a:t>
              </a:r>
              <a:endParaRPr dirty="0"/>
            </a:p>
          </p:txBody>
        </p:sp>
        <p:sp>
          <p:nvSpPr>
            <p:cNvPr id="568" name="Shape 568"/>
            <p:cNvSpPr/>
            <p:nvPr/>
          </p:nvSpPr>
          <p:spPr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%rip</a:t>
              </a:r>
              <a:endParaRPr dirty="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Flow Example #4</a:t>
            </a: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rdi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		</a:t>
            </a:r>
            <a:endParaRPr dirty="0"/>
          </a:p>
        </p:txBody>
      </p:sp>
      <p:sp>
        <p:nvSpPr>
          <p:cNvPr id="575" name="Shape 575"/>
          <p:cNvSpPr/>
          <p:nvPr/>
        </p:nvSpPr>
        <p:spPr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multstore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   400550 &lt;mult2&gt;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,(%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dirty="0"/>
          </a:p>
        </p:txBody>
      </p:sp>
      <p:sp>
        <p:nvSpPr>
          <p:cNvPr id="576" name="Shape 576"/>
          <p:cNvSpPr/>
          <p:nvPr/>
        </p:nvSpPr>
        <p:spPr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0x400549</a:t>
            </a:r>
            <a:endParaRPr dirty="0"/>
          </a:p>
        </p:txBody>
      </p:sp>
      <p:sp>
        <p:nvSpPr>
          <p:cNvPr id="577" name="Shape 577"/>
          <p:cNvSpPr/>
          <p:nvPr/>
        </p:nvSpPr>
        <p:spPr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0x120</a:t>
            </a:r>
            <a:endParaRPr dirty="0"/>
          </a:p>
        </p:txBody>
      </p:sp>
      <p:sp>
        <p:nvSpPr>
          <p:cNvPr id="578" name="Shape 578"/>
          <p:cNvSpPr/>
          <p:nvPr/>
        </p:nvSpPr>
        <p:spPr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/>
          </a:p>
        </p:txBody>
      </p:sp>
      <p:sp>
        <p:nvSpPr>
          <p:cNvPr id="579" name="Shape 579"/>
          <p:cNvSpPr/>
          <p:nvPr/>
        </p:nvSpPr>
        <p:spPr>
          <a:xfrm rot="10800000" flipH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>
            <a:solidFill>
              <a:srgbClr val="008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endParaRPr sz="42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80" name="Shape 580"/>
          <p:cNvCxnSpPr>
            <a:stCxn id="576" idx="1"/>
          </p:cNvCxnSpPr>
          <p:nvPr/>
        </p:nvCxnSpPr>
        <p:spPr>
          <a:xfrm rot="10800000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81" name="Shape 581"/>
          <p:cNvSpPr/>
          <p:nvPr/>
        </p:nvSpPr>
        <p:spPr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582" name="Shape 582"/>
          <p:cNvSpPr/>
          <p:nvPr/>
        </p:nvSpPr>
        <p:spPr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0x120</a:t>
            </a:r>
            <a:endParaRPr dirty="0"/>
          </a:p>
        </p:txBody>
      </p:sp>
      <p:sp>
        <p:nvSpPr>
          <p:cNvPr id="583" name="Shape 583"/>
          <p:cNvSpPr/>
          <p:nvPr/>
        </p:nvSpPr>
        <p:spPr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0x128</a:t>
            </a:r>
            <a:endParaRPr dirty="0"/>
          </a:p>
        </p:txBody>
      </p:sp>
      <p:sp>
        <p:nvSpPr>
          <p:cNvPr id="584" name="Shape 584"/>
          <p:cNvSpPr/>
          <p:nvPr/>
        </p:nvSpPr>
        <p:spPr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0x130</a:t>
            </a:r>
            <a:endParaRPr dirty="0"/>
          </a:p>
        </p:txBody>
      </p:sp>
      <p:sp>
        <p:nvSpPr>
          <p:cNvPr id="585" name="Shape 585"/>
          <p:cNvSpPr/>
          <p:nvPr/>
        </p:nvSpPr>
        <p:spPr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%rip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6B6479-BA1E-406A-BCD7-672BDDDE372B}"/>
                  </a:ext>
                </a:extLst>
              </p14:cNvPr>
              <p14:cNvContentPartPr/>
              <p14:nvPr/>
            </p14:nvContentPartPr>
            <p14:xfrm>
              <a:off x="2539080" y="2612880"/>
              <a:ext cx="360" cy="537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6B6479-BA1E-406A-BCD7-672BDDDE37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9720" y="2603520"/>
                <a:ext cx="19080" cy="556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endParaRPr/>
          </a:p>
        </p:txBody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Procedures</a:t>
            </a:r>
            <a:endParaRPr dirty="0"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Stack Structure</a:t>
            </a:r>
            <a:endParaRPr dirty="0"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Calling Conventions</a:t>
            </a:r>
            <a:endParaRPr dirty="0"/>
          </a:p>
          <a:p>
            <a:pPr marL="8001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Passing control</a:t>
            </a:r>
            <a:endParaRPr dirty="0"/>
          </a:p>
          <a:p>
            <a:pPr marL="8001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Passing data</a:t>
            </a:r>
            <a:endParaRPr dirty="0"/>
          </a:p>
          <a:p>
            <a:pPr marL="8001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Managing local data</a:t>
            </a:r>
            <a:endParaRPr dirty="0"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If we have time: illustration of recursion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Procedure Data Flow</a:t>
            </a:r>
            <a:endParaRPr/>
          </a:p>
        </p:txBody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/>
          </a:p>
        </p:txBody>
      </p:sp>
      <p:sp>
        <p:nvSpPr>
          <p:cNvPr id="598" name="Shape 59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6 arguments</a:t>
            </a:r>
            <a:endParaRPr/>
          </a:p>
          <a:p>
            <a:pPr marL="254000" marR="0" lvl="0" indent="-16256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0" marR="0" lvl="0" indent="-16256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0" marR="0" lvl="0" indent="-16256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0" marR="0" lvl="0" indent="-16256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</a:t>
            </a:r>
            <a:endParaRPr/>
          </a:p>
        </p:txBody>
      </p:sp>
      <p:sp>
        <p:nvSpPr>
          <p:cNvPr id="599" name="Shape 59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</p:txBody>
      </p:sp>
      <p:sp>
        <p:nvSpPr>
          <p:cNvPr id="600" name="Shape 600"/>
          <p:cNvSpPr txBox="1">
            <a:spLocks noGrp="1"/>
          </p:cNvSpPr>
          <p:nvPr>
            <p:ph type="body" idx="4"/>
          </p:nvPr>
        </p:nvSpPr>
        <p:spPr>
          <a:xfrm>
            <a:off x="4645025" y="5791199"/>
            <a:ext cx="4041775" cy="3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allocate stack space when needed</a:t>
            </a: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rdi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rsi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603" name="Shape 603"/>
          <p:cNvSpPr/>
          <p:nvPr/>
        </p:nvSpPr>
        <p:spPr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rdx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rcx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%r8</a:t>
            </a:r>
            <a:endParaRPr dirty="0"/>
          </a:p>
        </p:txBody>
      </p:sp>
      <p:sp>
        <p:nvSpPr>
          <p:cNvPr id="606" name="Shape 606"/>
          <p:cNvSpPr/>
          <p:nvPr/>
        </p:nvSpPr>
        <p:spPr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%r9</a:t>
            </a:r>
            <a:endParaRPr dirty="0"/>
          </a:p>
        </p:txBody>
      </p:sp>
      <p:sp>
        <p:nvSpPr>
          <p:cNvPr id="607" name="Shape 607"/>
          <p:cNvSpPr/>
          <p:nvPr/>
        </p:nvSpPr>
        <p:spPr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rax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grpSp>
        <p:nvGrpSpPr>
          <p:cNvPr id="608" name="Shape 608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609" name="Shape 609"/>
            <p:cNvSpPr/>
            <p:nvPr/>
          </p:nvSpPr>
          <p:spPr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Arg </a:t>
              </a: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7</a:t>
              </a:r>
              <a:endParaRPr dirty="0"/>
            </a:p>
          </p:txBody>
        </p:sp>
        <p:sp>
          <p:nvSpPr>
            <p:cNvPr id="610" name="Shape 610"/>
            <p:cNvSpPr/>
            <p:nvPr/>
          </p:nvSpPr>
          <p:spPr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• • •</a:t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Arg </a:t>
              </a: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8</a:t>
              </a:r>
              <a:endParaRPr dirty="0"/>
            </a:p>
          </p:txBody>
        </p:sp>
        <p:sp>
          <p:nvSpPr>
            <p:cNvPr id="612" name="Shape 612"/>
            <p:cNvSpPr/>
            <p:nvPr/>
          </p:nvSpPr>
          <p:spPr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Arg </a:t>
              </a:r>
              <a:r>
                <a:rPr lang="en-US" sz="1800" b="1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• • •</a:t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Flow</a:t>
            </a:r>
            <a:b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mult2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a, long b)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s = a * b;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3505200" y="152400"/>
            <a:ext cx="4267200" cy="18288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multstore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(long x, long y, long *dest)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t = mult2(x, y);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*dest = 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# a in %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b in %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rsi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rdi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,%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a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400553: 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imul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%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rsi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,%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a * 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# s in %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 			# Return</a:t>
            </a:r>
            <a:endParaRPr dirty="0"/>
          </a:p>
        </p:txBody>
      </p:sp>
      <p:sp>
        <p:nvSpPr>
          <p:cNvPr id="622" name="Shape 622"/>
          <p:cNvSpPr/>
          <p:nvPr/>
        </p:nvSpPr>
        <p:spPr>
          <a:xfrm>
            <a:off x="1066800" y="2362200"/>
            <a:ext cx="6781800" cy="22860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multstore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# x in %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y in %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rsi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in %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rdx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 • •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400541: mov    %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rdx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,%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# Save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   400550 &lt;mult2&gt;	# mult2(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x,y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t in %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,(%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	# Save at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 • •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endParaRPr/>
          </a:p>
        </p:txBody>
      </p:sp>
      <p:sp>
        <p:nvSpPr>
          <p:cNvPr id="628" name="Shape 628"/>
          <p:cNvSpPr txBox="1">
            <a:spLocks noGrp="1"/>
          </p:cNvSpPr>
          <p:nvPr>
            <p:ph type="body" idx="1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Procedures</a:t>
            </a:r>
            <a:endParaRPr dirty="0"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Stack Structure</a:t>
            </a:r>
            <a:endParaRPr dirty="0"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Calling Conventions</a:t>
            </a:r>
            <a:endParaRPr dirty="0"/>
          </a:p>
          <a:p>
            <a:pPr marL="8001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Passing control</a:t>
            </a:r>
            <a:endParaRPr dirty="0"/>
          </a:p>
          <a:p>
            <a:pPr marL="8001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Passing data</a:t>
            </a:r>
            <a:endParaRPr dirty="0"/>
          </a:p>
          <a:p>
            <a:pPr marL="8001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Managing local data</a:t>
            </a:r>
            <a:endParaRPr dirty="0"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If we have time: illustration of recursion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Stack-Based Languages</a:t>
            </a:r>
            <a:endParaRPr/>
          </a:p>
        </p:txBody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Languages that support recursion</a:t>
            </a:r>
            <a:endParaRPr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C, Pascal, Java</a:t>
            </a:r>
            <a:endParaRPr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must be “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Reentrant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marL="8382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simultaneous instantiations of single procedure</a:t>
            </a:r>
            <a:endParaRPr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some place to store state of each instantiation</a:t>
            </a:r>
            <a:endParaRPr/>
          </a:p>
          <a:p>
            <a:pPr marL="8382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/>
          </a:p>
          <a:p>
            <a:pPr marL="8382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variables</a:t>
            </a:r>
            <a:endParaRPr/>
          </a:p>
          <a:p>
            <a:pPr marL="8382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pointer</a:t>
            </a:r>
            <a:endParaRPr/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discipline</a:t>
            </a:r>
            <a:endParaRPr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for given procedure needed for limited time</a:t>
            </a:r>
            <a:endParaRPr/>
          </a:p>
          <a:p>
            <a:pPr marL="8382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when called to when return</a:t>
            </a:r>
            <a:endParaRPr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Callee returns before caller does</a:t>
            </a:r>
            <a:endParaRPr/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allocated in </a:t>
            </a:r>
            <a:r>
              <a:rPr lang="en-US" sz="2400" b="1" i="1" u="none" strike="noStrike" cap="none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Frames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for single procedure instantiation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Chain Example</a:t>
            </a: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42" name="Shape 642"/>
          <p:cNvSpPr/>
          <p:nvPr/>
        </p:nvSpPr>
        <p:spPr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43" name="Shape 643"/>
          <p:cNvSpPr/>
          <p:nvPr/>
        </p:nvSpPr>
        <p:spPr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7096125" y="19050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yoo</a:t>
            </a:r>
            <a:endParaRPr dirty="0"/>
          </a:p>
        </p:txBody>
      </p:sp>
      <p:sp>
        <p:nvSpPr>
          <p:cNvPr id="645" name="Shape 645"/>
          <p:cNvSpPr/>
          <p:nvPr/>
        </p:nvSpPr>
        <p:spPr>
          <a:xfrm>
            <a:off x="7096125" y="25908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who</a:t>
            </a:r>
            <a:endParaRPr dirty="0"/>
          </a:p>
        </p:txBody>
      </p:sp>
      <p:sp>
        <p:nvSpPr>
          <p:cNvPr id="646" name="Shape 646"/>
          <p:cNvSpPr/>
          <p:nvPr/>
        </p:nvSpPr>
        <p:spPr>
          <a:xfrm>
            <a:off x="7085013" y="32654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sp>
        <p:nvSpPr>
          <p:cNvPr id="647" name="Shape 647"/>
          <p:cNvSpPr/>
          <p:nvPr/>
        </p:nvSpPr>
        <p:spPr>
          <a:xfrm>
            <a:off x="7096125" y="39624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sp>
        <p:nvSpPr>
          <p:cNvPr id="648" name="Shape 648"/>
          <p:cNvSpPr/>
          <p:nvPr/>
        </p:nvSpPr>
        <p:spPr>
          <a:xfrm>
            <a:off x="7096125" y="47244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cxnSp>
        <p:nvCxnSpPr>
          <p:cNvPr id="649" name="Shape 649"/>
          <p:cNvCxnSpPr/>
          <p:nvPr/>
        </p:nvCxnSpPr>
        <p:spPr>
          <a:xfrm>
            <a:off x="7402513" y="2209800"/>
            <a:ext cx="0" cy="431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0" name="Shape 650"/>
          <p:cNvCxnSpPr/>
          <p:nvPr/>
        </p:nvCxnSpPr>
        <p:spPr>
          <a:xfrm>
            <a:off x="7402513" y="2895600"/>
            <a:ext cx="0" cy="431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1" name="Shape 651"/>
          <p:cNvCxnSpPr/>
          <p:nvPr/>
        </p:nvCxnSpPr>
        <p:spPr>
          <a:xfrm>
            <a:off x="7402513" y="3581400"/>
            <a:ext cx="0" cy="431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2" name="Shape 652"/>
          <p:cNvCxnSpPr/>
          <p:nvPr/>
        </p:nvCxnSpPr>
        <p:spPr>
          <a:xfrm>
            <a:off x="7402513" y="4343400"/>
            <a:ext cx="0" cy="431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53" name="Shape 653"/>
          <p:cNvSpPr/>
          <p:nvPr/>
        </p:nvSpPr>
        <p:spPr>
          <a:xfrm>
            <a:off x="6848475" y="1066800"/>
            <a:ext cx="1020763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4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Chain</a:t>
            </a: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7762875" y="32654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cxnSp>
        <p:nvCxnSpPr>
          <p:cNvPr id="655" name="Shape 655"/>
          <p:cNvCxnSpPr/>
          <p:nvPr/>
        </p:nvCxnSpPr>
        <p:spPr>
          <a:xfrm>
            <a:off x="7543800" y="2895600"/>
            <a:ext cx="536575" cy="431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56" name="Shape 656"/>
          <p:cNvSpPr/>
          <p:nvPr/>
        </p:nvSpPr>
        <p:spPr>
          <a:xfrm>
            <a:off x="3505200" y="5715000"/>
            <a:ext cx="2908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Procedure 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()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recursive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1" name="Shape 661"/>
          <p:cNvCxnSpPr/>
          <p:nvPr/>
        </p:nvCxnSpPr>
        <p:spPr>
          <a:xfrm>
            <a:off x="6535737" y="2271713"/>
            <a:ext cx="717550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62" name="Shape 662"/>
          <p:cNvSpPr/>
          <p:nvPr/>
        </p:nvSpPr>
        <p:spPr>
          <a:xfrm>
            <a:off x="4019550" y="2084388"/>
            <a:ext cx="243998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 Pointer: </a:t>
            </a: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rbp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663" name="Shape 663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Frames</a:t>
            </a:r>
            <a:endParaRPr/>
          </a:p>
        </p:txBody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information</a:t>
            </a:r>
            <a:endParaRPr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storage (if needed)</a:t>
            </a:r>
            <a:endParaRPr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Temporary space (if needed)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0" marR="0" lvl="0" indent="-16256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Management</a:t>
            </a:r>
            <a:endParaRPr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allocated when enter procedure</a:t>
            </a:r>
            <a:endParaRPr/>
          </a:p>
          <a:p>
            <a:pPr marL="8382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“Set-up” code</a:t>
            </a:r>
            <a:endParaRPr/>
          </a:p>
          <a:p>
            <a:pPr marL="8382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push by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instruction</a:t>
            </a:r>
            <a:endParaRPr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Deallocated when return</a:t>
            </a:r>
            <a:endParaRPr/>
          </a:p>
          <a:p>
            <a:pPr marL="8382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“Finish” code</a:t>
            </a:r>
            <a:endParaRPr/>
          </a:p>
          <a:p>
            <a:pPr marL="8382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pop by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instruction</a:t>
            </a:r>
            <a:endParaRPr/>
          </a:p>
        </p:txBody>
      </p:sp>
      <p:cxnSp>
        <p:nvCxnSpPr>
          <p:cNvPr id="665" name="Shape 665"/>
          <p:cNvCxnSpPr/>
          <p:nvPr/>
        </p:nvCxnSpPr>
        <p:spPr>
          <a:xfrm>
            <a:off x="6545262" y="3641725"/>
            <a:ext cx="71755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66" name="Shape 666"/>
          <p:cNvSpPr/>
          <p:nvPr/>
        </p:nvSpPr>
        <p:spPr>
          <a:xfrm>
            <a:off x="4068762" y="3452813"/>
            <a:ext cx="24384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Pointer: </a:t>
            </a: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667" name="Shape 667"/>
          <p:cNvSpPr/>
          <p:nvPr/>
        </p:nvSpPr>
        <p:spPr>
          <a:xfrm>
            <a:off x="7205662" y="4279900"/>
            <a:ext cx="1557338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62699"/>
                </a:solidFill>
                <a:latin typeface="Calibri"/>
                <a:ea typeface="Calibri"/>
                <a:cs typeface="Calibri"/>
                <a:sym typeface="Calibri"/>
              </a:rPr>
              <a:t>Stack “Top”</a:t>
            </a:r>
            <a:endParaRPr/>
          </a:p>
        </p:txBody>
      </p:sp>
      <p:sp>
        <p:nvSpPr>
          <p:cNvPr id="668" name="Shape 668"/>
          <p:cNvSpPr/>
          <p:nvPr/>
        </p:nvSpPr>
        <p:spPr>
          <a:xfrm rot="10800000" flipH="1">
            <a:off x="7672387" y="3902075"/>
            <a:ext cx="609600" cy="381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669" name="Shape 669"/>
          <p:cNvGraphicFramePr/>
          <p:nvPr/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>
                <a:noFill/>
                <a:tableStyleId>{6CE40DD1-18CE-47C8-A119-0F7C9B7843C6}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Previous Frame</a:t>
                      </a:r>
                      <a:endParaRPr dirty="0"/>
                    </a:p>
                  </a:txBody>
                  <a:tcPr marL="50800" marR="50800" marT="50800" marB="508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Frame for</a:t>
                      </a:r>
                      <a:b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"/>
                          <a:cs typeface="Courier New" panose="02070309020205020404" pitchFamily="49" charset="0"/>
                          <a:sym typeface="Courier"/>
                        </a:rPr>
                        <a:t>proc</a:t>
                      </a:r>
                      <a:endParaRPr dirty="0"/>
                    </a:p>
                  </a:txBody>
                  <a:tcPr marL="50800" marR="50800" marT="50800" marB="508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0" name="Shape 670"/>
          <p:cNvSpPr/>
          <p:nvPr/>
        </p:nvSpPr>
        <p:spPr>
          <a:xfrm>
            <a:off x="4021137" y="2365375"/>
            <a:ext cx="243998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(Optional)	</a:t>
            </a: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 b="1" dirty="0">
              <a:solidFill>
                <a:schemeClr val="lt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Level Programming – Control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Control</a:t>
            </a:r>
            <a:endParaRPr/>
          </a:p>
          <a:p>
            <a:pPr marL="54610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if-then-else</a:t>
            </a:r>
            <a:endParaRPr/>
          </a:p>
          <a:p>
            <a:pPr marL="54610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do-while</a:t>
            </a:r>
            <a:endParaRPr/>
          </a:p>
          <a:p>
            <a:pPr marL="54610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while, for</a:t>
            </a:r>
            <a:endParaRPr/>
          </a:p>
          <a:p>
            <a:pPr marL="54610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Assembler Control</a:t>
            </a:r>
            <a:endParaRPr/>
          </a:p>
          <a:p>
            <a:pPr marL="54610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jump</a:t>
            </a:r>
            <a:endParaRPr/>
          </a:p>
          <a:p>
            <a:pPr marL="54610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move</a:t>
            </a:r>
            <a:endParaRPr/>
          </a:p>
          <a:p>
            <a:pPr marL="54610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 jump (via jump tables)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610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generates code sequence to implement more complex control</a:t>
            </a:r>
            <a:endParaRPr/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Techniques</a:t>
            </a:r>
            <a:endParaRPr/>
          </a:p>
          <a:p>
            <a:pPr marL="54610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Loops converted to do-while or jump-to-middle form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610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switch statements use jump tables</a:t>
            </a:r>
            <a:endParaRPr/>
          </a:p>
          <a:p>
            <a:pPr marL="54610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Sparse switch statements may use decision trees (if-elseif-elseif-else)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676" name="Shape 676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yoo</a:t>
            </a:r>
            <a:endParaRPr dirty="0"/>
          </a:p>
        </p:txBody>
      </p:sp>
      <p:sp>
        <p:nvSpPr>
          <p:cNvPr id="677" name="Shape 677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who</a:t>
            </a:r>
            <a:endParaRPr dirty="0"/>
          </a:p>
        </p:txBody>
      </p:sp>
      <p:sp>
        <p:nvSpPr>
          <p:cNvPr id="678" name="Shape 678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sp>
        <p:nvSpPr>
          <p:cNvPr id="679" name="Shape 679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sp>
        <p:nvSpPr>
          <p:cNvPr id="680" name="Shape 680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cxnSp>
        <p:nvCxnSpPr>
          <p:cNvPr id="681" name="Shape 681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2" name="Shape 682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3" name="Shape 683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4" name="Shape 684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85" name="Shape 685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cxnSp>
        <p:nvCxnSpPr>
          <p:cNvPr id="686" name="Shape 686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87" name="Shape 687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yoo</a:t>
            </a:r>
            <a:endParaRPr dirty="0"/>
          </a:p>
        </p:txBody>
      </p:sp>
      <p:grpSp>
        <p:nvGrpSpPr>
          <p:cNvPr id="688" name="Shape 688"/>
          <p:cNvGrpSpPr/>
          <p:nvPr/>
        </p:nvGrpSpPr>
        <p:grpSpPr>
          <a:xfrm>
            <a:off x="5397500" y="1592263"/>
            <a:ext cx="1493838" cy="928687"/>
            <a:chOff x="0" y="0"/>
            <a:chExt cx="941" cy="585"/>
          </a:xfrm>
        </p:grpSpPr>
        <p:cxnSp>
          <p:nvCxnSpPr>
            <p:cNvPr id="689" name="Shape 689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90" name="Shape 690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%</a:t>
              </a:r>
              <a:r>
                <a:rPr lang="en-US" sz="1800" b="1" dirty="0" err="1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rbp</a:t>
              </a:r>
              <a:endParaRPr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endParaRPr>
            </a:p>
          </p:txBody>
        </p:sp>
        <p:cxnSp>
          <p:nvCxnSpPr>
            <p:cNvPr id="691" name="Shape 691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92" name="Shape 692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%</a:t>
              </a:r>
              <a:r>
                <a:rPr lang="en-US" sz="1800" b="1" dirty="0" err="1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rsp</a:t>
              </a:r>
              <a:endParaRPr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endParaRPr>
            </a:p>
          </p:txBody>
        </p:sp>
      </p:grpSp>
      <p:sp>
        <p:nvSpPr>
          <p:cNvPr id="693" name="Shape 693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4" name="Shape 694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</p:txBody>
      </p:sp>
      <p:graphicFrame>
        <p:nvGraphicFramePr>
          <p:cNvPr id="695" name="Shape 695"/>
          <p:cNvGraphicFramePr/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>
                <a:noFill/>
                <a:tableStyleId>{6CE40DD1-18CE-47C8-A119-0F7C9B7843C6}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"/>
                          <a:cs typeface="Courier New" panose="02070309020205020404" pitchFamily="49" charset="0"/>
                          <a:sym typeface="Courier"/>
                        </a:rPr>
                        <a:t>yoo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96" name="Shape 696"/>
          <p:cNvSpPr/>
          <p:nvPr/>
        </p:nvSpPr>
        <p:spPr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>
            <a:noFill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7" name="Shape 697"/>
          <p:cNvSpPr/>
          <p:nvPr/>
        </p:nvSpPr>
        <p:spPr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/>
          <p:nvPr/>
        </p:nvSpPr>
        <p:spPr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/>
          </a:p>
        </p:txBody>
      </p:sp>
      <p:sp>
        <p:nvSpPr>
          <p:cNvPr id="703" name="Shape 703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yoo</a:t>
            </a:r>
            <a:endParaRPr dirty="0"/>
          </a:p>
        </p:txBody>
      </p:sp>
      <p:sp>
        <p:nvSpPr>
          <p:cNvPr id="705" name="Shape 705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who</a:t>
            </a:r>
            <a:endParaRPr dirty="0"/>
          </a:p>
        </p:txBody>
      </p:sp>
      <p:sp>
        <p:nvSpPr>
          <p:cNvPr id="706" name="Shape 706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sp>
        <p:nvSpPr>
          <p:cNvPr id="707" name="Shape 707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sp>
        <p:nvSpPr>
          <p:cNvPr id="708" name="Shape 708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cxnSp>
        <p:nvCxnSpPr>
          <p:cNvPr id="709" name="Shape 709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0" name="Shape 710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1" name="Shape 711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2" name="Shape 712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13" name="Shape 713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cxnSp>
        <p:nvCxnSpPr>
          <p:cNvPr id="714" name="Shape 714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15" name="Shape 715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yoo</a:t>
            </a:r>
            <a:endParaRPr dirty="0"/>
          </a:p>
        </p:txBody>
      </p:sp>
      <p:grpSp>
        <p:nvGrpSpPr>
          <p:cNvPr id="716" name="Shape 716"/>
          <p:cNvGrpSpPr/>
          <p:nvPr/>
        </p:nvGrpSpPr>
        <p:grpSpPr>
          <a:xfrm>
            <a:off x="5391150" y="2379663"/>
            <a:ext cx="1495425" cy="928687"/>
            <a:chOff x="0" y="0"/>
            <a:chExt cx="941" cy="585"/>
          </a:xfrm>
        </p:grpSpPr>
        <p:cxnSp>
          <p:nvCxnSpPr>
            <p:cNvPr id="717" name="Shape 717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718" name="Shape 718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%</a:t>
              </a:r>
              <a:r>
                <a:rPr lang="en-US" sz="1800" b="1" dirty="0" err="1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rbp</a:t>
              </a:r>
              <a:endParaRPr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endParaRPr>
            </a:p>
          </p:txBody>
        </p:sp>
        <p:cxnSp>
          <p:nvCxnSpPr>
            <p:cNvPr id="719" name="Shape 719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720" name="Shape 720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%</a:t>
              </a:r>
              <a:r>
                <a:rPr lang="en-US" sz="1800" b="1" dirty="0" err="1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rsp</a:t>
              </a:r>
              <a:endParaRPr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endParaRPr>
            </a:p>
          </p:txBody>
        </p:sp>
      </p:grpSp>
      <p:sp>
        <p:nvSpPr>
          <p:cNvPr id="721" name="Shape 721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2" name="Shape 722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</p:txBody>
      </p:sp>
      <p:graphicFrame>
        <p:nvGraphicFramePr>
          <p:cNvPr id="723" name="Shape 723"/>
          <p:cNvGraphicFramePr/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>
                <a:noFill/>
                <a:tableStyleId>{6CE40DD1-18CE-47C8-A119-0F7C9B7843C6}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"/>
                          <a:cs typeface="Courier New" panose="02070309020205020404" pitchFamily="49" charset="0"/>
                          <a:sym typeface="Courier"/>
                        </a:rPr>
                        <a:t>yoo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"/>
                          <a:cs typeface="Courier New" panose="02070309020205020404" pitchFamily="49" charset="0"/>
                          <a:sym typeface="Courier"/>
                        </a:rPr>
                        <a:t>who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24" name="Shape 724"/>
          <p:cNvSpPr/>
          <p:nvPr/>
        </p:nvSpPr>
        <p:spPr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>
            <a:noFill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5" name="Shape 725"/>
          <p:cNvSpPr/>
          <p:nvPr/>
        </p:nvSpPr>
        <p:spPr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/>
          <p:nvPr/>
        </p:nvSpPr>
        <p:spPr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/>
          </a:p>
        </p:txBody>
      </p:sp>
      <p:sp>
        <p:nvSpPr>
          <p:cNvPr id="731" name="Shape 731"/>
          <p:cNvSpPr/>
          <p:nvPr/>
        </p:nvSpPr>
        <p:spPr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32" name="Shape 732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733" name="Shape 733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yoo</a:t>
            </a:r>
            <a:endParaRPr dirty="0"/>
          </a:p>
        </p:txBody>
      </p:sp>
      <p:sp>
        <p:nvSpPr>
          <p:cNvPr id="734" name="Shape 734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who</a:t>
            </a:r>
            <a:endParaRPr dirty="0"/>
          </a:p>
        </p:txBody>
      </p:sp>
      <p:sp>
        <p:nvSpPr>
          <p:cNvPr id="735" name="Shape 735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sp>
        <p:nvSpPr>
          <p:cNvPr id="736" name="Shape 736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sp>
        <p:nvSpPr>
          <p:cNvPr id="737" name="Shape 737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cxnSp>
        <p:nvCxnSpPr>
          <p:cNvPr id="738" name="Shape 738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9" name="Shape 739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0" name="Shape 740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1" name="Shape 741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42" name="Shape 742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cxnSp>
        <p:nvCxnSpPr>
          <p:cNvPr id="743" name="Shape 743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44" name="Shape 744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yoo</a:t>
            </a:r>
            <a:endParaRPr dirty="0"/>
          </a:p>
        </p:txBody>
      </p:sp>
      <p:grpSp>
        <p:nvGrpSpPr>
          <p:cNvPr id="745" name="Shape 745"/>
          <p:cNvGrpSpPr/>
          <p:nvPr/>
        </p:nvGrpSpPr>
        <p:grpSpPr>
          <a:xfrm>
            <a:off x="5397500" y="3225800"/>
            <a:ext cx="1493838" cy="928688"/>
            <a:chOff x="0" y="0"/>
            <a:chExt cx="941" cy="585"/>
          </a:xfrm>
        </p:grpSpPr>
        <p:cxnSp>
          <p:nvCxnSpPr>
            <p:cNvPr id="746" name="Shape 746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747" name="Shape 747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%</a:t>
              </a:r>
              <a:r>
                <a:rPr lang="en-US" sz="1800" b="1" dirty="0" err="1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rbp</a:t>
              </a:r>
              <a:endParaRPr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endParaRPr>
            </a:p>
          </p:txBody>
        </p:sp>
        <p:cxnSp>
          <p:nvCxnSpPr>
            <p:cNvPr id="748" name="Shape 748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749" name="Shape 749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%</a:t>
              </a:r>
              <a:r>
                <a:rPr lang="en-US" sz="1800" b="1" dirty="0" err="1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rsp</a:t>
              </a:r>
              <a:endParaRPr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endParaRPr>
            </a:p>
          </p:txBody>
        </p:sp>
      </p:grpSp>
      <p:sp>
        <p:nvSpPr>
          <p:cNvPr id="750" name="Shape 750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1" name="Shape 751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</p:txBody>
      </p:sp>
      <p:graphicFrame>
        <p:nvGraphicFramePr>
          <p:cNvPr id="752" name="Shape 752"/>
          <p:cNvGraphicFramePr/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>
                <a:noFill/>
                <a:tableStyleId>{6CE40DD1-18CE-47C8-A119-0F7C9B7843C6}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"/>
                          <a:cs typeface="Courier New" panose="02070309020205020404" pitchFamily="49" charset="0"/>
                          <a:sym typeface="Courier"/>
                        </a:rPr>
                        <a:t>yoo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"/>
                          <a:cs typeface="Courier New" panose="02070309020205020404" pitchFamily="49" charset="0"/>
                          <a:sym typeface="Courier"/>
                        </a:rPr>
                        <a:t>who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"/>
                          <a:cs typeface="Courier New" panose="02070309020205020404" pitchFamily="49" charset="0"/>
                          <a:sym typeface="Courier"/>
                        </a:rPr>
                        <a:t>amI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53" name="Shape 753"/>
          <p:cNvSpPr/>
          <p:nvPr/>
        </p:nvSpPr>
        <p:spPr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>
            <a:noFill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4" name="Shape 754"/>
          <p:cNvSpPr/>
          <p:nvPr/>
        </p:nvSpPr>
        <p:spPr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760" name="Shape 760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yoo</a:t>
            </a:r>
            <a:endParaRPr dirty="0"/>
          </a:p>
        </p:txBody>
      </p:sp>
      <p:sp>
        <p:nvSpPr>
          <p:cNvPr id="761" name="Shape 761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who</a:t>
            </a:r>
            <a:endParaRPr dirty="0"/>
          </a:p>
        </p:txBody>
      </p:sp>
      <p:sp>
        <p:nvSpPr>
          <p:cNvPr id="762" name="Shape 762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sp>
        <p:nvSpPr>
          <p:cNvPr id="763" name="Shape 763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sp>
        <p:nvSpPr>
          <p:cNvPr id="764" name="Shape 764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cxnSp>
        <p:nvCxnSpPr>
          <p:cNvPr id="765" name="Shape 765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6" name="Shape 766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7" name="Shape 767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8" name="Shape 768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69" name="Shape 769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cxnSp>
        <p:nvCxnSpPr>
          <p:cNvPr id="770" name="Shape 770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71" name="Shape 771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yoo</a:t>
            </a:r>
            <a:endParaRPr dirty="0"/>
          </a:p>
        </p:txBody>
      </p:sp>
      <p:grpSp>
        <p:nvGrpSpPr>
          <p:cNvPr id="772" name="Shape 772"/>
          <p:cNvGrpSpPr/>
          <p:nvPr/>
        </p:nvGrpSpPr>
        <p:grpSpPr>
          <a:xfrm>
            <a:off x="5391150" y="4056063"/>
            <a:ext cx="1495425" cy="928687"/>
            <a:chOff x="0" y="0"/>
            <a:chExt cx="941" cy="585"/>
          </a:xfrm>
        </p:grpSpPr>
        <p:cxnSp>
          <p:nvCxnSpPr>
            <p:cNvPr id="773" name="Shape 773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774" name="Shape 774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%</a:t>
              </a:r>
              <a:r>
                <a:rPr lang="en-US" sz="1800" b="1" dirty="0" err="1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rbp</a:t>
              </a:r>
              <a:endParaRPr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endParaRPr>
            </a:p>
          </p:txBody>
        </p:sp>
        <p:cxnSp>
          <p:nvCxnSpPr>
            <p:cNvPr id="775" name="Shape 775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776" name="Shape 776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%</a:t>
              </a:r>
              <a:r>
                <a:rPr lang="en-US" sz="1800" b="1" dirty="0" err="1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rsp</a:t>
              </a:r>
              <a:endParaRPr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endParaRPr>
            </a:p>
          </p:txBody>
        </p:sp>
      </p:grpSp>
      <p:sp>
        <p:nvSpPr>
          <p:cNvPr id="777" name="Shape 777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8" name="Shape 778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</p:txBody>
      </p:sp>
      <p:graphicFrame>
        <p:nvGraphicFramePr>
          <p:cNvPr id="779" name="Shape 779"/>
          <p:cNvGraphicFramePr/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>
                <a:noFill/>
                <a:tableStyleId>{6CE40DD1-18CE-47C8-A119-0F7C9B7843C6}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"/>
                          <a:cs typeface="Courier New" panose="02070309020205020404" pitchFamily="49" charset="0"/>
                          <a:sym typeface="Courier"/>
                        </a:rPr>
                        <a:t>yoo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"/>
                          <a:cs typeface="Courier New" panose="02070309020205020404" pitchFamily="49" charset="0"/>
                          <a:sym typeface="Courier"/>
                        </a:rPr>
                        <a:t>who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"/>
                          <a:cs typeface="Courier New" panose="02070309020205020404" pitchFamily="49" charset="0"/>
                          <a:sym typeface="Courier"/>
                        </a:rPr>
                        <a:t>amI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"/>
                          <a:cs typeface="Courier New" panose="02070309020205020404" pitchFamily="49" charset="0"/>
                          <a:sym typeface="Courier"/>
                        </a:rPr>
                        <a:t>amI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80" name="Shape 780"/>
          <p:cNvSpPr/>
          <p:nvPr/>
        </p:nvSpPr>
        <p:spPr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82" name="Shape 782"/>
          <p:cNvSpPr/>
          <p:nvPr/>
        </p:nvSpPr>
        <p:spPr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83" name="Shape 783"/>
          <p:cNvSpPr/>
          <p:nvPr/>
        </p:nvSpPr>
        <p:spPr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84" name="Shape 784"/>
          <p:cNvSpPr/>
          <p:nvPr/>
        </p:nvSpPr>
        <p:spPr>
          <a:xfrm>
            <a:off x="609600" y="3112475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>
            <a:noFill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790" name="Shape 790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yoo</a:t>
            </a:r>
            <a:endParaRPr dirty="0"/>
          </a:p>
        </p:txBody>
      </p:sp>
      <p:sp>
        <p:nvSpPr>
          <p:cNvPr id="791" name="Shape 791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who</a:t>
            </a:r>
            <a:endParaRPr dirty="0"/>
          </a:p>
        </p:txBody>
      </p:sp>
      <p:sp>
        <p:nvSpPr>
          <p:cNvPr id="792" name="Shape 792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sp>
        <p:nvSpPr>
          <p:cNvPr id="793" name="Shape 793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sp>
        <p:nvSpPr>
          <p:cNvPr id="794" name="Shape 794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cxnSp>
        <p:nvCxnSpPr>
          <p:cNvPr id="795" name="Shape 795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96" name="Shape 796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97" name="Shape 797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98" name="Shape 798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99" name="Shape 799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cxnSp>
        <p:nvCxnSpPr>
          <p:cNvPr id="800" name="Shape 800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01" name="Shape 801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yoo</a:t>
            </a:r>
            <a:endParaRPr dirty="0"/>
          </a:p>
        </p:txBody>
      </p:sp>
      <p:grpSp>
        <p:nvGrpSpPr>
          <p:cNvPr id="802" name="Shape 802"/>
          <p:cNvGrpSpPr/>
          <p:nvPr/>
        </p:nvGrpSpPr>
        <p:grpSpPr>
          <a:xfrm>
            <a:off x="5391150" y="4919663"/>
            <a:ext cx="1495425" cy="928687"/>
            <a:chOff x="0" y="0"/>
            <a:chExt cx="941" cy="585"/>
          </a:xfrm>
        </p:grpSpPr>
        <p:cxnSp>
          <p:nvCxnSpPr>
            <p:cNvPr id="803" name="Shape 803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804" name="Shape 804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%</a:t>
              </a:r>
              <a:r>
                <a:rPr lang="en-US" sz="1800" b="1" dirty="0" err="1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rbp</a:t>
              </a:r>
              <a:endParaRPr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endParaRPr>
            </a:p>
          </p:txBody>
        </p:sp>
        <p:cxnSp>
          <p:nvCxnSpPr>
            <p:cNvPr id="805" name="Shape 805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806" name="Shape 806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%</a:t>
              </a:r>
              <a:r>
                <a:rPr lang="en-US" sz="1800" b="1" dirty="0" err="1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rsp</a:t>
              </a:r>
              <a:endParaRPr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endParaRPr>
            </a:p>
          </p:txBody>
        </p:sp>
      </p:grpSp>
      <p:sp>
        <p:nvSpPr>
          <p:cNvPr id="807" name="Shape 807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8" name="Shape 808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</p:txBody>
      </p:sp>
      <p:graphicFrame>
        <p:nvGraphicFramePr>
          <p:cNvPr id="809" name="Shape 809"/>
          <p:cNvGraphicFramePr/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>
                <a:noFill/>
                <a:tableStyleId>{6CE40DD1-18CE-47C8-A119-0F7C9B7843C6}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"/>
                          <a:cs typeface="Courier New" panose="02070309020205020404" pitchFamily="49" charset="0"/>
                          <a:sym typeface="Courier"/>
                        </a:rPr>
                        <a:t>yoo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"/>
                          <a:cs typeface="Courier New" panose="02070309020205020404" pitchFamily="49" charset="0"/>
                          <a:sym typeface="Courier"/>
                        </a:rPr>
                        <a:t>who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"/>
                          <a:cs typeface="Courier New" panose="02070309020205020404" pitchFamily="49" charset="0"/>
                          <a:sym typeface="Courier"/>
                        </a:rPr>
                        <a:t>amI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"/>
                          <a:cs typeface="Courier New" panose="02070309020205020404" pitchFamily="49" charset="0"/>
                          <a:sym typeface="Courier"/>
                        </a:rPr>
                        <a:t>amI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"/>
                          <a:cs typeface="Courier New" panose="02070309020205020404" pitchFamily="49" charset="0"/>
                          <a:sym typeface="Courier"/>
                        </a:rPr>
                        <a:t>amI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" name="Shape 810"/>
          <p:cNvSpPr/>
          <p:nvPr/>
        </p:nvSpPr>
        <p:spPr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/>
          </a:p>
        </p:txBody>
      </p:sp>
      <p:sp>
        <p:nvSpPr>
          <p:cNvPr id="811" name="Shape 811"/>
          <p:cNvSpPr/>
          <p:nvPr/>
        </p:nvSpPr>
        <p:spPr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13" name="Shape 813"/>
          <p:cNvSpPr/>
          <p:nvPr/>
        </p:nvSpPr>
        <p:spPr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14" name="Shape 814"/>
          <p:cNvSpPr/>
          <p:nvPr/>
        </p:nvSpPr>
        <p:spPr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>
            <a:noFill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5" name="Shape 815"/>
          <p:cNvSpPr/>
          <p:nvPr/>
        </p:nvSpPr>
        <p:spPr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821" name="Shape 821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yoo</a:t>
            </a:r>
            <a:endParaRPr dirty="0"/>
          </a:p>
        </p:txBody>
      </p:sp>
      <p:sp>
        <p:nvSpPr>
          <p:cNvPr id="822" name="Shape 822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who</a:t>
            </a:r>
            <a:endParaRPr dirty="0"/>
          </a:p>
        </p:txBody>
      </p:sp>
      <p:sp>
        <p:nvSpPr>
          <p:cNvPr id="823" name="Shape 823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sp>
        <p:nvSpPr>
          <p:cNvPr id="824" name="Shape 824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sp>
        <p:nvSpPr>
          <p:cNvPr id="825" name="Shape 825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cxnSp>
        <p:nvCxnSpPr>
          <p:cNvPr id="826" name="Shape 826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7" name="Shape 827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8" name="Shape 828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9" name="Shape 829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30" name="Shape 830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cxnSp>
        <p:nvCxnSpPr>
          <p:cNvPr id="831" name="Shape 831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32" name="Shape 832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yoo</a:t>
            </a:r>
            <a:endParaRPr dirty="0"/>
          </a:p>
        </p:txBody>
      </p:sp>
      <p:grpSp>
        <p:nvGrpSpPr>
          <p:cNvPr id="833" name="Shape 833"/>
          <p:cNvGrpSpPr/>
          <p:nvPr/>
        </p:nvGrpSpPr>
        <p:grpSpPr>
          <a:xfrm>
            <a:off x="5391150" y="4056063"/>
            <a:ext cx="1495425" cy="928687"/>
            <a:chOff x="0" y="0"/>
            <a:chExt cx="941" cy="585"/>
          </a:xfrm>
        </p:grpSpPr>
        <p:cxnSp>
          <p:nvCxnSpPr>
            <p:cNvPr id="834" name="Shape 834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835" name="Shape 835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%</a:t>
              </a:r>
              <a:r>
                <a:rPr lang="en-US" sz="1800" b="1" dirty="0" err="1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rbp</a:t>
              </a:r>
              <a:endParaRPr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endParaRPr>
            </a:p>
          </p:txBody>
        </p:sp>
        <p:cxnSp>
          <p:nvCxnSpPr>
            <p:cNvPr id="836" name="Shape 836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837" name="Shape 837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%</a:t>
              </a:r>
              <a:r>
                <a:rPr lang="en-US" sz="1800" b="1" dirty="0" err="1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rsp</a:t>
              </a:r>
              <a:endParaRPr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endParaRPr>
            </a:p>
          </p:txBody>
        </p:sp>
      </p:grpSp>
      <p:sp>
        <p:nvSpPr>
          <p:cNvPr id="838" name="Shape 838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9" name="Shape 839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</p:txBody>
      </p:sp>
      <p:graphicFrame>
        <p:nvGraphicFramePr>
          <p:cNvPr id="840" name="Shape 840"/>
          <p:cNvGraphicFramePr/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>
                <a:noFill/>
                <a:tableStyleId>{6CE40DD1-18CE-47C8-A119-0F7C9B7843C6}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"/>
                          <a:cs typeface="Courier New" panose="02070309020205020404" pitchFamily="49" charset="0"/>
                          <a:sym typeface="Courier"/>
                        </a:rPr>
                        <a:t>yoo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"/>
                          <a:cs typeface="Courier New" panose="02070309020205020404" pitchFamily="49" charset="0"/>
                          <a:sym typeface="Courier"/>
                        </a:rPr>
                        <a:t>who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"/>
                          <a:cs typeface="Courier New" panose="02070309020205020404" pitchFamily="49" charset="0"/>
                          <a:sym typeface="Courier"/>
                        </a:rPr>
                        <a:t>amI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"/>
                          <a:cs typeface="Courier New" panose="02070309020205020404" pitchFamily="49" charset="0"/>
                          <a:sym typeface="Courier"/>
                        </a:rPr>
                        <a:t>amI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41" name="Shape 841"/>
          <p:cNvSpPr/>
          <p:nvPr/>
        </p:nvSpPr>
        <p:spPr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/>
          </a:p>
        </p:txBody>
      </p:sp>
      <p:sp>
        <p:nvSpPr>
          <p:cNvPr id="842" name="Shape 842"/>
          <p:cNvSpPr/>
          <p:nvPr/>
        </p:nvSpPr>
        <p:spPr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43" name="Shape 843"/>
          <p:cNvSpPr/>
          <p:nvPr/>
        </p:nvSpPr>
        <p:spPr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45" name="Shape 845"/>
          <p:cNvSpPr/>
          <p:nvPr/>
        </p:nvSpPr>
        <p:spPr>
          <a:xfrm>
            <a:off x="685800" y="38225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>
            <a:noFill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851" name="Shape 851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yoo</a:t>
            </a:r>
            <a:endParaRPr dirty="0"/>
          </a:p>
        </p:txBody>
      </p:sp>
      <p:sp>
        <p:nvSpPr>
          <p:cNvPr id="852" name="Shape 852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who</a:t>
            </a:r>
            <a:endParaRPr dirty="0"/>
          </a:p>
        </p:txBody>
      </p:sp>
      <p:sp>
        <p:nvSpPr>
          <p:cNvPr id="853" name="Shape 853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sp>
        <p:nvSpPr>
          <p:cNvPr id="854" name="Shape 854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sp>
        <p:nvSpPr>
          <p:cNvPr id="855" name="Shape 855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cxnSp>
        <p:nvCxnSpPr>
          <p:cNvPr id="856" name="Shape 856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7" name="Shape 857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8" name="Shape 858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9" name="Shape 859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60" name="Shape 860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cxnSp>
        <p:nvCxnSpPr>
          <p:cNvPr id="861" name="Shape 861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62" name="Shape 862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yoo</a:t>
            </a:r>
            <a:endParaRPr dirty="0"/>
          </a:p>
        </p:txBody>
      </p:sp>
      <p:grpSp>
        <p:nvGrpSpPr>
          <p:cNvPr id="863" name="Shape 863"/>
          <p:cNvGrpSpPr/>
          <p:nvPr/>
        </p:nvGrpSpPr>
        <p:grpSpPr>
          <a:xfrm>
            <a:off x="5397500" y="3225800"/>
            <a:ext cx="1493838" cy="928688"/>
            <a:chOff x="0" y="0"/>
            <a:chExt cx="941" cy="585"/>
          </a:xfrm>
        </p:grpSpPr>
        <p:cxnSp>
          <p:nvCxnSpPr>
            <p:cNvPr id="864" name="Shape 864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865" name="Shape 865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%</a:t>
              </a:r>
              <a:r>
                <a:rPr lang="en-US" sz="1800" b="1" dirty="0" err="1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rbp</a:t>
              </a:r>
              <a:endParaRPr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endParaRPr>
            </a:p>
          </p:txBody>
        </p:sp>
        <p:cxnSp>
          <p:nvCxnSpPr>
            <p:cNvPr id="866" name="Shape 866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867" name="Shape 867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%</a:t>
              </a:r>
              <a:r>
                <a:rPr lang="en-US" sz="1800" b="1" dirty="0" err="1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rsp</a:t>
              </a:r>
              <a:endParaRPr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endParaRPr>
            </a:p>
          </p:txBody>
        </p:sp>
      </p:grpSp>
      <p:sp>
        <p:nvSpPr>
          <p:cNvPr id="868" name="Shape 868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9" name="Shape 869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</p:txBody>
      </p:sp>
      <p:graphicFrame>
        <p:nvGraphicFramePr>
          <p:cNvPr id="870" name="Shape 870"/>
          <p:cNvGraphicFramePr/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>
                <a:noFill/>
                <a:tableStyleId>{6CE40DD1-18CE-47C8-A119-0F7C9B7843C6}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"/>
                          <a:cs typeface="Courier New" panose="02070309020205020404" pitchFamily="49" charset="0"/>
                          <a:sym typeface="Courier"/>
                        </a:rPr>
                        <a:t>yoo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"/>
                          <a:cs typeface="Courier New" panose="02070309020205020404" pitchFamily="49" charset="0"/>
                          <a:sym typeface="Courier"/>
                        </a:rPr>
                        <a:t>who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"/>
                          <a:cs typeface="Courier New" panose="02070309020205020404" pitchFamily="49" charset="0"/>
                          <a:sym typeface="Courier"/>
                        </a:rPr>
                        <a:t>amI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71" name="Shape 871"/>
          <p:cNvSpPr/>
          <p:nvPr/>
        </p:nvSpPr>
        <p:spPr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/>
          </a:p>
        </p:txBody>
      </p:sp>
      <p:sp>
        <p:nvSpPr>
          <p:cNvPr id="872" name="Shape 872"/>
          <p:cNvSpPr/>
          <p:nvPr/>
        </p:nvSpPr>
        <p:spPr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74" name="Shape 874"/>
          <p:cNvSpPr/>
          <p:nvPr/>
        </p:nvSpPr>
        <p:spPr>
          <a:xfrm>
            <a:off x="228600" y="35042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>
            <a:noFill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880" name="Shape 880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yoo</a:t>
            </a:r>
            <a:endParaRPr dirty="0"/>
          </a:p>
        </p:txBody>
      </p:sp>
      <p:sp>
        <p:nvSpPr>
          <p:cNvPr id="881" name="Shape 881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who</a:t>
            </a:r>
            <a:endParaRPr dirty="0"/>
          </a:p>
        </p:txBody>
      </p:sp>
      <p:sp>
        <p:nvSpPr>
          <p:cNvPr id="882" name="Shape 882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sp>
        <p:nvSpPr>
          <p:cNvPr id="883" name="Shape 883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sp>
        <p:nvSpPr>
          <p:cNvPr id="884" name="Shape 884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cxnSp>
        <p:nvCxnSpPr>
          <p:cNvPr id="885" name="Shape 885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6" name="Shape 886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7" name="Shape 887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8" name="Shape 888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89" name="Shape 889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cxnSp>
        <p:nvCxnSpPr>
          <p:cNvPr id="890" name="Shape 890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91" name="Shape 891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yoo</a:t>
            </a:r>
            <a:endParaRPr dirty="0"/>
          </a:p>
        </p:txBody>
      </p:sp>
      <p:grpSp>
        <p:nvGrpSpPr>
          <p:cNvPr id="892" name="Shape 892"/>
          <p:cNvGrpSpPr/>
          <p:nvPr/>
        </p:nvGrpSpPr>
        <p:grpSpPr>
          <a:xfrm>
            <a:off x="5391150" y="2379663"/>
            <a:ext cx="1495425" cy="928687"/>
            <a:chOff x="0" y="0"/>
            <a:chExt cx="941" cy="585"/>
          </a:xfrm>
        </p:grpSpPr>
        <p:cxnSp>
          <p:nvCxnSpPr>
            <p:cNvPr id="893" name="Shape 893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894" name="Shape 894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%</a:t>
              </a:r>
              <a:r>
                <a:rPr lang="en-US" sz="1800" b="1" dirty="0" err="1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rbp</a:t>
              </a:r>
              <a:endParaRPr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endParaRPr>
            </a:p>
          </p:txBody>
        </p:sp>
        <p:cxnSp>
          <p:nvCxnSpPr>
            <p:cNvPr id="895" name="Shape 895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896" name="Shape 896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%</a:t>
              </a:r>
              <a:r>
                <a:rPr lang="en-US" sz="1800" b="1" dirty="0" err="1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rsp</a:t>
              </a:r>
              <a:endParaRPr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endParaRPr>
            </a:p>
          </p:txBody>
        </p:sp>
      </p:grpSp>
      <p:sp>
        <p:nvSpPr>
          <p:cNvPr id="897" name="Shape 897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8" name="Shape 898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</p:txBody>
      </p:sp>
      <p:graphicFrame>
        <p:nvGraphicFramePr>
          <p:cNvPr id="899" name="Shape 899"/>
          <p:cNvGraphicFramePr/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>
                <a:noFill/>
                <a:tableStyleId>{6CE40DD1-18CE-47C8-A119-0F7C9B7843C6}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"/>
                          <a:cs typeface="Courier New" panose="02070309020205020404" pitchFamily="49" charset="0"/>
                          <a:sym typeface="Courier"/>
                        </a:rPr>
                        <a:t>yoo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"/>
                          <a:cs typeface="Courier New" panose="02070309020205020404" pitchFamily="49" charset="0"/>
                          <a:sym typeface="Courier"/>
                        </a:rPr>
                        <a:t>who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00" name="Shape 900"/>
          <p:cNvSpPr/>
          <p:nvPr/>
        </p:nvSpPr>
        <p:spPr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/>
          </a:p>
        </p:txBody>
      </p:sp>
      <p:sp>
        <p:nvSpPr>
          <p:cNvPr id="901" name="Shape 901"/>
          <p:cNvSpPr/>
          <p:nvPr/>
        </p:nvSpPr>
        <p:spPr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902" name="Shape 902"/>
          <p:cNvSpPr/>
          <p:nvPr/>
        </p:nvSpPr>
        <p:spPr>
          <a:xfrm>
            <a:off x="-152400" y="27229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>
            <a:noFill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908" name="Shape 908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yoo</a:t>
            </a:r>
            <a:endParaRPr dirty="0"/>
          </a:p>
        </p:txBody>
      </p:sp>
      <p:sp>
        <p:nvSpPr>
          <p:cNvPr id="909" name="Shape 909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who</a:t>
            </a:r>
            <a:endParaRPr dirty="0"/>
          </a:p>
        </p:txBody>
      </p:sp>
      <p:sp>
        <p:nvSpPr>
          <p:cNvPr id="910" name="Shape 910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6A6A6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sp>
        <p:nvSpPr>
          <p:cNvPr id="911" name="Shape 911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sp>
        <p:nvSpPr>
          <p:cNvPr id="912" name="Shape 912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cxnSp>
        <p:nvCxnSpPr>
          <p:cNvPr id="913" name="Shape 913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4" name="Shape 914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w="25400" cap="flat" cmpd="sng">
            <a:solidFill>
              <a:srgbClr val="A6A6A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5" name="Shape 915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6" name="Shape 916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17" name="Shape 917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cxnSp>
        <p:nvCxnSpPr>
          <p:cNvPr id="918" name="Shape 918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19" name="Shape 919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yoo</a:t>
            </a:r>
            <a:endParaRPr dirty="0"/>
          </a:p>
        </p:txBody>
      </p:sp>
      <p:grpSp>
        <p:nvGrpSpPr>
          <p:cNvPr id="920" name="Shape 920"/>
          <p:cNvGrpSpPr/>
          <p:nvPr/>
        </p:nvGrpSpPr>
        <p:grpSpPr>
          <a:xfrm>
            <a:off x="5397500" y="3225800"/>
            <a:ext cx="1493838" cy="928688"/>
            <a:chOff x="0" y="0"/>
            <a:chExt cx="941" cy="585"/>
          </a:xfrm>
        </p:grpSpPr>
        <p:cxnSp>
          <p:nvCxnSpPr>
            <p:cNvPr id="921" name="Shape 921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922" name="Shape 922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%</a:t>
              </a:r>
              <a:r>
                <a:rPr lang="en-US" sz="1800" b="1" dirty="0" err="1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rbp</a:t>
              </a:r>
              <a:endParaRPr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endParaRPr>
            </a:p>
          </p:txBody>
        </p:sp>
        <p:cxnSp>
          <p:nvCxnSpPr>
            <p:cNvPr id="923" name="Shape 923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924" name="Shape 924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%</a:t>
              </a:r>
              <a:r>
                <a:rPr lang="en-US" sz="1800" b="1" dirty="0" err="1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rsp</a:t>
              </a:r>
              <a:endParaRPr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endParaRPr>
            </a:p>
          </p:txBody>
        </p:sp>
      </p:grpSp>
      <p:sp>
        <p:nvSpPr>
          <p:cNvPr id="925" name="Shape 925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6" name="Shape 926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</p:txBody>
      </p:sp>
      <p:graphicFrame>
        <p:nvGraphicFramePr>
          <p:cNvPr id="927" name="Shape 927"/>
          <p:cNvGraphicFramePr/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>
                <a:noFill/>
                <a:tableStyleId>{6CE40DD1-18CE-47C8-A119-0F7C9B7843C6}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"/>
                          <a:cs typeface="Courier New" panose="02070309020205020404" pitchFamily="49" charset="0"/>
                          <a:sym typeface="Courier"/>
                        </a:rPr>
                        <a:t>yoo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"/>
                          <a:cs typeface="Courier New" panose="02070309020205020404" pitchFamily="49" charset="0"/>
                          <a:sym typeface="Courier"/>
                        </a:rPr>
                        <a:t>who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"/>
                          <a:cs typeface="Courier New" panose="02070309020205020404" pitchFamily="49" charset="0"/>
                          <a:sym typeface="Courier"/>
                        </a:rPr>
                        <a:t>amI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8" name="Shape 928"/>
          <p:cNvSpPr/>
          <p:nvPr/>
        </p:nvSpPr>
        <p:spPr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/>
          </a:p>
        </p:txBody>
      </p:sp>
      <p:sp>
        <p:nvSpPr>
          <p:cNvPr id="929" name="Shape 929"/>
          <p:cNvSpPr/>
          <p:nvPr/>
        </p:nvSpPr>
        <p:spPr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930" name="Shape 930"/>
          <p:cNvSpPr/>
          <p:nvPr/>
        </p:nvSpPr>
        <p:spPr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931" name="Shape 931"/>
          <p:cNvSpPr/>
          <p:nvPr/>
        </p:nvSpPr>
        <p:spPr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>
            <a:noFill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937" name="Shape 937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yoo</a:t>
            </a:r>
            <a:endParaRPr dirty="0"/>
          </a:p>
        </p:txBody>
      </p:sp>
      <p:sp>
        <p:nvSpPr>
          <p:cNvPr id="938" name="Shape 938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who</a:t>
            </a:r>
            <a:endParaRPr dirty="0"/>
          </a:p>
        </p:txBody>
      </p:sp>
      <p:sp>
        <p:nvSpPr>
          <p:cNvPr id="939" name="Shape 939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sp>
        <p:nvSpPr>
          <p:cNvPr id="940" name="Shape 940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sp>
        <p:nvSpPr>
          <p:cNvPr id="941" name="Shape 941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cxnSp>
        <p:nvCxnSpPr>
          <p:cNvPr id="942" name="Shape 942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43" name="Shape 943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44" name="Shape 944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45" name="Shape 945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46" name="Shape 946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cxnSp>
        <p:nvCxnSpPr>
          <p:cNvPr id="947" name="Shape 947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48" name="Shape 948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yoo</a:t>
            </a:r>
            <a:endParaRPr dirty="0"/>
          </a:p>
        </p:txBody>
      </p:sp>
      <p:grpSp>
        <p:nvGrpSpPr>
          <p:cNvPr id="949" name="Shape 949"/>
          <p:cNvGrpSpPr/>
          <p:nvPr/>
        </p:nvGrpSpPr>
        <p:grpSpPr>
          <a:xfrm>
            <a:off x="5391150" y="2379663"/>
            <a:ext cx="1495425" cy="928687"/>
            <a:chOff x="0" y="0"/>
            <a:chExt cx="941" cy="585"/>
          </a:xfrm>
        </p:grpSpPr>
        <p:cxnSp>
          <p:nvCxnSpPr>
            <p:cNvPr id="950" name="Shape 950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951" name="Shape 951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%</a:t>
              </a:r>
              <a:r>
                <a:rPr lang="en-US" sz="1800" b="1" dirty="0" err="1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rbp</a:t>
              </a:r>
              <a:endParaRPr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endParaRPr>
            </a:p>
          </p:txBody>
        </p:sp>
        <p:cxnSp>
          <p:nvCxnSpPr>
            <p:cNvPr id="952" name="Shape 952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953" name="Shape 953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%</a:t>
              </a:r>
              <a:r>
                <a:rPr lang="en-US" sz="1800" b="1" dirty="0" err="1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rsp</a:t>
              </a:r>
              <a:endParaRPr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endParaRPr>
            </a:p>
          </p:txBody>
        </p:sp>
      </p:grpSp>
      <p:sp>
        <p:nvSpPr>
          <p:cNvPr id="954" name="Shape 954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55" name="Shape 955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</p:txBody>
      </p:sp>
      <p:graphicFrame>
        <p:nvGraphicFramePr>
          <p:cNvPr id="956" name="Shape 956"/>
          <p:cNvGraphicFramePr/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>
                <a:noFill/>
                <a:tableStyleId>{6CE40DD1-18CE-47C8-A119-0F7C9B7843C6}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"/>
                          <a:cs typeface="Courier New" panose="02070309020205020404" pitchFamily="49" charset="0"/>
                          <a:sym typeface="Courier"/>
                        </a:rPr>
                        <a:t>yoo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"/>
                          <a:cs typeface="Courier New" panose="02070309020205020404" pitchFamily="49" charset="0"/>
                          <a:sym typeface="Courier"/>
                        </a:rPr>
                        <a:t>who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57" name="Shape 957"/>
          <p:cNvSpPr/>
          <p:nvPr/>
        </p:nvSpPr>
        <p:spPr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/>
          </a:p>
        </p:txBody>
      </p:sp>
      <p:sp>
        <p:nvSpPr>
          <p:cNvPr id="958" name="Shape 958"/>
          <p:cNvSpPr/>
          <p:nvPr/>
        </p:nvSpPr>
        <p:spPr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959" name="Shape 959"/>
          <p:cNvSpPr/>
          <p:nvPr/>
        </p:nvSpPr>
        <p:spPr>
          <a:xfrm>
            <a:off x="139700" y="3243825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>
            <a:noFill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Mechanisms in Procedures</a:t>
            </a:r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52578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Passing control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beginning of procedure code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to return point</a:t>
            </a:r>
            <a:endParaRPr/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Passing data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Procedure arguments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</a:t>
            </a:r>
            <a:endParaRPr/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management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 during procedure execution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Deallocate upon return</a:t>
            </a:r>
            <a:endParaRPr/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Mechanisms all implemented with machine instructions</a:t>
            </a:r>
            <a:endParaRPr/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x86-64 implementation of a procedure uses only those mechanisms required</a:t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P(…)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y = Q(x);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print(y)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Q(int i)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t = 3*i;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v[10];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v[t];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 964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965" name="Shape 965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yoo</a:t>
            </a:r>
            <a:endParaRPr dirty="0"/>
          </a:p>
        </p:txBody>
      </p:sp>
      <p:sp>
        <p:nvSpPr>
          <p:cNvPr id="966" name="Shape 966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who</a:t>
            </a:r>
            <a:endParaRPr dirty="0"/>
          </a:p>
        </p:txBody>
      </p:sp>
      <p:sp>
        <p:nvSpPr>
          <p:cNvPr id="967" name="Shape 967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sp>
        <p:nvSpPr>
          <p:cNvPr id="968" name="Shape 968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sp>
        <p:nvSpPr>
          <p:cNvPr id="969" name="Shape 969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cxnSp>
        <p:nvCxnSpPr>
          <p:cNvPr id="970" name="Shape 970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71" name="Shape 971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72" name="Shape 972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73" name="Shape 973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74" name="Shape 974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A5A5A5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amI</a:t>
            </a:r>
            <a:endParaRPr dirty="0"/>
          </a:p>
        </p:txBody>
      </p:sp>
      <p:cxnSp>
        <p:nvCxnSpPr>
          <p:cNvPr id="975" name="Shape 975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76" name="Shape 976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yoo</a:t>
            </a:r>
            <a:endParaRPr dirty="0"/>
          </a:p>
        </p:txBody>
      </p:sp>
      <p:grpSp>
        <p:nvGrpSpPr>
          <p:cNvPr id="977" name="Shape 977"/>
          <p:cNvGrpSpPr/>
          <p:nvPr/>
        </p:nvGrpSpPr>
        <p:grpSpPr>
          <a:xfrm>
            <a:off x="5397500" y="1592263"/>
            <a:ext cx="1493838" cy="928687"/>
            <a:chOff x="0" y="0"/>
            <a:chExt cx="941" cy="585"/>
          </a:xfrm>
        </p:grpSpPr>
        <p:cxnSp>
          <p:nvCxnSpPr>
            <p:cNvPr id="978" name="Shape 978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979" name="Shape 979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%</a:t>
              </a:r>
              <a:r>
                <a:rPr lang="en-US" sz="1800" b="1" dirty="0" err="1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rbp</a:t>
              </a:r>
              <a:endParaRPr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endParaRPr>
            </a:p>
          </p:txBody>
        </p:sp>
        <p:cxnSp>
          <p:nvCxnSpPr>
            <p:cNvPr id="980" name="Shape 980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981" name="Shape 981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%</a:t>
              </a:r>
              <a:r>
                <a:rPr lang="en-US" sz="1800" b="1" dirty="0" err="1">
                  <a:solidFill>
                    <a:schemeClr val="dk1"/>
                  </a:solidFill>
                  <a:latin typeface="Courier New" panose="02070309020205020404" pitchFamily="49" charset="0"/>
                  <a:ea typeface="Courier"/>
                  <a:cs typeface="Courier New" panose="02070309020205020404" pitchFamily="49" charset="0"/>
                  <a:sym typeface="Courier"/>
                </a:rPr>
                <a:t>rsp</a:t>
              </a:r>
              <a:endParaRPr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endParaRPr>
            </a:p>
          </p:txBody>
        </p:sp>
      </p:grpSp>
      <p:sp>
        <p:nvSpPr>
          <p:cNvPr id="982" name="Shape 982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3" name="Shape 983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</p:txBody>
      </p:sp>
      <p:graphicFrame>
        <p:nvGraphicFramePr>
          <p:cNvPr id="984" name="Shape 984"/>
          <p:cNvGraphicFramePr/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>
                <a:noFill/>
                <a:tableStyleId>{6CE40DD1-18CE-47C8-A119-0F7C9B7843C6}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"/>
                          <a:cs typeface="Courier New" panose="02070309020205020404" pitchFamily="49" charset="0"/>
                          <a:sym typeface="Courier"/>
                        </a:rPr>
                        <a:t>yoo</a:t>
                      </a:r>
                      <a:endParaRPr dirty="0"/>
                    </a:p>
                  </a:txBody>
                  <a:tcPr marL="50800" marR="50800" marT="50800" marB="50800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Courier"/>
                        <a:cs typeface="Courier New" panose="02070309020205020404" pitchFamily="49" charset="0"/>
                        <a:sym typeface="Courier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85" name="Shape 985"/>
          <p:cNvSpPr/>
          <p:nvPr/>
        </p:nvSpPr>
        <p:spPr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/>
          </a:p>
        </p:txBody>
      </p:sp>
      <p:sp>
        <p:nvSpPr>
          <p:cNvPr id="986" name="Shape 986"/>
          <p:cNvSpPr/>
          <p:nvPr/>
        </p:nvSpPr>
        <p:spPr>
          <a:xfrm>
            <a:off x="139700" y="28618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>
            <a:noFill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x86-64/Linux Stack Frame</a:t>
            </a:r>
            <a:endParaRPr/>
          </a:p>
        </p:txBody>
      </p:sp>
      <p:sp>
        <p:nvSpPr>
          <p:cNvPr id="992" name="Shape 992"/>
          <p:cNvSpPr txBox="1">
            <a:spLocks noGrp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Stack Frame (“Top” to Bottom)</a:t>
            </a:r>
            <a:endParaRPr dirty="0"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“Argument build:”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 for function about to call</a:t>
            </a:r>
            <a:endParaRPr dirty="0"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variables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can’t keep in registers</a:t>
            </a:r>
            <a:endParaRPr dirty="0"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register context</a:t>
            </a:r>
            <a:endParaRPr dirty="0"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frame pointer (optional)</a:t>
            </a:r>
            <a:endParaRPr dirty="0"/>
          </a:p>
          <a:p>
            <a:pPr marL="254000" marR="0" lvl="0" indent="-16256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Caller Stack Frame</a:t>
            </a:r>
            <a:endParaRPr dirty="0"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dirty="0"/>
          </a:p>
          <a:p>
            <a:pPr marL="8382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Pushed by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call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instruction</a:t>
            </a:r>
            <a:endParaRPr dirty="0"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 for this call</a:t>
            </a:r>
            <a:endParaRPr dirty="0"/>
          </a:p>
        </p:txBody>
      </p:sp>
      <p:sp>
        <p:nvSpPr>
          <p:cNvPr id="993" name="Shape 993"/>
          <p:cNvSpPr/>
          <p:nvPr/>
        </p:nvSpPr>
        <p:spPr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</a:t>
            </a:r>
            <a:endParaRPr/>
          </a:p>
        </p:txBody>
      </p:sp>
      <p:sp>
        <p:nvSpPr>
          <p:cNvPr id="994" name="Shape 994"/>
          <p:cNvSpPr/>
          <p:nvPr/>
        </p:nvSpPr>
        <p:spPr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sp>
        <p:nvSpPr>
          <p:cNvPr id="995" name="Shape 995"/>
          <p:cNvSpPr/>
          <p:nvPr/>
        </p:nvSpPr>
        <p:spPr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(Optional)</a:t>
            </a:r>
            <a:endParaRPr/>
          </a:p>
        </p:txBody>
      </p:sp>
      <p:sp>
        <p:nvSpPr>
          <p:cNvPr id="996" name="Shape 996"/>
          <p:cNvSpPr/>
          <p:nvPr/>
        </p:nvSpPr>
        <p:spPr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7" name="Shape 997"/>
          <p:cNvSpPr/>
          <p:nvPr/>
        </p:nvSpPr>
        <p:spPr>
          <a:xfrm>
            <a:off x="7366000" y="3581400"/>
            <a:ext cx="1270000" cy="30480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Old </a:t>
            </a:r>
            <a:r>
              <a:rPr lang="en-US" sz="1800" b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%rbp</a:t>
            </a:r>
            <a:endParaRPr sz="1800" b="1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8" name="Shape 998"/>
          <p:cNvSpPr/>
          <p:nvPr/>
        </p:nvSpPr>
        <p:spPr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7+</a:t>
            </a:r>
            <a:endParaRPr/>
          </a:p>
        </p:txBody>
      </p:sp>
      <p:sp>
        <p:nvSpPr>
          <p:cNvPr id="999" name="Shape 999"/>
          <p:cNvSpPr/>
          <p:nvPr/>
        </p:nvSpPr>
        <p:spPr>
          <a:xfrm>
            <a:off x="6235700" y="2125663"/>
            <a:ext cx="684213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Caller</a:t>
            </a:r>
            <a:endParaRPr sz="4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</a:t>
            </a:r>
            <a:endParaRPr/>
          </a:p>
        </p:txBody>
      </p:sp>
      <p:sp>
        <p:nvSpPr>
          <p:cNvPr id="1000" name="Shape 1000"/>
          <p:cNvSpPr/>
          <p:nvPr/>
        </p:nvSpPr>
        <p:spPr>
          <a:xfrm>
            <a:off x="6981825" y="1295400"/>
            <a:ext cx="228600" cy="22606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01" name="Shape 1001"/>
          <p:cNvCxnSpPr/>
          <p:nvPr/>
        </p:nvCxnSpPr>
        <p:spPr>
          <a:xfrm>
            <a:off x="6469063" y="3732213"/>
            <a:ext cx="717550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02" name="Shape 1002"/>
          <p:cNvSpPr/>
          <p:nvPr/>
        </p:nvSpPr>
        <p:spPr>
          <a:xfrm>
            <a:off x="4927600" y="3268663"/>
            <a:ext cx="15621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 pointer</a:t>
            </a:r>
            <a:b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rbp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cxnSp>
        <p:nvCxnSpPr>
          <p:cNvPr id="1003" name="Shape 1003"/>
          <p:cNvCxnSpPr/>
          <p:nvPr/>
        </p:nvCxnSpPr>
        <p:spPr>
          <a:xfrm>
            <a:off x="6478588" y="6488112"/>
            <a:ext cx="719137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04" name="Shape 1004"/>
          <p:cNvSpPr/>
          <p:nvPr/>
        </p:nvSpPr>
        <p:spPr>
          <a:xfrm>
            <a:off x="5005388" y="6019800"/>
            <a:ext cx="14859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pointer</a:t>
            </a:r>
            <a:endParaRPr sz="4200" b="1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005" name="Shape 1005"/>
          <p:cNvSpPr/>
          <p:nvPr/>
        </p:nvSpPr>
        <p:spPr>
          <a:xfrm>
            <a:off x="4953000" y="3810000"/>
            <a:ext cx="15621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(Optional)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lang="en-US" sz="3600" b="1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incr</a:t>
            </a:r>
            <a:endParaRPr sz="36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011" name="Shape 1011"/>
          <p:cNvSpPr/>
          <p:nvPr/>
        </p:nvSpPr>
        <p:spPr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incr(long *p, long val)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x = *p;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y = x + val;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*p = y;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x;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012" name="Shape 1012"/>
          <p:cNvSpPr/>
          <p:nvPr/>
        </p:nvSpPr>
        <p:spPr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(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%rdi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-US" sz="18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%rax</a:t>
            </a:r>
            <a:endParaRPr sz="1800"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%rax, %rsi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%rsi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(%rdi)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/>
          </a:p>
        </p:txBody>
      </p:sp>
      <p:graphicFrame>
        <p:nvGraphicFramePr>
          <p:cNvPr id="1013" name="Shape 1013"/>
          <p:cNvGraphicFramePr/>
          <p:nvPr/>
        </p:nvGraphicFramePr>
        <p:xfrm>
          <a:off x="5257800" y="4114800"/>
          <a:ext cx="3352800" cy="1508770"/>
        </p:xfrm>
        <a:graphic>
          <a:graphicData uri="http://schemas.openxmlformats.org/drawingml/2006/table">
            <a:tbl>
              <a:tblPr firstRow="1" bandRow="1">
                <a:noFill/>
                <a:tableStyleId>{0C4DCE79-066F-4FD8-84AA-9C936B8F75C2}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sz="1800" b="1" i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sz="1800" b="1" i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sz="1800" b="1" i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Return value</a:t>
                      </a:r>
                      <a:endParaRPr sz="1800" b="1" i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Calling </a:t>
            </a:r>
            <a:r>
              <a:rPr lang="en-US" sz="3600" b="1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incr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#1</a:t>
            </a:r>
            <a:endParaRPr sz="36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019" name="Shape 1019"/>
          <p:cNvSpPr/>
          <p:nvPr/>
        </p:nvSpPr>
        <p:spPr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$3000, %esi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8(%rsp), %rax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/>
          </a:p>
        </p:txBody>
      </p:sp>
      <p:sp>
        <p:nvSpPr>
          <p:cNvPr id="1020" name="Shape 1020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long v1 = 15213;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v1+v2;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21" name="Shape 1021"/>
          <p:cNvCxnSpPr/>
          <p:nvPr/>
        </p:nvCxnSpPr>
        <p:spPr>
          <a:xfrm rot="10800000">
            <a:off x="6477000" y="274320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22" name="Shape 1022"/>
          <p:cNvSpPr/>
          <p:nvPr/>
        </p:nvSpPr>
        <p:spPr>
          <a:xfrm>
            <a:off x="6983413" y="25844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023" name="Shape 1023"/>
          <p:cNvSpPr/>
          <p:nvPr/>
        </p:nvSpPr>
        <p:spPr>
          <a:xfrm>
            <a:off x="5943599" y="1066800"/>
            <a:ext cx="2392757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Stack Structure</a:t>
            </a:r>
            <a:endParaRPr dirty="0"/>
          </a:p>
        </p:txBody>
      </p:sp>
      <p:sp>
        <p:nvSpPr>
          <p:cNvPr id="1024" name="Shape 1024"/>
          <p:cNvSpPr/>
          <p:nvPr/>
        </p:nvSpPr>
        <p:spPr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  <p:sp>
        <p:nvSpPr>
          <p:cNvPr id="1025" name="Shape 1025"/>
          <p:cNvSpPr/>
          <p:nvPr/>
        </p:nvSpPr>
        <p:spPr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/>
          </a:p>
        </p:txBody>
      </p:sp>
      <p:sp>
        <p:nvSpPr>
          <p:cNvPr id="1026" name="Shape 1026"/>
          <p:cNvSpPr/>
          <p:nvPr/>
        </p:nvSpPr>
        <p:spPr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15213</a:t>
            </a:r>
            <a:endParaRPr dirty="0"/>
          </a:p>
        </p:txBody>
      </p:sp>
      <p:sp>
        <p:nvSpPr>
          <p:cNvPr id="1027" name="Shape 1027"/>
          <p:cNvSpPr/>
          <p:nvPr/>
        </p:nvSpPr>
        <p:spPr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/>
          </a:p>
        </p:txBody>
      </p:sp>
      <p:cxnSp>
        <p:nvCxnSpPr>
          <p:cNvPr id="1028" name="Shape 1028"/>
          <p:cNvCxnSpPr/>
          <p:nvPr/>
        </p:nvCxnSpPr>
        <p:spPr>
          <a:xfrm rot="10800000">
            <a:off x="6503987" y="633095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29" name="Shape 1029"/>
          <p:cNvSpPr/>
          <p:nvPr/>
        </p:nvSpPr>
        <p:spPr>
          <a:xfrm>
            <a:off x="7010400" y="61023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030" name="Shape 1030"/>
          <p:cNvSpPr/>
          <p:nvPr/>
        </p:nvSpPr>
        <p:spPr>
          <a:xfrm>
            <a:off x="5943600" y="3886200"/>
            <a:ext cx="2736238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Resulting Stack Structure</a:t>
            </a:r>
            <a:endParaRPr dirty="0"/>
          </a:p>
        </p:txBody>
      </p:sp>
      <p:sp>
        <p:nvSpPr>
          <p:cNvPr id="1031" name="Shape 1031"/>
          <p:cNvSpPr/>
          <p:nvPr/>
        </p:nvSpPr>
        <p:spPr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  <p:sp>
        <p:nvSpPr>
          <p:cNvPr id="1032" name="Shape 1032"/>
          <p:cNvSpPr/>
          <p:nvPr/>
        </p:nvSpPr>
        <p:spPr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/>
          </a:p>
        </p:txBody>
      </p:sp>
      <p:cxnSp>
        <p:nvCxnSpPr>
          <p:cNvPr id="1033" name="Shape 1033"/>
          <p:cNvCxnSpPr/>
          <p:nvPr/>
        </p:nvCxnSpPr>
        <p:spPr>
          <a:xfrm rot="10800000">
            <a:off x="6477000" y="594360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34" name="Shape 1034"/>
          <p:cNvSpPr/>
          <p:nvPr/>
        </p:nvSpPr>
        <p:spPr>
          <a:xfrm>
            <a:off x="6983413" y="57150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%rsp+8</a:t>
            </a: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Calling </a:t>
            </a:r>
            <a:r>
              <a:rPr lang="en-US" sz="3600" b="1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incr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#2</a:t>
            </a:r>
            <a:endParaRPr sz="36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040" name="Shape 1040"/>
          <p:cNvSpPr/>
          <p:nvPr/>
        </p:nvSpPr>
        <p:spPr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$3000, %esi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8(%rsp), %rax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/>
          </a:p>
        </p:txBody>
      </p:sp>
      <p:sp>
        <p:nvSpPr>
          <p:cNvPr id="1041" name="Shape 1041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(&amp;v1, 3000);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v1+v2;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2" name="Shape 1042"/>
          <p:cNvSpPr/>
          <p:nvPr/>
        </p:nvSpPr>
        <p:spPr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15213</a:t>
            </a:r>
            <a:endParaRPr dirty="0"/>
          </a:p>
        </p:txBody>
      </p:sp>
      <p:sp>
        <p:nvSpPr>
          <p:cNvPr id="1043" name="Shape 1043"/>
          <p:cNvSpPr/>
          <p:nvPr/>
        </p:nvSpPr>
        <p:spPr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/>
          </a:p>
        </p:txBody>
      </p:sp>
      <p:cxnSp>
        <p:nvCxnSpPr>
          <p:cNvPr id="1044" name="Shape 1044"/>
          <p:cNvCxnSpPr/>
          <p:nvPr/>
        </p:nvCxnSpPr>
        <p:spPr>
          <a:xfrm rot="10800000">
            <a:off x="6503987" y="358775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5" name="Shape 1045"/>
          <p:cNvSpPr/>
          <p:nvPr/>
        </p:nvSpPr>
        <p:spPr>
          <a:xfrm>
            <a:off x="7010400" y="33591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046" name="Shape 1046"/>
          <p:cNvSpPr/>
          <p:nvPr/>
        </p:nvSpPr>
        <p:spPr>
          <a:xfrm>
            <a:off x="5943600" y="1143000"/>
            <a:ext cx="1780063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Structure</a:t>
            </a:r>
            <a:endParaRPr dirty="0"/>
          </a:p>
        </p:txBody>
      </p:sp>
      <p:sp>
        <p:nvSpPr>
          <p:cNvPr id="1047" name="Shape 1047"/>
          <p:cNvSpPr/>
          <p:nvPr/>
        </p:nvSpPr>
        <p:spPr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  <p:sp>
        <p:nvSpPr>
          <p:cNvPr id="1048" name="Shape 1048"/>
          <p:cNvSpPr/>
          <p:nvPr/>
        </p:nvSpPr>
        <p:spPr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/>
          </a:p>
        </p:txBody>
      </p:sp>
      <p:cxnSp>
        <p:nvCxnSpPr>
          <p:cNvPr id="1049" name="Shape 1049"/>
          <p:cNvCxnSpPr/>
          <p:nvPr/>
        </p:nvCxnSpPr>
        <p:spPr>
          <a:xfrm rot="10800000">
            <a:off x="6477000" y="320040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50" name="Shape 1050"/>
          <p:cNvSpPr/>
          <p:nvPr/>
        </p:nvSpPr>
        <p:spPr>
          <a:xfrm>
            <a:off x="6983413" y="29718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%rsp+8</a:t>
            </a:r>
            <a:endParaRPr dirty="0"/>
          </a:p>
        </p:txBody>
      </p:sp>
      <p:graphicFrame>
        <p:nvGraphicFramePr>
          <p:cNvPr id="1051" name="Shape 1051"/>
          <p:cNvGraphicFramePr/>
          <p:nvPr/>
        </p:nvGraphicFramePr>
        <p:xfrm>
          <a:off x="5257800" y="4114800"/>
          <a:ext cx="3352800" cy="1127770"/>
        </p:xfrm>
        <a:graphic>
          <a:graphicData uri="http://schemas.openxmlformats.org/drawingml/2006/table">
            <a:tbl>
              <a:tblPr firstRow="1" bandRow="1">
                <a:noFill/>
                <a:tableStyleId>{0C4DCE79-066F-4FD8-84AA-9C936B8F75C2}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sz="1800" b="1" i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&amp;v1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sz="1800" b="1" i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Calling </a:t>
            </a:r>
            <a:r>
              <a:rPr lang="en-US" sz="3600" b="1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incr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#2</a:t>
            </a:r>
            <a:endParaRPr sz="36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057" name="Shape 1057"/>
          <p:cNvSpPr/>
          <p:nvPr/>
        </p:nvSpPr>
        <p:spPr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$3000, %esi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8(%rsp), %rax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/>
          </a:p>
        </p:txBody>
      </p:sp>
      <p:sp>
        <p:nvSpPr>
          <p:cNvPr id="1058" name="Shape 1058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(&amp;v1, 3000);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v1+v2;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9" name="Shape 1059"/>
          <p:cNvSpPr/>
          <p:nvPr/>
        </p:nvSpPr>
        <p:spPr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15213</a:t>
            </a:r>
            <a:endParaRPr dirty="0"/>
          </a:p>
        </p:txBody>
      </p:sp>
      <p:sp>
        <p:nvSpPr>
          <p:cNvPr id="1060" name="Shape 1060"/>
          <p:cNvSpPr/>
          <p:nvPr/>
        </p:nvSpPr>
        <p:spPr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/>
          </a:p>
        </p:txBody>
      </p:sp>
      <p:cxnSp>
        <p:nvCxnSpPr>
          <p:cNvPr id="1061" name="Shape 1061"/>
          <p:cNvCxnSpPr/>
          <p:nvPr/>
        </p:nvCxnSpPr>
        <p:spPr>
          <a:xfrm rot="10800000">
            <a:off x="6503987" y="358775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62" name="Shape 1062"/>
          <p:cNvSpPr/>
          <p:nvPr/>
        </p:nvSpPr>
        <p:spPr>
          <a:xfrm>
            <a:off x="7010400" y="33591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063" name="Shape 1063"/>
          <p:cNvSpPr/>
          <p:nvPr/>
        </p:nvSpPr>
        <p:spPr>
          <a:xfrm>
            <a:off x="5943600" y="1143000"/>
            <a:ext cx="1770780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Structure</a:t>
            </a:r>
            <a:endParaRPr dirty="0"/>
          </a:p>
        </p:txBody>
      </p:sp>
      <p:sp>
        <p:nvSpPr>
          <p:cNvPr id="1064" name="Shape 1064"/>
          <p:cNvSpPr/>
          <p:nvPr/>
        </p:nvSpPr>
        <p:spPr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  <p:sp>
        <p:nvSpPr>
          <p:cNvPr id="1065" name="Shape 1065"/>
          <p:cNvSpPr/>
          <p:nvPr/>
        </p:nvSpPr>
        <p:spPr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/>
          </a:p>
        </p:txBody>
      </p:sp>
      <p:cxnSp>
        <p:nvCxnSpPr>
          <p:cNvPr id="1066" name="Shape 1066"/>
          <p:cNvCxnSpPr/>
          <p:nvPr/>
        </p:nvCxnSpPr>
        <p:spPr>
          <a:xfrm rot="10800000">
            <a:off x="6477000" y="320040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67" name="Shape 1067"/>
          <p:cNvSpPr/>
          <p:nvPr/>
        </p:nvSpPr>
        <p:spPr>
          <a:xfrm>
            <a:off x="6983413" y="29718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%rsp+8</a:t>
            </a:r>
            <a:endParaRPr dirty="0"/>
          </a:p>
        </p:txBody>
      </p:sp>
      <p:graphicFrame>
        <p:nvGraphicFramePr>
          <p:cNvPr id="1068" name="Shape 1068"/>
          <p:cNvGraphicFramePr/>
          <p:nvPr/>
        </p:nvGraphicFramePr>
        <p:xfrm>
          <a:off x="5257800" y="4114800"/>
          <a:ext cx="3352800" cy="1127770"/>
        </p:xfrm>
        <a:graphic>
          <a:graphicData uri="http://schemas.openxmlformats.org/drawingml/2006/table">
            <a:tbl>
              <a:tblPr firstRow="1" bandRow="1">
                <a:noFill/>
                <a:tableStyleId>{0C4DCE79-066F-4FD8-84AA-9C936B8F75C2}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sz="1800" b="1" i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&amp;v1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sz="1800" b="1" i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69" name="Shape 1069"/>
          <p:cNvSpPr txBox="1"/>
          <p:nvPr/>
        </p:nvSpPr>
        <p:spPr>
          <a:xfrm>
            <a:off x="656921" y="3200400"/>
            <a:ext cx="7233583" cy="12003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Aside 1: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movl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$3000, %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esi</a:t>
            </a:r>
            <a:endParaRPr sz="24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3038" marR="0" lvl="0" indent="-17303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Remember,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movl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-&gt; %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exx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zeros out high order 32 bits.</a:t>
            </a:r>
            <a:endParaRPr dirty="0"/>
          </a:p>
          <a:p>
            <a:pPr marL="173038" marR="0" lvl="0" indent="-17303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 use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movl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instead of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movq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 1 byte shorter.</a:t>
            </a:r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Shape 1074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Calling </a:t>
            </a:r>
            <a:r>
              <a:rPr lang="en-US" sz="3600" b="1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incr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#2</a:t>
            </a:r>
            <a:endParaRPr sz="36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075" name="Shape 1075"/>
          <p:cNvSpPr/>
          <p:nvPr/>
        </p:nvSpPr>
        <p:spPr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$3000, %esi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8(%rsp), %rax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/>
          </a:p>
        </p:txBody>
      </p:sp>
      <p:sp>
        <p:nvSpPr>
          <p:cNvPr id="1076" name="Shape 1076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(&amp;v1, 3000);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v1+v2;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7" name="Shape 1077"/>
          <p:cNvSpPr/>
          <p:nvPr/>
        </p:nvSpPr>
        <p:spPr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15213</a:t>
            </a:r>
            <a:endParaRPr dirty="0"/>
          </a:p>
        </p:txBody>
      </p:sp>
      <p:sp>
        <p:nvSpPr>
          <p:cNvPr id="1078" name="Shape 1078"/>
          <p:cNvSpPr/>
          <p:nvPr/>
        </p:nvSpPr>
        <p:spPr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/>
          </a:p>
        </p:txBody>
      </p:sp>
      <p:cxnSp>
        <p:nvCxnSpPr>
          <p:cNvPr id="1079" name="Shape 1079"/>
          <p:cNvCxnSpPr/>
          <p:nvPr/>
        </p:nvCxnSpPr>
        <p:spPr>
          <a:xfrm rot="10800000">
            <a:off x="6503987" y="358775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80" name="Shape 1080"/>
          <p:cNvSpPr/>
          <p:nvPr/>
        </p:nvSpPr>
        <p:spPr>
          <a:xfrm>
            <a:off x="7010400" y="33591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081" name="Shape 1081"/>
          <p:cNvSpPr/>
          <p:nvPr/>
        </p:nvSpPr>
        <p:spPr>
          <a:xfrm>
            <a:off x="5943600" y="1143000"/>
            <a:ext cx="1720825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Structure</a:t>
            </a:r>
            <a:endParaRPr dirty="0"/>
          </a:p>
        </p:txBody>
      </p:sp>
      <p:sp>
        <p:nvSpPr>
          <p:cNvPr id="1082" name="Shape 1082"/>
          <p:cNvSpPr/>
          <p:nvPr/>
        </p:nvSpPr>
        <p:spPr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  <p:sp>
        <p:nvSpPr>
          <p:cNvPr id="1083" name="Shape 1083"/>
          <p:cNvSpPr/>
          <p:nvPr/>
        </p:nvSpPr>
        <p:spPr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/>
          </a:p>
        </p:txBody>
      </p:sp>
      <p:cxnSp>
        <p:nvCxnSpPr>
          <p:cNvPr id="1084" name="Shape 1084"/>
          <p:cNvCxnSpPr/>
          <p:nvPr/>
        </p:nvCxnSpPr>
        <p:spPr>
          <a:xfrm rot="10800000">
            <a:off x="6477000" y="320040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85" name="Shape 1085"/>
          <p:cNvSpPr/>
          <p:nvPr/>
        </p:nvSpPr>
        <p:spPr>
          <a:xfrm>
            <a:off x="6983413" y="29718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%rsp+8</a:t>
            </a:r>
            <a:endParaRPr dirty="0"/>
          </a:p>
        </p:txBody>
      </p:sp>
      <p:graphicFrame>
        <p:nvGraphicFramePr>
          <p:cNvPr id="1086" name="Shape 1086"/>
          <p:cNvGraphicFramePr/>
          <p:nvPr/>
        </p:nvGraphicFramePr>
        <p:xfrm>
          <a:off x="5257800" y="4114800"/>
          <a:ext cx="3352800" cy="1127770"/>
        </p:xfrm>
        <a:graphic>
          <a:graphicData uri="http://schemas.openxmlformats.org/drawingml/2006/table">
            <a:tbl>
              <a:tblPr firstRow="1" bandRow="1">
                <a:noFill/>
                <a:tableStyleId>{0C4DCE79-066F-4FD8-84AA-9C936B8F75C2}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sz="1800" b="1" i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&amp;v1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sz="1800" b="1" i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7" name="Shape 1087"/>
          <p:cNvSpPr txBox="1"/>
          <p:nvPr/>
        </p:nvSpPr>
        <p:spPr>
          <a:xfrm>
            <a:off x="738053" y="3512971"/>
            <a:ext cx="5994534" cy="12003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Aside 2:  </a:t>
            </a:r>
            <a: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leaq  8(%rsp), %rdi</a:t>
            </a: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3038" marR="0" lvl="0" indent="-17303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Computes %rsp+8</a:t>
            </a:r>
            <a:endParaRPr/>
          </a:p>
          <a:p>
            <a:pPr marL="173038" marR="0" lvl="0" indent="-17303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Actually, used for what it is meant!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Shape 1092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Calling </a:t>
            </a:r>
            <a:r>
              <a:rPr lang="en-US" sz="3600" b="1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incr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#2</a:t>
            </a:r>
            <a:endParaRPr sz="36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093" name="Shape 1093"/>
          <p:cNvSpPr/>
          <p:nvPr/>
        </p:nvSpPr>
        <p:spPr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$3000, %esi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8(%rsp), %rax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/>
          </a:p>
        </p:txBody>
      </p:sp>
      <p:sp>
        <p:nvSpPr>
          <p:cNvPr id="1094" name="Shape 1094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(&amp;v1, 3000);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v1+v2;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5" name="Shape 1095"/>
          <p:cNvSpPr/>
          <p:nvPr/>
        </p:nvSpPr>
        <p:spPr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15213</a:t>
            </a:r>
            <a:endParaRPr dirty="0"/>
          </a:p>
        </p:txBody>
      </p:sp>
      <p:sp>
        <p:nvSpPr>
          <p:cNvPr id="1096" name="Shape 1096"/>
          <p:cNvSpPr/>
          <p:nvPr/>
        </p:nvSpPr>
        <p:spPr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/>
          </a:p>
        </p:txBody>
      </p:sp>
      <p:cxnSp>
        <p:nvCxnSpPr>
          <p:cNvPr id="1097" name="Shape 1097"/>
          <p:cNvCxnSpPr/>
          <p:nvPr/>
        </p:nvCxnSpPr>
        <p:spPr>
          <a:xfrm rot="10800000">
            <a:off x="6503987" y="358775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98" name="Shape 1098"/>
          <p:cNvSpPr/>
          <p:nvPr/>
        </p:nvSpPr>
        <p:spPr>
          <a:xfrm>
            <a:off x="7010400" y="33591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099" name="Shape 1099"/>
          <p:cNvSpPr/>
          <p:nvPr/>
        </p:nvSpPr>
        <p:spPr>
          <a:xfrm>
            <a:off x="5943600" y="1143000"/>
            <a:ext cx="1720825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Structure</a:t>
            </a:r>
            <a:endParaRPr dirty="0"/>
          </a:p>
        </p:txBody>
      </p:sp>
      <p:sp>
        <p:nvSpPr>
          <p:cNvPr id="1100" name="Shape 1100"/>
          <p:cNvSpPr/>
          <p:nvPr/>
        </p:nvSpPr>
        <p:spPr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  <p:sp>
        <p:nvSpPr>
          <p:cNvPr id="1101" name="Shape 1101"/>
          <p:cNvSpPr/>
          <p:nvPr/>
        </p:nvSpPr>
        <p:spPr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/>
          </a:p>
        </p:txBody>
      </p:sp>
      <p:cxnSp>
        <p:nvCxnSpPr>
          <p:cNvPr id="1102" name="Shape 1102"/>
          <p:cNvCxnSpPr/>
          <p:nvPr/>
        </p:nvCxnSpPr>
        <p:spPr>
          <a:xfrm rot="10800000">
            <a:off x="6477000" y="320040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03" name="Shape 1103"/>
          <p:cNvSpPr/>
          <p:nvPr/>
        </p:nvSpPr>
        <p:spPr>
          <a:xfrm>
            <a:off x="6983413" y="29718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%rsp+8</a:t>
            </a:r>
            <a:endParaRPr dirty="0"/>
          </a:p>
        </p:txBody>
      </p:sp>
      <p:graphicFrame>
        <p:nvGraphicFramePr>
          <p:cNvPr id="1104" name="Shape 1104"/>
          <p:cNvGraphicFramePr/>
          <p:nvPr/>
        </p:nvGraphicFramePr>
        <p:xfrm>
          <a:off x="5257800" y="4114800"/>
          <a:ext cx="3352800" cy="1127770"/>
        </p:xfrm>
        <a:graphic>
          <a:graphicData uri="http://schemas.openxmlformats.org/drawingml/2006/table">
            <a:tbl>
              <a:tblPr firstRow="1" bandRow="1">
                <a:noFill/>
                <a:tableStyleId>{0C4DCE79-066F-4FD8-84AA-9C936B8F75C2}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sz="1800" b="1" i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&amp;v1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sz="1800" b="1" i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Shape 1109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Calling </a:t>
            </a:r>
            <a:r>
              <a:rPr lang="en-US" sz="3600" b="1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incr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#3</a:t>
            </a:r>
            <a:endParaRPr sz="36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110" name="Shape 1110"/>
          <p:cNvSpPr/>
          <p:nvPr/>
        </p:nvSpPr>
        <p:spPr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movl    $3000, %esi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call    incr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8(%rsp), %rax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/>
          </a:p>
        </p:txBody>
      </p:sp>
      <p:sp>
        <p:nvSpPr>
          <p:cNvPr id="1111" name="Shape 1111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long v2 = incr(&amp;v1, 3000);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v1+v2;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2" name="Shape 1112"/>
          <p:cNvSpPr/>
          <p:nvPr/>
        </p:nvSpPr>
        <p:spPr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18213</a:t>
            </a:r>
            <a:endParaRPr dirty="0"/>
          </a:p>
        </p:txBody>
      </p:sp>
      <p:sp>
        <p:nvSpPr>
          <p:cNvPr id="1113" name="Shape 1113"/>
          <p:cNvSpPr/>
          <p:nvPr/>
        </p:nvSpPr>
        <p:spPr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/>
          </a:p>
        </p:txBody>
      </p:sp>
      <p:cxnSp>
        <p:nvCxnSpPr>
          <p:cNvPr id="1114" name="Shape 1114"/>
          <p:cNvCxnSpPr/>
          <p:nvPr/>
        </p:nvCxnSpPr>
        <p:spPr>
          <a:xfrm rot="10800000">
            <a:off x="6503987" y="358775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15" name="Shape 1115"/>
          <p:cNvSpPr/>
          <p:nvPr/>
        </p:nvSpPr>
        <p:spPr>
          <a:xfrm>
            <a:off x="7010400" y="33591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116" name="Shape 1116"/>
          <p:cNvSpPr/>
          <p:nvPr/>
        </p:nvSpPr>
        <p:spPr>
          <a:xfrm>
            <a:off x="5943600" y="1143000"/>
            <a:ext cx="1720825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Structure</a:t>
            </a:r>
            <a:endParaRPr dirty="0"/>
          </a:p>
        </p:txBody>
      </p:sp>
      <p:sp>
        <p:nvSpPr>
          <p:cNvPr id="1117" name="Shape 1117"/>
          <p:cNvSpPr/>
          <p:nvPr/>
        </p:nvSpPr>
        <p:spPr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  <p:sp>
        <p:nvSpPr>
          <p:cNvPr id="1118" name="Shape 1118"/>
          <p:cNvSpPr/>
          <p:nvPr/>
        </p:nvSpPr>
        <p:spPr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/>
          </a:p>
        </p:txBody>
      </p:sp>
      <p:cxnSp>
        <p:nvCxnSpPr>
          <p:cNvPr id="1119" name="Shape 1119"/>
          <p:cNvCxnSpPr/>
          <p:nvPr/>
        </p:nvCxnSpPr>
        <p:spPr>
          <a:xfrm rot="10800000">
            <a:off x="6477000" y="320040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20" name="Shape 1120"/>
          <p:cNvSpPr/>
          <p:nvPr/>
        </p:nvSpPr>
        <p:spPr>
          <a:xfrm>
            <a:off x="6983413" y="29718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%rsp+8</a:t>
            </a:r>
            <a:endParaRPr dirty="0"/>
          </a:p>
        </p:txBody>
      </p:sp>
      <p:graphicFrame>
        <p:nvGraphicFramePr>
          <p:cNvPr id="1121" name="Shape 1121"/>
          <p:cNvGraphicFramePr/>
          <p:nvPr/>
        </p:nvGraphicFramePr>
        <p:xfrm>
          <a:off x="5257800" y="4114800"/>
          <a:ext cx="3352800" cy="1127770"/>
        </p:xfrm>
        <a:graphic>
          <a:graphicData uri="http://schemas.openxmlformats.org/drawingml/2006/table">
            <a:tbl>
              <a:tblPr firstRow="1" bandRow="1">
                <a:noFill/>
                <a:tableStyleId>{0C4DCE79-066F-4FD8-84AA-9C936B8F75C2}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sz="1800" b="1" i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&amp;v1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sz="1800" b="1" i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Shape 1126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Calling </a:t>
            </a:r>
            <a:r>
              <a:rPr lang="en-US" sz="3600" b="1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incr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#4</a:t>
            </a:r>
            <a:endParaRPr sz="36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127" name="Shape 1127"/>
          <p:cNvSpPr/>
          <p:nvPr/>
        </p:nvSpPr>
        <p:spPr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movl    $3000, %esi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addq    8(%rsp), %rax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addq    $16, %rsp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endParaRPr/>
          </a:p>
        </p:txBody>
      </p:sp>
      <p:sp>
        <p:nvSpPr>
          <p:cNvPr id="1128" name="Shape 1128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v1+v2;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9" name="Shape 1129"/>
          <p:cNvSpPr/>
          <p:nvPr/>
        </p:nvSpPr>
        <p:spPr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18213</a:t>
            </a:r>
            <a:endParaRPr dirty="0"/>
          </a:p>
        </p:txBody>
      </p:sp>
      <p:sp>
        <p:nvSpPr>
          <p:cNvPr id="1130" name="Shape 1130"/>
          <p:cNvSpPr/>
          <p:nvPr/>
        </p:nvSpPr>
        <p:spPr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/>
          </a:p>
        </p:txBody>
      </p:sp>
      <p:cxnSp>
        <p:nvCxnSpPr>
          <p:cNvPr id="1131" name="Shape 1131"/>
          <p:cNvCxnSpPr/>
          <p:nvPr/>
        </p:nvCxnSpPr>
        <p:spPr>
          <a:xfrm rot="10800000">
            <a:off x="6503987" y="320675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2" name="Shape 1132"/>
          <p:cNvSpPr/>
          <p:nvPr/>
        </p:nvSpPr>
        <p:spPr>
          <a:xfrm>
            <a:off x="7010400" y="29781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133" name="Shape 1133"/>
          <p:cNvSpPr/>
          <p:nvPr/>
        </p:nvSpPr>
        <p:spPr>
          <a:xfrm>
            <a:off x="5943600" y="762000"/>
            <a:ext cx="1756855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Structure</a:t>
            </a:r>
            <a:endParaRPr dirty="0"/>
          </a:p>
        </p:txBody>
      </p:sp>
      <p:sp>
        <p:nvSpPr>
          <p:cNvPr id="1134" name="Shape 1134"/>
          <p:cNvSpPr/>
          <p:nvPr/>
        </p:nvSpPr>
        <p:spPr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  <p:sp>
        <p:nvSpPr>
          <p:cNvPr id="1135" name="Shape 1135"/>
          <p:cNvSpPr/>
          <p:nvPr/>
        </p:nvSpPr>
        <p:spPr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/>
          </a:p>
        </p:txBody>
      </p:sp>
      <p:cxnSp>
        <p:nvCxnSpPr>
          <p:cNvPr id="1136" name="Shape 1136"/>
          <p:cNvCxnSpPr/>
          <p:nvPr/>
        </p:nvCxnSpPr>
        <p:spPr>
          <a:xfrm rot="10800000">
            <a:off x="6477000" y="281940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7" name="Shape 1137"/>
          <p:cNvSpPr/>
          <p:nvPr/>
        </p:nvSpPr>
        <p:spPr>
          <a:xfrm>
            <a:off x="6983413" y="25908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%rsp+8</a:t>
            </a:r>
            <a:endParaRPr dirty="0"/>
          </a:p>
        </p:txBody>
      </p:sp>
      <p:graphicFrame>
        <p:nvGraphicFramePr>
          <p:cNvPr id="1138" name="Shape 1138"/>
          <p:cNvGraphicFramePr/>
          <p:nvPr/>
        </p:nvGraphicFramePr>
        <p:xfrm>
          <a:off x="5257800" y="3733800"/>
          <a:ext cx="3352800" cy="746770"/>
        </p:xfrm>
        <a:graphic>
          <a:graphicData uri="http://schemas.openxmlformats.org/drawingml/2006/table">
            <a:tbl>
              <a:tblPr firstRow="1" bandRow="1">
                <a:noFill/>
                <a:tableStyleId>{0C4DCE79-066F-4FD8-84AA-9C936B8F75C2}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sz="1800" b="1" i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sz="1800" b="1" i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Mechanisms in Procedures</a:t>
            </a:r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52578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Passing control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 beginning of procedure code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Back to return point</a:t>
            </a:r>
            <a:endParaRPr/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Passing data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Procedure arguments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</a:t>
            </a:r>
            <a:endParaRPr/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management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 during procedure execution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Deallocate upon return</a:t>
            </a:r>
            <a:endParaRPr/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Mechanisms all implemented with machine instructions</a:t>
            </a:r>
            <a:endParaRPr/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x86-64 implementation of a procedure uses only those mechanisms required</a:t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P(…)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y = Q(x);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print(y)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Q(int i)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t = 3*i;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v[10];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v[t];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57" name="Shape 257"/>
          <p:cNvSpPr/>
          <p:nvPr/>
        </p:nvSpPr>
        <p:spPr>
          <a:xfrm rot="10800000">
            <a:off x="5333999" y="2171700"/>
            <a:ext cx="1371600" cy="3314700"/>
          </a:xfrm>
          <a:prstGeom prst="arc">
            <a:avLst>
              <a:gd name="adj1" fmla="val 16200000"/>
              <a:gd name="adj2" fmla="val 5567493"/>
            </a:avLst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endParaRPr sz="42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043960" y="1996068"/>
            <a:ext cx="2086671" cy="2085278"/>
          </a:xfrm>
          <a:custGeom>
            <a:avLst/>
            <a:gdLst/>
            <a:ahLst/>
            <a:cxnLst/>
            <a:rect l="0" t="0" r="0" b="0"/>
            <a:pathLst>
              <a:path w="2086671" h="2085278" extrusionOk="0">
                <a:moveTo>
                  <a:pt x="1293541" y="0"/>
                </a:moveTo>
                <a:cubicBezTo>
                  <a:pt x="1892919" y="468351"/>
                  <a:pt x="2148468" y="808463"/>
                  <a:pt x="2074127" y="970156"/>
                </a:cubicBezTo>
                <a:cubicBezTo>
                  <a:pt x="1999786" y="1131849"/>
                  <a:pt x="1193181" y="784302"/>
                  <a:pt x="847493" y="970156"/>
                </a:cubicBezTo>
                <a:cubicBezTo>
                  <a:pt x="501805" y="1156010"/>
                  <a:pt x="0" y="2085278"/>
                  <a:pt x="0" y="208527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endParaRPr sz="42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Shape 1143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Calling </a:t>
            </a:r>
            <a:r>
              <a:rPr lang="en-US" sz="3600" b="1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incr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#5a</a:t>
            </a:r>
            <a:endParaRPr sz="36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144" name="Shape 1144"/>
          <p:cNvSpPr/>
          <p:nvPr/>
        </p:nvSpPr>
        <p:spPr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movl    $3000, %esi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addq    8(%rsp), %rax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endParaRPr/>
          </a:p>
        </p:txBody>
      </p:sp>
      <p:sp>
        <p:nvSpPr>
          <p:cNvPr id="1145" name="Shape 1145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>
                <a:solidFill>
                  <a:srgbClr val="FE707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v1+v2;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18213</a:t>
            </a:r>
            <a:endParaRPr dirty="0"/>
          </a:p>
        </p:txBody>
      </p:sp>
      <p:sp>
        <p:nvSpPr>
          <p:cNvPr id="1147" name="Shape 1147"/>
          <p:cNvSpPr/>
          <p:nvPr/>
        </p:nvSpPr>
        <p:spPr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/>
          </a:p>
        </p:txBody>
      </p:sp>
      <p:cxnSp>
        <p:nvCxnSpPr>
          <p:cNvPr id="1148" name="Shape 1148"/>
          <p:cNvCxnSpPr/>
          <p:nvPr/>
        </p:nvCxnSpPr>
        <p:spPr>
          <a:xfrm rot="10800000">
            <a:off x="6503987" y="320675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49" name="Shape 1149"/>
          <p:cNvSpPr/>
          <p:nvPr/>
        </p:nvSpPr>
        <p:spPr>
          <a:xfrm>
            <a:off x="7010400" y="29781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150" name="Shape 1150"/>
          <p:cNvSpPr/>
          <p:nvPr/>
        </p:nvSpPr>
        <p:spPr>
          <a:xfrm>
            <a:off x="5943600" y="762000"/>
            <a:ext cx="1720825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Structure</a:t>
            </a:r>
            <a:endParaRPr dirty="0"/>
          </a:p>
        </p:txBody>
      </p:sp>
      <p:sp>
        <p:nvSpPr>
          <p:cNvPr id="1151" name="Shape 1151"/>
          <p:cNvSpPr/>
          <p:nvPr/>
        </p:nvSpPr>
        <p:spPr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  <p:sp>
        <p:nvSpPr>
          <p:cNvPr id="1152" name="Shape 1152"/>
          <p:cNvSpPr/>
          <p:nvPr/>
        </p:nvSpPr>
        <p:spPr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/>
          </a:p>
        </p:txBody>
      </p:sp>
      <p:cxnSp>
        <p:nvCxnSpPr>
          <p:cNvPr id="1153" name="Shape 1153"/>
          <p:cNvCxnSpPr/>
          <p:nvPr/>
        </p:nvCxnSpPr>
        <p:spPr>
          <a:xfrm rot="10800000">
            <a:off x="6477000" y="281940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54" name="Shape 1154"/>
          <p:cNvSpPr/>
          <p:nvPr/>
        </p:nvSpPr>
        <p:spPr>
          <a:xfrm>
            <a:off x="6983413" y="25908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%rsp+8</a:t>
            </a:r>
            <a:endParaRPr dirty="0"/>
          </a:p>
        </p:txBody>
      </p:sp>
      <p:graphicFrame>
        <p:nvGraphicFramePr>
          <p:cNvPr id="1155" name="Shape 1155"/>
          <p:cNvGraphicFramePr/>
          <p:nvPr/>
        </p:nvGraphicFramePr>
        <p:xfrm>
          <a:off x="5257800" y="3733800"/>
          <a:ext cx="3352800" cy="746770"/>
        </p:xfrm>
        <a:graphic>
          <a:graphicData uri="http://schemas.openxmlformats.org/drawingml/2006/table">
            <a:tbl>
              <a:tblPr firstRow="1" bandRow="1">
                <a:noFill/>
                <a:tableStyleId>{0C4DCE79-066F-4FD8-84AA-9C936B8F75C2}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sz="1800" b="1" i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sz="1800" b="1" i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56" name="Shape 1156"/>
          <p:cNvCxnSpPr/>
          <p:nvPr/>
        </p:nvCxnSpPr>
        <p:spPr>
          <a:xfrm rot="10800000">
            <a:off x="6477000" y="632460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57" name="Shape 1157"/>
          <p:cNvSpPr/>
          <p:nvPr/>
        </p:nvSpPr>
        <p:spPr>
          <a:xfrm>
            <a:off x="6983413" y="609600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158" name="Shape 1158"/>
          <p:cNvSpPr/>
          <p:nvPr/>
        </p:nvSpPr>
        <p:spPr>
          <a:xfrm>
            <a:off x="5943600" y="4648200"/>
            <a:ext cx="2750162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Stack Structure</a:t>
            </a:r>
            <a:endParaRPr dirty="0"/>
          </a:p>
        </p:txBody>
      </p:sp>
      <p:sp>
        <p:nvSpPr>
          <p:cNvPr id="1159" name="Shape 1159"/>
          <p:cNvSpPr/>
          <p:nvPr/>
        </p:nvSpPr>
        <p:spPr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  <p:sp>
        <p:nvSpPr>
          <p:cNvPr id="1160" name="Shape 1160"/>
          <p:cNvSpPr/>
          <p:nvPr/>
        </p:nvSpPr>
        <p:spPr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Shape 1165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Calling </a:t>
            </a:r>
            <a:r>
              <a:rPr lang="en-US" sz="3600" b="1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incr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#5b</a:t>
            </a:r>
            <a:endParaRPr sz="36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166" name="Shape 1166"/>
          <p:cNvSpPr/>
          <p:nvPr/>
        </p:nvSpPr>
        <p:spPr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movl    $3000, %esi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addq    8(%rsp), %rax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/>
          </a:p>
        </p:txBody>
      </p:sp>
      <p:sp>
        <p:nvSpPr>
          <p:cNvPr id="1167" name="Shape 1167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return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v1+v2;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168" name="Shape 1168"/>
          <p:cNvGraphicFramePr/>
          <p:nvPr/>
        </p:nvGraphicFramePr>
        <p:xfrm>
          <a:off x="5257800" y="3733800"/>
          <a:ext cx="3352800" cy="746770"/>
        </p:xfrm>
        <a:graphic>
          <a:graphicData uri="http://schemas.openxmlformats.org/drawingml/2006/table">
            <a:tbl>
              <a:tblPr firstRow="1" bandRow="1">
                <a:noFill/>
                <a:tableStyleId>{0C4DCE79-066F-4FD8-84AA-9C936B8F75C2}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sz="1800" b="1" i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sz="1800" b="1" i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69" name="Shape 1169"/>
          <p:cNvCxnSpPr/>
          <p:nvPr/>
        </p:nvCxnSpPr>
        <p:spPr>
          <a:xfrm rot="10800000">
            <a:off x="6553200" y="289560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70" name="Shape 1170"/>
          <p:cNvSpPr/>
          <p:nvPr/>
        </p:nvSpPr>
        <p:spPr>
          <a:xfrm>
            <a:off x="7059613" y="266700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171" name="Shape 1171"/>
          <p:cNvSpPr/>
          <p:nvPr/>
        </p:nvSpPr>
        <p:spPr>
          <a:xfrm>
            <a:off x="6019800" y="1219200"/>
            <a:ext cx="2701812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Stack Structure</a:t>
            </a:r>
            <a:endParaRPr dirty="0"/>
          </a:p>
        </p:txBody>
      </p:sp>
      <p:sp>
        <p:nvSpPr>
          <p:cNvPr id="1172" name="Shape 1172"/>
          <p:cNvSpPr/>
          <p:nvPr/>
        </p:nvSpPr>
        <p:spPr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  <p:sp>
        <p:nvSpPr>
          <p:cNvPr id="1173" name="Shape 1173"/>
          <p:cNvSpPr/>
          <p:nvPr/>
        </p:nvSpPr>
        <p:spPr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/>
          </a:p>
        </p:txBody>
      </p:sp>
      <p:cxnSp>
        <p:nvCxnSpPr>
          <p:cNvPr id="1174" name="Shape 1174"/>
          <p:cNvCxnSpPr/>
          <p:nvPr/>
        </p:nvCxnSpPr>
        <p:spPr>
          <a:xfrm rot="10800000">
            <a:off x="6553200" y="594360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75" name="Shape 1175"/>
          <p:cNvSpPr/>
          <p:nvPr/>
        </p:nvSpPr>
        <p:spPr>
          <a:xfrm>
            <a:off x="7059613" y="571500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176" name="Shape 1176"/>
          <p:cNvSpPr/>
          <p:nvPr/>
        </p:nvSpPr>
        <p:spPr>
          <a:xfrm>
            <a:off x="6019800" y="4648200"/>
            <a:ext cx="2335124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Stack Structure</a:t>
            </a:r>
            <a:endParaRPr dirty="0"/>
          </a:p>
        </p:txBody>
      </p:sp>
      <p:sp>
        <p:nvSpPr>
          <p:cNvPr id="1177" name="Shape 1177"/>
          <p:cNvSpPr/>
          <p:nvPr/>
        </p:nvSpPr>
        <p:spPr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Shape 1182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Saving Conventions</a:t>
            </a:r>
            <a:endParaRPr/>
          </a:p>
        </p:txBody>
      </p:sp>
      <p:sp>
        <p:nvSpPr>
          <p:cNvPr id="1183" name="Shape 1183"/>
          <p:cNvSpPr txBox="1">
            <a:spLocks noGrp="1"/>
          </p:cNvSpPr>
          <p:nvPr>
            <p:ph type="body" idx="1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procedure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yoo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calls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who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yoo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</a:t>
            </a:r>
            <a:r>
              <a:rPr lang="en-US" sz="2000" b="1" i="1" u="none" strike="noStrike" cap="none" dirty="0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caller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who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</a:t>
            </a:r>
            <a:r>
              <a:rPr lang="en-US" sz="2000" b="1" i="1" u="none" strike="noStrike" cap="none" dirty="0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callee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0" marR="0" lvl="0" indent="-254000" algn="l" rtl="0">
              <a:spcBef>
                <a:spcPts val="12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register be used for temporary storage?</a:t>
            </a:r>
            <a:endParaRPr dirty="0"/>
          </a:p>
          <a:p>
            <a:pPr marL="254000" marR="0" lvl="0" indent="-16256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0" marR="0" lvl="0" indent="-16256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0" marR="0" lvl="0" indent="-16256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0" marR="0" lvl="0" indent="-16256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0" marR="0" lvl="0" indent="-16256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 of register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rdx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overwritten by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who</a:t>
            </a:r>
            <a:endParaRPr sz="20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could be trouble ➙ something should be done!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382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some coordination</a:t>
            </a:r>
            <a:endParaRPr dirty="0"/>
          </a:p>
        </p:txBody>
      </p:sp>
      <p:sp>
        <p:nvSpPr>
          <p:cNvPr id="1184" name="Shape 1184"/>
          <p:cNvSpPr/>
          <p:nvPr/>
        </p:nvSpPr>
        <p:spPr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yoo: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• • •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movq $15213, </a:t>
            </a:r>
            <a:r>
              <a:rPr lang="en-US" sz="18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%rdx</a:t>
            </a:r>
            <a:endParaRPr sz="2400" b="1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who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addq </a:t>
            </a:r>
            <a:r>
              <a:rPr lang="en-US" sz="18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%rdx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%rax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• • •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/>
          </a:p>
        </p:txBody>
      </p:sp>
      <p:sp>
        <p:nvSpPr>
          <p:cNvPr id="1185" name="Shape 1185"/>
          <p:cNvSpPr/>
          <p:nvPr/>
        </p:nvSpPr>
        <p:spPr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who: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• • •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subq $18213, </a:t>
            </a:r>
            <a:r>
              <a:rPr lang="en-US" sz="18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%rdx</a:t>
            </a:r>
            <a:endParaRPr sz="2400" b="1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• • •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Shape 1190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Saving Conventions</a:t>
            </a:r>
            <a:endParaRPr/>
          </a:p>
        </p:txBody>
      </p:sp>
      <p:sp>
        <p:nvSpPr>
          <p:cNvPr id="1191" name="Shape 1191"/>
          <p:cNvSpPr txBox="1">
            <a:spLocks noGrp="1"/>
          </p:cNvSpPr>
          <p:nvPr>
            <p:ph type="body" idx="1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procedure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yoo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calls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who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yoo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</a:t>
            </a:r>
            <a:r>
              <a:rPr lang="en-US" sz="2000" b="1" i="1" u="none" strike="noStrike" cap="none" dirty="0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caller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who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</a:t>
            </a:r>
            <a:r>
              <a:rPr lang="en-US" sz="2000" b="1" i="1" u="none" strike="noStrike" cap="none" dirty="0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callee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0" marR="0" lvl="0" indent="-254000" algn="l" rtl="0">
              <a:spcBef>
                <a:spcPts val="12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register be used for temporary storage?</a:t>
            </a:r>
            <a:endParaRPr dirty="0"/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Conventions</a:t>
            </a:r>
            <a:endParaRPr dirty="0"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1" u="none" strike="noStrike" cap="none" dirty="0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“Caller Saved” (aka “Call-Clobbered”)</a:t>
            </a:r>
            <a:endParaRPr sz="2000" b="1" i="1" u="none" strike="noStrike" cap="none" dirty="0">
              <a:solidFill>
                <a:srgbClr val="9800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382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Caller saves temporary values in its frame before the call</a:t>
            </a:r>
            <a:endParaRPr dirty="0"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1" u="none" strike="noStrike" cap="none" dirty="0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“Callee Saved” (aka “Call-Preserved”)</a:t>
            </a:r>
            <a:endParaRPr sz="2000" b="1" i="1" u="none" strike="noStrike" cap="none" dirty="0">
              <a:solidFill>
                <a:srgbClr val="9800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382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Callee saves temporary values in its frame before using</a:t>
            </a:r>
            <a:endParaRPr dirty="0"/>
          </a:p>
          <a:p>
            <a:pPr marL="8382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Callee restores them before returning to caller</a:t>
            </a:r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6477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x86-64 Linux Register Usage #1</a:t>
            </a:r>
            <a:endParaRPr/>
          </a:p>
        </p:txBody>
      </p:sp>
      <p:sp>
        <p:nvSpPr>
          <p:cNvPr id="1197" name="Shape 1197"/>
          <p:cNvSpPr txBox="1">
            <a:spLocks noGrp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rax</a:t>
            </a:r>
            <a:endParaRPr sz="24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</a:t>
            </a:r>
            <a:endParaRPr dirty="0"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caller-saved</a:t>
            </a:r>
            <a:endParaRPr dirty="0"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modified by procedure</a:t>
            </a:r>
            <a:endParaRPr dirty="0"/>
          </a:p>
          <a:p>
            <a:pPr marL="2921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rdi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...,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%r9</a:t>
            </a:r>
            <a:endParaRPr sz="24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 dirty="0"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caller-saved</a:t>
            </a:r>
            <a:endParaRPr dirty="0"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modified by procedure</a:t>
            </a:r>
            <a:endParaRPr dirty="0"/>
          </a:p>
          <a:p>
            <a:pPr marL="2921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%r10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%r11</a:t>
            </a:r>
            <a:endParaRPr sz="24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Caller-saved</a:t>
            </a:r>
            <a:endParaRPr dirty="0"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modified by procedure</a:t>
            </a:r>
            <a:endParaRPr dirty="0"/>
          </a:p>
          <a:p>
            <a:pPr marL="552450" marR="0" lvl="1" indent="-952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2450" marR="0" lvl="1" indent="-952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2450" marR="0" lvl="1" indent="-952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Shape 1198"/>
          <p:cNvSpPr/>
          <p:nvPr/>
        </p:nvSpPr>
        <p:spPr>
          <a:xfrm>
            <a:off x="6324600" y="1600200"/>
            <a:ext cx="2540000" cy="381000"/>
          </a:xfrm>
          <a:prstGeom prst="rect">
            <a:avLst/>
          </a:prstGeom>
          <a:solidFill>
            <a:srgbClr val="FFB7B7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24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rax</a:t>
            </a:r>
            <a:endParaRPr sz="24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199" name="Shape 1199"/>
          <p:cNvSpPr/>
          <p:nvPr/>
        </p:nvSpPr>
        <p:spPr>
          <a:xfrm>
            <a:off x="6324600" y="2971800"/>
            <a:ext cx="2540000" cy="381000"/>
          </a:xfrm>
          <a:prstGeom prst="rect">
            <a:avLst/>
          </a:prstGeom>
          <a:solidFill>
            <a:srgbClr val="D0D0E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24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rdx</a:t>
            </a:r>
            <a:endParaRPr sz="24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200" name="Shape 1200"/>
          <p:cNvSpPr/>
          <p:nvPr/>
        </p:nvSpPr>
        <p:spPr>
          <a:xfrm>
            <a:off x="6324600" y="3429000"/>
            <a:ext cx="2540000" cy="381000"/>
          </a:xfrm>
          <a:prstGeom prst="rect">
            <a:avLst/>
          </a:prstGeom>
          <a:solidFill>
            <a:srgbClr val="D0D0E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24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rcx</a:t>
            </a:r>
            <a:endParaRPr sz="24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201" name="Shape 1201"/>
          <p:cNvSpPr/>
          <p:nvPr/>
        </p:nvSpPr>
        <p:spPr>
          <a:xfrm>
            <a:off x="5867400" y="2057400"/>
            <a:ext cx="304800" cy="2667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2" name="Shape 1202"/>
          <p:cNvSpPr/>
          <p:nvPr/>
        </p:nvSpPr>
        <p:spPr>
          <a:xfrm>
            <a:off x="4522513" y="1600200"/>
            <a:ext cx="1273598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</a:t>
            </a:r>
            <a:endParaRPr/>
          </a:p>
        </p:txBody>
      </p:sp>
      <p:sp>
        <p:nvSpPr>
          <p:cNvPr id="1203" name="Shape 1203"/>
          <p:cNvSpPr/>
          <p:nvPr/>
        </p:nvSpPr>
        <p:spPr>
          <a:xfrm>
            <a:off x="6324600" y="3886200"/>
            <a:ext cx="2540000" cy="381000"/>
          </a:xfrm>
          <a:prstGeom prst="rect">
            <a:avLst/>
          </a:prstGeom>
          <a:solidFill>
            <a:srgbClr val="D0D0E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%r8</a:t>
            </a:r>
            <a:endParaRPr dirty="0"/>
          </a:p>
        </p:txBody>
      </p:sp>
      <p:sp>
        <p:nvSpPr>
          <p:cNvPr id="1204" name="Shape 1204"/>
          <p:cNvSpPr/>
          <p:nvPr/>
        </p:nvSpPr>
        <p:spPr>
          <a:xfrm>
            <a:off x="6324600" y="4343400"/>
            <a:ext cx="2540000" cy="381000"/>
          </a:xfrm>
          <a:prstGeom prst="rect">
            <a:avLst/>
          </a:prstGeom>
          <a:solidFill>
            <a:srgbClr val="D0D0E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%r9</a:t>
            </a:r>
            <a:endParaRPr dirty="0"/>
          </a:p>
        </p:txBody>
      </p:sp>
      <p:sp>
        <p:nvSpPr>
          <p:cNvPr id="1205" name="Shape 1205"/>
          <p:cNvSpPr/>
          <p:nvPr/>
        </p:nvSpPr>
        <p:spPr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%r10</a:t>
            </a:r>
            <a:endParaRPr dirty="0"/>
          </a:p>
        </p:txBody>
      </p:sp>
      <p:sp>
        <p:nvSpPr>
          <p:cNvPr id="1206" name="Shape 1206"/>
          <p:cNvSpPr/>
          <p:nvPr/>
        </p:nvSpPr>
        <p:spPr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%r11</a:t>
            </a:r>
            <a:endParaRPr dirty="0"/>
          </a:p>
        </p:txBody>
      </p:sp>
      <p:sp>
        <p:nvSpPr>
          <p:cNvPr id="1207" name="Shape 1207"/>
          <p:cNvSpPr/>
          <p:nvPr/>
        </p:nvSpPr>
        <p:spPr>
          <a:xfrm>
            <a:off x="6324600" y="2057400"/>
            <a:ext cx="2540000" cy="381000"/>
          </a:xfrm>
          <a:prstGeom prst="rect">
            <a:avLst/>
          </a:prstGeom>
          <a:solidFill>
            <a:srgbClr val="D0D0E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24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rdi</a:t>
            </a:r>
            <a:endParaRPr sz="24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208" name="Shape 1208"/>
          <p:cNvSpPr/>
          <p:nvPr/>
        </p:nvSpPr>
        <p:spPr>
          <a:xfrm>
            <a:off x="6324600" y="2514600"/>
            <a:ext cx="2540000" cy="381000"/>
          </a:xfrm>
          <a:prstGeom prst="rect">
            <a:avLst/>
          </a:prstGeom>
          <a:solidFill>
            <a:srgbClr val="D0D0E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24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rsi</a:t>
            </a:r>
            <a:endParaRPr sz="24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209" name="Shape 1209"/>
          <p:cNvSpPr/>
          <p:nvPr/>
        </p:nvSpPr>
        <p:spPr>
          <a:xfrm>
            <a:off x="4687071" y="3200400"/>
            <a:ext cx="1109040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/>
          </a:p>
        </p:txBody>
      </p:sp>
      <p:sp>
        <p:nvSpPr>
          <p:cNvPr id="1210" name="Shape 1210"/>
          <p:cNvSpPr/>
          <p:nvPr/>
        </p:nvSpPr>
        <p:spPr>
          <a:xfrm>
            <a:off x="4486772" y="5029200"/>
            <a:ext cx="1270468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Caller-saved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temporaries</a:t>
            </a:r>
            <a:endParaRPr/>
          </a:p>
        </p:txBody>
      </p:sp>
      <p:sp>
        <p:nvSpPr>
          <p:cNvPr id="1211" name="Shape 1211"/>
          <p:cNvSpPr/>
          <p:nvPr/>
        </p:nvSpPr>
        <p:spPr>
          <a:xfrm>
            <a:off x="5867400" y="4800600"/>
            <a:ext cx="304800" cy="8382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Shape 1216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x86-64 Linux Register Usage #2</a:t>
            </a:r>
            <a:endParaRPr/>
          </a:p>
        </p:txBody>
      </p:sp>
      <p:sp>
        <p:nvSpPr>
          <p:cNvPr id="1217" name="Shape 1217"/>
          <p:cNvSpPr txBox="1">
            <a:spLocks noGrp="1"/>
          </p:cNvSpPr>
          <p:nvPr>
            <p:ph type="body" idx="1"/>
          </p:nvPr>
        </p:nvSpPr>
        <p:spPr>
          <a:xfrm>
            <a:off x="381000" y="1397000"/>
            <a:ext cx="4064000" cy="4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rbx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%r12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%r13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%r14</a:t>
            </a:r>
            <a:endParaRPr sz="24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Callee-saved</a:t>
            </a:r>
            <a:endParaRPr dirty="0"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Callee must save &amp; restore</a:t>
            </a:r>
            <a:endParaRPr dirty="0"/>
          </a:p>
          <a:p>
            <a:pPr marL="2921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rbp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Callee-saved</a:t>
            </a:r>
            <a:endParaRPr dirty="0"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Callee must save &amp; restore</a:t>
            </a:r>
            <a:endParaRPr dirty="0"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be used as frame pointer</a:t>
            </a:r>
            <a:endParaRPr dirty="0"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mix &amp; match</a:t>
            </a:r>
            <a:endParaRPr dirty="0"/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24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form of callee save</a:t>
            </a:r>
            <a:endParaRPr dirty="0"/>
          </a:p>
          <a:p>
            <a:pPr marL="5524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Restored to original value upon exit from procedure</a:t>
            </a:r>
            <a:endParaRPr dirty="0"/>
          </a:p>
        </p:txBody>
      </p:sp>
      <p:sp>
        <p:nvSpPr>
          <p:cNvPr id="1218" name="Shape 1218"/>
          <p:cNvSpPr/>
          <p:nvPr/>
        </p:nvSpPr>
        <p:spPr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24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rbx</a:t>
            </a:r>
            <a:endParaRPr sz="24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219" name="Shape 1219"/>
          <p:cNvSpPr/>
          <p:nvPr/>
        </p:nvSpPr>
        <p:spPr>
          <a:xfrm>
            <a:off x="6400800" y="3657600"/>
            <a:ext cx="2540000" cy="381000"/>
          </a:xfrm>
          <a:prstGeom prst="rect">
            <a:avLst/>
          </a:prstGeom>
          <a:solidFill>
            <a:srgbClr val="F1C7C7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24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24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220" name="Shape 1220"/>
          <p:cNvSpPr/>
          <p:nvPr/>
        </p:nvSpPr>
        <p:spPr>
          <a:xfrm>
            <a:off x="5943600" y="1371600"/>
            <a:ext cx="304800" cy="22098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21" name="Shape 1221"/>
          <p:cNvSpPr/>
          <p:nvPr/>
        </p:nvSpPr>
        <p:spPr>
          <a:xfrm>
            <a:off x="5715000" y="3200400"/>
            <a:ext cx="304800" cy="8382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22" name="Shape 1222"/>
          <p:cNvSpPr/>
          <p:nvPr/>
        </p:nvSpPr>
        <p:spPr>
          <a:xfrm>
            <a:off x="4572000" y="1981200"/>
            <a:ext cx="1262062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Callee-saved</a:t>
            </a:r>
            <a:endParaRPr sz="4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Temporaries</a:t>
            </a:r>
            <a:endParaRPr/>
          </a:p>
        </p:txBody>
      </p:sp>
      <p:sp>
        <p:nvSpPr>
          <p:cNvPr id="1223" name="Shape 1223"/>
          <p:cNvSpPr/>
          <p:nvPr/>
        </p:nvSpPr>
        <p:spPr>
          <a:xfrm>
            <a:off x="4933950" y="3429000"/>
            <a:ext cx="75565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</a:t>
            </a:r>
            <a:endParaRPr/>
          </a:p>
        </p:txBody>
      </p:sp>
      <p:sp>
        <p:nvSpPr>
          <p:cNvPr id="1224" name="Shape 1224"/>
          <p:cNvSpPr/>
          <p:nvPr/>
        </p:nvSpPr>
        <p:spPr>
          <a:xfrm>
            <a:off x="6400800" y="3200400"/>
            <a:ext cx="2540000" cy="381000"/>
          </a:xfrm>
          <a:prstGeom prst="rect">
            <a:avLst/>
          </a:prstGeom>
          <a:solidFill>
            <a:srgbClr val="D0D0E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24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rbp</a:t>
            </a:r>
            <a:endParaRPr sz="24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225" name="Shape 1225"/>
          <p:cNvSpPr/>
          <p:nvPr/>
        </p:nvSpPr>
        <p:spPr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%r12</a:t>
            </a:r>
            <a:endParaRPr dirty="0"/>
          </a:p>
        </p:txBody>
      </p:sp>
      <p:sp>
        <p:nvSpPr>
          <p:cNvPr id="1226" name="Shape 1226"/>
          <p:cNvSpPr/>
          <p:nvPr/>
        </p:nvSpPr>
        <p:spPr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%r13</a:t>
            </a:r>
            <a:endParaRPr dirty="0"/>
          </a:p>
        </p:txBody>
      </p:sp>
      <p:sp>
        <p:nvSpPr>
          <p:cNvPr id="1227" name="Shape 1227"/>
          <p:cNvSpPr/>
          <p:nvPr/>
        </p:nvSpPr>
        <p:spPr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%r14</a:t>
            </a:r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Shape 1232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Exercise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3" name="Shape 12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7223" y="1224776"/>
            <a:ext cx="2471173" cy="3912033"/>
          </a:xfrm>
          <a:prstGeom prst="rect">
            <a:avLst/>
          </a:prstGeom>
          <a:noFill/>
          <a:ln>
            <a:noFill/>
          </a:ln>
        </p:spPr>
      </p:pic>
      <p:sp>
        <p:nvSpPr>
          <p:cNvPr id="1234" name="Shape 1234"/>
          <p:cNvSpPr/>
          <p:nvPr/>
        </p:nvSpPr>
        <p:spPr>
          <a:xfrm>
            <a:off x="449642" y="1149467"/>
            <a:ext cx="5977581" cy="1742323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add5(long b0, long b1, long b2, long b3, long b4) {                                                                     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b0+b1+b2+b3+b4;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add10(long a0, long a1, long a2, long a3, long a4, long a5,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a6, long a7, long a8, long a9)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add5(a0, a1, a2, a3, a4)+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add5(a5, a6, a7, a8, a9);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235" name="Shape 1235"/>
          <p:cNvSpPr txBox="1"/>
          <p:nvPr/>
        </p:nvSpPr>
        <p:spPr>
          <a:xfrm>
            <a:off x="381000" y="3025140"/>
            <a:ext cx="580263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are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a0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,…,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a9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passed?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Shape 1236"/>
          <p:cNvSpPr txBox="1"/>
          <p:nvPr/>
        </p:nvSpPr>
        <p:spPr>
          <a:xfrm>
            <a:off x="381000" y="4152900"/>
            <a:ext cx="580263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are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b0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,…,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b4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passed?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Shape 1237"/>
          <p:cNvSpPr txBox="1"/>
          <p:nvPr/>
        </p:nvSpPr>
        <p:spPr>
          <a:xfrm>
            <a:off x="381000" y="3368040"/>
            <a:ext cx="580263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rdi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rsi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rdx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r8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r9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stack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Shape 1238"/>
          <p:cNvSpPr txBox="1"/>
          <p:nvPr/>
        </p:nvSpPr>
        <p:spPr>
          <a:xfrm>
            <a:off x="381000" y="4594860"/>
            <a:ext cx="580263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rdi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rsi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rdx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r8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9" name="Shape 1239"/>
          <p:cNvSpPr txBox="1"/>
          <p:nvPr/>
        </p:nvSpPr>
        <p:spPr>
          <a:xfrm>
            <a:off x="381000" y="5215890"/>
            <a:ext cx="580263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registers do we need to save?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0" name="Shape 1240"/>
          <p:cNvSpPr txBox="1"/>
          <p:nvPr/>
        </p:nvSpPr>
        <p:spPr>
          <a:xfrm>
            <a:off x="381000" y="5657850"/>
            <a:ext cx="580263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Ill-posed question. Need assembly. 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Shape 1241"/>
          <p:cNvSpPr txBox="1"/>
          <p:nvPr/>
        </p:nvSpPr>
        <p:spPr>
          <a:xfrm>
            <a:off x="380999" y="6069330"/>
            <a:ext cx="629073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rbp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r9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(during first call to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add5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Shape 1246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Exercise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7" name="Shape 12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7223" y="1224776"/>
            <a:ext cx="2471173" cy="3912033"/>
          </a:xfrm>
          <a:prstGeom prst="rect">
            <a:avLst/>
          </a:prstGeom>
          <a:noFill/>
          <a:ln>
            <a:noFill/>
          </a:ln>
        </p:spPr>
      </p:pic>
      <p:sp>
        <p:nvSpPr>
          <p:cNvPr id="1248" name="Shape 1248"/>
          <p:cNvSpPr/>
          <p:nvPr/>
        </p:nvSpPr>
        <p:spPr>
          <a:xfrm>
            <a:off x="449642" y="1149467"/>
            <a:ext cx="5977581" cy="1742323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add5(long b0, long b1, long b2, long b3, long b4) {                                                                     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b0+b1+b2+b3+b4;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add10(long a0, long a1, long a2, long a3, long a4, long a5,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a6, long a7, long a8, long a9)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add5(a0, a1, a2, a3, a4)+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add5(a5, a6, a7, a8, a9);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249" name="Shape 1249"/>
          <p:cNvSpPr/>
          <p:nvPr/>
        </p:nvSpPr>
        <p:spPr>
          <a:xfrm>
            <a:off x="3734760" y="5089602"/>
            <a:ext cx="3089849" cy="1235593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add5: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addq    %rsi, %rdi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addq    %rdi, %rdx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addq    %rdx, %rcx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leaq    (%rcx,%r8), %rax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0" name="Shape 1250"/>
          <p:cNvSpPr/>
          <p:nvPr/>
        </p:nvSpPr>
        <p:spPr>
          <a:xfrm>
            <a:off x="449642" y="3179639"/>
            <a:ext cx="3089849" cy="3103051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add10: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pushq   %rbp</a:t>
            </a:r>
            <a:endParaRPr sz="1200" b="1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pushq   %rbx</a:t>
            </a:r>
            <a:endParaRPr sz="1200" b="1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movq    %r9, %rbp</a:t>
            </a:r>
            <a:endParaRPr sz="1200" b="1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call    add5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00" b="1">
                <a:solidFill>
                  <a:srgbClr val="724747"/>
                </a:solidFill>
                <a:latin typeface="Courier New"/>
                <a:ea typeface="Courier New"/>
                <a:cs typeface="Courier New"/>
                <a:sym typeface="Courier New"/>
              </a:rPr>
              <a:t>movq    %rax, %rbx</a:t>
            </a:r>
            <a:endParaRPr sz="1200" b="1">
              <a:solidFill>
                <a:srgbClr val="72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movq    48(%rsp), %r8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movq    40(%rsp), %rcx</a:t>
            </a:r>
            <a:endParaRPr sz="1200" b="1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movq    32(%rsp), %rdx</a:t>
            </a:r>
            <a:endParaRPr sz="1200" b="1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movq    24(%rsp), %rsi</a:t>
            </a:r>
            <a:endParaRPr sz="1200" b="1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movq    %rbp, %rdi</a:t>
            </a:r>
            <a:endParaRPr sz="1200" b="1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    call    add5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00" b="1">
                <a:solidFill>
                  <a:srgbClr val="724747"/>
                </a:solidFill>
                <a:latin typeface="Courier New"/>
                <a:ea typeface="Courier New"/>
                <a:cs typeface="Courier New"/>
                <a:sym typeface="Courier New"/>
              </a:rPr>
              <a:t>addq    %rbx, %rax</a:t>
            </a:r>
            <a:endParaRPr sz="1200" b="1">
              <a:solidFill>
                <a:srgbClr val="7247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popq    %rbx</a:t>
            </a:r>
            <a:endParaRPr sz="1200" b="1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popq    %rbp</a:t>
            </a:r>
            <a:endParaRPr sz="1200" b="1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Shape 1255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Callee-Saved Example #1</a:t>
            </a:r>
            <a:endParaRPr sz="36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256" name="Shape 1256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call_incr2(long x)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x+v2;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1257" name="Shape 1257"/>
          <p:cNvCxnSpPr/>
          <p:nvPr/>
        </p:nvCxnSpPr>
        <p:spPr>
          <a:xfrm rot="10800000">
            <a:off x="6477000" y="274320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58" name="Shape 1258"/>
          <p:cNvSpPr/>
          <p:nvPr/>
        </p:nvSpPr>
        <p:spPr>
          <a:xfrm>
            <a:off x="6983413" y="25844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259" name="Shape 1259"/>
          <p:cNvSpPr/>
          <p:nvPr/>
        </p:nvSpPr>
        <p:spPr>
          <a:xfrm>
            <a:off x="5943599" y="1066800"/>
            <a:ext cx="2369549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Stack Structure</a:t>
            </a:r>
            <a:endParaRPr dirty="0"/>
          </a:p>
        </p:txBody>
      </p:sp>
      <p:sp>
        <p:nvSpPr>
          <p:cNvPr id="1260" name="Shape 1260"/>
          <p:cNvSpPr/>
          <p:nvPr/>
        </p:nvSpPr>
        <p:spPr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  <p:sp>
        <p:nvSpPr>
          <p:cNvPr id="1261" name="Shape 1261"/>
          <p:cNvSpPr/>
          <p:nvPr/>
        </p:nvSpPr>
        <p:spPr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/>
          </a:p>
        </p:txBody>
      </p:sp>
      <p:sp>
        <p:nvSpPr>
          <p:cNvPr id="1262" name="Shape 1262"/>
          <p:cNvSpPr txBox="1"/>
          <p:nvPr/>
        </p:nvSpPr>
        <p:spPr>
          <a:xfrm>
            <a:off x="1008621" y="3788339"/>
            <a:ext cx="6301804" cy="18158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comes in register </a:t>
            </a:r>
            <a:r>
              <a:rPr lang="en-US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%rdi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need </a:t>
            </a:r>
            <a:r>
              <a:rPr lang="en-US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%rdi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the call to incr.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should be put x, so we can use it after the call to incr?</a:t>
            </a:r>
            <a:endParaRPr/>
          </a:p>
        </p:txBody>
      </p:sp>
      <p:grpSp>
        <p:nvGrpSpPr>
          <p:cNvPr id="1263" name="Shape 1263"/>
          <p:cNvGrpSpPr/>
          <p:nvPr/>
        </p:nvGrpSpPr>
        <p:grpSpPr>
          <a:xfrm>
            <a:off x="1784430" y="1285203"/>
            <a:ext cx="1792147" cy="1353343"/>
            <a:chOff x="1784430" y="1285203"/>
            <a:chExt cx="1792147" cy="1353343"/>
          </a:xfrm>
        </p:grpSpPr>
        <p:sp>
          <p:nvSpPr>
            <p:cNvPr id="1264" name="Shape 1264"/>
            <p:cNvSpPr/>
            <p:nvPr/>
          </p:nvSpPr>
          <p:spPr>
            <a:xfrm>
              <a:off x="3125165" y="1285203"/>
              <a:ext cx="451412" cy="500192"/>
            </a:xfrm>
            <a:prstGeom prst="ellipse">
              <a:avLst/>
            </a:prstGeom>
            <a:solidFill>
              <a:srgbClr val="FF2728">
                <a:alpha val="47843"/>
              </a:srgbClr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Gill Sans"/>
                <a:buNone/>
              </a:pPr>
              <a:endPara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784430" y="2138354"/>
              <a:ext cx="451412" cy="500192"/>
            </a:xfrm>
            <a:prstGeom prst="ellipse">
              <a:avLst/>
            </a:prstGeom>
            <a:solidFill>
              <a:srgbClr val="FF2728">
                <a:alpha val="47843"/>
              </a:srgbClr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Gill Sans"/>
                <a:buNone/>
              </a:pPr>
              <a:endPara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Shape 1270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Callee-Saved Example #2</a:t>
            </a:r>
            <a:endParaRPr sz="36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271" name="Shape 1271"/>
          <p:cNvSpPr/>
          <p:nvPr/>
        </p:nvSpPr>
        <p:spPr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call_incr2: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pushq   %rbx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subq    $16, %rsp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%rbx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$3000, %esi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/>
          </a:p>
        </p:txBody>
      </p:sp>
      <p:sp>
        <p:nvSpPr>
          <p:cNvPr id="1272" name="Shape 1272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call_incr2(long x)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x+v2;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1273" name="Shape 1273"/>
          <p:cNvCxnSpPr/>
          <p:nvPr/>
        </p:nvCxnSpPr>
        <p:spPr>
          <a:xfrm rot="10800000">
            <a:off x="6477000" y="274320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74" name="Shape 1274"/>
          <p:cNvSpPr/>
          <p:nvPr/>
        </p:nvSpPr>
        <p:spPr>
          <a:xfrm>
            <a:off x="6983413" y="25844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275" name="Shape 1275"/>
          <p:cNvSpPr/>
          <p:nvPr/>
        </p:nvSpPr>
        <p:spPr>
          <a:xfrm>
            <a:off x="5943600" y="1066800"/>
            <a:ext cx="2434532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Stack Structure</a:t>
            </a:r>
            <a:endParaRPr dirty="0"/>
          </a:p>
        </p:txBody>
      </p:sp>
      <p:sp>
        <p:nvSpPr>
          <p:cNvPr id="1276" name="Shape 1276"/>
          <p:cNvSpPr/>
          <p:nvPr/>
        </p:nvSpPr>
        <p:spPr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  <p:sp>
        <p:nvSpPr>
          <p:cNvPr id="1277" name="Shape 1277"/>
          <p:cNvSpPr/>
          <p:nvPr/>
        </p:nvSpPr>
        <p:spPr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/>
          </a:p>
        </p:txBody>
      </p:sp>
      <p:cxnSp>
        <p:nvCxnSpPr>
          <p:cNvPr id="1278" name="Shape 1278"/>
          <p:cNvCxnSpPr/>
          <p:nvPr/>
        </p:nvCxnSpPr>
        <p:spPr>
          <a:xfrm rot="10800000">
            <a:off x="6503987" y="578210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79" name="Shape 1279"/>
          <p:cNvSpPr/>
          <p:nvPr/>
        </p:nvSpPr>
        <p:spPr>
          <a:xfrm>
            <a:off x="7010400" y="555350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280" name="Shape 1280"/>
          <p:cNvSpPr/>
          <p:nvPr/>
        </p:nvSpPr>
        <p:spPr>
          <a:xfrm>
            <a:off x="5943600" y="3581400"/>
            <a:ext cx="2759446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Resulting Stack Structure</a:t>
            </a:r>
            <a:endParaRPr dirty="0"/>
          </a:p>
        </p:txBody>
      </p:sp>
      <p:sp>
        <p:nvSpPr>
          <p:cNvPr id="1281" name="Shape 1281"/>
          <p:cNvSpPr/>
          <p:nvPr/>
        </p:nvSpPr>
        <p:spPr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  <p:sp>
        <p:nvSpPr>
          <p:cNvPr id="1282" name="Shape 1282"/>
          <p:cNvSpPr/>
          <p:nvPr/>
        </p:nvSpPr>
        <p:spPr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/>
          </a:p>
        </p:txBody>
      </p:sp>
      <p:sp>
        <p:nvSpPr>
          <p:cNvPr id="1283" name="Shape 1283"/>
          <p:cNvSpPr/>
          <p:nvPr/>
        </p:nvSpPr>
        <p:spPr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Mechanisms in Procedures</a:t>
            </a:r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52578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Passing control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beginning of procedure code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to return point</a:t>
            </a:r>
            <a:endParaRPr/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Passing data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Procedure arguments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Return value</a:t>
            </a:r>
            <a:endParaRPr/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management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 during procedure execution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Deallocate upon return</a:t>
            </a:r>
            <a:endParaRPr/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Mechanisms all implemented with machine instructions</a:t>
            </a:r>
            <a:endParaRPr/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x86-64 implementation of a procedure uses only those mechanisms required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P(…)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y = Q(x);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print(y)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Q(int i)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t = 3*i;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v[10];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v[t];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267" name="Shape 267"/>
          <p:cNvCxnSpPr/>
          <p:nvPr/>
        </p:nvCxnSpPr>
        <p:spPr>
          <a:xfrm>
            <a:off x="7010400" y="2133600"/>
            <a:ext cx="228600" cy="152400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68" name="Shape 268"/>
          <p:cNvCxnSpPr/>
          <p:nvPr/>
        </p:nvCxnSpPr>
        <p:spPr>
          <a:xfrm rot="10800000">
            <a:off x="6248400" y="2133600"/>
            <a:ext cx="914400" cy="320040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Shape 1288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Callee-Saved Example #3</a:t>
            </a:r>
            <a:endParaRPr sz="36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289" name="Shape 1289"/>
          <p:cNvSpPr/>
          <p:nvPr/>
        </p:nvSpPr>
        <p:spPr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call_incr2: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pushq   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%rbx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$3000, %esi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/>
          </a:p>
        </p:txBody>
      </p:sp>
      <p:sp>
        <p:nvSpPr>
          <p:cNvPr id="1290" name="Shape 1290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call_incr2(long x)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x+v2;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291" name="Shape 1291"/>
          <p:cNvSpPr/>
          <p:nvPr/>
        </p:nvSpPr>
        <p:spPr>
          <a:xfrm>
            <a:off x="5943600" y="1066800"/>
            <a:ext cx="2480948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Stack Structure</a:t>
            </a:r>
            <a:endParaRPr dirty="0"/>
          </a:p>
        </p:txBody>
      </p:sp>
      <p:sp>
        <p:nvSpPr>
          <p:cNvPr id="1292" name="Shape 1292"/>
          <p:cNvSpPr/>
          <p:nvPr/>
        </p:nvSpPr>
        <p:spPr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endParaRPr dirty="0"/>
          </a:p>
        </p:txBody>
      </p:sp>
      <p:sp>
        <p:nvSpPr>
          <p:cNvPr id="1293" name="Shape 1293"/>
          <p:cNvSpPr/>
          <p:nvPr/>
        </p:nvSpPr>
        <p:spPr>
          <a:xfrm>
            <a:off x="5181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4" name="Shape 1294"/>
          <p:cNvCxnSpPr/>
          <p:nvPr/>
        </p:nvCxnSpPr>
        <p:spPr>
          <a:xfrm rot="10800000">
            <a:off x="6503987" y="640715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95" name="Shape 1295"/>
          <p:cNvSpPr/>
          <p:nvPr/>
        </p:nvSpPr>
        <p:spPr>
          <a:xfrm>
            <a:off x="7010400" y="61785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296" name="Shape 1296"/>
          <p:cNvSpPr/>
          <p:nvPr/>
        </p:nvSpPr>
        <p:spPr>
          <a:xfrm>
            <a:off x="5943600" y="3581400"/>
            <a:ext cx="2759446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Resulting Stack Structure</a:t>
            </a:r>
            <a:endParaRPr dirty="0"/>
          </a:p>
        </p:txBody>
      </p:sp>
      <p:sp>
        <p:nvSpPr>
          <p:cNvPr id="1297" name="Shape 1297"/>
          <p:cNvSpPr/>
          <p:nvPr/>
        </p:nvSpPr>
        <p:spPr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  <p:sp>
        <p:nvSpPr>
          <p:cNvPr id="1298" name="Shape 1298"/>
          <p:cNvSpPr/>
          <p:nvPr/>
        </p:nvSpPr>
        <p:spPr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/>
          </a:p>
        </p:txBody>
      </p:sp>
      <p:cxnSp>
        <p:nvCxnSpPr>
          <p:cNvPr id="1299" name="Shape 1299"/>
          <p:cNvCxnSpPr/>
          <p:nvPr/>
        </p:nvCxnSpPr>
        <p:spPr>
          <a:xfrm rot="10800000">
            <a:off x="6477000" y="601980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00" name="Shape 1300"/>
          <p:cNvSpPr/>
          <p:nvPr/>
        </p:nvSpPr>
        <p:spPr>
          <a:xfrm>
            <a:off x="6983413" y="57912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%rsp+8</a:t>
            </a:r>
            <a:endParaRPr dirty="0"/>
          </a:p>
        </p:txBody>
      </p:sp>
      <p:sp>
        <p:nvSpPr>
          <p:cNvPr id="1301" name="Shape 1301"/>
          <p:cNvSpPr/>
          <p:nvPr/>
        </p:nvSpPr>
        <p:spPr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02" name="Shape 1302"/>
          <p:cNvCxnSpPr/>
          <p:nvPr/>
        </p:nvCxnSpPr>
        <p:spPr>
          <a:xfrm rot="10800000">
            <a:off x="6503987" y="3172354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03" name="Shape 1303"/>
          <p:cNvSpPr/>
          <p:nvPr/>
        </p:nvSpPr>
        <p:spPr>
          <a:xfrm>
            <a:off x="7010400" y="2943754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304" name="Shape 1304"/>
          <p:cNvSpPr/>
          <p:nvPr/>
        </p:nvSpPr>
        <p:spPr>
          <a:xfrm>
            <a:off x="5181600" y="1505054"/>
            <a:ext cx="1295400" cy="9144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  <p:sp>
        <p:nvSpPr>
          <p:cNvPr id="1305" name="Shape 1305"/>
          <p:cNvSpPr/>
          <p:nvPr/>
        </p:nvSpPr>
        <p:spPr>
          <a:xfrm>
            <a:off x="5181600" y="2419454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/>
          </a:p>
        </p:txBody>
      </p:sp>
      <p:sp>
        <p:nvSpPr>
          <p:cNvPr id="1306" name="Shape 1306"/>
          <p:cNvSpPr/>
          <p:nvPr/>
        </p:nvSpPr>
        <p:spPr>
          <a:xfrm>
            <a:off x="5181600" y="2800454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Shape 1311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Callee-Saved Example #4</a:t>
            </a:r>
            <a:endParaRPr sz="36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312" name="Shape 1312"/>
          <p:cNvSpPr/>
          <p:nvPr/>
        </p:nvSpPr>
        <p:spPr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call_incr2: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pushq   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subq    $16, %rsp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movq    %rdi, %rbx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$3000, %esi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/>
          </a:p>
        </p:txBody>
      </p:sp>
      <p:sp>
        <p:nvSpPr>
          <p:cNvPr id="1313" name="Shape 1313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call_incr2(long x)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x+v2;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314" name="Shape 1314"/>
          <p:cNvSpPr/>
          <p:nvPr/>
        </p:nvSpPr>
        <p:spPr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315" name="Shape 1315"/>
          <p:cNvSpPr/>
          <p:nvPr/>
        </p:nvSpPr>
        <p:spPr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6" name="Shape 1316"/>
          <p:cNvCxnSpPr/>
          <p:nvPr/>
        </p:nvCxnSpPr>
        <p:spPr>
          <a:xfrm rot="10800000">
            <a:off x="6503987" y="366395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17" name="Shape 1317"/>
          <p:cNvSpPr/>
          <p:nvPr/>
        </p:nvSpPr>
        <p:spPr>
          <a:xfrm>
            <a:off x="7010400" y="34353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318" name="Shape 1318"/>
          <p:cNvSpPr/>
          <p:nvPr/>
        </p:nvSpPr>
        <p:spPr>
          <a:xfrm>
            <a:off x="5943600" y="838200"/>
            <a:ext cx="1690591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Structure</a:t>
            </a:r>
            <a:endParaRPr/>
          </a:p>
        </p:txBody>
      </p:sp>
      <p:sp>
        <p:nvSpPr>
          <p:cNvPr id="1319" name="Shape 1319"/>
          <p:cNvSpPr/>
          <p:nvPr/>
        </p:nvSpPr>
        <p:spPr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  <p:sp>
        <p:nvSpPr>
          <p:cNvPr id="1320" name="Shape 1320"/>
          <p:cNvSpPr/>
          <p:nvPr/>
        </p:nvSpPr>
        <p:spPr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/>
          </a:p>
        </p:txBody>
      </p:sp>
      <p:cxnSp>
        <p:nvCxnSpPr>
          <p:cNvPr id="1321" name="Shape 1321"/>
          <p:cNvCxnSpPr/>
          <p:nvPr/>
        </p:nvCxnSpPr>
        <p:spPr>
          <a:xfrm rot="10800000">
            <a:off x="6477000" y="327660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22" name="Shape 1322"/>
          <p:cNvSpPr/>
          <p:nvPr/>
        </p:nvSpPr>
        <p:spPr>
          <a:xfrm>
            <a:off x="6983413" y="30480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%rsp+8</a:t>
            </a:r>
            <a:endParaRPr dirty="0"/>
          </a:p>
        </p:txBody>
      </p:sp>
      <p:sp>
        <p:nvSpPr>
          <p:cNvPr id="1323" name="Shape 1323"/>
          <p:cNvSpPr/>
          <p:nvPr/>
        </p:nvSpPr>
        <p:spPr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4" name="Shape 1324"/>
          <p:cNvSpPr txBox="1"/>
          <p:nvPr/>
        </p:nvSpPr>
        <p:spPr>
          <a:xfrm>
            <a:off x="5181600" y="4826643"/>
            <a:ext cx="39751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saved in </a:t>
            </a:r>
            <a:r>
              <a:rPr lang="en-US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%rbx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callee saved register.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Shape 1329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Callee-Saved Example #5</a:t>
            </a:r>
            <a:endParaRPr sz="36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330" name="Shape 1330"/>
          <p:cNvSpPr/>
          <p:nvPr/>
        </p:nvSpPr>
        <p:spPr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call_incr2: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pushq   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subq    $16, %rsp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movq    $15213, 8(%rsp)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$3000, %esi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/>
          </a:p>
        </p:txBody>
      </p:sp>
      <p:sp>
        <p:nvSpPr>
          <p:cNvPr id="1331" name="Shape 1331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call_incr2(long x)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x+v2;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332" name="Shape 1332"/>
          <p:cNvSpPr/>
          <p:nvPr/>
        </p:nvSpPr>
        <p:spPr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15213</a:t>
            </a:r>
            <a:endParaRPr dirty="0"/>
          </a:p>
        </p:txBody>
      </p:sp>
      <p:sp>
        <p:nvSpPr>
          <p:cNvPr id="1333" name="Shape 1333"/>
          <p:cNvSpPr/>
          <p:nvPr/>
        </p:nvSpPr>
        <p:spPr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/>
          </a:p>
        </p:txBody>
      </p:sp>
      <p:cxnSp>
        <p:nvCxnSpPr>
          <p:cNvPr id="1334" name="Shape 1334"/>
          <p:cNvCxnSpPr/>
          <p:nvPr/>
        </p:nvCxnSpPr>
        <p:spPr>
          <a:xfrm rot="10800000">
            <a:off x="6503987" y="366395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35" name="Shape 1335"/>
          <p:cNvSpPr/>
          <p:nvPr/>
        </p:nvSpPr>
        <p:spPr>
          <a:xfrm>
            <a:off x="7010400" y="34353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336" name="Shape 1336"/>
          <p:cNvSpPr/>
          <p:nvPr/>
        </p:nvSpPr>
        <p:spPr>
          <a:xfrm>
            <a:off x="5943600" y="838200"/>
            <a:ext cx="1690591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Structure</a:t>
            </a:r>
            <a:endParaRPr/>
          </a:p>
        </p:txBody>
      </p:sp>
      <p:sp>
        <p:nvSpPr>
          <p:cNvPr id="1337" name="Shape 1337"/>
          <p:cNvSpPr/>
          <p:nvPr/>
        </p:nvSpPr>
        <p:spPr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  <p:sp>
        <p:nvSpPr>
          <p:cNvPr id="1338" name="Shape 1338"/>
          <p:cNvSpPr/>
          <p:nvPr/>
        </p:nvSpPr>
        <p:spPr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/>
          </a:p>
        </p:txBody>
      </p:sp>
      <p:cxnSp>
        <p:nvCxnSpPr>
          <p:cNvPr id="1339" name="Shape 1339"/>
          <p:cNvCxnSpPr/>
          <p:nvPr/>
        </p:nvCxnSpPr>
        <p:spPr>
          <a:xfrm rot="10800000">
            <a:off x="6477000" y="327660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40" name="Shape 1340"/>
          <p:cNvSpPr/>
          <p:nvPr/>
        </p:nvSpPr>
        <p:spPr>
          <a:xfrm>
            <a:off x="6983413" y="30480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%rsp+8</a:t>
            </a:r>
            <a:endParaRPr dirty="0"/>
          </a:p>
        </p:txBody>
      </p:sp>
      <p:sp>
        <p:nvSpPr>
          <p:cNvPr id="1341" name="Shape 1341"/>
          <p:cNvSpPr/>
          <p:nvPr/>
        </p:nvSpPr>
        <p:spPr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2" name="Shape 1342"/>
          <p:cNvSpPr txBox="1"/>
          <p:nvPr/>
        </p:nvSpPr>
        <p:spPr>
          <a:xfrm>
            <a:off x="5181600" y="4826643"/>
            <a:ext cx="39751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saved in </a:t>
            </a:r>
            <a:r>
              <a:rPr lang="en-US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%rbx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callee saved register.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Shape 1347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Callee-Saved Example #6</a:t>
            </a:r>
            <a:endParaRPr sz="36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348" name="Shape 1348"/>
          <p:cNvSpPr/>
          <p:nvPr/>
        </p:nvSpPr>
        <p:spPr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call_incr2: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pushq   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subq    $16, %rsp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   $15213, 8(%rsp)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$3000, %esi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addq    %rbx, %rax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/>
          </a:p>
        </p:txBody>
      </p:sp>
      <p:sp>
        <p:nvSpPr>
          <p:cNvPr id="1349" name="Shape 1349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call_incr2(long x)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x+v2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350" name="Shape 1350"/>
          <p:cNvSpPr/>
          <p:nvPr/>
        </p:nvSpPr>
        <p:spPr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18213</a:t>
            </a:r>
            <a:endParaRPr dirty="0"/>
          </a:p>
        </p:txBody>
      </p:sp>
      <p:sp>
        <p:nvSpPr>
          <p:cNvPr id="1351" name="Shape 1351"/>
          <p:cNvSpPr/>
          <p:nvPr/>
        </p:nvSpPr>
        <p:spPr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/>
          </a:p>
        </p:txBody>
      </p:sp>
      <p:cxnSp>
        <p:nvCxnSpPr>
          <p:cNvPr id="1352" name="Shape 1352"/>
          <p:cNvCxnSpPr/>
          <p:nvPr/>
        </p:nvCxnSpPr>
        <p:spPr>
          <a:xfrm rot="10800000">
            <a:off x="6503987" y="366395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53" name="Shape 1353"/>
          <p:cNvSpPr/>
          <p:nvPr/>
        </p:nvSpPr>
        <p:spPr>
          <a:xfrm>
            <a:off x="7010400" y="34353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354" name="Shape 1354"/>
          <p:cNvSpPr/>
          <p:nvPr/>
        </p:nvSpPr>
        <p:spPr>
          <a:xfrm>
            <a:off x="5943600" y="838200"/>
            <a:ext cx="1690591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Structure</a:t>
            </a:r>
            <a:endParaRPr/>
          </a:p>
        </p:txBody>
      </p:sp>
      <p:sp>
        <p:nvSpPr>
          <p:cNvPr id="1355" name="Shape 1355"/>
          <p:cNvSpPr/>
          <p:nvPr/>
        </p:nvSpPr>
        <p:spPr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  <p:sp>
        <p:nvSpPr>
          <p:cNvPr id="1356" name="Shape 1356"/>
          <p:cNvSpPr/>
          <p:nvPr/>
        </p:nvSpPr>
        <p:spPr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/>
          </a:p>
        </p:txBody>
      </p:sp>
      <p:cxnSp>
        <p:nvCxnSpPr>
          <p:cNvPr id="1357" name="Shape 1357"/>
          <p:cNvCxnSpPr/>
          <p:nvPr/>
        </p:nvCxnSpPr>
        <p:spPr>
          <a:xfrm rot="10800000">
            <a:off x="6477000" y="327660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58" name="Shape 1358"/>
          <p:cNvSpPr/>
          <p:nvPr/>
        </p:nvSpPr>
        <p:spPr>
          <a:xfrm>
            <a:off x="6983413" y="30480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%rsp+8</a:t>
            </a:r>
            <a:endParaRPr dirty="0"/>
          </a:p>
        </p:txBody>
      </p:sp>
      <p:sp>
        <p:nvSpPr>
          <p:cNvPr id="1359" name="Shape 1359"/>
          <p:cNvSpPr/>
          <p:nvPr/>
        </p:nvSpPr>
        <p:spPr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0" name="Shape 1360"/>
          <p:cNvSpPr txBox="1"/>
          <p:nvPr/>
        </p:nvSpPr>
        <p:spPr>
          <a:xfrm>
            <a:off x="5022850" y="4699321"/>
            <a:ext cx="39751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Is safe in </a:t>
            </a:r>
            <a:r>
              <a:rPr lang="en-US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%rbx</a:t>
            </a:r>
            <a:endParaRPr sz="2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 result in </a:t>
            </a:r>
            <a:r>
              <a:rPr lang="en-US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%rax</a:t>
            </a:r>
            <a:endParaRPr sz="2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Shape 1365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Callee-Saved Example #7</a:t>
            </a:r>
            <a:endParaRPr sz="36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366" name="Shape 1366"/>
          <p:cNvSpPr/>
          <p:nvPr/>
        </p:nvSpPr>
        <p:spPr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call_incr2: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pushq   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subq    $16, %rsp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   $15213, 8(%rsp)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$3000, %esi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addq    $16, %rsp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/>
          </a:p>
        </p:txBody>
      </p:sp>
      <p:sp>
        <p:nvSpPr>
          <p:cNvPr id="1367" name="Shape 1367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call_incr2(long x)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>
                <a:solidFill>
                  <a:srgbClr val="FE707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x+v2;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368" name="Shape 1368"/>
          <p:cNvSpPr/>
          <p:nvPr/>
        </p:nvSpPr>
        <p:spPr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18213</a:t>
            </a:r>
            <a:endParaRPr dirty="0"/>
          </a:p>
        </p:txBody>
      </p:sp>
      <p:sp>
        <p:nvSpPr>
          <p:cNvPr id="1369" name="Shape 1369"/>
          <p:cNvSpPr/>
          <p:nvPr/>
        </p:nvSpPr>
        <p:spPr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/>
          </a:p>
        </p:txBody>
      </p:sp>
      <p:cxnSp>
        <p:nvCxnSpPr>
          <p:cNvPr id="1370" name="Shape 1370"/>
          <p:cNvCxnSpPr/>
          <p:nvPr/>
        </p:nvCxnSpPr>
        <p:spPr>
          <a:xfrm rot="10800000">
            <a:off x="6503987" y="3027325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71" name="Shape 1371"/>
          <p:cNvSpPr/>
          <p:nvPr/>
        </p:nvSpPr>
        <p:spPr>
          <a:xfrm>
            <a:off x="7010400" y="2798725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372" name="Shape 1372"/>
          <p:cNvSpPr/>
          <p:nvPr/>
        </p:nvSpPr>
        <p:spPr>
          <a:xfrm>
            <a:off x="5943600" y="838200"/>
            <a:ext cx="1690591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Structure</a:t>
            </a:r>
            <a:endParaRPr/>
          </a:p>
        </p:txBody>
      </p:sp>
      <p:sp>
        <p:nvSpPr>
          <p:cNvPr id="1373" name="Shape 1373"/>
          <p:cNvSpPr/>
          <p:nvPr/>
        </p:nvSpPr>
        <p:spPr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  <p:sp>
        <p:nvSpPr>
          <p:cNvPr id="1374" name="Shape 1374"/>
          <p:cNvSpPr/>
          <p:nvPr/>
        </p:nvSpPr>
        <p:spPr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/>
          </a:p>
        </p:txBody>
      </p:sp>
      <p:sp>
        <p:nvSpPr>
          <p:cNvPr id="1375" name="Shape 1375"/>
          <p:cNvSpPr/>
          <p:nvPr/>
        </p:nvSpPr>
        <p:spPr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6" name="Shape 1376"/>
          <p:cNvSpPr txBox="1"/>
          <p:nvPr/>
        </p:nvSpPr>
        <p:spPr>
          <a:xfrm>
            <a:off x="5181600" y="4826643"/>
            <a:ext cx="39751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 result in </a:t>
            </a:r>
            <a:r>
              <a:rPr lang="en-US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%rax</a:t>
            </a:r>
            <a:endParaRPr sz="2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Shape 1381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Callee-Saved Example #8</a:t>
            </a:r>
            <a:endParaRPr sz="36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382" name="Shape 1382"/>
          <p:cNvSpPr/>
          <p:nvPr/>
        </p:nvSpPr>
        <p:spPr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call_incr2: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pushq   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subq    $16, %rsp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   $15213, 8(%rsp)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$3000, %esi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popq    %rbx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/>
          </a:p>
        </p:txBody>
      </p:sp>
      <p:sp>
        <p:nvSpPr>
          <p:cNvPr id="1383" name="Shape 1383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call_incr2(long x)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>
                <a:solidFill>
                  <a:srgbClr val="FE707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x+v2;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384" name="Shape 1384"/>
          <p:cNvSpPr/>
          <p:nvPr/>
        </p:nvSpPr>
        <p:spPr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18213</a:t>
            </a:r>
            <a:endParaRPr dirty="0"/>
          </a:p>
        </p:txBody>
      </p:sp>
      <p:sp>
        <p:nvSpPr>
          <p:cNvPr id="1385" name="Shape 1385"/>
          <p:cNvSpPr/>
          <p:nvPr/>
        </p:nvSpPr>
        <p:spPr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/>
          </a:p>
        </p:txBody>
      </p:sp>
      <p:cxnSp>
        <p:nvCxnSpPr>
          <p:cNvPr id="1386" name="Shape 1386"/>
          <p:cNvCxnSpPr/>
          <p:nvPr/>
        </p:nvCxnSpPr>
        <p:spPr>
          <a:xfrm rot="10800000">
            <a:off x="6503987" y="3027325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87" name="Shape 1387"/>
          <p:cNvSpPr/>
          <p:nvPr/>
        </p:nvSpPr>
        <p:spPr>
          <a:xfrm>
            <a:off x="7010400" y="2798725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388" name="Shape 1388"/>
          <p:cNvSpPr/>
          <p:nvPr/>
        </p:nvSpPr>
        <p:spPr>
          <a:xfrm>
            <a:off x="5943600" y="838200"/>
            <a:ext cx="2351028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Stack Structure</a:t>
            </a:r>
            <a:endParaRPr/>
          </a:p>
        </p:txBody>
      </p:sp>
      <p:sp>
        <p:nvSpPr>
          <p:cNvPr id="1389" name="Shape 1389"/>
          <p:cNvSpPr/>
          <p:nvPr/>
        </p:nvSpPr>
        <p:spPr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  <p:sp>
        <p:nvSpPr>
          <p:cNvPr id="1390" name="Shape 1390"/>
          <p:cNvSpPr/>
          <p:nvPr/>
        </p:nvSpPr>
        <p:spPr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/>
          </a:p>
        </p:txBody>
      </p:sp>
      <p:sp>
        <p:nvSpPr>
          <p:cNvPr id="1391" name="Shape 1391"/>
          <p:cNvSpPr/>
          <p:nvPr/>
        </p:nvSpPr>
        <p:spPr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2" name="Shape 1392"/>
          <p:cNvSpPr/>
          <p:nvPr/>
        </p:nvSpPr>
        <p:spPr>
          <a:xfrm>
            <a:off x="5181600" y="6034623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18213</a:t>
            </a:r>
            <a:endParaRPr dirty="0"/>
          </a:p>
        </p:txBody>
      </p:sp>
      <p:sp>
        <p:nvSpPr>
          <p:cNvPr id="1393" name="Shape 1393"/>
          <p:cNvSpPr/>
          <p:nvPr/>
        </p:nvSpPr>
        <p:spPr>
          <a:xfrm>
            <a:off x="5181600" y="6415623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/>
          </a:p>
        </p:txBody>
      </p:sp>
      <p:cxnSp>
        <p:nvCxnSpPr>
          <p:cNvPr id="1394" name="Shape 1394"/>
          <p:cNvCxnSpPr/>
          <p:nvPr/>
        </p:nvCxnSpPr>
        <p:spPr>
          <a:xfrm rot="10800000">
            <a:off x="6503987" y="5655123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95" name="Shape 1395"/>
          <p:cNvSpPr/>
          <p:nvPr/>
        </p:nvSpPr>
        <p:spPr>
          <a:xfrm>
            <a:off x="7010400" y="5426523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396" name="Shape 1396"/>
          <p:cNvSpPr/>
          <p:nvPr/>
        </p:nvSpPr>
        <p:spPr>
          <a:xfrm>
            <a:off x="5181600" y="4347303"/>
            <a:ext cx="1295400" cy="9144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  <p:sp>
        <p:nvSpPr>
          <p:cNvPr id="1397" name="Shape 1397"/>
          <p:cNvSpPr/>
          <p:nvPr/>
        </p:nvSpPr>
        <p:spPr>
          <a:xfrm>
            <a:off x="5181600" y="5272623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/>
          </a:p>
        </p:txBody>
      </p:sp>
      <p:sp>
        <p:nvSpPr>
          <p:cNvPr id="1398" name="Shape 1398"/>
          <p:cNvSpPr/>
          <p:nvPr/>
        </p:nvSpPr>
        <p:spPr>
          <a:xfrm>
            <a:off x="5181600" y="5653623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9" name="Shape 1399"/>
          <p:cNvSpPr/>
          <p:nvPr/>
        </p:nvSpPr>
        <p:spPr>
          <a:xfrm>
            <a:off x="5943600" y="3974940"/>
            <a:ext cx="2219582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Stack Structure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Shape 1404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Callee-Saved Example #2</a:t>
            </a:r>
            <a:endParaRPr sz="36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405" name="Shape 1405"/>
          <p:cNvSpPr/>
          <p:nvPr/>
        </p:nvSpPr>
        <p:spPr>
          <a:xfrm>
            <a:off x="381000" y="3200400"/>
            <a:ext cx="4419600" cy="34290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call_incr2: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pushq   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%rdi, 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$3000, %esi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/>
          </a:p>
        </p:txBody>
      </p:sp>
      <p:sp>
        <p:nvSpPr>
          <p:cNvPr id="1406" name="Shape 1406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call_incr2(long x)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x+v2;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1407" name="Shape 1407"/>
          <p:cNvCxnSpPr/>
          <p:nvPr/>
        </p:nvCxnSpPr>
        <p:spPr>
          <a:xfrm rot="10800000">
            <a:off x="6477000" y="594360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08" name="Shape 1408"/>
          <p:cNvSpPr/>
          <p:nvPr/>
        </p:nvSpPr>
        <p:spPr>
          <a:xfrm>
            <a:off x="6983413" y="57848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409" name="Shape 1409"/>
          <p:cNvSpPr/>
          <p:nvPr/>
        </p:nvSpPr>
        <p:spPr>
          <a:xfrm>
            <a:off x="5943600" y="4267200"/>
            <a:ext cx="2907978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Pre-return Stack Structure</a:t>
            </a:r>
            <a:endParaRPr dirty="0"/>
          </a:p>
        </p:txBody>
      </p:sp>
      <p:sp>
        <p:nvSpPr>
          <p:cNvPr id="1410" name="Shape 1410"/>
          <p:cNvSpPr/>
          <p:nvPr/>
        </p:nvSpPr>
        <p:spPr>
          <a:xfrm>
            <a:off x="5181600" y="4800600"/>
            <a:ext cx="1295400" cy="9144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  <p:sp>
        <p:nvSpPr>
          <p:cNvPr id="1411" name="Shape 1411"/>
          <p:cNvSpPr/>
          <p:nvPr/>
        </p:nvSpPr>
        <p:spPr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/>
          </a:p>
        </p:txBody>
      </p:sp>
      <p:sp>
        <p:nvSpPr>
          <p:cNvPr id="1412" name="Shape 1412"/>
          <p:cNvSpPr/>
          <p:nvPr/>
        </p:nvSpPr>
        <p:spPr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15213</a:t>
            </a:r>
            <a:endParaRPr dirty="0"/>
          </a:p>
        </p:txBody>
      </p:sp>
      <p:sp>
        <p:nvSpPr>
          <p:cNvPr id="1413" name="Shape 1413"/>
          <p:cNvSpPr/>
          <p:nvPr/>
        </p:nvSpPr>
        <p:spPr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/>
          </a:p>
        </p:txBody>
      </p:sp>
      <p:cxnSp>
        <p:nvCxnSpPr>
          <p:cNvPr id="1414" name="Shape 1414"/>
          <p:cNvCxnSpPr/>
          <p:nvPr/>
        </p:nvCxnSpPr>
        <p:spPr>
          <a:xfrm rot="10800000">
            <a:off x="6503987" y="366395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15" name="Shape 1415"/>
          <p:cNvSpPr/>
          <p:nvPr/>
        </p:nvSpPr>
        <p:spPr>
          <a:xfrm>
            <a:off x="7010400" y="34353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416" name="Shape 1416"/>
          <p:cNvSpPr/>
          <p:nvPr/>
        </p:nvSpPr>
        <p:spPr>
          <a:xfrm>
            <a:off x="5943599" y="838200"/>
            <a:ext cx="2808561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Resulting Stack Structure</a:t>
            </a:r>
            <a:endParaRPr dirty="0"/>
          </a:p>
        </p:txBody>
      </p:sp>
      <p:sp>
        <p:nvSpPr>
          <p:cNvPr id="1417" name="Shape 1417"/>
          <p:cNvSpPr/>
          <p:nvPr/>
        </p:nvSpPr>
        <p:spPr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  <p:sp>
        <p:nvSpPr>
          <p:cNvPr id="1418" name="Shape 1418"/>
          <p:cNvSpPr/>
          <p:nvPr/>
        </p:nvSpPr>
        <p:spPr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/>
          </a:p>
        </p:txBody>
      </p:sp>
      <p:cxnSp>
        <p:nvCxnSpPr>
          <p:cNvPr id="1419" name="Shape 1419"/>
          <p:cNvCxnSpPr/>
          <p:nvPr/>
        </p:nvCxnSpPr>
        <p:spPr>
          <a:xfrm rot="10800000">
            <a:off x="6477000" y="327660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20" name="Shape 1420"/>
          <p:cNvSpPr/>
          <p:nvPr/>
        </p:nvSpPr>
        <p:spPr>
          <a:xfrm>
            <a:off x="6983413" y="30480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%rsp+8</a:t>
            </a:r>
            <a:endParaRPr dirty="0"/>
          </a:p>
        </p:txBody>
      </p:sp>
      <p:sp>
        <p:nvSpPr>
          <p:cNvPr id="1421" name="Shape 1421"/>
          <p:cNvSpPr/>
          <p:nvPr/>
        </p:nvSpPr>
        <p:spPr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944A-6A87-4639-8948-45808755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Time!</a:t>
            </a:r>
          </a:p>
        </p:txBody>
      </p:sp>
    </p:spTree>
    <p:extLst>
      <p:ext uri="{BB962C8B-B14F-4D97-AF65-F5344CB8AC3E}">
        <p14:creationId xmlns:p14="http://schemas.microsoft.com/office/powerpoint/2010/main" val="41918688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endParaRPr/>
          </a:p>
        </p:txBody>
      </p:sp>
      <p:sp>
        <p:nvSpPr>
          <p:cNvPr id="1427" name="Shape 1427"/>
          <p:cNvSpPr txBox="1">
            <a:spLocks noGrp="1"/>
          </p:cNvSpPr>
          <p:nvPr>
            <p:ph type="body" idx="1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Procedures</a:t>
            </a:r>
            <a:endParaRPr dirty="0"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Stack Structure</a:t>
            </a:r>
            <a:endParaRPr dirty="0"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Calling Conventions</a:t>
            </a:r>
            <a:endParaRPr dirty="0"/>
          </a:p>
          <a:p>
            <a:pPr marL="8001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Passing control</a:t>
            </a:r>
            <a:endParaRPr dirty="0"/>
          </a:p>
          <a:p>
            <a:pPr marL="8001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Passing data</a:t>
            </a:r>
            <a:endParaRPr dirty="0"/>
          </a:p>
          <a:p>
            <a:pPr marL="8001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Managing local data</a:t>
            </a:r>
            <a:endParaRPr dirty="0"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Illustration of Recursion</a:t>
            </a:r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== 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 &amp; 1)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 pcount_r(x &gt;&gt; 1);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433" name="Shape 1433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Function</a:t>
            </a:r>
            <a:endParaRPr/>
          </a:p>
        </p:txBody>
      </p:sp>
      <p:sp>
        <p:nvSpPr>
          <p:cNvPr id="1434" name="Shape 1434"/>
          <p:cNvSpPr/>
          <p:nvPr/>
        </p:nvSpPr>
        <p:spPr>
          <a:xfrm>
            <a:off x="5486400" y="7620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je      .L6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pushq   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%rdi, 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andl    $1, %ebx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pcount_r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Mechanisms in Procedures</a:t>
            </a:r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52578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Passing control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beginning of procedure code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to return point</a:t>
            </a:r>
            <a:endParaRPr/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Passing data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Procedure arguments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</a:t>
            </a:r>
            <a:endParaRPr/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rgbClr val="724747"/>
                </a:solidFill>
                <a:latin typeface="Calibri"/>
                <a:ea typeface="Calibri"/>
                <a:cs typeface="Calibri"/>
                <a:sym typeface="Calibri"/>
              </a:rPr>
              <a:t>Memory management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724747"/>
                </a:solidFill>
                <a:latin typeface="Calibri"/>
                <a:ea typeface="Calibri"/>
                <a:cs typeface="Calibri"/>
                <a:sym typeface="Calibri"/>
              </a:rPr>
              <a:t>Allocate during procedure execution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724747"/>
                </a:solidFill>
                <a:latin typeface="Calibri"/>
                <a:ea typeface="Calibri"/>
                <a:cs typeface="Calibri"/>
                <a:sym typeface="Calibri"/>
              </a:rPr>
              <a:t>Deallocate upon return</a:t>
            </a:r>
            <a:endParaRPr/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Mechanisms all implemented with machine instructions</a:t>
            </a:r>
            <a:endParaRPr/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x86-64 implementation of a procedure uses only those mechanisms required</a:t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P(…)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y = Q(x);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print(y)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Q(int i)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t = 3*i;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v[10];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v[t];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6019800" y="4419600"/>
            <a:ext cx="1447800" cy="381000"/>
          </a:xfrm>
          <a:prstGeom prst="rect">
            <a:avLst/>
          </a:prstGeom>
          <a:solidFill>
            <a:schemeClr val="accent1">
              <a:alpha val="22745"/>
            </a:schemeClr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endParaRPr sz="42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Shape 1439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(x == 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 &amp; 1)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 pcount_r(x &gt;&gt; 1);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440" name="Shape 1440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Function Terminal Case</a:t>
            </a:r>
            <a:endParaRPr/>
          </a:p>
        </p:txBody>
      </p:sp>
      <p:sp>
        <p:nvSpPr>
          <p:cNvPr id="1441" name="Shape 1441"/>
          <p:cNvSpPr/>
          <p:nvPr/>
        </p:nvSpPr>
        <p:spPr>
          <a:xfrm>
            <a:off x="5486400" y="12954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movl    $0, %eax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testq   %rdi, %rdi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je      .L6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pushq   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%rdi, 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andl    $1, %ebx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pcount_r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/>
          </a:p>
        </p:txBody>
      </p:sp>
      <p:graphicFrame>
        <p:nvGraphicFramePr>
          <p:cNvPr id="1442" name="Shape 1442"/>
          <p:cNvGraphicFramePr/>
          <p:nvPr/>
        </p:nvGraphicFramePr>
        <p:xfrm>
          <a:off x="228600" y="4724400"/>
          <a:ext cx="5181625" cy="1127770"/>
        </p:xfrm>
        <a:graphic>
          <a:graphicData uri="http://schemas.openxmlformats.org/drawingml/2006/table">
            <a:tbl>
              <a:tblPr firstRow="1" bandRow="1">
                <a:noFill/>
                <a:tableStyleId>{0C4DCE79-066F-4FD8-84AA-9C936B8F75C2}</a:tableStyleId>
              </a:tblPr>
              <a:tblGrid>
                <a:gridCol w="115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sz="1800" b="1" i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sz="1800" b="1" i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Shape 1447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== 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 &amp; 1)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 pcount_r(x &gt;&gt; 1);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448" name="Shape 1448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Function Register Save</a:t>
            </a:r>
            <a:endParaRPr/>
          </a:p>
        </p:txBody>
      </p:sp>
      <p:sp>
        <p:nvSpPr>
          <p:cNvPr id="1449" name="Shape 1449"/>
          <p:cNvSpPr/>
          <p:nvPr/>
        </p:nvSpPr>
        <p:spPr>
          <a:xfrm>
            <a:off x="5486400" y="9906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je      .L6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pushq   %rbx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andl    $1, %ebx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pcount_r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/>
          </a:p>
        </p:txBody>
      </p:sp>
      <p:graphicFrame>
        <p:nvGraphicFramePr>
          <p:cNvPr id="1450" name="Shape 1450"/>
          <p:cNvGraphicFramePr/>
          <p:nvPr/>
        </p:nvGraphicFramePr>
        <p:xfrm>
          <a:off x="228600" y="4724400"/>
          <a:ext cx="5181625" cy="746770"/>
        </p:xfrm>
        <a:graphic>
          <a:graphicData uri="http://schemas.openxmlformats.org/drawingml/2006/table">
            <a:tbl>
              <a:tblPr firstRow="1" bandRow="1">
                <a:noFill/>
                <a:tableStyleId>{0C4DCE79-066F-4FD8-84AA-9C936B8F75C2}</a:tableStyleId>
              </a:tblPr>
              <a:tblGrid>
                <a:gridCol w="115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sz="1800" b="1" i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51" name="Shape 1451"/>
          <p:cNvCxnSpPr/>
          <p:nvPr/>
        </p:nvCxnSpPr>
        <p:spPr>
          <a:xfrm rot="10800000">
            <a:off x="7086600" y="655320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52" name="Shape 1452"/>
          <p:cNvSpPr/>
          <p:nvPr/>
        </p:nvSpPr>
        <p:spPr>
          <a:xfrm>
            <a:off x="7593013" y="632460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453" name="Shape 1453"/>
          <p:cNvSpPr/>
          <p:nvPr/>
        </p:nvSpPr>
        <p:spPr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  <p:sp>
        <p:nvSpPr>
          <p:cNvPr id="1454" name="Shape 1454"/>
          <p:cNvSpPr/>
          <p:nvPr/>
        </p:nvSpPr>
        <p:spPr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/>
          </a:p>
        </p:txBody>
      </p:sp>
      <p:sp>
        <p:nvSpPr>
          <p:cNvPr id="1455" name="Shape 1455"/>
          <p:cNvSpPr/>
          <p:nvPr/>
        </p:nvSpPr>
        <p:spPr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Shape 1460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== 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&amp; 1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 pcount_r(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&gt;&gt; 1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461" name="Shape 1461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Function Call Setup</a:t>
            </a:r>
            <a:endParaRPr/>
          </a:p>
        </p:txBody>
      </p:sp>
      <p:sp>
        <p:nvSpPr>
          <p:cNvPr id="1462" name="Shape 1462"/>
          <p:cNvSpPr/>
          <p:nvPr/>
        </p:nvSpPr>
        <p:spPr>
          <a:xfrm>
            <a:off x="5486400" y="12954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je      .L6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pushq   %rbx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%rbx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andl    $1, %ebx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pcount_r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/>
          </a:p>
        </p:txBody>
      </p:sp>
      <p:graphicFrame>
        <p:nvGraphicFramePr>
          <p:cNvPr id="1463" name="Shape 1463"/>
          <p:cNvGraphicFramePr/>
          <p:nvPr/>
        </p:nvGraphicFramePr>
        <p:xfrm>
          <a:off x="228600" y="4724400"/>
          <a:ext cx="5181625" cy="1127770"/>
        </p:xfrm>
        <a:graphic>
          <a:graphicData uri="http://schemas.openxmlformats.org/drawingml/2006/table">
            <a:tbl>
              <a:tblPr firstRow="1" bandRow="1">
                <a:noFill/>
                <a:tableStyleId>{0C4DCE79-066F-4FD8-84AA-9C936B8F75C2}</a:tableStyleId>
              </a:tblPr>
              <a:tblGrid>
                <a:gridCol w="115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sz="1800" b="1" i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&gt;&gt;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Rec. argument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%rbx</a:t>
                      </a:r>
                      <a:endParaRPr sz="1800" b="1" i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&amp; 1</a:t>
                      </a:r>
                      <a:endParaRPr sz="1800" b="1" i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Callee-saved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Shape 1468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== 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 &amp; 1)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pcount_r(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&gt;&gt; 1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469" name="Shape 1469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Function Call</a:t>
            </a:r>
            <a:endParaRPr/>
          </a:p>
        </p:txBody>
      </p:sp>
      <p:sp>
        <p:nvSpPr>
          <p:cNvPr id="1470" name="Shape 1470"/>
          <p:cNvSpPr/>
          <p:nvPr/>
        </p:nvSpPr>
        <p:spPr>
          <a:xfrm>
            <a:off x="5486400" y="12954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je      .L6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pushq   %rbx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movq    %rdi, %rbx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andl    $1, %ebx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call    pcount_r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/>
          </a:p>
        </p:txBody>
      </p:sp>
      <p:graphicFrame>
        <p:nvGraphicFramePr>
          <p:cNvPr id="1471" name="Shape 1471"/>
          <p:cNvGraphicFramePr/>
          <p:nvPr/>
        </p:nvGraphicFramePr>
        <p:xfrm>
          <a:off x="228600" y="4724400"/>
          <a:ext cx="5181625" cy="1386860"/>
        </p:xfrm>
        <a:graphic>
          <a:graphicData uri="http://schemas.openxmlformats.org/drawingml/2006/table">
            <a:tbl>
              <a:tblPr firstRow="1" bandRow="1">
                <a:noFill/>
                <a:tableStyleId>{0C4DCE79-066F-4FD8-84AA-9C936B8F75C2}</a:tableStyleId>
              </a:tblPr>
              <a:tblGrid>
                <a:gridCol w="115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%rbx</a:t>
                      </a:r>
                      <a:endParaRPr sz="1800" b="1" i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&amp; 1</a:t>
                      </a:r>
                      <a:endParaRPr sz="1800" b="1" i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Callee-saved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sz="1800" b="1" i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Recursive call return value</a:t>
                      </a:r>
                      <a:endParaRPr sz="1800" b="1" i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Shape 1476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== 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 &amp; 1)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pcount_r(x &gt;&gt; 1);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477" name="Shape 1477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Function Result</a:t>
            </a:r>
            <a:endParaRPr/>
          </a:p>
        </p:txBody>
      </p:sp>
      <p:sp>
        <p:nvSpPr>
          <p:cNvPr id="1478" name="Shape 1478"/>
          <p:cNvSpPr/>
          <p:nvPr/>
        </p:nvSpPr>
        <p:spPr>
          <a:xfrm>
            <a:off x="5486400" y="12954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je      .L6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pushq   %rbx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movq    %rdi, %rbx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andl    $1, %ebx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pcount_r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addq    %rbx, %rax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/>
          </a:p>
        </p:txBody>
      </p:sp>
      <p:graphicFrame>
        <p:nvGraphicFramePr>
          <p:cNvPr id="1479" name="Shape 1479"/>
          <p:cNvGraphicFramePr/>
          <p:nvPr/>
        </p:nvGraphicFramePr>
        <p:xfrm>
          <a:off x="228600" y="4724400"/>
          <a:ext cx="5181625" cy="1127770"/>
        </p:xfrm>
        <a:graphic>
          <a:graphicData uri="http://schemas.openxmlformats.org/drawingml/2006/table">
            <a:tbl>
              <a:tblPr firstRow="1" bandRow="1">
                <a:noFill/>
                <a:tableStyleId>{0C4DCE79-066F-4FD8-84AA-9C936B8F75C2}</a:tableStyleId>
              </a:tblPr>
              <a:tblGrid>
                <a:gridCol w="115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%rbx</a:t>
                      </a:r>
                      <a:endParaRPr sz="1800" b="1" i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&amp; 1</a:t>
                      </a:r>
                      <a:endParaRPr sz="1800" b="1" i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Callee-saved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sz="1800" b="1" i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sz="1800" b="1" i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Shape 1484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== 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(x &amp; 1)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 pcount_r(x &gt;&gt; 1);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485" name="Shape 1485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Function Completion</a:t>
            </a:r>
            <a:endParaRPr/>
          </a:p>
        </p:txBody>
      </p:sp>
      <p:sp>
        <p:nvSpPr>
          <p:cNvPr id="1486" name="Shape 1486"/>
          <p:cNvSpPr/>
          <p:nvPr/>
        </p:nvSpPr>
        <p:spPr>
          <a:xfrm>
            <a:off x="5486400" y="9906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je      .L6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pushq   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andl    $1, %ebx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pcount_r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popq    %rbx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rep; ret</a:t>
            </a:r>
            <a:endParaRPr/>
          </a:p>
        </p:txBody>
      </p:sp>
      <p:graphicFrame>
        <p:nvGraphicFramePr>
          <p:cNvPr id="1487" name="Shape 1487"/>
          <p:cNvGraphicFramePr/>
          <p:nvPr/>
        </p:nvGraphicFramePr>
        <p:xfrm>
          <a:off x="228600" y="4724400"/>
          <a:ext cx="5181625" cy="746770"/>
        </p:xfrm>
        <a:graphic>
          <a:graphicData uri="http://schemas.openxmlformats.org/drawingml/2006/table">
            <a:tbl>
              <a:tblPr firstRow="1" bandRow="1">
                <a:noFill/>
                <a:tableStyleId>{0C4DCE79-066F-4FD8-84AA-9C936B8F75C2}</a:tableStyleId>
              </a:tblPr>
              <a:tblGrid>
                <a:gridCol w="115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sz="1800" b="1" i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sz="1800" b="1" i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sz="1800" b="1" i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88" name="Shape 1488"/>
          <p:cNvCxnSpPr/>
          <p:nvPr/>
        </p:nvCxnSpPr>
        <p:spPr>
          <a:xfrm rot="10800000">
            <a:off x="7086600" y="5791200"/>
            <a:ext cx="457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89" name="Shape 1489"/>
          <p:cNvSpPr/>
          <p:nvPr/>
        </p:nvSpPr>
        <p:spPr>
          <a:xfrm>
            <a:off x="7593013" y="556260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490" name="Shape 1490"/>
          <p:cNvSpPr/>
          <p:nvPr/>
        </p:nvSpPr>
        <p:spPr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Shape 1495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Observations About Recursion</a:t>
            </a:r>
            <a:endParaRPr/>
          </a:p>
        </p:txBody>
      </p:sp>
      <p:sp>
        <p:nvSpPr>
          <p:cNvPr id="1496" name="Shape 149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Handled Without Special Consideration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frames mean that each function call has private storage</a:t>
            </a:r>
            <a:endParaRPr/>
          </a:p>
          <a:p>
            <a:pPr marL="8001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registers &amp; local variables</a:t>
            </a:r>
            <a:endParaRPr/>
          </a:p>
          <a:p>
            <a:pPr marL="8001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return pointer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saving conventions prevent one function call from corrupting another’s data</a:t>
            </a:r>
            <a:endParaRPr/>
          </a:p>
          <a:p>
            <a:pPr marL="8001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Unless the C code explicitly does so (e.g., buffer overflow in Lecture 9)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discipline follows call / return pattern</a:t>
            </a:r>
            <a:endParaRPr/>
          </a:p>
          <a:p>
            <a:pPr marL="8001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 calls Q, then Q returns before P</a:t>
            </a:r>
            <a:endParaRPr/>
          </a:p>
          <a:p>
            <a:pPr marL="8001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Last-In, First-Out</a:t>
            </a:r>
            <a:endParaRPr/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works for mutual recursion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calls Q; Q calls P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Shape 1501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x86-64 Procedure Summary</a:t>
            </a:r>
            <a:endParaRPr/>
          </a:p>
        </p:txBody>
      </p:sp>
      <p:sp>
        <p:nvSpPr>
          <p:cNvPr id="1502" name="Shape 1502"/>
          <p:cNvSpPr txBox="1">
            <a:spLocks noGrp="1"/>
          </p:cNvSpPr>
          <p:nvPr>
            <p:ph type="body" idx="1"/>
          </p:nvPr>
        </p:nvSpPr>
        <p:spPr>
          <a:xfrm>
            <a:off x="185195" y="1315975"/>
            <a:ext cx="6516547" cy="5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Points</a:t>
            </a:r>
            <a:endParaRPr dirty="0"/>
          </a:p>
          <a:p>
            <a:pPr marL="404813" marR="0" lvl="1" indent="-173038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is the right data structure for procedure call/return</a:t>
            </a:r>
            <a:endParaRPr dirty="0"/>
          </a:p>
          <a:p>
            <a:pPr marL="625475" marR="0" lvl="2" indent="-220662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 calls Q, then Q returns before P</a:t>
            </a:r>
            <a:endParaRPr dirty="0"/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Recursion (&amp; mutual recursion) handled by normal calling conventions</a:t>
            </a:r>
            <a:endParaRPr dirty="0"/>
          </a:p>
          <a:p>
            <a:pPr marL="404813" marR="0" lvl="1" indent="-173038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safely store values in local stack frame and in 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callee-saved registers</a:t>
            </a:r>
            <a:endParaRPr dirty="0"/>
          </a:p>
          <a:p>
            <a:pPr marL="404813" marR="0" lvl="1" indent="-173038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 function arguments at top of stack</a:t>
            </a:r>
            <a:endParaRPr dirty="0"/>
          </a:p>
          <a:p>
            <a:pPr marL="404813" marR="0" lvl="1" indent="-173038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return in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rax</a:t>
            </a:r>
            <a:endParaRPr sz="20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 are addresses of values</a:t>
            </a:r>
            <a:endParaRPr dirty="0"/>
          </a:p>
          <a:p>
            <a:pPr marL="404813" marR="0" lvl="1" indent="-173038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stack or global</a:t>
            </a:r>
            <a:endParaRPr dirty="0"/>
          </a:p>
        </p:txBody>
      </p:sp>
      <p:sp>
        <p:nvSpPr>
          <p:cNvPr id="1503" name="Shape 1503"/>
          <p:cNvSpPr/>
          <p:nvPr/>
        </p:nvSpPr>
        <p:spPr>
          <a:xfrm>
            <a:off x="768945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</a:t>
            </a:r>
            <a:endParaRPr/>
          </a:p>
        </p:txBody>
      </p:sp>
      <p:sp>
        <p:nvSpPr>
          <p:cNvPr id="1504" name="Shape 1504"/>
          <p:cNvSpPr/>
          <p:nvPr/>
        </p:nvSpPr>
        <p:spPr>
          <a:xfrm>
            <a:off x="768945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</a:t>
            </a: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sp>
        <p:nvSpPr>
          <p:cNvPr id="1505" name="Shape 1505"/>
          <p:cNvSpPr/>
          <p:nvPr/>
        </p:nvSpPr>
        <p:spPr>
          <a:xfrm>
            <a:off x="768945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</a:t>
            </a: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endParaRPr/>
          </a:p>
        </p:txBody>
      </p:sp>
      <p:sp>
        <p:nvSpPr>
          <p:cNvPr id="1506" name="Shape 1506"/>
          <p:cNvSpPr/>
          <p:nvPr/>
        </p:nvSpPr>
        <p:spPr>
          <a:xfrm>
            <a:off x="768945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7" name="Shape 1507"/>
          <p:cNvSpPr/>
          <p:nvPr/>
        </p:nvSpPr>
        <p:spPr>
          <a:xfrm>
            <a:off x="7689450" y="3581400"/>
            <a:ext cx="1270000" cy="304800"/>
          </a:xfrm>
          <a:prstGeom prst="rect">
            <a:avLst/>
          </a:prstGeom>
          <a:solidFill>
            <a:srgbClr val="D9D9D9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Old %rbp</a:t>
            </a:r>
            <a:endParaRPr sz="18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8" name="Shape 1508"/>
          <p:cNvSpPr/>
          <p:nvPr/>
        </p:nvSpPr>
        <p:spPr>
          <a:xfrm>
            <a:off x="768945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7+</a:t>
            </a:r>
            <a:endParaRPr/>
          </a:p>
        </p:txBody>
      </p:sp>
      <p:sp>
        <p:nvSpPr>
          <p:cNvPr id="1509" name="Shape 1509"/>
          <p:cNvSpPr/>
          <p:nvPr/>
        </p:nvSpPr>
        <p:spPr>
          <a:xfrm>
            <a:off x="6605188" y="2125663"/>
            <a:ext cx="684212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Caller</a:t>
            </a:r>
            <a:endParaRPr sz="4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</a:t>
            </a:r>
            <a:endParaRPr/>
          </a:p>
        </p:txBody>
      </p:sp>
      <p:sp>
        <p:nvSpPr>
          <p:cNvPr id="1510" name="Shape 1510"/>
          <p:cNvSpPr/>
          <p:nvPr/>
        </p:nvSpPr>
        <p:spPr>
          <a:xfrm>
            <a:off x="7352900" y="1295400"/>
            <a:ext cx="228600" cy="2286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511" name="Shape 1511"/>
          <p:cNvCxnSpPr/>
          <p:nvPr/>
        </p:nvCxnSpPr>
        <p:spPr>
          <a:xfrm>
            <a:off x="7276700" y="3732213"/>
            <a:ext cx="280988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12" name="Shape 1512"/>
          <p:cNvSpPr/>
          <p:nvPr/>
        </p:nvSpPr>
        <p:spPr>
          <a:xfrm>
            <a:off x="5716188" y="3552825"/>
            <a:ext cx="15621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rbp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(Optional)</a:t>
            </a:r>
            <a:endParaRPr dirty="0"/>
          </a:p>
        </p:txBody>
      </p:sp>
      <p:cxnSp>
        <p:nvCxnSpPr>
          <p:cNvPr id="1513" name="Shape 1513"/>
          <p:cNvCxnSpPr/>
          <p:nvPr/>
        </p:nvCxnSpPr>
        <p:spPr>
          <a:xfrm>
            <a:off x="7276700" y="6365875"/>
            <a:ext cx="29051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14" name="Shape 1514"/>
          <p:cNvSpPr/>
          <p:nvPr/>
        </p:nvSpPr>
        <p:spPr>
          <a:xfrm>
            <a:off x="5835250" y="6184900"/>
            <a:ext cx="148590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%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rsp</a:t>
            </a:r>
            <a:endParaRPr sz="1800" b="1" dirty="0">
              <a:solidFill>
                <a:schemeClr val="dk1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Mechanisms in Procedures</a:t>
            </a:r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52578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Passing control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beginning of procedure code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to return point</a:t>
            </a:r>
            <a:endParaRPr/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Passing data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Procedure arguments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</a:t>
            </a:r>
            <a:endParaRPr/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management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 during procedure execution</a:t>
            </a:r>
            <a:endParaRPr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Deallocate upon return</a:t>
            </a:r>
            <a:endParaRPr/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Mechanisms all implemented with machine instructions</a:t>
            </a:r>
            <a:endParaRPr/>
          </a:p>
          <a:p>
            <a:pPr marL="254000" marR="0" lvl="0" indent="-254000" algn="l" rtl="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x86-64 implementation of a procedure uses only those mechanisms required</a:t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P(…)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y = Q(x);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print(y)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76199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Q(int i)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t = 3*i;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v[10];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v[t];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86" name="Shape 286"/>
          <p:cNvSpPr txBox="1"/>
          <p:nvPr/>
        </p:nvSpPr>
        <p:spPr>
          <a:xfrm>
            <a:off x="228600" y="1219200"/>
            <a:ext cx="8686800" cy="31393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Machine instructions implement the mechanisms, but the choices are determined by designers.  These choices make up the </a:t>
            </a:r>
            <a:r>
              <a:rPr lang="en-US" sz="3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 Binary Interface (ABI)</a:t>
            </a: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Procedures</a:t>
            </a:r>
            <a:endParaRPr dirty="0"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Structure</a:t>
            </a:r>
            <a:endParaRPr dirty="0"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Calling Conventions</a:t>
            </a:r>
            <a:endParaRPr dirty="0"/>
          </a:p>
          <a:p>
            <a:pPr marL="8001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Passing control</a:t>
            </a:r>
            <a:endParaRPr dirty="0"/>
          </a:p>
          <a:p>
            <a:pPr marL="8001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Passing data</a:t>
            </a:r>
            <a:endParaRPr dirty="0"/>
          </a:p>
          <a:p>
            <a:pPr marL="800100" marR="0" lvl="2" indent="-203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Managing local data</a:t>
            </a:r>
            <a:endParaRPr dirty="0"/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</a:p>
          <a:p>
            <a:pPr marL="514350" marR="0" lvl="1" indent="-234950" algn="l" rtl="0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If we have time: illustration of recursion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6853</Words>
  <Application>Microsoft Office PowerPoint</Application>
  <PresentationFormat>On-screen Show (4:3)</PresentationFormat>
  <Paragraphs>1851</Paragraphs>
  <Slides>77</Slides>
  <Notes>76</Notes>
  <HiddenSlides>11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77</vt:i4>
      </vt:variant>
    </vt:vector>
  </HeadingPairs>
  <TitlesOfParts>
    <vt:vector size="89" baseType="lpstr">
      <vt:lpstr>Courier New</vt:lpstr>
      <vt:lpstr>Times New Roman</vt:lpstr>
      <vt:lpstr>Gill Sans</vt:lpstr>
      <vt:lpstr>Arial</vt:lpstr>
      <vt:lpstr>Calibri</vt:lpstr>
      <vt:lpstr>Noto Sans Symbols</vt:lpstr>
      <vt:lpstr>Arial Narrow</vt:lpstr>
      <vt:lpstr>Title Slide</vt:lpstr>
      <vt:lpstr>1_Title and Content</vt:lpstr>
      <vt:lpstr>Title and Content</vt:lpstr>
      <vt:lpstr>Title and Content: Build</vt:lpstr>
      <vt:lpstr>Title Only</vt:lpstr>
      <vt:lpstr>Machine-Level Programming III: Procedures  15-213/14-513/15-513: Introduction to Computer Systems 6th Lecture, May 25, 2023</vt:lpstr>
      <vt:lpstr>Reminder: Condition Codes</vt:lpstr>
      <vt:lpstr>Machine Level Programming – Control</vt:lpstr>
      <vt:lpstr>Mechanisms in Procedures</vt:lpstr>
      <vt:lpstr>Mechanisms in Procedures</vt:lpstr>
      <vt:lpstr>Mechanisms in Procedures</vt:lpstr>
      <vt:lpstr>Mechanisms in Procedures</vt:lpstr>
      <vt:lpstr>Mechanisms in Procedures</vt:lpstr>
      <vt:lpstr>Today</vt:lpstr>
      <vt:lpstr>x86-64 Stack</vt:lpstr>
      <vt:lpstr>x86-64 Stack</vt:lpstr>
      <vt:lpstr>x86-64 Stack</vt:lpstr>
      <vt:lpstr>x86-64 Stack: Push</vt:lpstr>
      <vt:lpstr>x86-64 Stack: Push</vt:lpstr>
      <vt:lpstr>x86-64 Stack: Pop</vt:lpstr>
      <vt:lpstr>Today</vt:lpstr>
      <vt:lpstr>Code Examples</vt:lpstr>
      <vt:lpstr>Procedure Control Flow</vt:lpstr>
      <vt:lpstr>Control Flow Example #1</vt:lpstr>
      <vt:lpstr>Control Flow Example #2</vt:lpstr>
      <vt:lpstr>Control Flow Example #3</vt:lpstr>
      <vt:lpstr>Control Flow Example #4</vt:lpstr>
      <vt:lpstr>Today</vt:lpstr>
      <vt:lpstr>Procedure Data Flow</vt:lpstr>
      <vt:lpstr>Data Flow Examples</vt:lpstr>
      <vt:lpstr>Today</vt:lpstr>
      <vt:lpstr>Stack-Based Languages</vt:lpstr>
      <vt:lpstr>Call Chain Example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x86-64/Linux Stack Frame</vt:lpstr>
      <vt:lpstr>Example: incr</vt:lpstr>
      <vt:lpstr>Example: Calling incr #1</vt:lpstr>
      <vt:lpstr>Example: Calling incr #2</vt:lpstr>
      <vt:lpstr>Example: Calling incr #2</vt:lpstr>
      <vt:lpstr>Example: Calling incr #2</vt:lpstr>
      <vt:lpstr>Example: Calling incr #2</vt:lpstr>
      <vt:lpstr>Example: Calling incr #3</vt:lpstr>
      <vt:lpstr>Example: Calling incr #4</vt:lpstr>
      <vt:lpstr>Example: Calling incr #5a</vt:lpstr>
      <vt:lpstr>Example: Calling incr #5b</vt:lpstr>
      <vt:lpstr>Register Saving Conventions</vt:lpstr>
      <vt:lpstr>Register Saving Conventions</vt:lpstr>
      <vt:lpstr>x86-64 Linux Register Usage #1</vt:lpstr>
      <vt:lpstr>x86-64 Linux Register Usage #2</vt:lpstr>
      <vt:lpstr>Small Exercise</vt:lpstr>
      <vt:lpstr>Small Exercise</vt:lpstr>
      <vt:lpstr>Callee-Saved Example #1</vt:lpstr>
      <vt:lpstr>Callee-Saved Example #2</vt:lpstr>
      <vt:lpstr>Callee-Saved Example #3</vt:lpstr>
      <vt:lpstr>Callee-Saved Example #4</vt:lpstr>
      <vt:lpstr>Callee-Saved Example #5</vt:lpstr>
      <vt:lpstr>Callee-Saved Example #6</vt:lpstr>
      <vt:lpstr>Callee-Saved Example #7</vt:lpstr>
      <vt:lpstr>Callee-Saved Example #8</vt:lpstr>
      <vt:lpstr>Callee-Saved Example #2</vt:lpstr>
      <vt:lpstr>Activity Time!</vt:lpstr>
      <vt:lpstr>Today</vt:lpstr>
      <vt:lpstr>Recursive Function</vt:lpstr>
      <vt:lpstr>Recursive Function Terminal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Observations About Recursion</vt:lpstr>
      <vt:lpstr>x86-64 Procedure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Machine-Level Programming III: Procedures  15-213/15-513: Introduction to Computer Systems 7th Lecture, May 31, 2022</dc:title>
  <cp:lastModifiedBy>Brian Railing</cp:lastModifiedBy>
  <cp:revision>15</cp:revision>
  <dcterms:modified xsi:type="dcterms:W3CDTF">2023-05-25T14:53:09Z</dcterms:modified>
</cp:coreProperties>
</file>