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42" r:id="rId2"/>
    <p:sldId id="1052" r:id="rId3"/>
    <p:sldId id="945" r:id="rId4"/>
    <p:sldId id="946" r:id="rId5"/>
    <p:sldId id="948" r:id="rId6"/>
    <p:sldId id="1090" r:id="rId7"/>
    <p:sldId id="1096" r:id="rId8"/>
    <p:sldId id="1069" r:id="rId9"/>
    <p:sldId id="1070" r:id="rId10"/>
    <p:sldId id="977" r:id="rId11"/>
    <p:sldId id="954" r:id="rId12"/>
    <p:sldId id="955" r:id="rId13"/>
    <p:sldId id="957" r:id="rId14"/>
    <p:sldId id="1071" r:id="rId15"/>
    <p:sldId id="958" r:id="rId16"/>
    <p:sldId id="1072" r:id="rId17"/>
    <p:sldId id="1074" r:id="rId18"/>
    <p:sldId id="1077" r:id="rId19"/>
    <p:sldId id="1089" r:id="rId20"/>
    <p:sldId id="1084" r:id="rId21"/>
    <p:sldId id="1092" r:id="rId22"/>
    <p:sldId id="1088" r:id="rId23"/>
    <p:sldId id="1083" r:id="rId24"/>
    <p:sldId id="1063" r:id="rId25"/>
    <p:sldId id="1068" r:id="rId26"/>
    <p:sldId id="972" r:id="rId27"/>
    <p:sldId id="973" r:id="rId28"/>
    <p:sldId id="1076" r:id="rId29"/>
    <p:sldId id="1043" r:id="rId30"/>
    <p:sldId id="1044" r:id="rId31"/>
    <p:sldId id="1045" r:id="rId32"/>
    <p:sldId id="1046" r:id="rId33"/>
    <p:sldId id="1078" r:id="rId34"/>
    <p:sldId id="1079" r:id="rId35"/>
    <p:sldId id="1081" r:id="rId36"/>
    <p:sldId id="1080" r:id="rId37"/>
    <p:sldId id="1085" r:id="rId38"/>
    <p:sldId id="1093" r:id="rId39"/>
    <p:sldId id="1097" r:id="rId40"/>
    <p:sldId id="1050" r:id="rId41"/>
    <p:sldId id="1032" r:id="rId42"/>
    <p:sldId id="1033" r:id="rId43"/>
    <p:sldId id="1098" r:id="rId44"/>
    <p:sldId id="1034" r:id="rId45"/>
    <p:sldId id="1035" r:id="rId46"/>
    <p:sldId id="1036" r:id="rId47"/>
    <p:sldId id="1037" r:id="rId48"/>
    <p:sldId id="1039" r:id="rId49"/>
    <p:sldId id="1038" r:id="rId50"/>
    <p:sldId id="1040" r:id="rId51"/>
    <p:sldId id="1082" r:id="rId52"/>
    <p:sldId id="966" r:id="rId53"/>
    <p:sldId id="1067" r:id="rId54"/>
    <p:sldId id="1057" r:id="rId55"/>
    <p:sldId id="953" r:id="rId56"/>
    <p:sldId id="968" r:id="rId57"/>
    <p:sldId id="1094" r:id="rId58"/>
    <p:sldId id="980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5F1CF"/>
    <a:srgbClr val="F1C7C7"/>
    <a:srgbClr val="A8E799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FC783-0414-4032-882A-233E7B023E49}" v="102" dt="2019-09-23T22:56:3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905" autoAdjust="0"/>
  </p:normalViewPr>
  <p:slideViewPr>
    <p:cSldViewPr snapToObjects="1">
      <p:cViewPr>
        <p:scale>
          <a:sx n="66" d="100"/>
          <a:sy n="66" d="100"/>
        </p:scale>
        <p:origin x="1464" y="22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254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41FC783-0414-4032-882A-233E7B023E49}"/>
    <pc:docChg chg="undo redo custSel modSld">
      <pc:chgData name="Phil Gibbons" userId="f619c6e5d38ed7a7" providerId="LiveId" clId="{E41FC783-0414-4032-882A-233E7B023E49}" dt="2019-09-23T22:56:50.180" v="399" actId="478"/>
      <pc:docMkLst>
        <pc:docMk/>
      </pc:docMkLst>
      <pc:sldChg chg="modSp">
        <pc:chgData name="Phil Gibbons" userId="f619c6e5d38ed7a7" providerId="LiveId" clId="{E41FC783-0414-4032-882A-233E7B023E49}" dt="2019-09-23T19:16:57.401" v="3" actId="20577"/>
        <pc:sldMkLst>
          <pc:docMk/>
          <pc:sldMk cId="0" sldId="542"/>
        </pc:sldMkLst>
        <pc:spChg chg="mod">
          <ac:chgData name="Phil Gibbons" userId="f619c6e5d38ed7a7" providerId="LiveId" clId="{E41FC783-0414-4032-882A-233E7B023E49}" dt="2019-09-23T19:16:57.401" v="3" actId="20577"/>
          <ac:spMkLst>
            <pc:docMk/>
            <pc:sldMk cId="0" sldId="542"/>
            <ac:spMk id="614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4:13.168" v="27" actId="114"/>
        <pc:sldMkLst>
          <pc:docMk/>
          <pc:sldMk cId="0" sldId="955"/>
        </pc:sldMkLst>
        <pc:spChg chg="mod">
          <ac:chgData name="Phil Gibbons" userId="f619c6e5d38ed7a7" providerId="LiveId" clId="{E41FC783-0414-4032-882A-233E7B023E49}" dt="2019-09-23T20:54:03.625" v="25" actId="114"/>
          <ac:spMkLst>
            <pc:docMk/>
            <pc:sldMk cId="0" sldId="955"/>
            <ac:spMk id="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4:13.168" v="27" actId="114"/>
          <ac:spMkLst>
            <pc:docMk/>
            <pc:sldMk cId="0" sldId="955"/>
            <ac:spMk id="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6:07.602" v="29" actId="20577"/>
        <pc:sldMkLst>
          <pc:docMk/>
          <pc:sldMk cId="0" sldId="958"/>
        </pc:sldMkLst>
        <pc:spChg chg="mod">
          <ac:chgData name="Phil Gibbons" userId="f619c6e5d38ed7a7" providerId="LiveId" clId="{E41FC783-0414-4032-882A-233E7B023E49}" dt="2019-09-23T20:50:24.150" v="13" actId="1076"/>
          <ac:spMkLst>
            <pc:docMk/>
            <pc:sldMk cId="0" sldId="958"/>
            <ac:spMk id="33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39.905" v="16" actId="1076"/>
          <ac:spMkLst>
            <pc:docMk/>
            <pc:sldMk cId="0" sldId="958"/>
            <ac:spMk id="34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48.543" v="17" actId="1076"/>
          <ac:spMkLst>
            <pc:docMk/>
            <pc:sldMk cId="0" sldId="958"/>
            <ac:spMk id="3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57.692" v="18" actId="1076"/>
          <ac:spMkLst>
            <pc:docMk/>
            <pc:sldMk cId="0" sldId="958"/>
            <ac:spMk id="36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07.602" v="29" actId="20577"/>
          <ac:spMkLst>
            <pc:docMk/>
            <pc:sldMk cId="0" sldId="958"/>
            <ac:spMk id="36045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29.006" v="15" actId="1076"/>
          <ac:spMkLst>
            <pc:docMk/>
            <pc:sldMk cId="0" sldId="958"/>
            <ac:spMk id="360479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8:49.450" v="51" actId="114"/>
        <pc:sldMkLst>
          <pc:docMk/>
          <pc:sldMk cId="0" sldId="1043"/>
        </pc:sldMkLst>
        <pc:spChg chg="mod">
          <ac:chgData name="Phil Gibbons" userId="f619c6e5d38ed7a7" providerId="LiveId" clId="{E41FC783-0414-4032-882A-233E7B023E49}" dt="2019-09-23T21:28:49.450" v="51" actId="114"/>
          <ac:spMkLst>
            <pc:docMk/>
            <pc:sldMk cId="0" sldId="1043"/>
            <ac:spMk id="6" creationId="{00000000-0000-0000-0000-000000000000}"/>
          </ac:spMkLst>
        </pc:spChg>
      </pc:sldChg>
      <pc:sldChg chg="addSp modSp modAnim">
        <pc:chgData name="Phil Gibbons" userId="f619c6e5d38ed7a7" providerId="LiveId" clId="{E41FC783-0414-4032-882A-233E7B023E49}" dt="2019-09-23T21:51:59.890" v="304" actId="20577"/>
        <pc:sldMkLst>
          <pc:docMk/>
          <pc:sldMk cId="0" sldId="1044"/>
        </pc:sldMkLst>
        <pc:spChg chg="add mod">
          <ac:chgData name="Phil Gibbons" userId="f619c6e5d38ed7a7" providerId="LiveId" clId="{E41FC783-0414-4032-882A-233E7B023E49}" dt="2019-09-23T21:51:59.890" v="304" actId="20577"/>
          <ac:spMkLst>
            <pc:docMk/>
            <pc:sldMk cId="0" sldId="1044"/>
            <ac:spMk id="5" creationId="{F33DCB01-F7BC-4355-9155-A9AE76F2B39C}"/>
          </ac:spMkLst>
        </pc:spChg>
        <pc:spChg chg="mod">
          <ac:chgData name="Phil Gibbons" userId="f619c6e5d38ed7a7" providerId="LiveId" clId="{E41FC783-0414-4032-882A-233E7B023E49}" dt="2019-09-23T21:46:34.950" v="240" actId="207"/>
          <ac:spMkLst>
            <pc:docMk/>
            <pc:sldMk cId="0" sldId="1044"/>
            <ac:spMk id="44851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2:47.647" v="307" actId="20577"/>
        <pc:sldMkLst>
          <pc:docMk/>
          <pc:sldMk cId="0" sldId="1045"/>
        </pc:sldMkLst>
        <pc:spChg chg="mod">
          <ac:chgData name="Phil Gibbons" userId="f619c6e5d38ed7a7" providerId="LiveId" clId="{E41FC783-0414-4032-882A-233E7B023E49}" dt="2019-09-23T21:52:47.647" v="307" actId="20577"/>
          <ac:spMkLst>
            <pc:docMk/>
            <pc:sldMk cId="0" sldId="1045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5:13.641" v="324" actId="1076"/>
        <pc:sldMkLst>
          <pc:docMk/>
          <pc:sldMk cId="0" sldId="1046"/>
        </pc:sldMkLst>
        <pc:spChg chg="mod">
          <ac:chgData name="Phil Gibbons" userId="f619c6e5d38ed7a7" providerId="LiveId" clId="{E41FC783-0414-4032-882A-233E7B023E49}" dt="2019-09-23T21:55:13.641" v="324" actId="1076"/>
          <ac:spMkLst>
            <pc:docMk/>
            <pc:sldMk cId="0" sldId="1046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5:45.589" v="28"/>
        <pc:sldMkLst>
          <pc:docMk/>
          <pc:sldMk cId="1805681353" sldId="1071"/>
        </pc:sldMkLst>
        <pc:spChg chg="mod">
          <ac:chgData name="Phil Gibbons" userId="f619c6e5d38ed7a7" providerId="LiveId" clId="{E41FC783-0414-4032-882A-233E7B023E49}" dt="2019-09-23T20:49:50.381" v="12" actId="20577"/>
          <ac:spMkLst>
            <pc:docMk/>
            <pc:sldMk cId="1805681353" sldId="1071"/>
            <ac:spMk id="2560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5:45.589" v="28"/>
          <ac:spMkLst>
            <pc:docMk/>
            <pc:sldMk cId="1805681353" sldId="1071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2:35.478" v="20" actId="1076"/>
        <pc:sldMkLst>
          <pc:docMk/>
          <pc:sldMk cId="2613562213" sldId="1072"/>
        </pc:sldMkLst>
        <pc:grpChg chg="mod">
          <ac:chgData name="Phil Gibbons" userId="f619c6e5d38ed7a7" providerId="LiveId" clId="{E41FC783-0414-4032-882A-233E7B023E49}" dt="2019-09-23T20:52:35.478" v="20" actId="1076"/>
          <ac:grpSpMkLst>
            <pc:docMk/>
            <pc:sldMk cId="2613562213" sldId="1072"/>
            <ac:grpSpMk id="32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6:46.729" v="43" actId="20577"/>
        <pc:sldMkLst>
          <pc:docMk/>
          <pc:sldMk cId="2753105120" sldId="1074"/>
        </pc:sldMkLst>
        <pc:spChg chg="mod">
          <ac:chgData name="Phil Gibbons" userId="f619c6e5d38ed7a7" providerId="LiveId" clId="{E41FC783-0414-4032-882A-233E7B023E49}" dt="2019-09-23T20:56:46.729" v="43" actId="20577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37.254" v="35" actId="20577"/>
          <ac:spMkLst>
            <pc:docMk/>
            <pc:sldMk cId="2753105120" sldId="1074"/>
            <ac:spMk id="360451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0:53:07.602" v="22" actId="1076"/>
          <ac:grpSpMkLst>
            <pc:docMk/>
            <pc:sldMk cId="2753105120" sldId="1074"/>
            <ac:grpSpMk id="32" creationId="{00000000-0000-0000-0000-000000000000}"/>
          </ac:grpSpMkLst>
        </pc:grpChg>
      </pc:sldChg>
      <pc:sldChg chg="addSp delSp modSp delAnim modAnim">
        <pc:chgData name="Phil Gibbons" userId="f619c6e5d38ed7a7" providerId="LiveId" clId="{E41FC783-0414-4032-882A-233E7B023E49}" dt="2019-09-23T22:56:00.024" v="396"/>
        <pc:sldMkLst>
          <pc:docMk/>
          <pc:sldMk cId="670100969" sldId="1085"/>
        </pc:sldMkLst>
        <pc:spChg chg="mod">
          <ac:chgData name="Phil Gibbons" userId="f619c6e5d38ed7a7" providerId="LiveId" clId="{E41FC783-0414-4032-882A-233E7B023E49}" dt="2019-09-23T22:51:50.974" v="370" actId="20577"/>
          <ac:spMkLst>
            <pc:docMk/>
            <pc:sldMk cId="670100969" sldId="1085"/>
            <ac:spMk id="72" creationId="{00000000-0000-0000-0000-000000000000}"/>
          </ac:spMkLst>
        </pc:spChg>
        <pc:spChg chg="del mod topLvl">
          <ac:chgData name="Phil Gibbons" userId="f619c6e5d38ed7a7" providerId="LiveId" clId="{E41FC783-0414-4032-882A-233E7B023E49}" dt="2019-09-23T22:53:35.694" v="388" actId="478"/>
          <ac:spMkLst>
            <pc:docMk/>
            <pc:sldMk cId="670100969" sldId="1085"/>
            <ac:spMk id="90" creationId="{B7882020-526B-4425-B904-FBDE1B790D2B}"/>
          </ac:spMkLst>
        </pc:spChg>
        <pc:spChg chg="del mod topLvl">
          <ac:chgData name="Phil Gibbons" userId="f619c6e5d38ed7a7" providerId="LiveId" clId="{E41FC783-0414-4032-882A-233E7B023E49}" dt="2019-09-23T22:53:32.992" v="387" actId="478"/>
          <ac:spMkLst>
            <pc:docMk/>
            <pc:sldMk cId="670100969" sldId="1085"/>
            <ac:spMk id="91" creationId="{2432B907-B3FA-4C6C-8EB3-4449C92E4FDD}"/>
          </ac:spMkLst>
        </pc:spChg>
        <pc:spChg chg="del mod topLvl">
          <ac:chgData name="Phil Gibbons" userId="f619c6e5d38ed7a7" providerId="LiveId" clId="{E41FC783-0414-4032-882A-233E7B023E49}" dt="2019-09-23T22:53:30.695" v="386" actId="478"/>
          <ac:spMkLst>
            <pc:docMk/>
            <pc:sldMk cId="670100969" sldId="1085"/>
            <ac:spMk id="93" creationId="{67AF2E7B-D0D3-48BF-9F96-3E65948406CE}"/>
          </ac:spMkLst>
        </pc:spChg>
        <pc:spChg chg="mod topLvl">
          <ac:chgData name="Phil Gibbons" userId="f619c6e5d38ed7a7" providerId="LiveId" clId="{E41FC783-0414-4032-882A-233E7B023E49}" dt="2019-09-23T22:53:47.457" v="391" actId="1076"/>
          <ac:spMkLst>
            <pc:docMk/>
            <pc:sldMk cId="670100969" sldId="1085"/>
            <ac:spMk id="95" creationId="{A14EE139-2133-4E5C-8125-33472FCA6EBF}"/>
          </ac:spMkLst>
        </pc:spChg>
        <pc:spChg chg="del mod">
          <ac:chgData name="Phil Gibbons" userId="f619c6e5d38ed7a7" providerId="LiveId" clId="{E41FC783-0414-4032-882A-233E7B023E49}" dt="2019-09-23T22:51:16.090" v="364" actId="478"/>
          <ac:spMkLst>
            <pc:docMk/>
            <pc:sldMk cId="670100969" sldId="1085"/>
            <ac:spMk id="120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1:03.817" v="362" actId="1076"/>
          <ac:spMkLst>
            <pc:docMk/>
            <pc:sldMk cId="670100969" sldId="1085"/>
            <ac:spMk id="12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0:56.078" v="361" actId="1076"/>
          <ac:spMkLst>
            <pc:docMk/>
            <pc:sldMk cId="670100969" sldId="1085"/>
            <ac:spMk id="12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43:35.853" v="326" actId="20577"/>
          <ac:spMkLst>
            <pc:docMk/>
            <pc:sldMk cId="670100969" sldId="1085"/>
            <ac:spMk id="25602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2:51:37.610" v="368" actId="1076"/>
          <ac:grpSpMkLst>
            <pc:docMk/>
            <pc:sldMk cId="670100969" sldId="1085"/>
            <ac:grpSpMk id="68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76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81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53:27.900" v="385" actId="165"/>
          <ac:grpSpMkLst>
            <pc:docMk/>
            <pc:sldMk cId="670100969" sldId="1085"/>
            <ac:grpSpMk id="88" creationId="{F1E31F71-88C6-4A86-B58E-4C0477BB1158}"/>
          </ac:grpSpMkLst>
        </pc:grpChg>
        <pc:grpChg chg="add del mod">
          <ac:chgData name="Phil Gibbons" userId="f619c6e5d38ed7a7" providerId="LiveId" clId="{E41FC783-0414-4032-882A-233E7B023E49}" dt="2019-09-23T22:51:19.586" v="365" actId="478"/>
          <ac:grpSpMkLst>
            <pc:docMk/>
            <pc:sldMk cId="670100969" sldId="1085"/>
            <ac:grpSpMk id="118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48:42.581" v="349" actId="478"/>
          <ac:grpSpMkLst>
            <pc:docMk/>
            <pc:sldMk cId="670100969" sldId="1085"/>
            <ac:grpSpMk id="123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3:30.155" v="23" actId="114"/>
        <pc:sldMkLst>
          <pc:docMk/>
          <pc:sldMk cId="114639334" sldId="1090"/>
        </pc:sldMkLst>
        <pc:spChg chg="mod">
          <ac:chgData name="Phil Gibbons" userId="f619c6e5d38ed7a7" providerId="LiveId" clId="{E41FC783-0414-4032-882A-233E7B023E49}" dt="2019-09-23T20:53:30.155" v="23" actId="114"/>
          <ac:spMkLst>
            <pc:docMk/>
            <pc:sldMk cId="114639334" sldId="1090"/>
            <ac:spMk id="25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3:35.468" v="49" actId="114"/>
        <pc:sldMkLst>
          <pc:docMk/>
          <pc:sldMk cId="3888874222" sldId="1092"/>
        </pc:sldMkLst>
        <pc:spChg chg="mod">
          <ac:chgData name="Phil Gibbons" userId="f619c6e5d38ed7a7" providerId="LiveId" clId="{E41FC783-0414-4032-882A-233E7B023E49}" dt="2019-09-23T21:23:35.468" v="49" actId="114"/>
          <ac:spMkLst>
            <pc:docMk/>
            <pc:sldMk cId="3888874222" sldId="1092"/>
            <ac:spMk id="93" creationId="{00000000-0000-0000-0000-000000000000}"/>
          </ac:spMkLst>
        </pc:spChg>
      </pc:sldChg>
      <pc:sldChg chg="delSp modSp modAnim">
        <pc:chgData name="Phil Gibbons" userId="f619c6e5d38ed7a7" providerId="LiveId" clId="{E41FC783-0414-4032-882A-233E7B023E49}" dt="2019-09-23T22:56:50.180" v="399" actId="478"/>
        <pc:sldMkLst>
          <pc:docMk/>
          <pc:sldMk cId="3114085117" sldId="1093"/>
        </pc:sldMkLst>
        <pc:spChg chg="del mod">
          <ac:chgData name="Phil Gibbons" userId="f619c6e5d38ed7a7" providerId="LiveId" clId="{E41FC783-0414-4032-882A-233E7B023E49}" dt="2019-09-23T22:56:50.180" v="399" actId="478"/>
          <ac:spMkLst>
            <pc:docMk/>
            <pc:sldMk cId="3114085117" sldId="1093"/>
            <ac:spMk id="1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9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3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6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7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2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6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3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707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8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3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3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4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5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229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485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249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95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3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1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7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3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34989/assignments/59685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34989/assignments/59685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8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</a:t>
            </a:r>
            <a:r>
              <a:rPr lang="en-US" sz="2000" b="0" dirty="0">
                <a:solidFill>
                  <a:srgbClr val="000000"/>
                </a:solidFill>
                <a:latin typeface="Calibri"/>
                <a:sym typeface="Calibri Bold" charset="0"/>
              </a:rPr>
              <a:t>June 1, 2023</a:t>
            </a:r>
            <a:endParaRPr lang="en-US" sz="2000" b="0" dirty="0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AA3A9AEA-B8C1-7B70-F181-3ABC33F3DA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334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    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000000000040069c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40069c: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4006a0: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4006a3: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40064d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4006a8: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4006ab:	e8 50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400500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4006b0: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4006b4: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4006b5: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4006b9: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40069c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51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319" y="2503487"/>
            <a:ext cx="1796807" cy="308706"/>
            <a:chOff x="2372133" y="2833280"/>
            <a:chExt cx="1796807" cy="308706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2133" y="2837186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1396" y="283328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0577" y="28335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19678" y="2833471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51494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2514600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c8 06 40 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Bypassing 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c8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Bypassing 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485895-4711-4E31-9445-6170A79FB685}"/>
              </a:ext>
            </a:extLst>
          </p:cNvPr>
          <p:cNvSpPr/>
          <p:nvPr/>
        </p:nvSpPr>
        <p:spPr bwMode="auto">
          <a:xfrm>
            <a:off x="4038600" y="685800"/>
            <a:ext cx="4343400" cy="33528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itchFamily="34" charset="0"/>
                <a:hlinkClick r:id="rId3"/>
              </a:rPr>
              <a:t>https://canvas.cmu.edu/courses/34989/assignments/596855</a:t>
            </a:r>
            <a:endParaRPr lang="en-US" b="0" dirty="0">
              <a:latin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itchFamily="34" charset="0"/>
              </a:rPr>
              <a:t>Do parts 3 and 4 now</a:t>
            </a: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e.g.,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53200" imgH="203200" progId="Excel.Sheet.12">
                  <p:embed/>
                </p:oleObj>
              </mc:Choice>
              <mc:Fallback>
                <p:oleObj name="Worksheet" r:id="rId5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4" y="1312333"/>
            <a:ext cx="3729035" cy="5240867"/>
          </a:xfrm>
        </p:spPr>
        <p:txBody>
          <a:bodyPr/>
          <a:lstStyle/>
          <a:p>
            <a:pPr eaLnBrk="1" hangingPunct="1"/>
            <a:r>
              <a:rPr lang="en-US" dirty="0"/>
              <a:t>Non-executable memory</a:t>
            </a:r>
          </a:p>
          <a:p>
            <a:pPr lvl="1" eaLnBrk="1" hangingPunct="1"/>
            <a:r>
              <a:rPr lang="en-US" dirty="0"/>
              <a:t>Older x86 CPUs would execute machine code from any readable address</a:t>
            </a:r>
          </a:p>
          <a:p>
            <a:pPr lvl="1" eaLnBrk="1" hangingPunct="1"/>
            <a:r>
              <a:rPr lang="en-US" dirty="0"/>
              <a:t>x86-64 added a way to mark regions of memory as </a:t>
            </a:r>
            <a:r>
              <a:rPr lang="en-US" i="1" dirty="0"/>
              <a:t>not executable</a:t>
            </a:r>
          </a:p>
          <a:p>
            <a:pPr lvl="1" eaLnBrk="1" hangingPunct="1"/>
            <a:r>
              <a:rPr lang="en-US" dirty="0"/>
              <a:t>Immediate crash on jumping into any such region</a:t>
            </a:r>
          </a:p>
          <a:p>
            <a:pPr lvl="1" eaLnBrk="1" hangingPunct="1"/>
            <a:r>
              <a:rPr lang="en-US" dirty="0"/>
              <a:t>Current Linux and Windows mark the stack this way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6E6EFAB2-046C-477D-991C-341C5874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33" y="1581234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B02DA8-6AB7-4E94-A054-34DB86479956}"/>
              </a:ext>
            </a:extLst>
          </p:cNvPr>
          <p:cNvCxnSpPr>
            <a:cxnSpLocks/>
          </p:cNvCxnSpPr>
          <p:nvPr/>
        </p:nvCxnSpPr>
        <p:spPr bwMode="auto">
          <a:xfrm>
            <a:off x="6857603" y="1752600"/>
            <a:ext cx="144819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e.g.,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Text Box 12"/>
              <p:cNvSpPr txBox="1">
                <a:spLocks noChangeArrowheads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 eaLnBrk="0" hangingPunct="0"/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47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−4096=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0000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F000</a:t>
                </a:r>
                <a:endParaRPr lang="en-US" sz="1400" b="0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4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blipFill>
                <a:blip r:embed="rId3"/>
                <a:stretch>
                  <a:fillRect t="-6000" r="-391" b="-22000"/>
                </a:stretch>
              </a:blip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583626"/>
            <a:ext cx="1447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7603" y="2280949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30406" y="1141123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271" y="1388663"/>
            <a:ext cx="535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128</a:t>
            </a:r>
            <a:b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</a:b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F48CB-E284-42CD-B447-A6E7B05336ED}"/>
              </a:ext>
            </a:extLst>
          </p:cNvPr>
          <p:cNvSpPr/>
          <p:nvPr/>
        </p:nvSpPr>
        <p:spPr bwMode="auto">
          <a:xfrm>
            <a:off x="6858001" y="1063687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2735017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02174" y="2130623"/>
            <a:ext cx="245582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7FFF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F800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9E431-BCDF-420F-AD0F-400D840A3F5C}"/>
              </a:ext>
            </a:extLst>
          </p:cNvPr>
          <p:cNvSpPr/>
          <p:nvPr/>
        </p:nvSpPr>
        <p:spPr bwMode="auto">
          <a:xfrm>
            <a:off x="6858001" y="6549344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EE9D1E-85CE-45CA-8C68-5E7703756F7C}"/>
              </a:ext>
            </a:extLst>
          </p:cNvPr>
          <p:cNvSpPr/>
          <p:nvPr/>
        </p:nvSpPr>
        <p:spPr bwMode="auto">
          <a:xfrm>
            <a:off x="6705600" y="1583626"/>
            <a:ext cx="110807" cy="393093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632FC-ABF8-44C1-ABE6-0FE3EB020B28}"/>
              </a:ext>
            </a:extLst>
          </p:cNvPr>
          <p:cNvSpPr/>
          <p:nvPr/>
        </p:nvSpPr>
        <p:spPr>
          <a:xfrm>
            <a:off x="6137181" y="159351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A1941E3C-BD19-47F5-8057-C5DDF4E3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133" y="3344617"/>
            <a:ext cx="0" cy="41425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3C898145-02C9-4800-9174-A03D5707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176674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79E3EB7F-BC50-415E-8422-C1063DBC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540126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E84054FF-6868-4A78-B0A6-DBC5DECF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385023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3E5727-3A83-4B88-9E7C-311D0B8F5E50}"/>
              </a:ext>
            </a:extLst>
          </p:cNvPr>
          <p:cNvCxnSpPr/>
          <p:nvPr/>
        </p:nvCxnSpPr>
        <p:spPr bwMode="auto">
          <a:xfrm>
            <a:off x="7162800" y="1141123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B98EA3-6DE1-406D-AD7A-BD2FFFB55A10}"/>
              </a:ext>
            </a:extLst>
          </p:cNvPr>
          <p:cNvCxnSpPr/>
          <p:nvPr/>
        </p:nvCxnSpPr>
        <p:spPr bwMode="auto">
          <a:xfrm>
            <a:off x="7162800" y="2280949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FB0027-255F-47B6-867F-E51E3FA4E633}"/>
              </a:ext>
            </a:extLst>
          </p:cNvPr>
          <p:cNvSpPr txBox="1"/>
          <p:nvPr/>
        </p:nvSpPr>
        <p:spPr>
          <a:xfrm>
            <a:off x="7158335" y="1210254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04663-C20B-4B6E-9383-C5C375BF9C4B}"/>
              </a:ext>
            </a:extLst>
          </p:cNvPr>
          <p:cNvSpPr txBox="1"/>
          <p:nvPr/>
        </p:nvSpPr>
        <p:spPr>
          <a:xfrm>
            <a:off x="7158335" y="2347429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 flipH="1">
            <a:off x="7726363" y="1752600"/>
            <a:ext cx="0" cy="1807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97CA8-0182-40A6-B5BA-F07345313536}"/>
              </a:ext>
            </a:extLst>
          </p:cNvPr>
          <p:cNvSpPr txBox="1"/>
          <p:nvPr/>
        </p:nvSpPr>
        <p:spPr>
          <a:xfrm>
            <a:off x="7847596" y="1670361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%fs:0x28,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Erase register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86263" y="506239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%fs:0x28,%rax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6DFF-D19A-614C-8D1C-E7248286128B}"/>
              </a:ext>
            </a:extLst>
          </p:cNvPr>
          <p:cNvSpPr txBox="1"/>
          <p:nvPr/>
        </p:nvSpPr>
        <p:spPr>
          <a:xfrm>
            <a:off x="6629400" y="3505200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Some systems:</a:t>
            </a:r>
          </a:p>
          <a:p>
            <a:r>
              <a:rPr lang="en-US" sz="1800" i="1" dirty="0">
                <a:latin typeface="Calibri" pitchFamily="34" charset="0"/>
              </a:rPr>
              <a:t>LSB of canary is 0x00</a:t>
            </a:r>
          </a:p>
          <a:p>
            <a:r>
              <a:rPr lang="en-US" sz="1800" i="1" dirty="0">
                <a:latin typeface="Calibri" pitchFamily="34" charset="0"/>
              </a:rPr>
              <a:t>Allows input 01234567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non-executable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Part of the program or the C library</a:t>
            </a:r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: pop address from stack and jump to that address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Bypassing 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738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1371600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C0653-2D83-4A94-BB64-2DCC724F522E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21313FD9-33CF-4FD8-A6BC-572E1A7B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62C76-7561-43FC-A464-43A9137F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2AE0659E-CE8A-4DEA-BC94-CAF0934BF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73A972C9-6630-4477-85C8-C29E13F7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3E461B5B-0311-459D-AE6A-843996B3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F59386EB-A286-464D-B46B-8CE5BA03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03110573-7D6D-4DD4-A87D-78D05F15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96691AA-5F27-474E-B879-973D0FF79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C6837A-85A5-421C-938F-7612ED29915F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698BFB-CC35-442F-B8E7-1CBD4177F071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719BECE-496A-483B-9508-E7ABA087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7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BCA678-F9B9-49D5-ACB0-609C2F0D23AE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43BE8FEE-37EA-430D-B1FB-81F04F58E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6133" y="3344617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87D6B9EC-A188-4CF4-B2B8-B05A4424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B629DA-BEE6-43B7-8EFB-10B91E83AEFD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733F36D-DC12-4CFE-B1FE-790824E45DB4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C85E06-AA9E-43E9-A7D1-8E0C991A8A3F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74ACEF-645D-4FE3-8444-3438C2E294DB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Bypassing 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F6F-8DAA-40F4-808F-6C5141E3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Unions as Sum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463BA-615A-4E7B-BF77-D5F749CF3455}"/>
              </a:ext>
            </a:extLst>
          </p:cNvPr>
          <p:cNvSpPr>
            <a:spLocks/>
          </p:cNvSpPr>
          <p:nvPr/>
        </p:nvSpPr>
        <p:spPr bwMode="auto">
          <a:xfrm>
            <a:off x="528638" y="1495424"/>
            <a:ext cx="2527300" cy="2695576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endParaRPr lang="en-US" sz="18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struct {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bool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is_float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num_t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value_t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980714D7-776E-463B-AA6B-C4976BD3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48504"/>
              </p:ext>
            </p:extLst>
          </p:nvPr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9">
            <a:extLst>
              <a:ext uri="{FF2B5EF4-FFF2-40B4-BE49-F238E27FC236}">
                <a16:creationId xmlns:a16="http://schemas.microsoft.com/office/drawing/2014/main" id="{A9B5DE39-96F6-49EE-B1CD-E7EA01D43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17806"/>
              </p:ext>
            </p:extLst>
          </p:nvPr>
        </p:nvGraphicFramePr>
        <p:xfrm>
          <a:off x="4267200" y="32004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is_float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9">
            <a:extLst>
              <a:ext uri="{FF2B5EF4-FFF2-40B4-BE49-F238E27FC236}">
                <a16:creationId xmlns:a16="http://schemas.microsoft.com/office/drawing/2014/main" id="{B3B44C50-8A60-41D4-BAF5-A605649DB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22867"/>
              </p:ext>
            </p:extLst>
          </p:nvPr>
        </p:nvGraphicFramePr>
        <p:xfrm>
          <a:off x="5638800" y="3200400"/>
          <a:ext cx="1816100" cy="1143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361DA5-BABD-4877-A61A-6B3BAB0D7DF5}"/>
              </a:ext>
            </a:extLst>
          </p:cNvPr>
          <p:cNvSpPr txBox="1"/>
          <p:nvPr/>
        </p:nvSpPr>
        <p:spPr>
          <a:xfrm>
            <a:off x="4326467" y="4495800"/>
            <a:ext cx="314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(technically </a:t>
            </a:r>
            <a:r>
              <a:rPr lang="en-US" sz="1800" dirty="0" err="1">
                <a:latin typeface="Calibri" pitchFamily="34" charset="0"/>
              </a:rPr>
              <a:t>is_float</a:t>
            </a:r>
            <a:r>
              <a:rPr lang="en-US" sz="1800" dirty="0">
                <a:latin typeface="Calibri" pitchFamily="34" charset="0"/>
              </a:rPr>
              <a:t> only takes 1 byte and then there’s 3 bytes of padding)</a:t>
            </a:r>
          </a:p>
        </p:txBody>
      </p:sp>
    </p:spTree>
    <p:extLst>
      <p:ext uri="{BB962C8B-B14F-4D97-AF65-F5344CB8AC3E}">
        <p14:creationId xmlns:p14="http://schemas.microsoft.com/office/powerpoint/2010/main" val="209754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751667" y="4826087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751667" y="4286492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751667" y="2895600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751667" y="3225887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209550" y="288318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V="1">
            <a:off x="5486400" y="3048001"/>
            <a:ext cx="1371600" cy="56572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endCxn id="42" idx="1"/>
          </p:cNvCxnSpPr>
          <p:nvPr/>
        </p:nvCxnSpPr>
        <p:spPr bwMode="auto">
          <a:xfrm>
            <a:off x="5486400" y="3890789"/>
            <a:ext cx="1371600" cy="151810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>
            <a:off x="5457404" y="4195589"/>
            <a:ext cx="1399322" cy="143154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V="1">
            <a:off x="5486400" y="2895600"/>
            <a:ext cx="1380067" cy="43878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2821424" y="5506559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659CE-E109-4063-AB41-51ADA3E39921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1C64E520-54BC-404E-853C-F88B9E19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917F5B-C84D-48FA-ADA4-BE7F2D88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4AF7240-36BC-4C6B-A30B-8A36D735C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DF4837B0-0388-4379-B03B-40573C18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4E37ABD4-6E4C-47D1-BA79-FDB693EFB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9DD9D7A0-3FD8-4EC4-A6B1-C531F2F4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950CF68-711B-4A37-9F4F-C704E9BB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51D3B430-74DE-46A0-878C-1EF4DFE60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209EA7-51E2-458D-82BB-7B452CE77CFE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442D43-9945-453B-8AC7-7726F23ABCB8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9B84423-7AA6-433E-9DFE-D631A75F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6"/>
              <a:ext cx="1447800" cy="1233209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and Huge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Malloc Blocks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D34976-C0FC-4E23-A2C6-2B0FE721F13F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7F707861-2F8A-4185-90E2-9B0AD110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8833" y="3968225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0301F028-F24A-48F4-BA39-D92A7D0AB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400 000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33F2B6-A82D-45EA-939E-A24E13E024A1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ACEB54-FE30-4843-8EA0-66859D6E4BC2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0E3A6F-2B27-43EE-A88C-3C04224CCA0B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BB3766-618D-4C39-B05D-00EBC56C5EAF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170914428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267384331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876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939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  <p:extLst>
      <p:ext uri="{BB962C8B-B14F-4D97-AF65-F5344CB8AC3E}">
        <p14:creationId xmlns:p14="http://schemas.microsoft.com/office/powerpoint/2010/main" val="225144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7F7E17-B768-44D8-A5C4-28D84EF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371475"/>
            <a:ext cx="7854950" cy="762000"/>
          </a:xfrm>
        </p:spPr>
        <p:txBody>
          <a:bodyPr/>
          <a:lstStyle/>
          <a:p>
            <a:r>
              <a:rPr lang="en-US" sz="3200" dirty="0"/>
              <a:t>Programmers keep making these mistakes…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3D6F8F-1E9A-4D3C-A5A0-5E5A050F6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125"/>
          <a:stretch/>
        </p:blipFill>
        <p:spPr>
          <a:xfrm>
            <a:off x="395365" y="1358375"/>
            <a:ext cx="3746278" cy="4060491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47615AD-9933-4A46-A199-4DC11EF6A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08"/>
          <a:stretch/>
        </p:blipFill>
        <p:spPr>
          <a:xfrm>
            <a:off x="4566821" y="1524000"/>
            <a:ext cx="3746278" cy="3886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F4F94-06C4-49BA-A820-85D6A2A018A1}"/>
              </a:ext>
            </a:extLst>
          </p:cNvPr>
          <p:cNvSpPr txBox="1"/>
          <p:nvPr/>
        </p:nvSpPr>
        <p:spPr>
          <a:xfrm>
            <a:off x="6428270" y="5418867"/>
            <a:ext cx="4611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https://xkcd.com/1354/</a:t>
            </a:r>
          </a:p>
        </p:txBody>
      </p:sp>
    </p:spTree>
    <p:extLst>
      <p:ext uri="{BB962C8B-B14F-4D97-AF65-F5344CB8AC3E}">
        <p14:creationId xmlns:p14="http://schemas.microsoft.com/office/powerpoint/2010/main" val="4213570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Trojans, Worms, Viruses, …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pPr eaLnBrk="1" hangingPunct="1"/>
            <a:r>
              <a:rPr lang="en-US" dirty="0"/>
              <a:t>Three different kinds of </a:t>
            </a:r>
            <a:r>
              <a:rPr lang="en-US" i="1" dirty="0"/>
              <a:t>malware</a:t>
            </a:r>
            <a:r>
              <a:rPr lang="en-US" dirty="0"/>
              <a:t> (malicious software)</a:t>
            </a:r>
          </a:p>
          <a:p>
            <a:pPr lvl="1" eaLnBrk="1" hangingPunct="1"/>
            <a:r>
              <a:rPr lang="en-US" dirty="0"/>
              <a:t>Categorized by how they spread</a:t>
            </a:r>
          </a:p>
          <a:p>
            <a:pPr lvl="1" eaLnBrk="1" hangingPunct="1"/>
            <a:r>
              <a:rPr lang="en-US" dirty="0"/>
              <a:t>Lines have gotten fuzzier over time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/>
              <a:t>A </a:t>
            </a:r>
            <a:r>
              <a:rPr lang="en-US" i="1" dirty="0"/>
              <a:t>trojan</a:t>
            </a:r>
            <a:r>
              <a:rPr lang="en-US" dirty="0"/>
              <a:t> tricks people into running it</a:t>
            </a:r>
          </a:p>
          <a:p>
            <a:pPr lvl="1" eaLnBrk="1" hangingPunct="1"/>
            <a:r>
              <a:rPr lang="en-US" dirty="0"/>
              <a:t>Named after the legend of the Trojan Horse 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/>
              <a:t>A </a:t>
            </a:r>
            <a:r>
              <a:rPr lang="en-US" i="1" dirty="0"/>
              <a:t>worm</a:t>
            </a:r>
            <a:r>
              <a:rPr lang="en-US" dirty="0"/>
              <a:t> spreads automatically, without human action</a:t>
            </a:r>
          </a:p>
          <a:p>
            <a:pPr lvl="1" eaLnBrk="1" hangingPunct="1">
              <a:spcBef>
                <a:spcPts val="480"/>
              </a:spcBef>
            </a:pPr>
            <a:r>
              <a:rPr lang="en-US" dirty="0"/>
              <a:t>Requires a way to copy and execute itself over the network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/>
              <a:t>A </a:t>
            </a:r>
            <a:r>
              <a:rPr lang="en-US" i="1" dirty="0"/>
              <a:t>virus </a:t>
            </a:r>
            <a:r>
              <a:rPr lang="en-US" dirty="0"/>
              <a:t>takes control of programs that are already installed</a:t>
            </a:r>
          </a:p>
          <a:p>
            <a:pPr lvl="1" eaLnBrk="1" hangingPunct="1"/>
            <a:r>
              <a:rPr lang="en-US" dirty="0"/>
              <a:t>Like a biological virus</a:t>
            </a:r>
          </a:p>
        </p:txBody>
      </p:sp>
    </p:spTree>
    <p:extLst>
      <p:ext uri="{BB962C8B-B14F-4D97-AF65-F5344CB8AC3E}">
        <p14:creationId xmlns:p14="http://schemas.microsoft.com/office/powerpoint/2010/main" val="1575215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556125" cy="2143125"/>
          </a:xfrm>
        </p:spPr>
        <p:txBody>
          <a:bodyPr/>
          <a:lstStyle/>
          <a:p>
            <a:r>
              <a:rPr lang="en-US" dirty="0"/>
              <a:t>Functions store local data in stack frame</a:t>
            </a:r>
          </a:p>
          <a:p>
            <a:r>
              <a:rPr lang="en-US" dirty="0"/>
              <a:t>Recursive functions cause deep nesting of frames</a:t>
            </a:r>
          </a:p>
          <a:p>
            <a:r>
              <a:rPr lang="en-US" dirty="0"/>
              <a:t>What happens when we run out of space?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1141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620000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1354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23113-BE26-47E4-922F-CDF22B661175}"/>
              </a:ext>
            </a:extLst>
          </p:cNvPr>
          <p:cNvSpPr txBox="1"/>
          <p:nvPr/>
        </p:nvSpPr>
        <p:spPr>
          <a:xfrm>
            <a:off x="7700087" y="2056656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Protection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Bypassing 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485895-4711-4E31-9445-6170A79FB685}"/>
              </a:ext>
            </a:extLst>
          </p:cNvPr>
          <p:cNvSpPr/>
          <p:nvPr/>
        </p:nvSpPr>
        <p:spPr bwMode="auto">
          <a:xfrm>
            <a:off x="4038600" y="685800"/>
            <a:ext cx="4343400" cy="33528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itchFamily="34" charset="0"/>
                <a:hlinkClick r:id="rId3"/>
              </a:rPr>
              <a:t>https://canvas.cmu.edu/courses/34989/assignments/596855</a:t>
            </a:r>
            <a:endParaRPr lang="en-US" b="0" dirty="0">
              <a:latin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itchFamily="34" charset="0"/>
              </a:rPr>
              <a:t>Do parts 1 and 2 of the activity (getting started, gets())</a:t>
            </a:r>
          </a:p>
        </p:txBody>
      </p:sp>
    </p:spTree>
    <p:extLst>
      <p:ext uri="{BB962C8B-B14F-4D97-AF65-F5344CB8AC3E}">
        <p14:creationId xmlns:p14="http://schemas.microsoft.com/office/powerpoint/2010/main" val="12970609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30210</TotalTime>
  <Words>5603</Words>
  <Application>Microsoft Office PowerPoint</Application>
  <PresentationFormat>On-screen Show (4:3)</PresentationFormat>
  <Paragraphs>1361</Paragraphs>
  <Slides>58</Slides>
  <Notes>42</Notes>
  <HiddenSlides>10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Arial Narrow</vt:lpstr>
      <vt:lpstr>Calibri</vt:lpstr>
      <vt:lpstr>Calibri Bold</vt:lpstr>
      <vt:lpstr>Calibri Bold Italic</vt:lpstr>
      <vt:lpstr>Cambria</vt:lpstr>
      <vt:lpstr>Cambria Math</vt:lpstr>
      <vt:lpstr>Courier New</vt:lpstr>
      <vt:lpstr>Courier New Bold</vt:lpstr>
      <vt:lpstr>Noto Sans Symbols</vt:lpstr>
      <vt:lpstr>Times New Roman</vt:lpstr>
      <vt:lpstr>Wingdings</vt:lpstr>
      <vt:lpstr>Wingdings 2</vt:lpstr>
      <vt:lpstr>template2007</vt:lpstr>
      <vt:lpstr>Worksheet</vt:lpstr>
      <vt:lpstr>Machine-Level Programming V: Advanced Topics  15-213/15-513: Introduction to Computer Systems 8th Lecture,  June 1, 2023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 Example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Today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Crafting an ROP Attack String</vt:lpstr>
      <vt:lpstr>What Happens When echo Returns?</vt:lpstr>
      <vt:lpstr>Today</vt:lpstr>
      <vt:lpstr>Today</vt:lpstr>
      <vt:lpstr>Union Allocation</vt:lpstr>
      <vt:lpstr>Using Union to Access Bit Patterns</vt:lpstr>
      <vt:lpstr>Using Unions as Sum Types</vt:lpstr>
      <vt:lpstr>Byte Ordering Revisited</vt:lpstr>
      <vt:lpstr>Byte Ordering Example</vt:lpstr>
      <vt:lpstr>Byte Ordering Example (Cont).</vt:lpstr>
      <vt:lpstr>Byte Ordering on IA32</vt:lpstr>
      <vt:lpstr>Byte Ordering on x86-64</vt:lpstr>
      <vt:lpstr>Byte Ordering on Sun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Programmers keep making these mistakes…</vt:lpstr>
      <vt:lpstr>Aside: Trojans, Worms, Viruses,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551</cp:revision>
  <cp:lastPrinted>2014-09-23T07:19:34Z</cp:lastPrinted>
  <dcterms:created xsi:type="dcterms:W3CDTF">2012-10-15T22:47:51Z</dcterms:created>
  <dcterms:modified xsi:type="dcterms:W3CDTF">2023-06-01T15:49:14Z</dcterms:modified>
</cp:coreProperties>
</file>