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4" r:id="rId41"/>
    <p:sldId id="305" r:id="rId42"/>
    <p:sldId id="306" r:id="rId43"/>
    <p:sldId id="307" r:id="rId44"/>
    <p:sldId id="308" r:id="rId45"/>
    <p:sldId id="309" r:id="rId46"/>
    <p:sldId id="316" r:id="rId47"/>
    <p:sldId id="310" r:id="rId48"/>
    <p:sldId id="311" r:id="rId49"/>
    <p:sldId id="312" r:id="rId50"/>
    <p:sldId id="313" r:id="rId51"/>
    <p:sldId id="314" r:id="rId52"/>
    <p:sldId id="315" r:id="rId53"/>
    <p:sldId id="272" r:id="rId54"/>
    <p:sldId id="273" r:id="rId55"/>
    <p:sldId id="274" r:id="rId56"/>
    <p:sldId id="275" r:id="rId57"/>
    <p:sldId id="300" r:id="rId58"/>
    <p:sldId id="301" r:id="rId59"/>
    <p:sldId id="302" r:id="rId60"/>
    <p:sldId id="303" r:id="rId6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1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7557200000000001"/>
          <c:y val="3.8234799999999999E-2"/>
          <c:w val="0.52799799999999997"/>
          <c:h val="0.8320340000000000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Disk seek time</c:v>
                </c:pt>
              </c:strCache>
            </c:strRef>
          </c:tx>
          <c:spPr>
            <a:ln w="12700" cap="flat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000000"/>
              </a:solidFill>
              <a:ln w="12700" cap="flat">
                <a:noFill/>
                <a:miter lim="400000"/>
              </a:ln>
              <a:effectLst/>
            </c:spPr>
          </c:marker>
          <c:cat>
            <c:strRef>
              <c:f>Sheet1!$B$1:$I$1</c:f>
              <c:strCach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75000000</c:v>
                </c:pt>
                <c:pt idx="1">
                  <c:v>28000000</c:v>
                </c:pt>
                <c:pt idx="2">
                  <c:v>10000000</c:v>
                </c:pt>
                <c:pt idx="3">
                  <c:v>8000000</c:v>
                </c:pt>
                <c:pt idx="4">
                  <c:v>6000000</c:v>
                </c:pt>
                <c:pt idx="5">
                  <c:v>5000000</c:v>
                </c:pt>
                <c:pt idx="6">
                  <c:v>3000000</c:v>
                </c:pt>
                <c:pt idx="7">
                  <c:v>3000000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92-4ECF-BE76-F5944D3E4CA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SSD access time</c:v>
                </c:pt>
              </c:strCache>
            </c:strRef>
          </c:tx>
          <c:spPr>
            <a:ln w="12700" cap="flat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triangle"/>
            <c:size val="7"/>
            <c:spPr>
              <a:solidFill>
                <a:srgbClr val="000000"/>
              </a:solidFill>
              <a:ln w="12700" cap="flat">
                <a:noFill/>
                <a:miter lim="400000"/>
              </a:ln>
              <a:effectLst/>
            </c:spPr>
          </c:marker>
          <c:cat>
            <c:strRef>
              <c:f>Sheet1!$B$1:$I$1</c:f>
              <c:strCach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strCache>
            </c:strRef>
          </c:cat>
          <c:val>
            <c:numRef>
              <c:f>Sheet1!$B$3:$I$3</c:f>
              <c:numCache>
                <c:formatCode>General</c:formatCode>
                <c:ptCount val="8"/>
                <c:pt idx="7">
                  <c:v>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92-4ECF-BE76-F5944D3E4CA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DRAM access time</c:v>
                </c:pt>
              </c:strCache>
            </c:strRef>
          </c:tx>
          <c:spPr>
            <a:ln w="12700" cap="flat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square"/>
            <c:size val="7"/>
            <c:spPr>
              <a:solidFill>
                <a:srgbClr val="000000"/>
              </a:solidFill>
              <a:ln w="12700" cap="flat">
                <a:noFill/>
                <a:miter lim="400000"/>
              </a:ln>
              <a:effectLst/>
            </c:spPr>
          </c:marker>
          <c:cat>
            <c:strRef>
              <c:f>Sheet1!$B$1:$I$1</c:f>
              <c:strCach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strCache>
            </c:strRef>
          </c:cat>
          <c:val>
            <c:numRef>
              <c:f>Sheet1!$B$4:$I$4</c:f>
              <c:numCache>
                <c:formatCode>General</c:formatCode>
                <c:ptCount val="8"/>
                <c:pt idx="0">
                  <c:v>200</c:v>
                </c:pt>
                <c:pt idx="1">
                  <c:v>100</c:v>
                </c:pt>
                <c:pt idx="2">
                  <c:v>70</c:v>
                </c:pt>
                <c:pt idx="3">
                  <c:v>60</c:v>
                </c:pt>
                <c:pt idx="4">
                  <c:v>55</c:v>
                </c:pt>
                <c:pt idx="5">
                  <c:v>50</c:v>
                </c:pt>
                <c:pt idx="6">
                  <c:v>40</c:v>
                </c:pt>
                <c:pt idx="7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92-4ECF-BE76-F5944D3E4CA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SRAM access time</c:v>
                </c:pt>
              </c:strCache>
            </c:strRef>
          </c:tx>
          <c:spPr>
            <a:ln w="12700" cap="flat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rgbClr val="000000"/>
              </a:solidFill>
              <a:ln w="12700" cap="flat">
                <a:noFill/>
                <a:miter lim="400000"/>
              </a:ln>
              <a:effectLst/>
            </c:spPr>
          </c:marker>
          <c:cat>
            <c:strRef>
              <c:f>Sheet1!$B$1:$I$1</c:f>
              <c:strCach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strCache>
            </c:strRef>
          </c:cat>
          <c:val>
            <c:numRef>
              <c:f>Sheet1!$B$5:$I$5</c:f>
              <c:numCache>
                <c:formatCode>General</c:formatCode>
                <c:ptCount val="8"/>
                <c:pt idx="0">
                  <c:v>150</c:v>
                </c:pt>
                <c:pt idx="1">
                  <c:v>35</c:v>
                </c:pt>
                <c:pt idx="2">
                  <c:v>15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F92-4ECF-BE76-F5944D3E4CA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CPU cycle time</c:v>
                </c:pt>
              </c:strCache>
            </c:strRef>
          </c:tx>
          <c:spPr>
            <a:ln w="12700" cap="flat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square"/>
            <c:size val="7"/>
            <c:spPr>
              <a:solidFill>
                <a:schemeClr val="accent3">
                  <a:lumOff val="44000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c:spPr>
          </c:marker>
          <c:cat>
            <c:strRef>
              <c:f>Sheet1!$B$1:$I$1</c:f>
              <c:strCach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strCache>
            </c:strRef>
          </c:cat>
          <c:val>
            <c:numRef>
              <c:f>Sheet1!$B$6:$I$6</c:f>
              <c:numCache>
                <c:formatCode>General</c:formatCode>
                <c:ptCount val="8"/>
                <c:pt idx="0">
                  <c:v>166</c:v>
                </c:pt>
                <c:pt idx="1">
                  <c:v>50</c:v>
                </c:pt>
                <c:pt idx="2">
                  <c:v>6</c:v>
                </c:pt>
                <c:pt idx="3">
                  <c:v>1.6</c:v>
                </c:pt>
                <c:pt idx="4">
                  <c:v>0.3</c:v>
                </c:pt>
                <c:pt idx="5">
                  <c:v>0.5</c:v>
                </c:pt>
                <c:pt idx="6">
                  <c:v>0.4</c:v>
                </c:pt>
                <c:pt idx="7">
                  <c:v>0.33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F92-4ECF-BE76-F5944D3E4CA7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Effective CPU cycle time</c:v>
                </c:pt>
              </c:strCache>
            </c:strRef>
          </c:tx>
          <c:spPr>
            <a:ln w="12700" cap="flat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accent3">
                  <a:lumOff val="44000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c:spPr>
          </c:marker>
          <c:cat>
            <c:strRef>
              <c:f>Sheet1!$B$1:$I$1</c:f>
              <c:strCach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strCache>
            </c:strRef>
          </c:cat>
          <c:val>
            <c:numRef>
              <c:f>Sheet1!$B$7:$I$7</c:f>
              <c:numCache>
                <c:formatCode>General</c:formatCode>
                <c:ptCount val="8"/>
                <c:pt idx="4">
                  <c:v>0.3</c:v>
                </c:pt>
                <c:pt idx="5">
                  <c:v>0.25</c:v>
                </c:pt>
                <c:pt idx="6">
                  <c:v>0.1</c:v>
                </c:pt>
                <c:pt idx="7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F92-4ECF-BE76-F5944D3E4C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1200" b="1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US" sz="1200" b="1" i="0" u="none" strike="noStrike">
                    <a:solidFill>
                      <a:srgbClr val="000000"/>
                    </a:solidFill>
                    <a:latin typeface="Arial"/>
                  </a:rPr>
                  <a:t>Year</a:t>
                </a:r>
              </a:p>
            </c:rich>
          </c:tx>
          <c:overlay val="1"/>
        </c:title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logBase val="10"/>
          <c:orientation val="minMax"/>
          <c:min val="0.01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1200" b="1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US" sz="1200" b="1" i="0" u="none" strike="noStrike">
                    <a:solidFill>
                      <a:srgbClr val="000000"/>
                    </a:solidFill>
                    <a:latin typeface="Arial"/>
                  </a:rPr>
                  <a:t>Time (ns)</a:t>
                </a:r>
              </a:p>
            </c:rich>
          </c:tx>
          <c:overlay val="1"/>
        </c:title>
        <c:numFmt formatCode="#,##0.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crossBetween val="between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4120200000000003"/>
          <c:y val="0.35126200000000002"/>
          <c:w val="0.25879799999999997"/>
          <c:h val="0.25651600000000002"/>
        </c:manualLayout>
      </c:layout>
      <c:overlay val="1"/>
      <c:spPr>
        <a:noFill/>
        <a:ln w="9525" cap="flat">
          <a:solidFill>
            <a:srgbClr val="000000"/>
          </a:solidFill>
          <a:prstDash val="solid"/>
          <a:round/>
        </a:ln>
        <a:effectLst/>
      </c:spPr>
      <c:txPr>
        <a:bodyPr rot="0"/>
        <a:lstStyle/>
        <a:p>
          <a:pPr>
            <a:defRPr sz="1200" b="0" i="0" u="none" strike="noStrike">
              <a:solidFill>
                <a:srgbClr val="000000"/>
              </a:solidFill>
              <a:latin typeface="Arial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Shape 15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3" name="Shape 15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Goal:</a:t>
            </a:r>
          </a:p>
          <a:p>
            <a:r>
              <a:t>	Show the inefficeincy of current disk requests.</a:t>
            </a:r>
          </a:p>
          <a:p>
            <a:r>
              <a:t>Conveyed Ideas:</a:t>
            </a:r>
          </a:p>
          <a:p>
            <a:r>
              <a:t>	Rotational latency is wasted time that can be used to service tasks</a:t>
            </a:r>
          </a:p>
          <a:p>
            <a:r>
              <a:t>Background Information:</a:t>
            </a:r>
          </a:p>
          <a:p>
            <a:r>
              <a:t>	None.</a:t>
            </a:r>
          </a:p>
          <a:p>
            <a:r>
              <a:t>Slide Background:</a:t>
            </a:r>
          </a:p>
          <a:p>
            <a:r>
              <a:t>	None.</a:t>
            </a:r>
          </a:p>
          <a:p>
            <a:endParaRPr/>
          </a:p>
          <a:p>
            <a:r>
              <a:t>Kill text and arrows</a:t>
            </a:r>
          </a:p>
        </p:txBody>
      </p:sp>
    </p:spTree>
    <p:extLst>
      <p:ext uri="{BB962C8B-B14F-4D97-AF65-F5344CB8AC3E}">
        <p14:creationId xmlns:p14="http://schemas.microsoft.com/office/powerpoint/2010/main" val="389014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685800" y="1708012"/>
            <a:ext cx="7772400" cy="14700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ClrTx/>
              <a:buSzTx/>
              <a:buNone/>
              <a:defRPr sz="2000" b="0"/>
            </a:lvl1pPr>
            <a:lvl2pPr marL="0" indent="457200">
              <a:spcBef>
                <a:spcPts val="400"/>
              </a:spcBef>
              <a:buClrTx/>
              <a:buSzTx/>
              <a:buNone/>
              <a:defRPr sz="2000" b="0"/>
            </a:lvl2pPr>
            <a:lvl3pPr marL="0" indent="914400">
              <a:spcBef>
                <a:spcPts val="400"/>
              </a:spcBef>
              <a:buClrTx/>
              <a:buSzTx/>
              <a:buNone/>
              <a:defRPr sz="2000" b="0"/>
            </a:lvl3pPr>
            <a:lvl4pPr marL="0" indent="1371600">
              <a:spcBef>
                <a:spcPts val="400"/>
              </a:spcBef>
              <a:buClrTx/>
              <a:buSzTx/>
              <a:buNone/>
              <a:defRPr sz="2000" b="0"/>
            </a:lvl4pPr>
            <a:lvl5pPr marL="0" indent="1828800">
              <a:spcBef>
                <a:spcPts val="400"/>
              </a:spcBef>
              <a:buClrTx/>
              <a:buSzTx/>
              <a:buNone/>
              <a:defRPr sz="2000"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None/>
              <a:defRPr sz="2000"/>
            </a:lvl1pPr>
            <a:lvl2pPr marL="0" indent="457200">
              <a:spcBef>
                <a:spcPts val="400"/>
              </a:spcBef>
              <a:buClrTx/>
              <a:buSzTx/>
              <a:buNone/>
              <a:defRPr sz="2000"/>
            </a:lvl2pPr>
            <a:lvl3pPr marL="0" indent="914400">
              <a:spcBef>
                <a:spcPts val="400"/>
              </a:spcBef>
              <a:buClrTx/>
              <a:buSzTx/>
              <a:buNone/>
              <a:defRPr sz="2000"/>
            </a:lvl3pPr>
            <a:lvl4pPr marL="0" indent="1371600">
              <a:spcBef>
                <a:spcPts val="400"/>
              </a:spcBef>
              <a:buClrTx/>
              <a:buSzTx/>
              <a:buNone/>
              <a:defRPr sz="2000"/>
            </a:lvl4pPr>
            <a:lvl5pPr marL="0" indent="1828800">
              <a:spcBef>
                <a:spcPts val="400"/>
              </a:spcBef>
              <a:buClrTx/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374090" y="371181"/>
            <a:ext cx="7591426" cy="762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357762" y="445070"/>
            <a:ext cx="7591426" cy="762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Tx/>
              <a:buSzTx/>
              <a:buNone/>
              <a:defRPr sz="1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87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sp>
        <p:nvSpPr>
          <p:cNvPr id="3" name="Text Box 5"/>
          <p:cNvSpPr txBox="1"/>
          <p:nvPr/>
        </p:nvSpPr>
        <p:spPr>
          <a:xfrm>
            <a:off x="7943533" y="-26989"/>
            <a:ext cx="1218248" cy="275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chemeClr val="accent3">
                    <a:lumOff val="44000"/>
                  </a:schemeClr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t>Carnegie Mellon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TextBox 8"/>
          <p:cNvSpPr txBox="1"/>
          <p:nvPr/>
        </p:nvSpPr>
        <p:spPr>
          <a:xfrm>
            <a:off x="29688" y="6629400"/>
            <a:ext cx="4500524" cy="228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Bryant and O’Hallaron, Computer Systems: A Programmer’s Perspective, Third Edition</a:t>
            </a:r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119062" marR="0" indent="-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119062" marR="0" indent="-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9062" marR="0" indent="-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19062" marR="0" indent="-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19062" marR="0" indent="-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119062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119062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119062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119062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990000"/>
        </a:buClr>
        <a:buSzPct val="60000"/>
        <a:buFontTx/>
        <a:buChar char="⬛"/>
        <a:tabLst/>
        <a:defRPr sz="2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990000"/>
        </a:buClr>
        <a:buSzPct val="110000"/>
        <a:buFontTx/>
        <a:buChar char="▪"/>
        <a:tabLst/>
        <a:defRPr sz="2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8871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990000"/>
        </a:buClr>
        <a:buSzPct val="80000"/>
        <a:buFontTx/>
        <a:buChar char="▪"/>
        <a:tabLst/>
        <a:defRPr sz="2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45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990000"/>
        </a:buClr>
        <a:buSzPct val="100000"/>
        <a:buFontTx/>
        <a:buChar char="–"/>
        <a:tabLst/>
        <a:defRPr sz="2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031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990000"/>
        </a:buClr>
        <a:buSzPct val="100000"/>
        <a:buFontTx/>
        <a:buChar char="»"/>
        <a:tabLst/>
        <a:defRPr sz="2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990000"/>
        </a:buClr>
        <a:buSzPct val="100000"/>
        <a:buFontTx/>
        <a:buChar char="»"/>
        <a:tabLst/>
        <a:defRPr sz="2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990000"/>
        </a:buClr>
        <a:buSzPct val="100000"/>
        <a:buFontTx/>
        <a:buChar char="»"/>
        <a:tabLst/>
        <a:defRPr sz="2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990000"/>
        </a:buClr>
        <a:buSzPct val="100000"/>
        <a:buFontTx/>
        <a:buChar char="»"/>
        <a:tabLst/>
        <a:defRPr sz="2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990000"/>
        </a:buClr>
        <a:buSzPct val="100000"/>
        <a:buFontTx/>
        <a:buChar char="»"/>
        <a:tabLst/>
        <a:defRPr sz="2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34989/quizzes/103051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168509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116" name="Title 1"/>
          <p:cNvSpPr txBox="1">
            <a:spLocks noGrp="1"/>
          </p:cNvSpPr>
          <p:nvPr>
            <p:ph type="ctrTitle"/>
          </p:nvPr>
        </p:nvSpPr>
        <p:spPr>
          <a:xfrm>
            <a:off x="685798" y="1631950"/>
            <a:ext cx="8049829" cy="16446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indent="0" defTabSz="859536">
              <a:defRPr sz="3384"/>
            </a:pPr>
            <a:r>
              <a:rPr dirty="0"/>
              <a:t>The Memory Hierarchy</a:t>
            </a:r>
            <a:br>
              <a:rPr dirty="0"/>
            </a:br>
            <a:br>
              <a:rPr dirty="0"/>
            </a:br>
            <a:r>
              <a:rPr sz="1879" b="0" dirty="0"/>
              <a:t>15-213/15-513: Introduction to Computer Systems</a:t>
            </a:r>
            <a:br>
              <a:rPr sz="1879" b="0" dirty="0"/>
            </a:br>
            <a:r>
              <a:rPr sz="1879" b="0" dirty="0"/>
              <a:t>9</a:t>
            </a:r>
            <a:r>
              <a:rPr sz="1879" b="0" baseline="29872" dirty="0"/>
              <a:t>th</a:t>
            </a:r>
            <a:r>
              <a:rPr sz="1879" b="0" dirty="0"/>
              <a:t> Lecture,  </a:t>
            </a:r>
            <a:r>
              <a:rPr lang="en-US" sz="1879" b="0" dirty="0"/>
              <a:t>June 8,</a:t>
            </a:r>
            <a:r>
              <a:rPr sz="1879" b="0" dirty="0"/>
              <a:t> 202</a:t>
            </a:r>
            <a:r>
              <a:rPr lang="en-US" sz="1879" b="0" dirty="0"/>
              <a:t>3</a:t>
            </a:r>
            <a:endParaRPr sz="1879" b="0" dirty="0"/>
          </a:p>
        </p:txBody>
      </p:sp>
      <p:sp>
        <p:nvSpPr>
          <p:cNvPr id="117" name="Shape 80"/>
          <p:cNvSpPr txBox="1">
            <a:spLocks noGrp="1"/>
          </p:cNvSpPr>
          <p:nvPr>
            <p:ph type="subTitle" sz="half" idx="1"/>
          </p:nvPr>
        </p:nvSpPr>
        <p:spPr>
          <a:xfrm>
            <a:off x="685799" y="4419600"/>
            <a:ext cx="7678740" cy="1752600"/>
          </a:xfrm>
          <a:prstGeom prst="rect">
            <a:avLst/>
          </a:prstGeom>
        </p:spPr>
        <p:txBody>
          <a:bodyPr lIns="45699" tIns="45699" rIns="45699" bIns="45699"/>
          <a:lstStyle/>
          <a:p>
            <a:pPr defTabSz="877823">
              <a:spcBef>
                <a:spcPts val="0"/>
              </a:spcBef>
              <a:defRPr sz="1919" b="1"/>
            </a:pPr>
            <a:r>
              <a:rPr dirty="0"/>
              <a:t>Instructors:</a:t>
            </a:r>
            <a:r>
              <a:rPr b="0" dirty="0"/>
              <a:t> </a:t>
            </a:r>
          </a:p>
          <a:p>
            <a:pPr defTabSz="877823">
              <a:defRPr sz="1919"/>
            </a:pPr>
            <a:r>
              <a:rPr dirty="0"/>
              <a:t>Brian Railin</a:t>
            </a:r>
            <a:r>
              <a:rPr lang="en-US" dirty="0"/>
              <a:t>g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322" name="Rectangle 26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Memory Write Transaction (3)</a:t>
            </a:r>
          </a:p>
        </p:txBody>
      </p:sp>
      <p:sp>
        <p:nvSpPr>
          <p:cNvPr id="323" name="Rectangle 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01638" indent="-401638"/>
          </a:lstStyle>
          <a:p>
            <a:r>
              <a:t>Main memory reads data word y from the bus and stores it at address A.</a:t>
            </a:r>
          </a:p>
        </p:txBody>
      </p:sp>
      <p:sp>
        <p:nvSpPr>
          <p:cNvPr id="324" name="Rectangle 4"/>
          <p:cNvSpPr/>
          <p:nvPr/>
        </p:nvSpPr>
        <p:spPr>
          <a:xfrm>
            <a:off x="6772275" y="3806825"/>
            <a:ext cx="909638" cy="914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5" name="AutoShape 5"/>
          <p:cNvSpPr/>
          <p:nvPr/>
        </p:nvSpPr>
        <p:spPr>
          <a:xfrm>
            <a:off x="2849563" y="3959225"/>
            <a:ext cx="3890963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6" name="Rectangle 8"/>
          <p:cNvSpPr/>
          <p:nvPr/>
        </p:nvSpPr>
        <p:spPr>
          <a:xfrm>
            <a:off x="1892299" y="2663825"/>
            <a:ext cx="684215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7" name="Rectangle 9"/>
          <p:cNvSpPr/>
          <p:nvPr/>
        </p:nvSpPr>
        <p:spPr>
          <a:xfrm>
            <a:off x="1892299" y="2816225"/>
            <a:ext cx="684215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8" name="Rectangle 10"/>
          <p:cNvSpPr/>
          <p:nvPr/>
        </p:nvSpPr>
        <p:spPr>
          <a:xfrm>
            <a:off x="1892299" y="2968625"/>
            <a:ext cx="684215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331" name="Rectangle 11"/>
          <p:cNvGrpSpPr/>
          <p:nvPr/>
        </p:nvGrpSpPr>
        <p:grpSpPr>
          <a:xfrm>
            <a:off x="1892299" y="3056825"/>
            <a:ext cx="684215" cy="280800"/>
            <a:chOff x="0" y="0"/>
            <a:chExt cx="684213" cy="280798"/>
          </a:xfrm>
        </p:grpSpPr>
        <p:sp>
          <p:nvSpPr>
            <p:cNvPr id="329" name="Rectangle"/>
            <p:cNvSpPr/>
            <p:nvPr/>
          </p:nvSpPr>
          <p:spPr>
            <a:xfrm>
              <a:off x="0" y="64199"/>
              <a:ext cx="684214" cy="1524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 i="1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30" name="y"/>
            <p:cNvSpPr txBox="1"/>
            <p:nvPr/>
          </p:nvSpPr>
          <p:spPr>
            <a:xfrm>
              <a:off x="248234" y="0"/>
              <a:ext cx="187745" cy="28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400" i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y</a:t>
              </a:r>
            </a:p>
          </p:txBody>
        </p:sp>
      </p:grpSp>
      <p:sp>
        <p:nvSpPr>
          <p:cNvPr id="332" name="Rectangle 12"/>
          <p:cNvSpPr/>
          <p:nvPr/>
        </p:nvSpPr>
        <p:spPr>
          <a:xfrm>
            <a:off x="1892299" y="3273425"/>
            <a:ext cx="684215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3" name="AutoShape 13"/>
          <p:cNvSpPr/>
          <p:nvPr/>
        </p:nvSpPr>
        <p:spPr>
          <a:xfrm>
            <a:off x="2665413" y="2663825"/>
            <a:ext cx="444501" cy="381000"/>
          </a:xfrm>
          <a:prstGeom prst="rightArrow">
            <a:avLst>
              <a:gd name="adj1" fmla="val 50000"/>
              <a:gd name="adj2" fmla="val 29167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4" name="AutoShape 14"/>
          <p:cNvSpPr/>
          <p:nvPr/>
        </p:nvSpPr>
        <p:spPr>
          <a:xfrm flipH="1">
            <a:off x="2576513" y="3044825"/>
            <a:ext cx="444501" cy="381000"/>
          </a:xfrm>
          <a:prstGeom prst="rightArrow">
            <a:avLst>
              <a:gd name="adj1" fmla="val 50000"/>
              <a:gd name="adj2" fmla="val 29167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337" name="Rectangle 15"/>
          <p:cNvGrpSpPr/>
          <p:nvPr/>
        </p:nvGrpSpPr>
        <p:grpSpPr>
          <a:xfrm>
            <a:off x="3109913" y="2511425"/>
            <a:ext cx="533401" cy="1066800"/>
            <a:chOff x="0" y="0"/>
            <a:chExt cx="533400" cy="1066800"/>
          </a:xfrm>
        </p:grpSpPr>
        <p:sp>
          <p:nvSpPr>
            <p:cNvPr id="335" name="Rectangle"/>
            <p:cNvSpPr/>
            <p:nvPr/>
          </p:nvSpPr>
          <p:spPr>
            <a:xfrm>
              <a:off x="0" y="0"/>
              <a:ext cx="533400" cy="106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6" name="ALU"/>
            <p:cNvSpPr txBox="1"/>
            <p:nvPr/>
          </p:nvSpPr>
          <p:spPr>
            <a:xfrm>
              <a:off x="52069" y="383103"/>
              <a:ext cx="440890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ALU</a:t>
              </a:r>
            </a:p>
          </p:txBody>
        </p:sp>
      </p:grpSp>
      <p:sp>
        <p:nvSpPr>
          <p:cNvPr id="338" name="Text Box 16"/>
          <p:cNvSpPr txBox="1"/>
          <p:nvPr/>
        </p:nvSpPr>
        <p:spPr>
          <a:xfrm>
            <a:off x="1655445" y="2361128"/>
            <a:ext cx="1097717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Register file</a:t>
            </a:r>
          </a:p>
        </p:txBody>
      </p:sp>
      <p:sp>
        <p:nvSpPr>
          <p:cNvPr id="339" name="AutoShape 17"/>
          <p:cNvSpPr/>
          <p:nvPr/>
        </p:nvSpPr>
        <p:spPr>
          <a:xfrm>
            <a:off x="1966913" y="3502025"/>
            <a:ext cx="6096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320"/>
                </a:moveTo>
                <a:lnTo>
                  <a:pt x="10800" y="0"/>
                </a:lnTo>
                <a:lnTo>
                  <a:pt x="21600" y="4320"/>
                </a:lnTo>
                <a:lnTo>
                  <a:pt x="16200" y="4320"/>
                </a:lnTo>
                <a:lnTo>
                  <a:pt x="16200" y="17280"/>
                </a:lnTo>
                <a:lnTo>
                  <a:pt x="21600" y="17280"/>
                </a:lnTo>
                <a:lnTo>
                  <a:pt x="10800" y="21600"/>
                </a:lnTo>
                <a:lnTo>
                  <a:pt x="0" y="17280"/>
                </a:lnTo>
                <a:lnTo>
                  <a:pt x="5400" y="17280"/>
                </a:lnTo>
                <a:lnTo>
                  <a:pt x="5400" y="4320"/>
                </a:ln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342" name="Rectangle 18"/>
          <p:cNvGrpSpPr/>
          <p:nvPr/>
        </p:nvGrpSpPr>
        <p:grpSpPr>
          <a:xfrm>
            <a:off x="976312" y="3990975"/>
            <a:ext cx="1873251" cy="577850"/>
            <a:chOff x="0" y="0"/>
            <a:chExt cx="1873250" cy="577850"/>
          </a:xfrm>
        </p:grpSpPr>
        <p:sp>
          <p:nvSpPr>
            <p:cNvPr id="340" name="Rectangle"/>
            <p:cNvSpPr/>
            <p:nvPr/>
          </p:nvSpPr>
          <p:spPr>
            <a:xfrm>
              <a:off x="0" y="0"/>
              <a:ext cx="1873250" cy="57785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41" name="Memory Controller"/>
            <p:cNvSpPr txBox="1"/>
            <p:nvPr/>
          </p:nvSpPr>
          <p:spPr>
            <a:xfrm>
              <a:off x="75822" y="138628"/>
              <a:ext cx="1721606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Memory Controller</a:t>
              </a:r>
            </a:p>
          </p:txBody>
        </p:sp>
      </p:grpSp>
      <p:grpSp>
        <p:nvGrpSpPr>
          <p:cNvPr id="345" name="Rectangle 19"/>
          <p:cNvGrpSpPr/>
          <p:nvPr/>
        </p:nvGrpSpPr>
        <p:grpSpPr>
          <a:xfrm>
            <a:off x="6767513" y="4199825"/>
            <a:ext cx="914401" cy="280800"/>
            <a:chOff x="0" y="0"/>
            <a:chExt cx="914400" cy="280798"/>
          </a:xfrm>
        </p:grpSpPr>
        <p:sp>
          <p:nvSpPr>
            <p:cNvPr id="343" name="Rectangle"/>
            <p:cNvSpPr/>
            <p:nvPr/>
          </p:nvSpPr>
          <p:spPr>
            <a:xfrm>
              <a:off x="0" y="64199"/>
              <a:ext cx="914400" cy="1524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 i="1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4" name="y"/>
            <p:cNvSpPr txBox="1"/>
            <p:nvPr/>
          </p:nvSpPr>
          <p:spPr>
            <a:xfrm>
              <a:off x="363327" y="0"/>
              <a:ext cx="187746" cy="28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400" i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y</a:t>
              </a:r>
            </a:p>
          </p:txBody>
        </p:sp>
      </p:grpSp>
      <p:sp>
        <p:nvSpPr>
          <p:cNvPr id="346" name="Text Box 20"/>
          <p:cNvSpPr txBox="1"/>
          <p:nvPr/>
        </p:nvSpPr>
        <p:spPr>
          <a:xfrm>
            <a:off x="6575716" y="3485985"/>
            <a:ext cx="1298437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Main memory</a:t>
            </a:r>
          </a:p>
        </p:txBody>
      </p:sp>
      <p:sp>
        <p:nvSpPr>
          <p:cNvPr id="347" name="Text Box 21"/>
          <p:cNvSpPr txBox="1"/>
          <p:nvPr/>
        </p:nvSpPr>
        <p:spPr>
          <a:xfrm>
            <a:off x="7724458" y="3686691"/>
            <a:ext cx="20713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0</a:t>
            </a:r>
          </a:p>
        </p:txBody>
      </p:sp>
      <p:sp>
        <p:nvSpPr>
          <p:cNvPr id="348" name="Text Box 22"/>
          <p:cNvSpPr txBox="1"/>
          <p:nvPr/>
        </p:nvSpPr>
        <p:spPr>
          <a:xfrm>
            <a:off x="7708583" y="4189928"/>
            <a:ext cx="227271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</a:t>
            </a:r>
          </a:p>
        </p:txBody>
      </p:sp>
      <p:sp>
        <p:nvSpPr>
          <p:cNvPr id="349" name="Text Box 23"/>
          <p:cNvSpPr txBox="1"/>
          <p:nvPr/>
        </p:nvSpPr>
        <p:spPr>
          <a:xfrm>
            <a:off x="1287700" y="3023503"/>
            <a:ext cx="59190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%rax</a:t>
            </a:r>
          </a:p>
        </p:txBody>
      </p:sp>
      <p:sp>
        <p:nvSpPr>
          <p:cNvPr id="350" name="Text Box 25"/>
          <p:cNvSpPr txBox="1"/>
          <p:nvPr/>
        </p:nvSpPr>
        <p:spPr>
          <a:xfrm>
            <a:off x="4684394" y="2466974"/>
            <a:ext cx="2986744" cy="593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Store operation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movq %rax, A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353" name="Title 1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Today</a:t>
            </a:r>
          </a:p>
        </p:txBody>
      </p:sp>
      <p:sp>
        <p:nvSpPr>
          <p:cNvPr id="35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>
                <a:solidFill>
                  <a:srgbClr val="BFBFBF"/>
                </a:solidFill>
              </a:defRPr>
            </a:pPr>
            <a:r>
              <a:t>The memory abstraction</a:t>
            </a:r>
          </a:p>
          <a:p>
            <a:pPr>
              <a:lnSpc>
                <a:spcPct val="80000"/>
              </a:lnSpc>
            </a:pPr>
            <a:r>
              <a:t>RAM : main memory building block</a:t>
            </a:r>
          </a:p>
          <a:p>
            <a:pPr>
              <a:lnSpc>
                <a:spcPct val="80000"/>
              </a:lnSpc>
              <a:defRPr>
                <a:solidFill>
                  <a:srgbClr val="B3B3B3"/>
                </a:solidFill>
              </a:defRPr>
            </a:pPr>
            <a:r>
              <a:t>Locality of reference</a:t>
            </a:r>
          </a:p>
          <a:p>
            <a:pPr>
              <a:lnSpc>
                <a:spcPct val="80000"/>
              </a:lnSpc>
              <a:defRPr>
                <a:solidFill>
                  <a:srgbClr val="B3B3B3"/>
                </a:solidFill>
              </a:defRPr>
            </a:pPr>
            <a:r>
              <a:t>The memory hierarchy</a:t>
            </a:r>
          </a:p>
          <a:p>
            <a:pPr>
              <a:lnSpc>
                <a:spcPct val="80000"/>
              </a:lnSpc>
              <a:defRPr>
                <a:solidFill>
                  <a:srgbClr val="B3B3B3"/>
                </a:solidFill>
              </a:defRPr>
            </a:pPr>
            <a:r>
              <a:t>Storage technologies and trends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357" name="Rectangle 1028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Random-Access Memory (RAM)</a:t>
            </a:r>
          </a:p>
        </p:txBody>
      </p:sp>
      <p:sp>
        <p:nvSpPr>
          <p:cNvPr id="358" name="Rectangle 1029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  <a:prstGeom prst="rect">
            <a:avLst/>
          </a:prstGeom>
        </p:spPr>
        <p:txBody>
          <a:bodyPr/>
          <a:lstStyle/>
          <a:p>
            <a:r>
              <a:t>Key features</a:t>
            </a:r>
          </a:p>
          <a:p>
            <a:pPr marL="742950" lvl="1" indent="-285750">
              <a:spcBef>
                <a:spcPts val="400"/>
              </a:spcBef>
              <a:defRPr sz="2000" b="0">
                <a:solidFill>
                  <a:srgbClr val="C00000"/>
                </a:solidFill>
              </a:defRPr>
            </a:pPr>
            <a:r>
              <a:t>RAM </a:t>
            </a:r>
            <a:r>
              <a:rPr>
                <a:solidFill>
                  <a:srgbClr val="000000"/>
                </a:solidFill>
              </a:rPr>
              <a:t>is traditionally packaged as a chip.</a:t>
            </a:r>
          </a:p>
          <a:p>
            <a:pPr marL="1143000" lvl="2" indent="-228600">
              <a:spcBef>
                <a:spcPts val="400"/>
              </a:spcBef>
              <a:buClrTx/>
              <a:defRPr sz="2000" b="0"/>
            </a:pPr>
            <a:r>
              <a:t>or embedded as part of processor chip</a:t>
            </a:r>
          </a:p>
          <a:p>
            <a:pPr marL="742950" lvl="1" indent="-285750">
              <a:spcBef>
                <a:spcPts val="400"/>
              </a:spcBef>
              <a:defRPr sz="2000" b="0"/>
            </a:pPr>
            <a:r>
              <a:t>Basic storage unit is normally a </a:t>
            </a:r>
            <a:r>
              <a:rPr>
                <a:solidFill>
                  <a:srgbClr val="C00000"/>
                </a:solidFill>
              </a:rPr>
              <a:t>cell </a:t>
            </a:r>
            <a:r>
              <a:t>(one bit per cell).</a:t>
            </a:r>
          </a:p>
          <a:p>
            <a:pPr marL="742950" lvl="1" indent="-285750">
              <a:spcBef>
                <a:spcPts val="400"/>
              </a:spcBef>
              <a:defRPr sz="2000" b="0"/>
            </a:pPr>
            <a:r>
              <a:t>Multiple RAM chips form a memory.</a:t>
            </a:r>
          </a:p>
          <a:p>
            <a:endParaRPr sz="2000" b="0"/>
          </a:p>
          <a:p>
            <a:r>
              <a:t>RAM comes in two varieties:</a:t>
            </a:r>
          </a:p>
          <a:p>
            <a:pPr marL="742950" lvl="1" indent="-285750">
              <a:spcBef>
                <a:spcPts val="400"/>
              </a:spcBef>
              <a:defRPr sz="2000" b="0"/>
            </a:pPr>
            <a:r>
              <a:t>SRAM (Static RAM)</a:t>
            </a:r>
          </a:p>
          <a:p>
            <a:pPr marL="742950" lvl="1" indent="-285750">
              <a:spcBef>
                <a:spcPts val="400"/>
              </a:spcBef>
              <a:defRPr sz="2000" b="0"/>
            </a:pPr>
            <a:r>
              <a:t>DRAM (Dynamic RAM)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361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RAM Technologies</a:t>
            </a:r>
          </a:p>
        </p:txBody>
      </p:sp>
      <p:sp>
        <p:nvSpPr>
          <p:cNvPr id="362" name="Content Placeholder 4"/>
          <p:cNvSpPr txBox="1"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</p:spPr>
        <p:txBody>
          <a:bodyPr/>
          <a:lstStyle/>
          <a:p>
            <a:pPr marL="315468" indent="-315468" defTabSz="841247">
              <a:defRPr sz="2576"/>
            </a:pPr>
            <a:r>
              <a:t>DRAM</a:t>
            </a:r>
          </a:p>
          <a:p>
            <a:pPr marL="315468" indent="-315468" defTabSz="841247">
              <a:defRPr sz="2576"/>
            </a:pPr>
            <a:endParaRPr/>
          </a:p>
          <a:p>
            <a:pPr marL="315468" indent="-315468" defTabSz="841247">
              <a:defRPr sz="2576"/>
            </a:pPr>
            <a:endParaRPr/>
          </a:p>
          <a:p>
            <a:pPr marL="315468" indent="-315468" defTabSz="841247">
              <a:defRPr sz="2576"/>
            </a:pPr>
            <a:endParaRPr/>
          </a:p>
          <a:p>
            <a:pPr marL="0" indent="0" defTabSz="841247">
              <a:buSzTx/>
              <a:buFont typeface="Wingdings 2"/>
              <a:buNone/>
              <a:defRPr sz="2576"/>
            </a:pPr>
            <a:endParaRPr/>
          </a:p>
          <a:p>
            <a:pPr marL="315468" indent="-315468" defTabSz="841247">
              <a:defRPr sz="2576"/>
            </a:pPr>
            <a:r>
              <a:t>1 Transistor + 1 capacitor / bit</a:t>
            </a:r>
          </a:p>
          <a:p>
            <a:pPr marL="683513" lvl="1" indent="-262890" defTabSz="841247">
              <a:spcBef>
                <a:spcPts val="500"/>
              </a:spcBef>
              <a:defRPr sz="2208" b="0"/>
            </a:pPr>
            <a:r>
              <a:t>Capacitor oriented vertically</a:t>
            </a:r>
          </a:p>
          <a:p>
            <a:pPr marL="315468" indent="-315468" defTabSz="841247">
              <a:defRPr sz="2576"/>
            </a:pPr>
            <a:r>
              <a:t>Must refresh state periodically</a:t>
            </a:r>
          </a:p>
        </p:txBody>
      </p:sp>
      <p:sp>
        <p:nvSpPr>
          <p:cNvPr id="363" name="Content Placeholder 5"/>
          <p:cNvSpPr txBox="1"/>
          <p:nvPr/>
        </p:nvSpPr>
        <p:spPr>
          <a:xfrm>
            <a:off x="4708207" y="1362075"/>
            <a:ext cx="3780473" cy="4972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600"/>
              </a:spcBef>
              <a:buClr>
                <a:srgbClr val="990000"/>
              </a:buClr>
              <a:buSzPct val="6000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SRAM</a:t>
            </a:r>
          </a:p>
          <a:p>
            <a:pPr marL="342900" indent="-342900">
              <a:spcBef>
                <a:spcPts val="600"/>
              </a:spcBef>
              <a:buClr>
                <a:srgbClr val="990000"/>
              </a:buClr>
              <a:buSzPct val="6000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marL="342900" indent="-342900">
              <a:spcBef>
                <a:spcPts val="600"/>
              </a:spcBef>
              <a:buClr>
                <a:srgbClr val="990000"/>
              </a:buClr>
              <a:buSzPct val="6000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marL="342900" indent="-342900">
              <a:spcBef>
                <a:spcPts val="600"/>
              </a:spcBef>
              <a:buClr>
                <a:srgbClr val="990000"/>
              </a:buClr>
              <a:buSzPct val="6000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marL="342900" indent="-342900">
              <a:spcBef>
                <a:spcPts val="600"/>
              </a:spcBef>
              <a:buClr>
                <a:srgbClr val="990000"/>
              </a:buClr>
              <a:buSzPct val="6000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6 transistors / bit</a:t>
            </a:r>
          </a:p>
          <a:p>
            <a:pPr marL="342900" indent="-342900">
              <a:spcBef>
                <a:spcPts val="600"/>
              </a:spcBef>
              <a:buClr>
                <a:srgbClr val="990000"/>
              </a:buClr>
              <a:buSzPct val="6000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Holds state indefinitely</a:t>
            </a:r>
          </a:p>
        </p:txBody>
      </p:sp>
      <p:pic>
        <p:nvPicPr>
          <p:cNvPr id="36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927479"/>
            <a:ext cx="2562340" cy="1774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658" y="1860735"/>
            <a:ext cx="1550819" cy="13428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368" name="Rectangle 1030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SRAM vs DRAM Summary</a:t>
            </a:r>
          </a:p>
        </p:txBody>
      </p:sp>
      <p:sp>
        <p:nvSpPr>
          <p:cNvPr id="369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396875" y="4012707"/>
            <a:ext cx="7896225" cy="2321419"/>
          </a:xfrm>
          <a:prstGeom prst="rect">
            <a:avLst/>
          </a:prstGeom>
        </p:spPr>
        <p:txBody>
          <a:bodyPr/>
          <a:lstStyle/>
          <a:p>
            <a:r>
              <a:t>Trends</a:t>
            </a:r>
          </a:p>
          <a:p>
            <a:pPr marL="742950" lvl="1" indent="-285750">
              <a:spcBef>
                <a:spcPts val="400"/>
              </a:spcBef>
              <a:defRPr sz="2000" b="0"/>
            </a:pPr>
            <a:r>
              <a:t>SRAM scales with semiconductor technology</a:t>
            </a:r>
          </a:p>
          <a:p>
            <a:pPr marL="1143000" lvl="2" indent="-228600">
              <a:spcBef>
                <a:spcPts val="400"/>
              </a:spcBef>
              <a:buClrTx/>
              <a:defRPr sz="2000" b="0"/>
            </a:pPr>
            <a:r>
              <a:t>Reaching its limits</a:t>
            </a:r>
          </a:p>
          <a:p>
            <a:pPr marL="742950" lvl="1" indent="-285750">
              <a:spcBef>
                <a:spcPts val="400"/>
              </a:spcBef>
              <a:defRPr sz="2000" b="0"/>
            </a:pPr>
            <a:r>
              <a:t>DRAM scaling limited by need for minimum capacitance</a:t>
            </a:r>
          </a:p>
          <a:p>
            <a:pPr marL="1143000" lvl="2" indent="-228600">
              <a:spcBef>
                <a:spcPts val="400"/>
              </a:spcBef>
              <a:buClrTx/>
              <a:defRPr sz="2000" b="0"/>
            </a:pPr>
            <a:r>
              <a:t>Aspect ratio limits how deep can make capacitor</a:t>
            </a:r>
          </a:p>
          <a:p>
            <a:pPr marL="1143000" lvl="2" indent="-228600">
              <a:spcBef>
                <a:spcPts val="400"/>
              </a:spcBef>
              <a:buClrTx/>
              <a:defRPr sz="2000" b="0"/>
            </a:pPr>
            <a:r>
              <a:t>Also reaching its limits</a:t>
            </a:r>
          </a:p>
        </p:txBody>
      </p:sp>
      <p:sp>
        <p:nvSpPr>
          <p:cNvPr id="370" name="Text Box 1028"/>
          <p:cNvSpPr txBox="1"/>
          <p:nvPr/>
        </p:nvSpPr>
        <p:spPr>
          <a:xfrm>
            <a:off x="357018" y="1197677"/>
            <a:ext cx="8610601" cy="2194383"/>
          </a:xfrm>
          <a:prstGeom prst="rect">
            <a:avLst/>
          </a:prstGeom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0">
                <a:latin typeface="Calibri"/>
                <a:ea typeface="Calibri"/>
                <a:cs typeface="Calibri"/>
                <a:sym typeface="Calibri"/>
              </a:defRPr>
            </a:pPr>
            <a:r>
              <a:t>	</a:t>
            </a:r>
            <a:r>
              <a:rPr b="1"/>
              <a:t>Trans.	Access	Needs	Needs		</a:t>
            </a:r>
          </a:p>
          <a:p>
            <a:pPr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	per bit	 time	refresh?	EDC?	Cost	Applications</a:t>
            </a:r>
          </a:p>
          <a:p>
            <a:pPr>
              <a:defRPr sz="20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 sz="2000" b="0">
                <a:latin typeface="Calibri"/>
                <a:ea typeface="Calibri"/>
                <a:cs typeface="Calibri"/>
                <a:sym typeface="Calibri"/>
              </a:defRPr>
            </a:pPr>
            <a:r>
              <a:t>SRAM	6 or 8	1x	No	Maybe	100x	Cache memories</a:t>
            </a:r>
          </a:p>
          <a:p>
            <a:pPr>
              <a:defRPr sz="20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 sz="2000" b="0">
                <a:latin typeface="Calibri"/>
                <a:ea typeface="Calibri"/>
                <a:cs typeface="Calibri"/>
                <a:sym typeface="Calibri"/>
              </a:defRPr>
            </a:pPr>
            <a:r>
              <a:t>DRAM	1	10x	Yes	Yes	1x	Main memories,</a:t>
            </a:r>
          </a:p>
          <a:p>
            <a:pPr>
              <a:defRPr sz="2000" b="0">
                <a:latin typeface="Calibri"/>
                <a:ea typeface="Calibri"/>
                <a:cs typeface="Calibri"/>
                <a:sym typeface="Calibri"/>
              </a:defRPr>
            </a:pPr>
            <a:r>
              <a:t>						frame buffers</a:t>
            </a:r>
          </a:p>
        </p:txBody>
      </p:sp>
      <p:sp>
        <p:nvSpPr>
          <p:cNvPr id="371" name="TextBox 1"/>
          <p:cNvSpPr txBox="1"/>
          <p:nvPr/>
        </p:nvSpPr>
        <p:spPr>
          <a:xfrm>
            <a:off x="402738" y="3444447"/>
            <a:ext cx="3402097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EDC: Error detection and correction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174090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374" name="Rectangle 1028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80962" indent="-80962" defTabSz="621791">
              <a:defRPr sz="2448"/>
            </a:lvl1pPr>
          </a:lstStyle>
          <a:p>
            <a:r>
              <a:t>Enhanced DRAMs (Hidden Slide, Extra Detail for Modern Systems)</a:t>
            </a:r>
          </a:p>
        </p:txBody>
      </p:sp>
      <p:sp>
        <p:nvSpPr>
          <p:cNvPr id="375" name="Rectangle 1029"/>
          <p:cNvSpPr txBox="1">
            <a:spLocks noGrp="1"/>
          </p:cNvSpPr>
          <p:nvPr>
            <p:ph type="body" idx="1"/>
          </p:nvPr>
        </p:nvSpPr>
        <p:spPr>
          <a:xfrm>
            <a:off x="396875" y="1362074"/>
            <a:ext cx="8594725" cy="5114926"/>
          </a:xfrm>
          <a:prstGeom prst="rect">
            <a:avLst/>
          </a:prstGeom>
        </p:spPr>
        <p:txBody>
          <a:bodyPr/>
          <a:lstStyle/>
          <a:p>
            <a:r>
              <a:t>Operation of DRAM cell has not changed since its invention</a:t>
            </a:r>
          </a:p>
          <a:p>
            <a:pPr marL="742950" lvl="1" indent="-285750">
              <a:spcBef>
                <a:spcPts val="400"/>
              </a:spcBef>
              <a:defRPr sz="2000" b="0"/>
            </a:pPr>
            <a:r>
              <a:t>Commercialized by Intel in 1970. </a:t>
            </a:r>
          </a:p>
          <a:p>
            <a:r>
              <a:t>DRAM cores with better interface logic and faster I/O :</a:t>
            </a:r>
          </a:p>
          <a:p>
            <a:pPr marL="742950" lvl="1" indent="-285750">
              <a:spcBef>
                <a:spcPts val="400"/>
              </a:spcBef>
              <a:defRPr sz="2000" b="0"/>
            </a:pPr>
            <a:r>
              <a:t>Synchronous DRAM (</a:t>
            </a:r>
            <a:r>
              <a:rPr>
                <a:solidFill>
                  <a:srgbClr val="FF0000"/>
                </a:solidFill>
              </a:rPr>
              <a:t>SDRAM</a:t>
            </a:r>
            <a:r>
              <a:t>)</a:t>
            </a:r>
          </a:p>
          <a:p>
            <a:pPr marL="1143000" lvl="2" indent="-228600">
              <a:spcBef>
                <a:spcPts val="400"/>
              </a:spcBef>
              <a:buClrTx/>
              <a:defRPr sz="2000" b="0"/>
            </a:pPr>
            <a:r>
              <a:t>Uses a conventional clock signal instead of asynchronous control</a:t>
            </a:r>
          </a:p>
          <a:p>
            <a:pPr marL="742950" lvl="1" indent="-285750">
              <a:spcBef>
                <a:spcPts val="400"/>
              </a:spcBef>
              <a:defRPr sz="2000" b="0"/>
            </a:pPr>
            <a:endParaRPr/>
          </a:p>
          <a:p>
            <a:pPr marL="742950" lvl="1" indent="-285750">
              <a:spcBef>
                <a:spcPts val="400"/>
              </a:spcBef>
              <a:defRPr sz="2000" b="0"/>
            </a:pPr>
            <a:r>
              <a:t>Double data-rate synchronous DRAM (</a:t>
            </a:r>
            <a:r>
              <a:rPr>
                <a:solidFill>
                  <a:srgbClr val="FF0000"/>
                </a:solidFill>
              </a:rPr>
              <a:t>DDR SDRAM</a:t>
            </a:r>
            <a:r>
              <a:t>)</a:t>
            </a:r>
          </a:p>
          <a:p>
            <a:pPr marL="1143000" lvl="2" indent="-228600">
              <a:spcBef>
                <a:spcPts val="400"/>
              </a:spcBef>
              <a:buClrTx/>
              <a:defRPr sz="2000" b="0"/>
            </a:pPr>
            <a:r>
              <a:t>Double edge clocking sends two bits per cycle per pin</a:t>
            </a:r>
          </a:p>
          <a:p>
            <a:pPr marL="1143000" lvl="2" indent="-228600">
              <a:spcBef>
                <a:spcPts val="400"/>
              </a:spcBef>
              <a:buClrTx/>
              <a:defRPr sz="2000" b="0"/>
            </a:pPr>
            <a:r>
              <a:t>Different types distinguished by size of small prefetch buffer:</a:t>
            </a:r>
          </a:p>
          <a:p>
            <a:pPr marL="1600200" lvl="3" indent="-228600">
              <a:spcBef>
                <a:spcPts val="400"/>
              </a:spcBef>
              <a:buClrTx/>
              <a:defRPr sz="2000" b="0">
                <a:solidFill>
                  <a:srgbClr val="FF0000"/>
                </a:solidFill>
              </a:defRPr>
            </a:pPr>
            <a:r>
              <a:t>DDR</a:t>
            </a:r>
            <a:r>
              <a:rPr>
                <a:solidFill>
                  <a:srgbClr val="000000"/>
                </a:solidFill>
              </a:rPr>
              <a:t> (2 bits), </a:t>
            </a:r>
            <a:r>
              <a:t>DDR2</a:t>
            </a:r>
            <a:r>
              <a:rPr>
                <a:solidFill>
                  <a:srgbClr val="000000"/>
                </a:solidFill>
              </a:rPr>
              <a:t> (4 bits), </a:t>
            </a:r>
            <a:r>
              <a:t>DDR3</a:t>
            </a:r>
            <a:r>
              <a:rPr>
                <a:solidFill>
                  <a:srgbClr val="000000"/>
                </a:solidFill>
              </a:rPr>
              <a:t> (8 bits),</a:t>
            </a:r>
            <a:r>
              <a:t> DDR4</a:t>
            </a:r>
            <a:r>
              <a:rPr>
                <a:solidFill>
                  <a:srgbClr val="000000"/>
                </a:solidFill>
              </a:rPr>
              <a:t> (16 bits)</a:t>
            </a:r>
          </a:p>
          <a:p>
            <a:pPr marL="1143000" lvl="2" indent="-228600">
              <a:spcBef>
                <a:spcPts val="400"/>
              </a:spcBef>
              <a:buClrTx/>
              <a:defRPr sz="2000" b="0"/>
            </a:pPr>
            <a:r>
              <a:t>By 2010, standard for most server and desktop systems</a:t>
            </a:r>
          </a:p>
          <a:p>
            <a:pPr marL="1143000" lvl="2" indent="-228600">
              <a:spcBef>
                <a:spcPts val="400"/>
              </a:spcBef>
              <a:buClrTx/>
              <a:defRPr sz="2000" b="0"/>
            </a:pPr>
            <a:r>
              <a:t>Intel Core i7 supports DDR3 and DDR4 SDRAM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667" name="Title 1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Today</a:t>
            </a:r>
          </a:p>
        </p:txBody>
      </p:sp>
      <p:sp>
        <p:nvSpPr>
          <p:cNvPr id="66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>
                <a:solidFill>
                  <a:srgbClr val="BFBFBF"/>
                </a:solidFill>
              </a:defRPr>
            </a:pPr>
            <a:r>
              <a:t>The memory Abstraction</a:t>
            </a:r>
          </a:p>
          <a:p>
            <a:pPr>
              <a:lnSpc>
                <a:spcPct val="80000"/>
              </a:lnSpc>
              <a:defRPr>
                <a:solidFill>
                  <a:srgbClr val="BFBFBF"/>
                </a:solidFill>
              </a:defRPr>
            </a:pPr>
            <a:r>
              <a:t>DRAM : main memory building block</a:t>
            </a:r>
          </a:p>
          <a:p>
            <a:pPr>
              <a:lnSpc>
                <a:spcPct val="80000"/>
              </a:lnSpc>
            </a:pPr>
            <a:r>
              <a:t>Locality of reference</a:t>
            </a:r>
          </a:p>
          <a:p>
            <a:pPr>
              <a:lnSpc>
                <a:spcPct val="80000"/>
              </a:lnSpc>
              <a:defRPr>
                <a:solidFill>
                  <a:srgbClr val="B3B3B3"/>
                </a:solidFill>
              </a:defRPr>
            </a:pPr>
            <a:r>
              <a:t>The memory hierarchy</a:t>
            </a:r>
          </a:p>
          <a:p>
            <a:pPr>
              <a:lnSpc>
                <a:spcPct val="80000"/>
              </a:lnSpc>
              <a:defRPr>
                <a:solidFill>
                  <a:srgbClr val="B3B3B3"/>
                </a:solidFill>
              </a:defRPr>
            </a:pPr>
            <a:r>
              <a:t>Storage technologies and trends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671" name="Rectangle 2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The CPU-Memory Gap</a:t>
            </a:r>
          </a:p>
        </p:txBody>
      </p:sp>
      <p:sp>
        <p:nvSpPr>
          <p:cNvPr id="672" name="Rectangle 4"/>
          <p:cNvSpPr txBox="1"/>
          <p:nvPr/>
        </p:nvSpPr>
        <p:spPr>
          <a:xfrm>
            <a:off x="404813" y="1142999"/>
            <a:ext cx="8167686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defRPr>
                <a:solidFill>
                  <a:srgbClr val="C00000"/>
                </a:solidFill>
                <a:effectLst>
                  <a:outerShdw blurRad="38100" dist="38100" dir="2700000" rotWithShape="0">
                    <a:srgbClr val="DDDDDD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t>The gap </a:t>
            </a:r>
            <a:r>
              <a:rPr i="1">
                <a:ln w="9525" cap="flat">
                  <a:solidFill>
                    <a:srgbClr val="DF9F98"/>
                  </a:solidFill>
                  <a:prstDash val="solid"/>
                  <a:round/>
                </a:ln>
              </a:rPr>
              <a:t>widens</a:t>
            </a:r>
            <a:r>
              <a:t> between DRAM, disk, and CPU speeds. </a:t>
            </a:r>
          </a:p>
        </p:txBody>
      </p:sp>
      <p:graphicFrame>
        <p:nvGraphicFramePr>
          <p:cNvPr id="673" name="Chart 13"/>
          <p:cNvGraphicFramePr/>
          <p:nvPr/>
        </p:nvGraphicFramePr>
        <p:xfrm>
          <a:off x="500332" y="1885727"/>
          <a:ext cx="8163324" cy="4519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74" name="TextBox 8"/>
          <p:cNvSpPr txBox="1"/>
          <p:nvPr/>
        </p:nvSpPr>
        <p:spPr>
          <a:xfrm>
            <a:off x="5488838" y="4159477"/>
            <a:ext cx="715267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DRAM</a:t>
            </a:r>
          </a:p>
        </p:txBody>
      </p:sp>
      <p:sp>
        <p:nvSpPr>
          <p:cNvPr id="675" name="TextBox 9"/>
          <p:cNvSpPr txBox="1"/>
          <p:nvPr/>
        </p:nvSpPr>
        <p:spPr>
          <a:xfrm>
            <a:off x="6061998" y="5189356"/>
            <a:ext cx="49604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CPU</a:t>
            </a:r>
          </a:p>
        </p:txBody>
      </p:sp>
      <p:sp>
        <p:nvSpPr>
          <p:cNvPr id="676" name="TextBox 10"/>
          <p:cNvSpPr txBox="1"/>
          <p:nvPr/>
        </p:nvSpPr>
        <p:spPr>
          <a:xfrm>
            <a:off x="5754912" y="2890509"/>
            <a:ext cx="46434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SSD</a:t>
            </a:r>
          </a:p>
        </p:txBody>
      </p:sp>
      <p:sp>
        <p:nvSpPr>
          <p:cNvPr id="677" name="TextBox 7"/>
          <p:cNvSpPr txBox="1"/>
          <p:nvPr/>
        </p:nvSpPr>
        <p:spPr>
          <a:xfrm>
            <a:off x="5464755" y="2297668"/>
            <a:ext cx="505308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Disk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/>
          </a:p>
        </p:txBody>
      </p:sp>
      <p:sp>
        <p:nvSpPr>
          <p:cNvPr id="680" name="Title 1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Locality to the Rescue!	</a:t>
            </a:r>
          </a:p>
        </p:txBody>
      </p:sp>
      <p:sp>
        <p:nvSpPr>
          <p:cNvPr id="68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pPr marL="0" indent="0">
              <a:buSzTx/>
              <a:buFont typeface="Wingdings 2"/>
              <a:buNone/>
            </a:pPr>
            <a:r>
              <a:t>The key to bridging this CPU-Memory gap is an important property of computer programs known as </a:t>
            </a:r>
            <a:r>
              <a:rPr>
                <a:solidFill>
                  <a:srgbClr val="C00000"/>
                </a:solidFill>
              </a:rPr>
              <a:t>locality.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/>
          </a:p>
        </p:txBody>
      </p:sp>
      <p:sp>
        <p:nvSpPr>
          <p:cNvPr id="684" name="Title 1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8177384" cy="762001"/>
          </a:xfrm>
          <a:prstGeom prst="rect">
            <a:avLst/>
          </a:prstGeom>
        </p:spPr>
        <p:txBody>
          <a:bodyPr/>
          <a:lstStyle/>
          <a:p>
            <a:r>
              <a:t>Locality</a:t>
            </a:r>
          </a:p>
        </p:txBody>
      </p:sp>
      <p:sp>
        <p:nvSpPr>
          <p:cNvPr id="68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tabLst>
                <a:tab pos="38100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>
                <a:solidFill>
                  <a:srgbClr val="C00000"/>
                </a:solidFill>
              </a:defRPr>
            </a:pPr>
            <a:r>
              <a:t>Principle of Locality: </a:t>
            </a:r>
            <a:r>
              <a:rPr>
                <a:solidFill>
                  <a:srgbClr val="000000"/>
                </a:solidFill>
              </a:rPr>
              <a:t>Many Programs tend to use data and instructions with addresses near or equal to those they have used recently.</a:t>
            </a:r>
          </a:p>
          <a:p>
            <a:pPr>
              <a:tabLst>
                <a:tab pos="38100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>
                <a:solidFill>
                  <a:srgbClr val="C00000"/>
                </a:solidFill>
              </a:defRPr>
            </a:pPr>
            <a:endParaRPr>
              <a:solidFill>
                <a:srgbClr val="000000"/>
              </a:solidFill>
            </a:endParaRPr>
          </a:p>
          <a:p>
            <a:pPr>
              <a:tabLst>
                <a:tab pos="38100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>
                <a:solidFill>
                  <a:srgbClr val="C00000"/>
                </a:solidFill>
              </a:defRPr>
            </a:pPr>
            <a:r>
              <a:t>Temporal locality:  </a:t>
            </a:r>
          </a:p>
          <a:p>
            <a:pPr marL="742950" lvl="1" indent="-285750">
              <a:spcBef>
                <a:spcPts val="400"/>
              </a:spcBef>
              <a:tabLst>
                <a:tab pos="38100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 b="0"/>
            </a:pPr>
            <a:r>
              <a:t>Recently referenced items are likely </a:t>
            </a:r>
            <a:br/>
            <a:r>
              <a:t>to be referenced again in the near future</a:t>
            </a:r>
          </a:p>
          <a:p>
            <a:pPr>
              <a:tabLst>
                <a:tab pos="38100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>
                <a:solidFill>
                  <a:srgbClr val="C00000"/>
                </a:solidFill>
              </a:defRPr>
            </a:pPr>
            <a:endParaRPr/>
          </a:p>
          <a:p>
            <a:pPr>
              <a:tabLst>
                <a:tab pos="38100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>
                <a:solidFill>
                  <a:srgbClr val="C00000"/>
                </a:solidFill>
              </a:defRPr>
            </a:pPr>
            <a:r>
              <a:t>Spatial locality:  </a:t>
            </a:r>
          </a:p>
          <a:p>
            <a:pPr marL="742950" lvl="1" indent="-285750">
              <a:spcBef>
                <a:spcPts val="400"/>
              </a:spcBef>
              <a:tabLst>
                <a:tab pos="38100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 b="0"/>
            </a:pPr>
            <a:r>
              <a:t>Items with nearby addresses tend </a:t>
            </a:r>
            <a:br/>
            <a:r>
              <a:t>to be referenced close together in time</a:t>
            </a:r>
          </a:p>
        </p:txBody>
      </p:sp>
      <p:sp>
        <p:nvSpPr>
          <p:cNvPr id="686" name="Rectangle 3"/>
          <p:cNvSpPr/>
          <p:nvPr/>
        </p:nvSpPr>
        <p:spPr>
          <a:xfrm>
            <a:off x="6096000" y="3124200"/>
            <a:ext cx="1905000" cy="3048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8575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87" name="Rectangle 4"/>
          <p:cNvSpPr/>
          <p:nvPr/>
        </p:nvSpPr>
        <p:spPr>
          <a:xfrm>
            <a:off x="6489700" y="3124200"/>
            <a:ext cx="381000" cy="304800"/>
          </a:xfrm>
          <a:prstGeom prst="rect">
            <a:avLst/>
          </a:prstGeom>
          <a:solidFill>
            <a:srgbClr val="FF9999"/>
          </a:solidFill>
          <a:ln w="28575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88" name="Freeform 5"/>
          <p:cNvSpPr/>
          <p:nvPr/>
        </p:nvSpPr>
        <p:spPr>
          <a:xfrm>
            <a:off x="6356498" y="2634645"/>
            <a:ext cx="547260" cy="41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28" h="20592" extrusionOk="0">
                <a:moveTo>
                  <a:pt x="8718" y="20592"/>
                </a:moveTo>
                <a:cubicBezTo>
                  <a:pt x="3715" y="13160"/>
                  <a:pt x="-1288" y="5729"/>
                  <a:pt x="300" y="2628"/>
                </a:cubicBezTo>
                <a:cubicBezTo>
                  <a:pt x="1887" y="-473"/>
                  <a:pt x="16177" y="-1008"/>
                  <a:pt x="18244" y="1986"/>
                </a:cubicBezTo>
                <a:cubicBezTo>
                  <a:pt x="20312" y="4980"/>
                  <a:pt x="16509" y="12786"/>
                  <a:pt x="12706" y="20592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689" name="Rectangle 6"/>
          <p:cNvSpPr/>
          <p:nvPr/>
        </p:nvSpPr>
        <p:spPr>
          <a:xfrm>
            <a:off x="6102260" y="4616939"/>
            <a:ext cx="1905001" cy="30480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8575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90" name="Rectangle 7"/>
          <p:cNvSpPr/>
          <p:nvPr/>
        </p:nvSpPr>
        <p:spPr>
          <a:xfrm>
            <a:off x="6495960" y="4616939"/>
            <a:ext cx="381001" cy="304801"/>
          </a:xfrm>
          <a:prstGeom prst="rect">
            <a:avLst/>
          </a:prstGeom>
          <a:solidFill>
            <a:srgbClr val="FF9999"/>
          </a:solidFill>
          <a:ln w="28575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91" name="Rectangle 9"/>
          <p:cNvSpPr/>
          <p:nvPr/>
        </p:nvSpPr>
        <p:spPr>
          <a:xfrm>
            <a:off x="6870700" y="4616939"/>
            <a:ext cx="381000" cy="304801"/>
          </a:xfrm>
          <a:prstGeom prst="rect">
            <a:avLst/>
          </a:prstGeom>
          <a:solidFill>
            <a:srgbClr val="FF9999"/>
          </a:solidFill>
          <a:ln w="28575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92" name="Freeform 10"/>
          <p:cNvSpPr/>
          <p:nvPr/>
        </p:nvSpPr>
        <p:spPr>
          <a:xfrm>
            <a:off x="6472162" y="4202247"/>
            <a:ext cx="730912" cy="343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763" h="20658" extrusionOk="0">
                <a:moveTo>
                  <a:pt x="3729" y="20271"/>
                </a:moveTo>
                <a:cubicBezTo>
                  <a:pt x="1153" y="12888"/>
                  <a:pt x="-1423" y="5506"/>
                  <a:pt x="919" y="2475"/>
                </a:cubicBezTo>
                <a:cubicBezTo>
                  <a:pt x="3261" y="-555"/>
                  <a:pt x="15383" y="-942"/>
                  <a:pt x="17780" y="2088"/>
                </a:cubicBezTo>
                <a:cubicBezTo>
                  <a:pt x="20177" y="5119"/>
                  <a:pt x="17739" y="12888"/>
                  <a:pt x="15300" y="20658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/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" grpId="1" build="p" bldLvl="5" animBg="1" advAuto="0"/>
      <p:bldP spid="686" grpId="2" animBg="1" advAuto="0"/>
      <p:bldP spid="687" grpId="3" animBg="1" advAuto="0"/>
      <p:bldP spid="688" grpId="4" animBg="1" advAuto="0"/>
      <p:bldP spid="689" grpId="5" animBg="1" advAuto="0"/>
      <p:bldP spid="690" grpId="6" animBg="1" advAuto="0"/>
      <p:bldP spid="691" grpId="7" animBg="1" advAuto="0"/>
      <p:bldP spid="692" grpId="8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168509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24" name="Title 1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Today</a:t>
            </a:r>
          </a:p>
        </p:txBody>
      </p:sp>
      <p:sp>
        <p:nvSpPr>
          <p:cNvPr id="12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t>The memory abstraction</a:t>
            </a:r>
          </a:p>
          <a:p>
            <a:pPr>
              <a:lnSpc>
                <a:spcPct val="80000"/>
              </a:lnSpc>
              <a:defRPr>
                <a:solidFill>
                  <a:srgbClr val="B3B3B3"/>
                </a:solidFill>
              </a:defRPr>
            </a:pPr>
            <a:r>
              <a:t>RAM : main memory building block</a:t>
            </a:r>
          </a:p>
          <a:p>
            <a:pPr>
              <a:lnSpc>
                <a:spcPct val="80000"/>
              </a:lnSpc>
              <a:defRPr>
                <a:solidFill>
                  <a:srgbClr val="B3B3B3"/>
                </a:solidFill>
              </a:defRPr>
            </a:pPr>
            <a:r>
              <a:t>Locality of reference</a:t>
            </a:r>
          </a:p>
          <a:p>
            <a:pPr>
              <a:lnSpc>
                <a:spcPct val="80000"/>
              </a:lnSpc>
              <a:defRPr>
                <a:solidFill>
                  <a:srgbClr val="B3B3B3"/>
                </a:solidFill>
              </a:defRPr>
            </a:pPr>
            <a:r>
              <a:t>The memory hierarchy</a:t>
            </a:r>
          </a:p>
          <a:p>
            <a:pPr>
              <a:lnSpc>
                <a:spcPct val="80000"/>
              </a:lnSpc>
              <a:defRPr>
                <a:solidFill>
                  <a:srgbClr val="B3B3B3"/>
                </a:solidFill>
              </a:defRPr>
            </a:pPr>
            <a:r>
              <a:t>Storage technologies and trends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695" name="Title 4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Locality Example</a:t>
            </a:r>
          </a:p>
        </p:txBody>
      </p:sp>
      <p:sp>
        <p:nvSpPr>
          <p:cNvPr id="696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396875" y="3185396"/>
            <a:ext cx="5318126" cy="2768860"/>
          </a:xfrm>
          <a:prstGeom prst="rect">
            <a:avLst/>
          </a:prstGeom>
        </p:spPr>
        <p:txBody>
          <a:bodyPr/>
          <a:lstStyle/>
          <a:p>
            <a:r>
              <a:t>Data references</a:t>
            </a:r>
          </a:p>
          <a:p>
            <a:pPr marL="742950" lvl="1" indent="-285750">
              <a:spcBef>
                <a:spcPts val="400"/>
              </a:spcBef>
              <a:defRPr sz="2000" b="0"/>
            </a:pPr>
            <a:r>
              <a:t>Reference array elements in succession (stride-1 reference pattern).</a:t>
            </a:r>
          </a:p>
          <a:p>
            <a:pPr marL="742950" lvl="1" indent="-285750">
              <a:spcBef>
                <a:spcPts val="400"/>
              </a:spcBef>
              <a:defRPr sz="2000" b="0"/>
            </a:pPr>
            <a:r>
              <a:t>Reference variable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t> each iteration.</a:t>
            </a:r>
          </a:p>
          <a:p>
            <a:r>
              <a:t>Instruction references</a:t>
            </a:r>
          </a:p>
          <a:p>
            <a:pPr marL="742950" lvl="1" indent="-285750">
              <a:spcBef>
                <a:spcPts val="400"/>
              </a:spcBef>
              <a:defRPr sz="2000" b="0"/>
            </a:pPr>
            <a:r>
              <a:t>Reference instructions in sequence.</a:t>
            </a:r>
          </a:p>
          <a:p>
            <a:pPr marL="742950" lvl="1" indent="-285750">
              <a:spcBef>
                <a:spcPts val="400"/>
              </a:spcBef>
              <a:defRPr sz="2000" b="0"/>
            </a:pPr>
            <a:r>
              <a:t>Cycle through loop repeatedly. </a:t>
            </a:r>
          </a:p>
        </p:txBody>
      </p:sp>
      <p:sp>
        <p:nvSpPr>
          <p:cNvPr id="697" name="Rectangle 4"/>
          <p:cNvSpPr/>
          <p:nvPr/>
        </p:nvSpPr>
        <p:spPr>
          <a:xfrm>
            <a:off x="3049586" y="1651000"/>
            <a:ext cx="3044826" cy="1016000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450" tIns="44450" rIns="44450" bIns="44450">
            <a:spAutoFit/>
          </a:bodyPr>
          <a:lstStyle/>
          <a:p>
            <a:pPr>
              <a:tabLst>
                <a:tab pos="457200" algn="l"/>
              </a:tabLst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sum = 0;</a:t>
            </a:r>
          </a:p>
          <a:p>
            <a:pPr>
              <a:tabLst>
                <a:tab pos="457200" algn="l"/>
              </a:tabLst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(i = 0; i &lt; n; i++)</a:t>
            </a:r>
          </a:p>
          <a:p>
            <a:pPr>
              <a:tabLst>
                <a:tab pos="457200" algn="l"/>
              </a:tabLst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sum += a[i];</a:t>
            </a:r>
          </a:p>
          <a:p>
            <a:pPr>
              <a:tabLst>
                <a:tab pos="457200" algn="l"/>
              </a:tabLst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sum;</a:t>
            </a:r>
          </a:p>
        </p:txBody>
      </p:sp>
      <p:sp>
        <p:nvSpPr>
          <p:cNvPr id="698" name="TextBox 12"/>
          <p:cNvSpPr txBox="1"/>
          <p:nvPr/>
        </p:nvSpPr>
        <p:spPr>
          <a:xfrm>
            <a:off x="5542247" y="2872769"/>
            <a:ext cx="2555638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Spatial or Temporal</a:t>
            </a:r>
          </a:p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Locality?</a:t>
            </a:r>
          </a:p>
        </p:txBody>
      </p:sp>
      <p:sp>
        <p:nvSpPr>
          <p:cNvPr id="699" name="TextBox 13"/>
          <p:cNvSpPr txBox="1"/>
          <p:nvPr/>
        </p:nvSpPr>
        <p:spPr>
          <a:xfrm>
            <a:off x="6188998" y="4251066"/>
            <a:ext cx="1261875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temporal</a:t>
            </a:r>
          </a:p>
        </p:txBody>
      </p:sp>
      <p:sp>
        <p:nvSpPr>
          <p:cNvPr id="700" name="TextBox 14"/>
          <p:cNvSpPr txBox="1"/>
          <p:nvPr/>
        </p:nvSpPr>
        <p:spPr>
          <a:xfrm>
            <a:off x="6349299" y="5031430"/>
            <a:ext cx="942787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spatial</a:t>
            </a:r>
          </a:p>
        </p:txBody>
      </p:sp>
      <p:sp>
        <p:nvSpPr>
          <p:cNvPr id="701" name="TextBox 16"/>
          <p:cNvSpPr txBox="1"/>
          <p:nvPr/>
        </p:nvSpPr>
        <p:spPr>
          <a:xfrm>
            <a:off x="6258788" y="5444697"/>
            <a:ext cx="1261875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temporal</a:t>
            </a:r>
          </a:p>
        </p:txBody>
      </p:sp>
      <p:sp>
        <p:nvSpPr>
          <p:cNvPr id="702" name="TextBox 8"/>
          <p:cNvSpPr txBox="1"/>
          <p:nvPr/>
        </p:nvSpPr>
        <p:spPr>
          <a:xfrm>
            <a:off x="6349296" y="3769511"/>
            <a:ext cx="942788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spatial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" grpId="2" animBg="1" advAuto="0"/>
      <p:bldP spid="700" grpId="3" animBg="1" advAuto="0"/>
      <p:bldP spid="701" grpId="4" animBg="1" advAuto="0"/>
      <p:bldP spid="702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705" name="Rectangle 1029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8177384" cy="762001"/>
          </a:xfrm>
          <a:prstGeom prst="rect">
            <a:avLst/>
          </a:prstGeom>
        </p:spPr>
        <p:txBody>
          <a:bodyPr/>
          <a:lstStyle/>
          <a:p>
            <a:r>
              <a:t>Qualitative Estimates of Locality</a:t>
            </a:r>
          </a:p>
        </p:txBody>
      </p:sp>
      <p:sp>
        <p:nvSpPr>
          <p:cNvPr id="706" name="Rectangle 1030"/>
          <p:cNvSpPr txBox="1">
            <a:spLocks noGrp="1"/>
          </p:cNvSpPr>
          <p:nvPr>
            <p:ph type="body" idx="1"/>
          </p:nvPr>
        </p:nvSpPr>
        <p:spPr>
          <a:xfrm>
            <a:off x="396875" y="1197677"/>
            <a:ext cx="7896225" cy="5136448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</a:defRPr>
            </a:pPr>
            <a:r>
              <a:t>Claim:</a:t>
            </a:r>
            <a:r>
              <a:rPr>
                <a:solidFill>
                  <a:srgbClr val="000000"/>
                </a:solidFill>
              </a:rPr>
              <a:t> Being able to look at code and get a qualitative sense of its locality is a key skill for a professional programmer.</a:t>
            </a:r>
          </a:p>
          <a:p>
            <a:pPr>
              <a:defRPr>
                <a:solidFill>
                  <a:srgbClr val="C00000"/>
                </a:solidFill>
              </a:defRPr>
            </a:pPr>
            <a:r>
              <a:t>Question: </a:t>
            </a:r>
            <a:r>
              <a:rPr>
                <a:solidFill>
                  <a:srgbClr val="000000"/>
                </a:solidFill>
              </a:rPr>
              <a:t>Does this function have good locality with respect to array </a:t>
            </a:r>
            <a:r>
              <a: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707" name="Text Box 1028"/>
          <p:cNvSpPr txBox="1"/>
          <p:nvPr/>
        </p:nvSpPr>
        <p:spPr>
          <a:xfrm>
            <a:off x="3481773" y="2819085"/>
            <a:ext cx="4382193" cy="2402841"/>
          </a:xfrm>
          <a:prstGeom prst="rect">
            <a:avLst/>
          </a:prstGeom>
          <a:solidFill>
            <a:srgbClr val="F6F5BD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sum_array_rows(int a[M][N])</a:t>
            </a:r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int i, j, sum = 0;</a:t>
            </a:r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for (i = 0; i &lt; M; i++)</a:t>
            </a:r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for (j = 0; j &lt; N; j++)</a:t>
            </a:r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sum += a[i][j];</a:t>
            </a:r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sum;</a:t>
            </a:r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708" name="TextBox 5"/>
          <p:cNvSpPr txBox="1"/>
          <p:nvPr/>
        </p:nvSpPr>
        <p:spPr>
          <a:xfrm>
            <a:off x="646217" y="4481734"/>
            <a:ext cx="1627993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Answer: yes</a:t>
            </a:r>
          </a:p>
        </p:txBody>
      </p:sp>
      <p:grpSp>
        <p:nvGrpSpPr>
          <p:cNvPr id="744" name="Group 1"/>
          <p:cNvGrpSpPr/>
          <p:nvPr/>
        </p:nvGrpSpPr>
        <p:grpSpPr>
          <a:xfrm>
            <a:off x="300935" y="3350402"/>
            <a:ext cx="7777117" cy="3133891"/>
            <a:chOff x="0" y="0"/>
            <a:chExt cx="7777116" cy="3133890"/>
          </a:xfrm>
        </p:grpSpPr>
        <p:sp>
          <p:nvSpPr>
            <p:cNvPr id="709" name="TextBox 4"/>
            <p:cNvSpPr txBox="1"/>
            <p:nvPr/>
          </p:nvSpPr>
          <p:spPr>
            <a:xfrm>
              <a:off x="0" y="0"/>
              <a:ext cx="2533462" cy="7607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t>Hint: array layout</a:t>
              </a:r>
              <a:br/>
              <a:r>
                <a:t> is row-major order</a:t>
              </a:r>
            </a:p>
          </p:txBody>
        </p:sp>
        <p:grpSp>
          <p:nvGrpSpPr>
            <p:cNvPr id="743" name="Group 16"/>
            <p:cNvGrpSpPr/>
            <p:nvPr/>
          </p:nvGrpSpPr>
          <p:grpSpPr>
            <a:xfrm>
              <a:off x="566161" y="2272372"/>
              <a:ext cx="7210956" cy="861519"/>
              <a:chOff x="0" y="0"/>
              <a:chExt cx="7210954" cy="861518"/>
            </a:xfrm>
          </p:grpSpPr>
          <p:grpSp>
            <p:nvGrpSpPr>
              <p:cNvPr id="719" name="Group 17"/>
              <p:cNvGrpSpPr/>
              <p:nvPr/>
            </p:nvGrpSpPr>
            <p:grpSpPr>
              <a:xfrm>
                <a:off x="0" y="0"/>
                <a:ext cx="1909308" cy="861519"/>
                <a:chOff x="0" y="0"/>
                <a:chExt cx="1909307" cy="861518"/>
              </a:xfrm>
            </p:grpSpPr>
            <p:grpSp>
              <p:nvGrpSpPr>
                <p:cNvPr id="712" name="Rectangle 20"/>
                <p:cNvGrpSpPr/>
                <p:nvPr/>
              </p:nvGrpSpPr>
              <p:grpSpPr>
                <a:xfrm>
                  <a:off x="0" y="0"/>
                  <a:ext cx="1855577" cy="861519"/>
                  <a:chOff x="0" y="0"/>
                  <a:chExt cx="1855576" cy="861518"/>
                </a:xfrm>
              </p:grpSpPr>
              <p:sp>
                <p:nvSpPr>
                  <p:cNvPr id="710" name="Rectangle"/>
                  <p:cNvSpPr/>
                  <p:nvPr/>
                </p:nvSpPr>
                <p:spPr>
                  <a:xfrm>
                    <a:off x="-1" y="-1"/>
                    <a:ext cx="1855578" cy="861520"/>
                  </a:xfrm>
                  <a:prstGeom prst="rect">
                    <a:avLst/>
                  </a:prstGeom>
                  <a:solidFill>
                    <a:srgbClr val="F1C7C7"/>
                  </a:solidFill>
                  <a:ln w="2857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11" name="• • •"/>
                  <p:cNvSpPr txBox="1"/>
                  <p:nvPr/>
                </p:nvSpPr>
                <p:spPr>
                  <a:xfrm>
                    <a:off x="608974" y="283439"/>
                    <a:ext cx="637628" cy="2946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>
                    <a:lvl1pPr algn="ctr">
                      <a:defRPr sz="1400" b="0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r>
                      <a:t>• • •</a:t>
                    </a:r>
                  </a:p>
                </p:txBody>
              </p:sp>
            </p:grpSp>
            <p:grpSp>
              <p:nvGrpSpPr>
                <p:cNvPr id="715" name="Rectangle 18"/>
                <p:cNvGrpSpPr/>
                <p:nvPr/>
              </p:nvGrpSpPr>
              <p:grpSpPr>
                <a:xfrm>
                  <a:off x="0" y="0"/>
                  <a:ext cx="530165" cy="861519"/>
                  <a:chOff x="0" y="0"/>
                  <a:chExt cx="530164" cy="861518"/>
                </a:xfrm>
              </p:grpSpPr>
              <p:sp>
                <p:nvSpPr>
                  <p:cNvPr id="713" name="Rectangle"/>
                  <p:cNvSpPr/>
                  <p:nvPr/>
                </p:nvSpPr>
                <p:spPr>
                  <a:xfrm>
                    <a:off x="-1" y="-1"/>
                    <a:ext cx="530166" cy="861520"/>
                  </a:xfrm>
                  <a:prstGeom prst="rect">
                    <a:avLst/>
                  </a:prstGeom>
                  <a:solidFill>
                    <a:srgbClr val="F1C7C7"/>
                  </a:solidFill>
                  <a:ln w="1270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14" name="a…"/>
                  <p:cNvSpPr txBox="1"/>
                  <p:nvPr/>
                </p:nvSpPr>
                <p:spPr>
                  <a:xfrm>
                    <a:off x="52965" y="80238"/>
                    <a:ext cx="424234" cy="7010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/>
                  <a:p>
                    <a:pPr algn="ctr">
                      <a:defRPr sz="1400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pPr>
                    <a:r>
                      <a:t>a</a:t>
                    </a:r>
                  </a:p>
                  <a:p>
                    <a:pPr algn="ctr">
                      <a:defRPr sz="1400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pPr>
                    <a:r>
                      <a:t>[0]</a:t>
                    </a:r>
                  </a:p>
                  <a:p>
                    <a:pPr algn="ctr">
                      <a:defRPr sz="1400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pPr>
                    <a:r>
                      <a:t>[0]</a:t>
                    </a:r>
                  </a:p>
                </p:txBody>
              </p:sp>
            </p:grpSp>
            <p:grpSp>
              <p:nvGrpSpPr>
                <p:cNvPr id="718" name="Rectangle 19"/>
                <p:cNvGrpSpPr/>
                <p:nvPr/>
              </p:nvGrpSpPr>
              <p:grpSpPr>
                <a:xfrm>
                  <a:off x="1271680" y="0"/>
                  <a:ext cx="637628" cy="861519"/>
                  <a:chOff x="0" y="0"/>
                  <a:chExt cx="637626" cy="861518"/>
                </a:xfrm>
              </p:grpSpPr>
              <p:sp>
                <p:nvSpPr>
                  <p:cNvPr id="716" name="Rectangle"/>
                  <p:cNvSpPr/>
                  <p:nvPr/>
                </p:nvSpPr>
                <p:spPr>
                  <a:xfrm>
                    <a:off x="53731" y="0"/>
                    <a:ext cx="530165" cy="861519"/>
                  </a:xfrm>
                  <a:prstGeom prst="rect">
                    <a:avLst/>
                  </a:prstGeom>
                  <a:solidFill>
                    <a:srgbClr val="F1C7C7"/>
                  </a:solidFill>
                  <a:ln w="1270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17" name="a…"/>
                  <p:cNvSpPr txBox="1"/>
                  <p:nvPr/>
                </p:nvSpPr>
                <p:spPr>
                  <a:xfrm>
                    <a:off x="0" y="80239"/>
                    <a:ext cx="637627" cy="7010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/>
                  <a:p>
                    <a:pPr algn="ctr">
                      <a:defRPr sz="1400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pPr>
                    <a:r>
                      <a:t>a</a:t>
                    </a:r>
                  </a:p>
                  <a:p>
                    <a:pPr algn="ctr">
                      <a:defRPr sz="1400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pPr>
                    <a:r>
                      <a:t>[0]</a:t>
                    </a:r>
                  </a:p>
                  <a:p>
                    <a:pPr algn="ctr">
                      <a:defRPr sz="1400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pPr>
                    <a:r>
                      <a:t>[N-1]</a:t>
                    </a:r>
                  </a:p>
                </p:txBody>
              </p:sp>
            </p:grpSp>
          </p:grpSp>
          <p:grpSp>
            <p:nvGrpSpPr>
              <p:cNvPr id="729" name="Group 21"/>
              <p:cNvGrpSpPr/>
              <p:nvPr/>
            </p:nvGrpSpPr>
            <p:grpSpPr>
              <a:xfrm>
                <a:off x="1855576" y="0"/>
                <a:ext cx="1909309" cy="861519"/>
                <a:chOff x="0" y="0"/>
                <a:chExt cx="1909307" cy="861518"/>
              </a:xfrm>
            </p:grpSpPr>
            <p:grpSp>
              <p:nvGrpSpPr>
                <p:cNvPr id="722" name="Rectangle 24"/>
                <p:cNvGrpSpPr/>
                <p:nvPr/>
              </p:nvGrpSpPr>
              <p:grpSpPr>
                <a:xfrm>
                  <a:off x="0" y="0"/>
                  <a:ext cx="1855577" cy="861519"/>
                  <a:chOff x="0" y="0"/>
                  <a:chExt cx="1855576" cy="861518"/>
                </a:xfrm>
              </p:grpSpPr>
              <p:sp>
                <p:nvSpPr>
                  <p:cNvPr id="720" name="Rectangle"/>
                  <p:cNvSpPr/>
                  <p:nvPr/>
                </p:nvSpPr>
                <p:spPr>
                  <a:xfrm>
                    <a:off x="-1" y="-1"/>
                    <a:ext cx="1855578" cy="861520"/>
                  </a:xfrm>
                  <a:prstGeom prst="rect">
                    <a:avLst/>
                  </a:prstGeom>
                  <a:solidFill>
                    <a:srgbClr val="F6F5BD"/>
                  </a:solidFill>
                  <a:ln w="2857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21" name="• • •"/>
                  <p:cNvSpPr txBox="1"/>
                  <p:nvPr/>
                </p:nvSpPr>
                <p:spPr>
                  <a:xfrm>
                    <a:off x="608974" y="283439"/>
                    <a:ext cx="637628" cy="2946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>
                    <a:lvl1pPr algn="ctr">
                      <a:defRPr sz="1400" b="0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r>
                      <a:t>• • •</a:t>
                    </a:r>
                  </a:p>
                </p:txBody>
              </p:sp>
            </p:grpSp>
            <p:grpSp>
              <p:nvGrpSpPr>
                <p:cNvPr id="725" name="Rectangle 22"/>
                <p:cNvGrpSpPr/>
                <p:nvPr/>
              </p:nvGrpSpPr>
              <p:grpSpPr>
                <a:xfrm>
                  <a:off x="0" y="0"/>
                  <a:ext cx="530165" cy="861519"/>
                  <a:chOff x="0" y="0"/>
                  <a:chExt cx="530164" cy="861518"/>
                </a:xfrm>
              </p:grpSpPr>
              <p:sp>
                <p:nvSpPr>
                  <p:cNvPr id="723" name="Rectangle"/>
                  <p:cNvSpPr/>
                  <p:nvPr/>
                </p:nvSpPr>
                <p:spPr>
                  <a:xfrm>
                    <a:off x="-1" y="-1"/>
                    <a:ext cx="530166" cy="861520"/>
                  </a:xfrm>
                  <a:prstGeom prst="rect">
                    <a:avLst/>
                  </a:prstGeom>
                  <a:solidFill>
                    <a:srgbClr val="F6F5BD"/>
                  </a:solidFill>
                  <a:ln w="1270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24" name="a…"/>
                  <p:cNvSpPr txBox="1"/>
                  <p:nvPr/>
                </p:nvSpPr>
                <p:spPr>
                  <a:xfrm>
                    <a:off x="52965" y="80238"/>
                    <a:ext cx="424234" cy="7010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/>
                  <a:p>
                    <a:pPr algn="ctr">
                      <a:defRPr sz="1400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pPr>
                    <a:r>
                      <a:t>a</a:t>
                    </a:r>
                  </a:p>
                  <a:p>
                    <a:pPr algn="ctr">
                      <a:defRPr sz="1400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pPr>
                    <a:r>
                      <a:t>[1]</a:t>
                    </a:r>
                  </a:p>
                  <a:p>
                    <a:pPr algn="ctr">
                      <a:defRPr sz="1400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pPr>
                    <a:r>
                      <a:t>[0]</a:t>
                    </a:r>
                  </a:p>
                </p:txBody>
              </p:sp>
            </p:grpSp>
            <p:grpSp>
              <p:nvGrpSpPr>
                <p:cNvPr id="728" name="Rectangle 23"/>
                <p:cNvGrpSpPr/>
                <p:nvPr/>
              </p:nvGrpSpPr>
              <p:grpSpPr>
                <a:xfrm>
                  <a:off x="1271680" y="0"/>
                  <a:ext cx="637628" cy="861519"/>
                  <a:chOff x="0" y="0"/>
                  <a:chExt cx="637626" cy="861518"/>
                </a:xfrm>
              </p:grpSpPr>
              <p:sp>
                <p:nvSpPr>
                  <p:cNvPr id="726" name="Rectangle"/>
                  <p:cNvSpPr/>
                  <p:nvPr/>
                </p:nvSpPr>
                <p:spPr>
                  <a:xfrm>
                    <a:off x="53731" y="0"/>
                    <a:ext cx="530165" cy="861519"/>
                  </a:xfrm>
                  <a:prstGeom prst="rect">
                    <a:avLst/>
                  </a:prstGeom>
                  <a:solidFill>
                    <a:srgbClr val="F6F5BD"/>
                  </a:solidFill>
                  <a:ln w="1270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27" name="a…"/>
                  <p:cNvSpPr txBox="1"/>
                  <p:nvPr/>
                </p:nvSpPr>
                <p:spPr>
                  <a:xfrm>
                    <a:off x="0" y="80239"/>
                    <a:ext cx="637627" cy="7010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/>
                  <a:p>
                    <a:pPr algn="ctr">
                      <a:defRPr sz="1400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pPr>
                    <a:r>
                      <a:t>a</a:t>
                    </a:r>
                  </a:p>
                  <a:p>
                    <a:pPr algn="ctr">
                      <a:defRPr sz="1400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pPr>
                    <a:r>
                      <a:t>[1]</a:t>
                    </a:r>
                  </a:p>
                  <a:p>
                    <a:pPr algn="ctr">
                      <a:defRPr sz="1400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pPr>
                    <a:r>
                      <a:t>[N-1]</a:t>
                    </a:r>
                  </a:p>
                </p:txBody>
              </p:sp>
            </p:grpSp>
          </p:grpSp>
          <p:grpSp>
            <p:nvGrpSpPr>
              <p:cNvPr id="739" name="Group 25"/>
              <p:cNvGrpSpPr/>
              <p:nvPr/>
            </p:nvGrpSpPr>
            <p:grpSpPr>
              <a:xfrm>
                <a:off x="5247916" y="0"/>
                <a:ext cx="1963040" cy="861519"/>
                <a:chOff x="0" y="0"/>
                <a:chExt cx="1963038" cy="861518"/>
              </a:xfrm>
            </p:grpSpPr>
            <p:grpSp>
              <p:nvGrpSpPr>
                <p:cNvPr id="732" name="Rectangle 28"/>
                <p:cNvGrpSpPr/>
                <p:nvPr/>
              </p:nvGrpSpPr>
              <p:grpSpPr>
                <a:xfrm>
                  <a:off x="53731" y="0"/>
                  <a:ext cx="1855577" cy="861519"/>
                  <a:chOff x="0" y="0"/>
                  <a:chExt cx="1855576" cy="861518"/>
                </a:xfrm>
              </p:grpSpPr>
              <p:sp>
                <p:nvSpPr>
                  <p:cNvPr id="730" name="Rectangle"/>
                  <p:cNvSpPr/>
                  <p:nvPr/>
                </p:nvSpPr>
                <p:spPr>
                  <a:xfrm>
                    <a:off x="-1" y="-1"/>
                    <a:ext cx="1855578" cy="861520"/>
                  </a:xfrm>
                  <a:prstGeom prst="rect">
                    <a:avLst/>
                  </a:prstGeom>
                  <a:solidFill>
                    <a:srgbClr val="D5F1CF"/>
                  </a:solidFill>
                  <a:ln w="2857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31" name="• • •"/>
                  <p:cNvSpPr txBox="1"/>
                  <p:nvPr/>
                </p:nvSpPr>
                <p:spPr>
                  <a:xfrm>
                    <a:off x="608974" y="283439"/>
                    <a:ext cx="637628" cy="2946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>
                    <a:lvl1pPr algn="ctr">
                      <a:defRPr sz="1400" b="0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r>
                      <a:t>• • •</a:t>
                    </a:r>
                  </a:p>
                </p:txBody>
              </p:sp>
            </p:grpSp>
            <p:grpSp>
              <p:nvGrpSpPr>
                <p:cNvPr id="735" name="Rectangle 26"/>
                <p:cNvGrpSpPr/>
                <p:nvPr/>
              </p:nvGrpSpPr>
              <p:grpSpPr>
                <a:xfrm>
                  <a:off x="-1" y="0"/>
                  <a:ext cx="637628" cy="861519"/>
                  <a:chOff x="0" y="0"/>
                  <a:chExt cx="637626" cy="861518"/>
                </a:xfrm>
              </p:grpSpPr>
              <p:sp>
                <p:nvSpPr>
                  <p:cNvPr id="733" name="Rectangle"/>
                  <p:cNvSpPr/>
                  <p:nvPr/>
                </p:nvSpPr>
                <p:spPr>
                  <a:xfrm>
                    <a:off x="53731" y="0"/>
                    <a:ext cx="530165" cy="861519"/>
                  </a:xfrm>
                  <a:prstGeom prst="rect">
                    <a:avLst/>
                  </a:prstGeom>
                  <a:solidFill>
                    <a:srgbClr val="D5F1CF"/>
                  </a:solidFill>
                  <a:ln w="1270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34" name="a…"/>
                  <p:cNvSpPr txBox="1"/>
                  <p:nvPr/>
                </p:nvSpPr>
                <p:spPr>
                  <a:xfrm>
                    <a:off x="0" y="80239"/>
                    <a:ext cx="637627" cy="7010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/>
                  <a:p>
                    <a:pPr algn="ctr">
                      <a:defRPr sz="1400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pPr>
                    <a:r>
                      <a:t>a</a:t>
                    </a:r>
                  </a:p>
                  <a:p>
                    <a:pPr algn="ctr">
                      <a:defRPr sz="1400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pPr>
                    <a:r>
                      <a:t>[M-1]</a:t>
                    </a:r>
                  </a:p>
                  <a:p>
                    <a:pPr algn="ctr">
                      <a:defRPr sz="1400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pPr>
                    <a:r>
                      <a:t>[0]</a:t>
                    </a:r>
                  </a:p>
                </p:txBody>
              </p:sp>
            </p:grpSp>
            <p:grpSp>
              <p:nvGrpSpPr>
                <p:cNvPr id="738" name="Rectangle 27"/>
                <p:cNvGrpSpPr/>
                <p:nvPr/>
              </p:nvGrpSpPr>
              <p:grpSpPr>
                <a:xfrm>
                  <a:off x="1325411" y="0"/>
                  <a:ext cx="637628" cy="861519"/>
                  <a:chOff x="0" y="0"/>
                  <a:chExt cx="637626" cy="861518"/>
                </a:xfrm>
              </p:grpSpPr>
              <p:sp>
                <p:nvSpPr>
                  <p:cNvPr id="736" name="Rectangle"/>
                  <p:cNvSpPr/>
                  <p:nvPr/>
                </p:nvSpPr>
                <p:spPr>
                  <a:xfrm>
                    <a:off x="53731" y="0"/>
                    <a:ext cx="530165" cy="861519"/>
                  </a:xfrm>
                  <a:prstGeom prst="rect">
                    <a:avLst/>
                  </a:prstGeom>
                  <a:solidFill>
                    <a:srgbClr val="D5F1CF"/>
                  </a:solidFill>
                  <a:ln w="1270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37" name="a…"/>
                  <p:cNvSpPr txBox="1"/>
                  <p:nvPr/>
                </p:nvSpPr>
                <p:spPr>
                  <a:xfrm>
                    <a:off x="0" y="80239"/>
                    <a:ext cx="637627" cy="7010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/>
                  <a:p>
                    <a:pPr algn="ctr">
                      <a:defRPr sz="1400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pPr>
                    <a:r>
                      <a:t>a</a:t>
                    </a:r>
                  </a:p>
                  <a:p>
                    <a:pPr algn="ctr">
                      <a:defRPr sz="1400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pPr>
                    <a:r>
                      <a:t>[M-1]</a:t>
                    </a:r>
                  </a:p>
                  <a:p>
                    <a:pPr algn="ctr">
                      <a:defRPr sz="1400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pPr>
                    <a:r>
                      <a:t>[N-1]</a:t>
                    </a:r>
                  </a:p>
                </p:txBody>
              </p:sp>
            </p:grpSp>
          </p:grpSp>
          <p:grpSp>
            <p:nvGrpSpPr>
              <p:cNvPr id="742" name="Rectangle 29"/>
              <p:cNvGrpSpPr/>
              <p:nvPr/>
            </p:nvGrpSpPr>
            <p:grpSpPr>
              <a:xfrm>
                <a:off x="3711153" y="0"/>
                <a:ext cx="1590495" cy="861519"/>
                <a:chOff x="0" y="0"/>
                <a:chExt cx="1590494" cy="861518"/>
              </a:xfrm>
            </p:grpSpPr>
            <p:sp>
              <p:nvSpPr>
                <p:cNvPr id="740" name="Rectangle"/>
                <p:cNvSpPr/>
                <p:nvPr/>
              </p:nvSpPr>
              <p:spPr>
                <a:xfrm>
                  <a:off x="-1" y="-1"/>
                  <a:ext cx="1590496" cy="861520"/>
                </a:xfrm>
                <a:prstGeom prst="rect">
                  <a:avLst/>
                </a:prstGeom>
                <a:solidFill>
                  <a:schemeClr val="accent3">
                    <a:lumOff val="44000"/>
                  </a:schemeClr>
                </a:solidFill>
                <a:ln w="254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41" name="•  •  •"/>
                <p:cNvSpPr txBox="1"/>
                <p:nvPr/>
              </p:nvSpPr>
              <p:spPr>
                <a:xfrm>
                  <a:off x="369736" y="283438"/>
                  <a:ext cx="851022" cy="2946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1400" b="0">
                      <a:latin typeface="Courier New"/>
                      <a:ea typeface="Courier New"/>
                      <a:cs typeface="Courier New"/>
                      <a:sym typeface="Courier New"/>
                    </a:defRPr>
                  </a:lvl1pPr>
                </a:lstStyle>
                <a:p>
                  <a:r>
                    <a:t>•  •  •</a:t>
                  </a:r>
                </a:p>
              </p:txBody>
            </p:sp>
          </p:grp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" grpId="2" animBg="1" advAuto="0"/>
      <p:bldP spid="744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sp>
        <p:nvSpPr>
          <p:cNvPr id="747" name="Rectangle 5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Locality Example</a:t>
            </a:r>
          </a:p>
        </p:txBody>
      </p:sp>
      <p:sp>
        <p:nvSpPr>
          <p:cNvPr id="748" name="Rectangle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</a:defRPr>
            </a:pPr>
            <a:r>
              <a:t>Question: </a:t>
            </a:r>
            <a:r>
              <a:rPr>
                <a:solidFill>
                  <a:srgbClr val="000000"/>
                </a:solidFill>
              </a:rPr>
              <a:t>Does this function have good locality with respect to array </a:t>
            </a:r>
            <a:r>
              <a: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749" name="Text Box 4"/>
          <p:cNvSpPr txBox="1"/>
          <p:nvPr/>
        </p:nvSpPr>
        <p:spPr>
          <a:xfrm>
            <a:off x="867096" y="2506326"/>
            <a:ext cx="4382194" cy="2402841"/>
          </a:xfrm>
          <a:prstGeom prst="rect">
            <a:avLst/>
          </a:prstGeom>
          <a:solidFill>
            <a:srgbClr val="F6F5BD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sum_array_cols(int a[M][N])</a:t>
            </a:r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int i, j, sum = 0;</a:t>
            </a:r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for (j = 0; j &lt; N; j++)</a:t>
            </a:r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for (i = 0; i &lt; M; i++)</a:t>
            </a:r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sum += a[i][j];</a:t>
            </a:r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sum;</a:t>
            </a:r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750" name="TextBox 4"/>
          <p:cNvSpPr txBox="1"/>
          <p:nvPr/>
        </p:nvSpPr>
        <p:spPr>
          <a:xfrm>
            <a:off x="6145197" y="3713243"/>
            <a:ext cx="2697918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Answer: no, unless…</a:t>
            </a:r>
          </a:p>
        </p:txBody>
      </p:sp>
      <p:sp>
        <p:nvSpPr>
          <p:cNvPr id="751" name="TextBox 5"/>
          <p:cNvSpPr txBox="1"/>
          <p:nvPr/>
        </p:nvSpPr>
        <p:spPr>
          <a:xfrm>
            <a:off x="6684164" y="4339304"/>
            <a:ext cx="1992323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 is very small</a:t>
            </a:r>
          </a:p>
        </p:txBody>
      </p:sp>
      <p:grpSp>
        <p:nvGrpSpPr>
          <p:cNvPr id="785" name="Group 16"/>
          <p:cNvGrpSpPr/>
          <p:nvPr/>
        </p:nvGrpSpPr>
        <p:grpSpPr>
          <a:xfrm>
            <a:off x="867096" y="5622775"/>
            <a:ext cx="7210957" cy="861518"/>
            <a:chOff x="0" y="0"/>
            <a:chExt cx="7210954" cy="861516"/>
          </a:xfrm>
        </p:grpSpPr>
        <p:grpSp>
          <p:nvGrpSpPr>
            <p:cNvPr id="761" name="Group 17"/>
            <p:cNvGrpSpPr/>
            <p:nvPr/>
          </p:nvGrpSpPr>
          <p:grpSpPr>
            <a:xfrm>
              <a:off x="0" y="0"/>
              <a:ext cx="1909308" cy="861517"/>
              <a:chOff x="0" y="0"/>
              <a:chExt cx="1909307" cy="861516"/>
            </a:xfrm>
          </p:grpSpPr>
          <p:grpSp>
            <p:nvGrpSpPr>
              <p:cNvPr id="754" name="Rectangle 20"/>
              <p:cNvGrpSpPr/>
              <p:nvPr/>
            </p:nvGrpSpPr>
            <p:grpSpPr>
              <a:xfrm>
                <a:off x="0" y="0"/>
                <a:ext cx="1855577" cy="861517"/>
                <a:chOff x="0" y="0"/>
                <a:chExt cx="1855576" cy="861516"/>
              </a:xfrm>
            </p:grpSpPr>
            <p:sp>
              <p:nvSpPr>
                <p:cNvPr id="752" name="Rectangle"/>
                <p:cNvSpPr/>
                <p:nvPr/>
              </p:nvSpPr>
              <p:spPr>
                <a:xfrm>
                  <a:off x="-1" y="0"/>
                  <a:ext cx="1855578" cy="861517"/>
                </a:xfrm>
                <a:prstGeom prst="rect">
                  <a:avLst/>
                </a:prstGeom>
                <a:solidFill>
                  <a:srgbClr val="F1C7C7"/>
                </a:solidFill>
                <a:ln w="2857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53" name="• • •"/>
                <p:cNvSpPr txBox="1"/>
                <p:nvPr/>
              </p:nvSpPr>
              <p:spPr>
                <a:xfrm>
                  <a:off x="608974" y="283438"/>
                  <a:ext cx="637628" cy="2946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1400" b="0">
                      <a:latin typeface="Courier New"/>
                      <a:ea typeface="Courier New"/>
                      <a:cs typeface="Courier New"/>
                      <a:sym typeface="Courier New"/>
                    </a:defRPr>
                  </a:lvl1pPr>
                </a:lstStyle>
                <a:p>
                  <a:r>
                    <a:t>• • •</a:t>
                  </a:r>
                </a:p>
              </p:txBody>
            </p:sp>
          </p:grpSp>
          <p:grpSp>
            <p:nvGrpSpPr>
              <p:cNvPr id="757" name="Rectangle 20"/>
              <p:cNvGrpSpPr/>
              <p:nvPr/>
            </p:nvGrpSpPr>
            <p:grpSpPr>
              <a:xfrm>
                <a:off x="0" y="0"/>
                <a:ext cx="530165" cy="861517"/>
                <a:chOff x="0" y="0"/>
                <a:chExt cx="530164" cy="861516"/>
              </a:xfrm>
            </p:grpSpPr>
            <p:sp>
              <p:nvSpPr>
                <p:cNvPr id="755" name="Rectangle"/>
                <p:cNvSpPr/>
                <p:nvPr/>
              </p:nvSpPr>
              <p:spPr>
                <a:xfrm>
                  <a:off x="-1" y="0"/>
                  <a:ext cx="530166" cy="861517"/>
                </a:xfrm>
                <a:prstGeom prst="rect">
                  <a:avLst/>
                </a:prstGeom>
                <a:solidFill>
                  <a:srgbClr val="F1C7C7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56" name="a…"/>
                <p:cNvSpPr txBox="1"/>
                <p:nvPr/>
              </p:nvSpPr>
              <p:spPr>
                <a:xfrm>
                  <a:off x="52965" y="80238"/>
                  <a:ext cx="424234" cy="701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/>
                <a:p>
                  <a:pPr algn="ctr">
                    <a:defRPr sz="1400">
                      <a:latin typeface="Courier New"/>
                      <a:ea typeface="Courier New"/>
                      <a:cs typeface="Courier New"/>
                      <a:sym typeface="Courier New"/>
                    </a:defRPr>
                  </a:pPr>
                  <a:r>
                    <a:t>a</a:t>
                  </a:r>
                </a:p>
                <a:p>
                  <a:pPr algn="ctr">
                    <a:defRPr sz="1400">
                      <a:latin typeface="Courier New"/>
                      <a:ea typeface="Courier New"/>
                      <a:cs typeface="Courier New"/>
                      <a:sym typeface="Courier New"/>
                    </a:defRPr>
                  </a:pPr>
                  <a:r>
                    <a:t>[0]</a:t>
                  </a:r>
                </a:p>
                <a:p>
                  <a:pPr algn="ctr">
                    <a:defRPr sz="1400">
                      <a:latin typeface="Courier New"/>
                      <a:ea typeface="Courier New"/>
                      <a:cs typeface="Courier New"/>
                      <a:sym typeface="Courier New"/>
                    </a:defRPr>
                  </a:pPr>
                  <a:r>
                    <a:t>[0]</a:t>
                  </a:r>
                </a:p>
              </p:txBody>
            </p:sp>
          </p:grpSp>
          <p:grpSp>
            <p:nvGrpSpPr>
              <p:cNvPr id="760" name="Rectangle 21"/>
              <p:cNvGrpSpPr/>
              <p:nvPr/>
            </p:nvGrpSpPr>
            <p:grpSpPr>
              <a:xfrm>
                <a:off x="1271680" y="0"/>
                <a:ext cx="637628" cy="861517"/>
                <a:chOff x="0" y="0"/>
                <a:chExt cx="637626" cy="861516"/>
              </a:xfrm>
            </p:grpSpPr>
            <p:sp>
              <p:nvSpPr>
                <p:cNvPr id="758" name="Rectangle"/>
                <p:cNvSpPr/>
                <p:nvPr/>
              </p:nvSpPr>
              <p:spPr>
                <a:xfrm>
                  <a:off x="53731" y="0"/>
                  <a:ext cx="530165" cy="861517"/>
                </a:xfrm>
                <a:prstGeom prst="rect">
                  <a:avLst/>
                </a:prstGeom>
                <a:solidFill>
                  <a:srgbClr val="F1C7C7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59" name="a…"/>
                <p:cNvSpPr txBox="1"/>
                <p:nvPr/>
              </p:nvSpPr>
              <p:spPr>
                <a:xfrm>
                  <a:off x="0" y="80238"/>
                  <a:ext cx="637627" cy="701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/>
                <a:p>
                  <a:pPr algn="ctr">
                    <a:defRPr sz="1400">
                      <a:latin typeface="Courier New"/>
                      <a:ea typeface="Courier New"/>
                      <a:cs typeface="Courier New"/>
                      <a:sym typeface="Courier New"/>
                    </a:defRPr>
                  </a:pPr>
                  <a:r>
                    <a:t>a</a:t>
                  </a:r>
                </a:p>
                <a:p>
                  <a:pPr algn="ctr">
                    <a:defRPr sz="1400">
                      <a:latin typeface="Courier New"/>
                      <a:ea typeface="Courier New"/>
                      <a:cs typeface="Courier New"/>
                      <a:sym typeface="Courier New"/>
                    </a:defRPr>
                  </a:pPr>
                  <a:r>
                    <a:t>[0]</a:t>
                  </a:r>
                </a:p>
                <a:p>
                  <a:pPr algn="ctr">
                    <a:defRPr sz="1400">
                      <a:latin typeface="Courier New"/>
                      <a:ea typeface="Courier New"/>
                      <a:cs typeface="Courier New"/>
                      <a:sym typeface="Courier New"/>
                    </a:defRPr>
                  </a:pPr>
                  <a:r>
                    <a:t>[N-1]</a:t>
                  </a:r>
                </a:p>
              </p:txBody>
            </p:sp>
          </p:grpSp>
        </p:grpSp>
        <p:grpSp>
          <p:nvGrpSpPr>
            <p:cNvPr id="771" name="Group 21"/>
            <p:cNvGrpSpPr/>
            <p:nvPr/>
          </p:nvGrpSpPr>
          <p:grpSpPr>
            <a:xfrm>
              <a:off x="1855576" y="0"/>
              <a:ext cx="1909309" cy="861517"/>
              <a:chOff x="0" y="0"/>
              <a:chExt cx="1909307" cy="861516"/>
            </a:xfrm>
          </p:grpSpPr>
          <p:grpSp>
            <p:nvGrpSpPr>
              <p:cNvPr id="764" name="Rectangle 24"/>
              <p:cNvGrpSpPr/>
              <p:nvPr/>
            </p:nvGrpSpPr>
            <p:grpSpPr>
              <a:xfrm>
                <a:off x="0" y="0"/>
                <a:ext cx="1855577" cy="861517"/>
                <a:chOff x="0" y="0"/>
                <a:chExt cx="1855576" cy="861516"/>
              </a:xfrm>
            </p:grpSpPr>
            <p:sp>
              <p:nvSpPr>
                <p:cNvPr id="762" name="Rectangle"/>
                <p:cNvSpPr/>
                <p:nvPr/>
              </p:nvSpPr>
              <p:spPr>
                <a:xfrm>
                  <a:off x="-1" y="0"/>
                  <a:ext cx="1855578" cy="861517"/>
                </a:xfrm>
                <a:prstGeom prst="rect">
                  <a:avLst/>
                </a:prstGeom>
                <a:solidFill>
                  <a:srgbClr val="F6F5BD"/>
                </a:solidFill>
                <a:ln w="2857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63" name="• • •"/>
                <p:cNvSpPr txBox="1"/>
                <p:nvPr/>
              </p:nvSpPr>
              <p:spPr>
                <a:xfrm>
                  <a:off x="608974" y="283438"/>
                  <a:ext cx="637628" cy="2946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1400" b="0">
                      <a:latin typeface="Courier New"/>
                      <a:ea typeface="Courier New"/>
                      <a:cs typeface="Courier New"/>
                      <a:sym typeface="Courier New"/>
                    </a:defRPr>
                  </a:lvl1pPr>
                </a:lstStyle>
                <a:p>
                  <a:r>
                    <a:t>• • •</a:t>
                  </a:r>
                </a:p>
              </p:txBody>
            </p:sp>
          </p:grpSp>
          <p:grpSp>
            <p:nvGrpSpPr>
              <p:cNvPr id="767" name="Rectangle 22"/>
              <p:cNvGrpSpPr/>
              <p:nvPr/>
            </p:nvGrpSpPr>
            <p:grpSpPr>
              <a:xfrm>
                <a:off x="0" y="0"/>
                <a:ext cx="530165" cy="861517"/>
                <a:chOff x="0" y="0"/>
                <a:chExt cx="530164" cy="861516"/>
              </a:xfrm>
            </p:grpSpPr>
            <p:sp>
              <p:nvSpPr>
                <p:cNvPr id="765" name="Rectangle"/>
                <p:cNvSpPr/>
                <p:nvPr/>
              </p:nvSpPr>
              <p:spPr>
                <a:xfrm>
                  <a:off x="-1" y="0"/>
                  <a:ext cx="530166" cy="861517"/>
                </a:xfrm>
                <a:prstGeom prst="rect">
                  <a:avLst/>
                </a:prstGeom>
                <a:solidFill>
                  <a:srgbClr val="F6F5BD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66" name="a…"/>
                <p:cNvSpPr txBox="1"/>
                <p:nvPr/>
              </p:nvSpPr>
              <p:spPr>
                <a:xfrm>
                  <a:off x="52965" y="80238"/>
                  <a:ext cx="424234" cy="701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/>
                <a:p>
                  <a:pPr algn="ctr">
                    <a:defRPr sz="1400">
                      <a:latin typeface="Courier New"/>
                      <a:ea typeface="Courier New"/>
                      <a:cs typeface="Courier New"/>
                      <a:sym typeface="Courier New"/>
                    </a:defRPr>
                  </a:pPr>
                  <a:r>
                    <a:t>a</a:t>
                  </a:r>
                </a:p>
                <a:p>
                  <a:pPr algn="ctr">
                    <a:defRPr sz="1400">
                      <a:latin typeface="Courier New"/>
                      <a:ea typeface="Courier New"/>
                      <a:cs typeface="Courier New"/>
                      <a:sym typeface="Courier New"/>
                    </a:defRPr>
                  </a:pPr>
                  <a:r>
                    <a:t>[1]</a:t>
                  </a:r>
                </a:p>
                <a:p>
                  <a:pPr algn="ctr">
                    <a:defRPr sz="1400">
                      <a:latin typeface="Courier New"/>
                      <a:ea typeface="Courier New"/>
                      <a:cs typeface="Courier New"/>
                      <a:sym typeface="Courier New"/>
                    </a:defRPr>
                  </a:pPr>
                  <a:r>
                    <a:t>[0]</a:t>
                  </a:r>
                </a:p>
              </p:txBody>
            </p:sp>
          </p:grpSp>
          <p:grpSp>
            <p:nvGrpSpPr>
              <p:cNvPr id="770" name="Rectangle 23"/>
              <p:cNvGrpSpPr/>
              <p:nvPr/>
            </p:nvGrpSpPr>
            <p:grpSpPr>
              <a:xfrm>
                <a:off x="1271680" y="0"/>
                <a:ext cx="637628" cy="861517"/>
                <a:chOff x="0" y="0"/>
                <a:chExt cx="637626" cy="861516"/>
              </a:xfrm>
            </p:grpSpPr>
            <p:sp>
              <p:nvSpPr>
                <p:cNvPr id="768" name="Rectangle"/>
                <p:cNvSpPr/>
                <p:nvPr/>
              </p:nvSpPr>
              <p:spPr>
                <a:xfrm>
                  <a:off x="53731" y="0"/>
                  <a:ext cx="530165" cy="861517"/>
                </a:xfrm>
                <a:prstGeom prst="rect">
                  <a:avLst/>
                </a:prstGeom>
                <a:solidFill>
                  <a:srgbClr val="F6F5BD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69" name="a…"/>
                <p:cNvSpPr txBox="1"/>
                <p:nvPr/>
              </p:nvSpPr>
              <p:spPr>
                <a:xfrm>
                  <a:off x="0" y="80238"/>
                  <a:ext cx="637627" cy="701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/>
                <a:p>
                  <a:pPr algn="ctr">
                    <a:defRPr sz="1400">
                      <a:latin typeface="Courier New"/>
                      <a:ea typeface="Courier New"/>
                      <a:cs typeface="Courier New"/>
                      <a:sym typeface="Courier New"/>
                    </a:defRPr>
                  </a:pPr>
                  <a:r>
                    <a:t>a</a:t>
                  </a:r>
                </a:p>
                <a:p>
                  <a:pPr algn="ctr">
                    <a:defRPr sz="1400">
                      <a:latin typeface="Courier New"/>
                      <a:ea typeface="Courier New"/>
                      <a:cs typeface="Courier New"/>
                      <a:sym typeface="Courier New"/>
                    </a:defRPr>
                  </a:pPr>
                  <a:r>
                    <a:t>[1]</a:t>
                  </a:r>
                </a:p>
                <a:p>
                  <a:pPr algn="ctr">
                    <a:defRPr sz="1400">
                      <a:latin typeface="Courier New"/>
                      <a:ea typeface="Courier New"/>
                      <a:cs typeface="Courier New"/>
                      <a:sym typeface="Courier New"/>
                    </a:defRPr>
                  </a:pPr>
                  <a:r>
                    <a:t>[N-1]</a:t>
                  </a:r>
                </a:p>
              </p:txBody>
            </p:sp>
          </p:grpSp>
        </p:grpSp>
        <p:grpSp>
          <p:nvGrpSpPr>
            <p:cNvPr id="781" name="Group 25"/>
            <p:cNvGrpSpPr/>
            <p:nvPr/>
          </p:nvGrpSpPr>
          <p:grpSpPr>
            <a:xfrm>
              <a:off x="5247916" y="0"/>
              <a:ext cx="1963040" cy="861517"/>
              <a:chOff x="0" y="0"/>
              <a:chExt cx="1963038" cy="861516"/>
            </a:xfrm>
          </p:grpSpPr>
          <p:grpSp>
            <p:nvGrpSpPr>
              <p:cNvPr id="774" name="Rectangle 28"/>
              <p:cNvGrpSpPr/>
              <p:nvPr/>
            </p:nvGrpSpPr>
            <p:grpSpPr>
              <a:xfrm>
                <a:off x="53731" y="0"/>
                <a:ext cx="1855577" cy="861517"/>
                <a:chOff x="0" y="0"/>
                <a:chExt cx="1855576" cy="861516"/>
              </a:xfrm>
            </p:grpSpPr>
            <p:sp>
              <p:nvSpPr>
                <p:cNvPr id="772" name="Rectangle"/>
                <p:cNvSpPr/>
                <p:nvPr/>
              </p:nvSpPr>
              <p:spPr>
                <a:xfrm>
                  <a:off x="-1" y="0"/>
                  <a:ext cx="1855578" cy="861517"/>
                </a:xfrm>
                <a:prstGeom prst="rect">
                  <a:avLst/>
                </a:prstGeom>
                <a:solidFill>
                  <a:srgbClr val="D5F1CF"/>
                </a:solidFill>
                <a:ln w="2857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73" name="• • •"/>
                <p:cNvSpPr txBox="1"/>
                <p:nvPr/>
              </p:nvSpPr>
              <p:spPr>
                <a:xfrm>
                  <a:off x="608974" y="283438"/>
                  <a:ext cx="637628" cy="2946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1400" b="0">
                      <a:latin typeface="Courier New"/>
                      <a:ea typeface="Courier New"/>
                      <a:cs typeface="Courier New"/>
                      <a:sym typeface="Courier New"/>
                    </a:defRPr>
                  </a:lvl1pPr>
                </a:lstStyle>
                <a:p>
                  <a:r>
                    <a:t>• • •</a:t>
                  </a:r>
                </a:p>
              </p:txBody>
            </p:sp>
          </p:grpSp>
          <p:grpSp>
            <p:nvGrpSpPr>
              <p:cNvPr id="777" name="Rectangle 26"/>
              <p:cNvGrpSpPr/>
              <p:nvPr/>
            </p:nvGrpSpPr>
            <p:grpSpPr>
              <a:xfrm>
                <a:off x="-1" y="0"/>
                <a:ext cx="637628" cy="861517"/>
                <a:chOff x="0" y="0"/>
                <a:chExt cx="637626" cy="861516"/>
              </a:xfrm>
            </p:grpSpPr>
            <p:sp>
              <p:nvSpPr>
                <p:cNvPr id="775" name="Rectangle"/>
                <p:cNvSpPr/>
                <p:nvPr/>
              </p:nvSpPr>
              <p:spPr>
                <a:xfrm>
                  <a:off x="53731" y="0"/>
                  <a:ext cx="530165" cy="861517"/>
                </a:xfrm>
                <a:prstGeom prst="rect">
                  <a:avLst/>
                </a:prstGeom>
                <a:solidFill>
                  <a:srgbClr val="D5F1CF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76" name="a…"/>
                <p:cNvSpPr txBox="1"/>
                <p:nvPr/>
              </p:nvSpPr>
              <p:spPr>
                <a:xfrm>
                  <a:off x="0" y="80238"/>
                  <a:ext cx="637627" cy="701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/>
                <a:p>
                  <a:pPr algn="ctr">
                    <a:defRPr sz="1400">
                      <a:latin typeface="Courier New"/>
                      <a:ea typeface="Courier New"/>
                      <a:cs typeface="Courier New"/>
                      <a:sym typeface="Courier New"/>
                    </a:defRPr>
                  </a:pPr>
                  <a:r>
                    <a:t>a</a:t>
                  </a:r>
                </a:p>
                <a:p>
                  <a:pPr algn="ctr">
                    <a:defRPr sz="1400">
                      <a:latin typeface="Courier New"/>
                      <a:ea typeface="Courier New"/>
                      <a:cs typeface="Courier New"/>
                      <a:sym typeface="Courier New"/>
                    </a:defRPr>
                  </a:pPr>
                  <a:r>
                    <a:t>[M-1]</a:t>
                  </a:r>
                </a:p>
                <a:p>
                  <a:pPr algn="ctr">
                    <a:defRPr sz="1400">
                      <a:latin typeface="Courier New"/>
                      <a:ea typeface="Courier New"/>
                      <a:cs typeface="Courier New"/>
                      <a:sym typeface="Courier New"/>
                    </a:defRPr>
                  </a:pPr>
                  <a:r>
                    <a:t>[0]</a:t>
                  </a:r>
                </a:p>
              </p:txBody>
            </p:sp>
          </p:grpSp>
          <p:grpSp>
            <p:nvGrpSpPr>
              <p:cNvPr id="780" name="Rectangle 27"/>
              <p:cNvGrpSpPr/>
              <p:nvPr/>
            </p:nvGrpSpPr>
            <p:grpSpPr>
              <a:xfrm>
                <a:off x="1325411" y="0"/>
                <a:ext cx="637628" cy="861517"/>
                <a:chOff x="0" y="0"/>
                <a:chExt cx="637626" cy="861516"/>
              </a:xfrm>
            </p:grpSpPr>
            <p:sp>
              <p:nvSpPr>
                <p:cNvPr id="778" name="Rectangle"/>
                <p:cNvSpPr/>
                <p:nvPr/>
              </p:nvSpPr>
              <p:spPr>
                <a:xfrm>
                  <a:off x="53731" y="0"/>
                  <a:ext cx="530165" cy="861517"/>
                </a:xfrm>
                <a:prstGeom prst="rect">
                  <a:avLst/>
                </a:prstGeom>
                <a:solidFill>
                  <a:srgbClr val="D5F1CF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79" name="a…"/>
                <p:cNvSpPr txBox="1"/>
                <p:nvPr/>
              </p:nvSpPr>
              <p:spPr>
                <a:xfrm>
                  <a:off x="0" y="80238"/>
                  <a:ext cx="637627" cy="701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/>
                <a:p>
                  <a:pPr algn="ctr">
                    <a:defRPr sz="1400">
                      <a:latin typeface="Courier New"/>
                      <a:ea typeface="Courier New"/>
                      <a:cs typeface="Courier New"/>
                      <a:sym typeface="Courier New"/>
                    </a:defRPr>
                  </a:pPr>
                  <a:r>
                    <a:t>a</a:t>
                  </a:r>
                </a:p>
                <a:p>
                  <a:pPr algn="ctr">
                    <a:defRPr sz="1400">
                      <a:latin typeface="Courier New"/>
                      <a:ea typeface="Courier New"/>
                      <a:cs typeface="Courier New"/>
                      <a:sym typeface="Courier New"/>
                    </a:defRPr>
                  </a:pPr>
                  <a:r>
                    <a:t>[M-1]</a:t>
                  </a:r>
                </a:p>
                <a:p>
                  <a:pPr algn="ctr">
                    <a:defRPr sz="1400">
                      <a:latin typeface="Courier New"/>
                      <a:ea typeface="Courier New"/>
                      <a:cs typeface="Courier New"/>
                      <a:sym typeface="Courier New"/>
                    </a:defRPr>
                  </a:pPr>
                  <a:r>
                    <a:t>[N-1]</a:t>
                  </a:r>
                </a:p>
              </p:txBody>
            </p:sp>
          </p:grpSp>
        </p:grpSp>
        <p:grpSp>
          <p:nvGrpSpPr>
            <p:cNvPr id="784" name="Rectangle 29"/>
            <p:cNvGrpSpPr/>
            <p:nvPr/>
          </p:nvGrpSpPr>
          <p:grpSpPr>
            <a:xfrm>
              <a:off x="3711153" y="0"/>
              <a:ext cx="1590495" cy="861517"/>
              <a:chOff x="0" y="0"/>
              <a:chExt cx="1590494" cy="861516"/>
            </a:xfrm>
          </p:grpSpPr>
          <p:sp>
            <p:nvSpPr>
              <p:cNvPr id="782" name="Rectangle"/>
              <p:cNvSpPr/>
              <p:nvPr/>
            </p:nvSpPr>
            <p:spPr>
              <a:xfrm>
                <a:off x="-1" y="0"/>
                <a:ext cx="1590496" cy="861517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83" name="•  •  •"/>
              <p:cNvSpPr txBox="1"/>
              <p:nvPr/>
            </p:nvSpPr>
            <p:spPr>
              <a:xfrm>
                <a:off x="369736" y="283438"/>
                <a:ext cx="85102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400" b="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r>
                  <a:t>•  •  •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" grpId="1" animBg="1" advAuto="0"/>
      <p:bldP spid="751" grpId="2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sp>
        <p:nvSpPr>
          <p:cNvPr id="788" name="Rectangle 1029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Locality Example</a:t>
            </a:r>
          </a:p>
        </p:txBody>
      </p:sp>
      <p:sp>
        <p:nvSpPr>
          <p:cNvPr id="789" name="Rectangle 10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</a:defRPr>
            </a:pPr>
            <a:r>
              <a:t>Question</a:t>
            </a:r>
            <a:r>
              <a:rPr>
                <a:solidFill>
                  <a:srgbClr val="000000"/>
                </a:solidFill>
              </a:rPr>
              <a:t>: Can you permute the loops so that the function scans the 3-d array </a:t>
            </a:r>
            <a:r>
              <a: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with a stride-1 reference pattern (and thus has good spatial locality)?</a:t>
            </a:r>
          </a:p>
        </p:txBody>
      </p:sp>
      <p:sp>
        <p:nvSpPr>
          <p:cNvPr id="790" name="Text Box 1028"/>
          <p:cNvSpPr txBox="1"/>
          <p:nvPr/>
        </p:nvSpPr>
        <p:spPr>
          <a:xfrm>
            <a:off x="1941513" y="3033713"/>
            <a:ext cx="4930922" cy="2656841"/>
          </a:xfrm>
          <a:prstGeom prst="rect">
            <a:avLst/>
          </a:prstGeom>
          <a:solidFill>
            <a:srgbClr val="F6F5BD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sum_array_3d(int a[M][N][N])</a:t>
            </a:r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int i, j, k, sum = 0;</a:t>
            </a:r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for (i = 0; i &lt; N; i++)</a:t>
            </a:r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for (j = 0; j &lt; N; j++)</a:t>
            </a:r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for (k = 0; k &lt; M; k++)</a:t>
            </a:r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sum += a[k][i][j];</a:t>
            </a:r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sum;</a:t>
            </a:r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791" name="TextBox 4"/>
          <p:cNvSpPr txBox="1"/>
          <p:nvPr/>
        </p:nvSpPr>
        <p:spPr>
          <a:xfrm>
            <a:off x="4892232" y="6172510"/>
            <a:ext cx="3907890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Answer: make j the inner loop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" grpId="1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sp>
        <p:nvSpPr>
          <p:cNvPr id="794" name="Title 1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Today</a:t>
            </a:r>
          </a:p>
        </p:txBody>
      </p:sp>
      <p:sp>
        <p:nvSpPr>
          <p:cNvPr id="79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>
                <a:solidFill>
                  <a:srgbClr val="BFBFBF"/>
                </a:solidFill>
              </a:defRPr>
            </a:pPr>
            <a:r>
              <a:t>The memory abstraction</a:t>
            </a:r>
          </a:p>
          <a:p>
            <a:pPr>
              <a:lnSpc>
                <a:spcPct val="80000"/>
              </a:lnSpc>
              <a:defRPr>
                <a:solidFill>
                  <a:srgbClr val="BFBFBF"/>
                </a:solidFill>
              </a:defRPr>
            </a:pPr>
            <a:r>
              <a:t>DRAM : main memory building block</a:t>
            </a:r>
          </a:p>
          <a:p>
            <a:pPr>
              <a:lnSpc>
                <a:spcPct val="80000"/>
              </a:lnSpc>
              <a:defRPr>
                <a:solidFill>
                  <a:srgbClr val="B3B3B3"/>
                </a:solidFill>
              </a:defRPr>
            </a:pPr>
            <a:r>
              <a:t>Storage technologies and trends</a:t>
            </a:r>
          </a:p>
          <a:p>
            <a:pPr>
              <a:lnSpc>
                <a:spcPct val="80000"/>
              </a:lnSpc>
              <a:defRPr>
                <a:solidFill>
                  <a:srgbClr val="BFBFBF"/>
                </a:solidFill>
              </a:defRPr>
            </a:pPr>
            <a:r>
              <a:t>Locality of reference</a:t>
            </a:r>
          </a:p>
          <a:p>
            <a:pPr>
              <a:lnSpc>
                <a:spcPct val="80000"/>
              </a:lnSpc>
            </a:pPr>
            <a:r>
              <a:t>The memory hierarchy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sp>
        <p:nvSpPr>
          <p:cNvPr id="798" name="Rectangle 4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Memory Hierarchies</a:t>
            </a:r>
          </a:p>
        </p:txBody>
      </p:sp>
      <p:sp>
        <p:nvSpPr>
          <p:cNvPr id="799" name="Rectangle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Some fundamental and enduring properties of hardware and software:</a:t>
            </a:r>
          </a:p>
          <a:p>
            <a:pPr marL="742950" lvl="1" indent="-285750">
              <a:spcBef>
                <a:spcPts val="400"/>
              </a:spcBef>
              <a:defRPr sz="2000" b="0"/>
            </a:pPr>
            <a:r>
              <a:t>Fast storage technologies cost more per byte, have less capacity, and require more power (heat!). </a:t>
            </a:r>
          </a:p>
          <a:p>
            <a:pPr marL="742950" lvl="1" indent="-285750">
              <a:spcBef>
                <a:spcPts val="400"/>
              </a:spcBef>
              <a:defRPr sz="2000" b="0"/>
            </a:pPr>
            <a:r>
              <a:t>The gap between CPU and main memory speed is widening.</a:t>
            </a:r>
          </a:p>
          <a:p>
            <a:pPr marL="742950" lvl="1" indent="-285750">
              <a:spcBef>
                <a:spcPts val="400"/>
              </a:spcBef>
              <a:defRPr sz="2000" b="0"/>
            </a:pPr>
            <a:r>
              <a:t>Well-written programs tend to exhibit good locality.</a:t>
            </a:r>
          </a:p>
          <a:p>
            <a:pPr marL="742950" lvl="1" indent="-285750">
              <a:spcBef>
                <a:spcPts val="400"/>
              </a:spcBef>
              <a:defRPr sz="2000" b="0"/>
            </a:pPr>
            <a:endParaRPr/>
          </a:p>
          <a:p>
            <a:r>
              <a:t>These properties complement each other well for many types of programs.</a:t>
            </a:r>
          </a:p>
          <a:p>
            <a:endParaRPr/>
          </a:p>
          <a:p>
            <a:r>
              <a:t>They suggest an approach for organizing memory and storage systems known as a </a:t>
            </a:r>
            <a:r>
              <a:rPr>
                <a:solidFill>
                  <a:srgbClr val="C00000"/>
                </a:solidFill>
              </a:rPr>
              <a:t>memory hierarchy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26</a:t>
            </a:fld>
            <a:endParaRPr/>
          </a:p>
        </p:txBody>
      </p:sp>
      <p:sp>
        <p:nvSpPr>
          <p:cNvPr id="802" name="Rectangle 1"/>
          <p:cNvSpPr txBox="1">
            <a:spLocks noGrp="1"/>
          </p:cNvSpPr>
          <p:nvPr>
            <p:ph type="title"/>
          </p:nvPr>
        </p:nvSpPr>
        <p:spPr>
          <a:xfrm>
            <a:off x="61913" y="247649"/>
            <a:ext cx="8716962" cy="78264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91678" indent="-91678" defTabSz="704087">
              <a:tabLst>
                <a:tab pos="698500" algn="l"/>
                <a:tab pos="1397000" algn="l"/>
                <a:tab pos="2108200" algn="l"/>
                <a:tab pos="2806700" algn="l"/>
                <a:tab pos="3517900" algn="l"/>
                <a:tab pos="4216400" algn="l"/>
                <a:tab pos="4927600" algn="l"/>
                <a:tab pos="5626100" algn="l"/>
                <a:tab pos="6324600" algn="l"/>
                <a:tab pos="7035800" algn="l"/>
                <a:tab pos="7734300" algn="l"/>
              </a:tabLst>
              <a:defRPr sz="2464"/>
            </a:pPr>
            <a:r>
              <a:t>Example Memory </a:t>
            </a:r>
            <a:br/>
            <a:r>
              <a:t>     Hierarchy</a:t>
            </a:r>
          </a:p>
        </p:txBody>
      </p:sp>
      <p:sp>
        <p:nvSpPr>
          <p:cNvPr id="803" name="AutoShape 195"/>
          <p:cNvSpPr/>
          <p:nvPr/>
        </p:nvSpPr>
        <p:spPr>
          <a:xfrm>
            <a:off x="552449" y="342900"/>
            <a:ext cx="6902451" cy="6456363"/>
          </a:xfrm>
          <a:prstGeom prst="triangle">
            <a:avLst/>
          </a:prstGeom>
          <a:gradFill>
            <a:gsLst>
              <a:gs pos="0">
                <a:srgbClr val="D2D2F4">
                  <a:alpha val="7000"/>
                </a:srgbClr>
              </a:gs>
              <a:gs pos="100000">
                <a:srgbClr val="D2D2F4"/>
              </a:gs>
            </a:gsLst>
            <a:lin ang="16140000"/>
          </a:gra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04" name="Text Box 196"/>
          <p:cNvSpPr txBox="1"/>
          <p:nvPr/>
        </p:nvSpPr>
        <p:spPr>
          <a:xfrm>
            <a:off x="3788661" y="852631"/>
            <a:ext cx="53499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8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Regs</a:t>
            </a:r>
          </a:p>
        </p:txBody>
      </p:sp>
      <p:sp>
        <p:nvSpPr>
          <p:cNvPr id="805" name="Text Box 198"/>
          <p:cNvSpPr txBox="1"/>
          <p:nvPr/>
        </p:nvSpPr>
        <p:spPr>
          <a:xfrm>
            <a:off x="3579037" y="1293956"/>
            <a:ext cx="954247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t>L1 cache </a:t>
            </a:r>
          </a:p>
          <a:p>
            <a:pPr algn="ctr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t>(SRAM)</a:t>
            </a:r>
          </a:p>
        </p:txBody>
      </p:sp>
      <p:sp>
        <p:nvSpPr>
          <p:cNvPr id="806" name="Text Box 199"/>
          <p:cNvSpPr txBox="1"/>
          <p:nvPr/>
        </p:nvSpPr>
        <p:spPr>
          <a:xfrm>
            <a:off x="3347590" y="3832368"/>
            <a:ext cx="1417140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t>Main memory</a:t>
            </a:r>
          </a:p>
          <a:p>
            <a:pPr algn="ctr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t>(DRAM)</a:t>
            </a:r>
          </a:p>
        </p:txBody>
      </p:sp>
      <p:sp>
        <p:nvSpPr>
          <p:cNvPr id="807" name="Text Box 200"/>
          <p:cNvSpPr txBox="1"/>
          <p:nvPr/>
        </p:nvSpPr>
        <p:spPr>
          <a:xfrm>
            <a:off x="2896641" y="4857893"/>
            <a:ext cx="2319038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t>Local secondary storage</a:t>
            </a:r>
          </a:p>
          <a:p>
            <a:pPr algn="ctr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t>(local disks)</a:t>
            </a:r>
          </a:p>
        </p:txBody>
      </p:sp>
      <p:sp>
        <p:nvSpPr>
          <p:cNvPr id="808" name="Line 203"/>
          <p:cNvSpPr/>
          <p:nvPr/>
        </p:nvSpPr>
        <p:spPr>
          <a:xfrm>
            <a:off x="3513137" y="1265237"/>
            <a:ext cx="981076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9" name="Line 204"/>
          <p:cNvSpPr/>
          <p:nvPr/>
        </p:nvSpPr>
        <p:spPr>
          <a:xfrm>
            <a:off x="3162299" y="1903413"/>
            <a:ext cx="1671639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0" name="Line 205"/>
          <p:cNvSpPr/>
          <p:nvPr/>
        </p:nvSpPr>
        <p:spPr>
          <a:xfrm>
            <a:off x="2779713" y="2655888"/>
            <a:ext cx="2447926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1" name="Line 222"/>
          <p:cNvSpPr/>
          <p:nvPr/>
        </p:nvSpPr>
        <p:spPr>
          <a:xfrm flipH="1">
            <a:off x="76199" y="3473449"/>
            <a:ext cx="2" cy="2344739"/>
          </a:xfrm>
          <a:prstGeom prst="line">
            <a:avLst/>
          </a:prstGeom>
          <a:ln w="38100">
            <a:solidFill>
              <a:srgbClr val="22228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2" name="Text Box 223"/>
          <p:cNvSpPr txBox="1"/>
          <p:nvPr/>
        </p:nvSpPr>
        <p:spPr>
          <a:xfrm>
            <a:off x="169544" y="3620810"/>
            <a:ext cx="917735" cy="1824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600" b="0">
                <a:latin typeface="Calibri"/>
                <a:ea typeface="Calibri"/>
                <a:cs typeface="Calibri"/>
                <a:sym typeface="Calibri"/>
              </a:defRPr>
            </a:pPr>
            <a:r>
              <a:t>Larger,  </a:t>
            </a:r>
          </a:p>
          <a:p>
            <a:pPr>
              <a:defRPr sz="1600" b="0">
                <a:latin typeface="Calibri"/>
                <a:ea typeface="Calibri"/>
                <a:cs typeface="Calibri"/>
                <a:sym typeface="Calibri"/>
              </a:defRPr>
            </a:pPr>
            <a:r>
              <a:t>slower, </a:t>
            </a:r>
          </a:p>
          <a:p>
            <a:pPr>
              <a:defRPr sz="1600" b="0">
                <a:latin typeface="Calibri"/>
                <a:ea typeface="Calibri"/>
                <a:cs typeface="Calibri"/>
                <a:sym typeface="Calibri"/>
              </a:defRPr>
            </a:pPr>
            <a:r>
              <a:t>and </a:t>
            </a:r>
          </a:p>
          <a:p>
            <a:pPr>
              <a:defRPr sz="1600" b="0">
                <a:latin typeface="Calibri"/>
                <a:ea typeface="Calibri"/>
                <a:cs typeface="Calibri"/>
                <a:sym typeface="Calibri"/>
              </a:defRPr>
            </a:pPr>
            <a:r>
              <a:t>cheaper </a:t>
            </a:r>
          </a:p>
          <a:p>
            <a:pPr>
              <a:defRPr sz="1600" b="0">
                <a:latin typeface="Calibri"/>
                <a:ea typeface="Calibri"/>
                <a:cs typeface="Calibri"/>
                <a:sym typeface="Calibri"/>
              </a:defRPr>
            </a:pPr>
            <a:r>
              <a:t>(per byte)</a:t>
            </a:r>
          </a:p>
          <a:p>
            <a:pPr>
              <a:defRPr sz="1600" b="0">
                <a:latin typeface="Calibri"/>
                <a:ea typeface="Calibri"/>
                <a:cs typeface="Calibri"/>
                <a:sym typeface="Calibri"/>
              </a:defRPr>
            </a:pPr>
            <a:r>
              <a:t>storage</a:t>
            </a:r>
          </a:p>
          <a:p>
            <a:pPr>
              <a:defRPr sz="1600" b="0">
                <a:latin typeface="Calibri"/>
                <a:ea typeface="Calibri"/>
                <a:cs typeface="Calibri"/>
                <a:sym typeface="Calibri"/>
              </a:defRPr>
            </a:pPr>
            <a:r>
              <a:t>devices</a:t>
            </a:r>
          </a:p>
        </p:txBody>
      </p:sp>
      <p:sp>
        <p:nvSpPr>
          <p:cNvPr id="813" name="Line 224"/>
          <p:cNvSpPr/>
          <p:nvPr/>
        </p:nvSpPr>
        <p:spPr>
          <a:xfrm>
            <a:off x="2255838" y="3586162"/>
            <a:ext cx="3475038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4" name="Text Box 225"/>
          <p:cNvSpPr txBox="1"/>
          <p:nvPr/>
        </p:nvSpPr>
        <p:spPr>
          <a:xfrm>
            <a:off x="2770900" y="5958031"/>
            <a:ext cx="2570521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t>Remote secondary storage</a:t>
            </a:r>
          </a:p>
          <a:p>
            <a:pPr algn="ctr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t>(e.g., Web servers)</a:t>
            </a:r>
          </a:p>
        </p:txBody>
      </p:sp>
      <p:sp>
        <p:nvSpPr>
          <p:cNvPr id="815" name="Text Box 227"/>
          <p:cNvSpPr txBox="1"/>
          <p:nvPr/>
        </p:nvSpPr>
        <p:spPr>
          <a:xfrm>
            <a:off x="7119026" y="5375382"/>
            <a:ext cx="1971319" cy="73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Local disks hold files retrieved from disks </a:t>
            </a:r>
          </a:p>
          <a:p>
            <a:pPr>
              <a:defRPr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on remote servers.</a:t>
            </a:r>
          </a:p>
        </p:txBody>
      </p:sp>
      <p:sp>
        <p:nvSpPr>
          <p:cNvPr id="816" name="Line 235"/>
          <p:cNvSpPr/>
          <p:nvPr/>
        </p:nvSpPr>
        <p:spPr>
          <a:xfrm>
            <a:off x="1708150" y="4632325"/>
            <a:ext cx="4576764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7" name="Text Box 236"/>
          <p:cNvSpPr txBox="1"/>
          <p:nvPr/>
        </p:nvSpPr>
        <p:spPr>
          <a:xfrm>
            <a:off x="3579037" y="1959118"/>
            <a:ext cx="954247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t>L2 cache </a:t>
            </a:r>
          </a:p>
          <a:p>
            <a:pPr algn="ctr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t>(SRAM)</a:t>
            </a:r>
          </a:p>
        </p:txBody>
      </p:sp>
      <p:sp>
        <p:nvSpPr>
          <p:cNvPr id="818" name="Text Box 243"/>
          <p:cNvSpPr txBox="1"/>
          <p:nvPr/>
        </p:nvSpPr>
        <p:spPr>
          <a:xfrm>
            <a:off x="5008246" y="1648714"/>
            <a:ext cx="2747011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L1 cache holds cache lines retrieved from the L2 cache.</a:t>
            </a:r>
          </a:p>
        </p:txBody>
      </p:sp>
      <p:sp>
        <p:nvSpPr>
          <p:cNvPr id="819" name="Text Box 233"/>
          <p:cNvSpPr txBox="1"/>
          <p:nvPr/>
        </p:nvSpPr>
        <p:spPr>
          <a:xfrm>
            <a:off x="4619307" y="980375"/>
            <a:ext cx="2827973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CPU registers hold words retrieved from the L1 cache.</a:t>
            </a:r>
          </a:p>
        </p:txBody>
      </p:sp>
      <p:sp>
        <p:nvSpPr>
          <p:cNvPr id="820" name="Text Box 231"/>
          <p:cNvSpPr txBox="1"/>
          <p:nvPr/>
        </p:nvSpPr>
        <p:spPr>
          <a:xfrm>
            <a:off x="5411471" y="2410710"/>
            <a:ext cx="2537461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L2 cache holds cache lines</a:t>
            </a:r>
          </a:p>
          <a:p>
            <a:pPr>
              <a:defRPr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retrieved from L3 cache.</a:t>
            </a:r>
          </a:p>
        </p:txBody>
      </p:sp>
      <p:sp>
        <p:nvSpPr>
          <p:cNvPr id="821" name="Text Box 247"/>
          <p:cNvSpPr txBox="1"/>
          <p:nvPr/>
        </p:nvSpPr>
        <p:spPr>
          <a:xfrm>
            <a:off x="3281044" y="662131"/>
            <a:ext cx="37973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800">
                <a:solidFill>
                  <a:srgbClr val="2222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L0:</a:t>
            </a:r>
          </a:p>
        </p:txBody>
      </p:sp>
      <p:sp>
        <p:nvSpPr>
          <p:cNvPr id="822" name="Text Box 248"/>
          <p:cNvSpPr txBox="1"/>
          <p:nvPr/>
        </p:nvSpPr>
        <p:spPr>
          <a:xfrm>
            <a:off x="2912744" y="1371744"/>
            <a:ext cx="37973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800">
                <a:solidFill>
                  <a:srgbClr val="2222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L1:</a:t>
            </a:r>
          </a:p>
        </p:txBody>
      </p:sp>
      <p:sp>
        <p:nvSpPr>
          <p:cNvPr id="823" name="Text Box 249"/>
          <p:cNvSpPr txBox="1"/>
          <p:nvPr/>
        </p:nvSpPr>
        <p:spPr>
          <a:xfrm>
            <a:off x="2531744" y="2059131"/>
            <a:ext cx="37973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800">
                <a:solidFill>
                  <a:srgbClr val="2222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L2:</a:t>
            </a:r>
          </a:p>
        </p:txBody>
      </p:sp>
      <p:sp>
        <p:nvSpPr>
          <p:cNvPr id="824" name="Text Box 250"/>
          <p:cNvSpPr txBox="1"/>
          <p:nvPr/>
        </p:nvSpPr>
        <p:spPr>
          <a:xfrm>
            <a:off x="2125344" y="2814781"/>
            <a:ext cx="37973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800">
                <a:solidFill>
                  <a:srgbClr val="2222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L3:</a:t>
            </a:r>
          </a:p>
        </p:txBody>
      </p:sp>
      <p:sp>
        <p:nvSpPr>
          <p:cNvPr id="825" name="Text Box 251"/>
          <p:cNvSpPr txBox="1"/>
          <p:nvPr/>
        </p:nvSpPr>
        <p:spPr>
          <a:xfrm>
            <a:off x="1599882" y="3813319"/>
            <a:ext cx="37973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800">
                <a:solidFill>
                  <a:srgbClr val="2222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L4:</a:t>
            </a:r>
          </a:p>
        </p:txBody>
      </p:sp>
      <p:sp>
        <p:nvSpPr>
          <p:cNvPr id="826" name="Text Box 252"/>
          <p:cNvSpPr txBox="1"/>
          <p:nvPr/>
        </p:nvSpPr>
        <p:spPr>
          <a:xfrm>
            <a:off x="979169" y="4930919"/>
            <a:ext cx="37973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800">
                <a:solidFill>
                  <a:srgbClr val="2222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L5:</a:t>
            </a:r>
          </a:p>
        </p:txBody>
      </p:sp>
      <p:sp>
        <p:nvSpPr>
          <p:cNvPr id="827" name="Text Box 289"/>
          <p:cNvSpPr txBox="1"/>
          <p:nvPr/>
        </p:nvSpPr>
        <p:spPr>
          <a:xfrm>
            <a:off x="175894" y="1133197"/>
            <a:ext cx="917735" cy="1824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600" b="0">
                <a:latin typeface="Calibri"/>
                <a:ea typeface="Calibri"/>
                <a:cs typeface="Calibri"/>
                <a:sym typeface="Calibri"/>
              </a:defRPr>
            </a:pPr>
            <a:r>
              <a:t>Smaller,</a:t>
            </a:r>
          </a:p>
          <a:p>
            <a:pPr>
              <a:defRPr sz="1600" b="0">
                <a:latin typeface="Calibri"/>
                <a:ea typeface="Calibri"/>
                <a:cs typeface="Calibri"/>
                <a:sym typeface="Calibri"/>
              </a:defRPr>
            </a:pPr>
            <a:r>
              <a:t>faster,</a:t>
            </a:r>
          </a:p>
          <a:p>
            <a:pPr>
              <a:defRPr sz="1600" b="0">
                <a:latin typeface="Calibri"/>
                <a:ea typeface="Calibri"/>
                <a:cs typeface="Calibri"/>
                <a:sym typeface="Calibri"/>
              </a:defRPr>
            </a:pPr>
            <a:r>
              <a:t>and </a:t>
            </a:r>
          </a:p>
          <a:p>
            <a:pPr>
              <a:defRPr sz="1600" b="0">
                <a:latin typeface="Calibri"/>
                <a:ea typeface="Calibri"/>
                <a:cs typeface="Calibri"/>
                <a:sym typeface="Calibri"/>
              </a:defRPr>
            </a:pPr>
            <a:r>
              <a:t>costlier</a:t>
            </a:r>
          </a:p>
          <a:p>
            <a:pPr>
              <a:defRPr sz="1600" b="0">
                <a:latin typeface="Calibri"/>
                <a:ea typeface="Calibri"/>
                <a:cs typeface="Calibri"/>
                <a:sym typeface="Calibri"/>
              </a:defRPr>
            </a:pPr>
            <a:r>
              <a:t>(per byte)</a:t>
            </a:r>
          </a:p>
          <a:p>
            <a:pPr>
              <a:defRPr sz="1600" b="0">
                <a:latin typeface="Calibri"/>
                <a:ea typeface="Calibri"/>
                <a:cs typeface="Calibri"/>
                <a:sym typeface="Calibri"/>
              </a:defRPr>
            </a:pPr>
            <a:r>
              <a:t>storage </a:t>
            </a:r>
          </a:p>
          <a:p>
            <a:pPr>
              <a:defRPr sz="1600" b="0">
                <a:latin typeface="Calibri"/>
                <a:ea typeface="Calibri"/>
                <a:cs typeface="Calibri"/>
                <a:sym typeface="Calibri"/>
              </a:defRPr>
            </a:pPr>
            <a:r>
              <a:t>devices</a:t>
            </a:r>
          </a:p>
        </p:txBody>
      </p:sp>
      <p:sp>
        <p:nvSpPr>
          <p:cNvPr id="828" name="Line 291"/>
          <p:cNvSpPr/>
          <p:nvPr/>
        </p:nvSpPr>
        <p:spPr>
          <a:xfrm flipV="1">
            <a:off x="91758" y="954088"/>
            <a:ext cx="1" cy="2154237"/>
          </a:xfrm>
          <a:prstGeom prst="line">
            <a:avLst/>
          </a:prstGeom>
          <a:ln w="38100">
            <a:solidFill>
              <a:srgbClr val="22228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9" name="Line 292"/>
          <p:cNvSpPr/>
          <p:nvPr/>
        </p:nvSpPr>
        <p:spPr>
          <a:xfrm>
            <a:off x="1117600" y="5743575"/>
            <a:ext cx="576580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0" name="Text Box 293"/>
          <p:cNvSpPr txBox="1"/>
          <p:nvPr/>
        </p:nvSpPr>
        <p:spPr>
          <a:xfrm>
            <a:off x="3579037" y="2790968"/>
            <a:ext cx="954247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t>L3 cache </a:t>
            </a:r>
          </a:p>
          <a:p>
            <a:pPr algn="ctr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t>(SRAM)</a:t>
            </a:r>
          </a:p>
        </p:txBody>
      </p:sp>
      <p:sp>
        <p:nvSpPr>
          <p:cNvPr id="831" name="Text Box 295"/>
          <p:cNvSpPr txBox="1"/>
          <p:nvPr/>
        </p:nvSpPr>
        <p:spPr>
          <a:xfrm>
            <a:off x="5855969" y="3312411"/>
            <a:ext cx="2785111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L3 cache holds cache lines</a:t>
            </a:r>
          </a:p>
          <a:p>
            <a:pPr>
              <a:defRPr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retrieved from main memory.</a:t>
            </a:r>
          </a:p>
        </p:txBody>
      </p:sp>
      <p:sp>
        <p:nvSpPr>
          <p:cNvPr id="832" name="Text Box 297"/>
          <p:cNvSpPr txBox="1"/>
          <p:nvPr/>
        </p:nvSpPr>
        <p:spPr>
          <a:xfrm>
            <a:off x="433069" y="5981844"/>
            <a:ext cx="37973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800">
                <a:solidFill>
                  <a:srgbClr val="2222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L6:</a:t>
            </a:r>
          </a:p>
        </p:txBody>
      </p:sp>
      <p:sp>
        <p:nvSpPr>
          <p:cNvPr id="833" name="Text Box 229"/>
          <p:cNvSpPr txBox="1"/>
          <p:nvPr/>
        </p:nvSpPr>
        <p:spPr>
          <a:xfrm>
            <a:off x="6445408" y="4353031"/>
            <a:ext cx="2458430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Main memory holds disk blocks retrieved from local disks.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27</a:t>
            </a:fld>
            <a:endParaRPr/>
          </a:p>
        </p:txBody>
      </p:sp>
      <p:sp>
        <p:nvSpPr>
          <p:cNvPr id="836" name="Rectangle 6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Caches</a:t>
            </a:r>
          </a:p>
        </p:txBody>
      </p:sp>
      <p:sp>
        <p:nvSpPr>
          <p:cNvPr id="837" name="Rectangle 7"/>
          <p:cNvSpPr txBox="1">
            <a:spLocks noGrp="1"/>
          </p:cNvSpPr>
          <p:nvPr>
            <p:ph type="body" idx="1"/>
          </p:nvPr>
        </p:nvSpPr>
        <p:spPr>
          <a:xfrm>
            <a:off x="396875" y="1301915"/>
            <a:ext cx="8442325" cy="4972051"/>
          </a:xfrm>
          <a:prstGeom prst="rect">
            <a:avLst/>
          </a:prstGeom>
        </p:spPr>
        <p:txBody>
          <a:bodyPr/>
          <a:lstStyle/>
          <a:p>
            <a:pPr marL="315468" indent="-315468" defTabSz="841247">
              <a:defRPr sz="2208" i="1">
                <a:solidFill>
                  <a:srgbClr val="C00000"/>
                </a:solidFill>
              </a:defRPr>
            </a:pPr>
            <a:r>
              <a:t>Cache:</a:t>
            </a:r>
            <a:r>
              <a:rPr>
                <a:solidFill>
                  <a:srgbClr val="000000"/>
                </a:solidFill>
              </a:rPr>
              <a:t> </a:t>
            </a:r>
            <a:r>
              <a:rPr i="0">
                <a:solidFill>
                  <a:srgbClr val="000000"/>
                </a:solidFill>
              </a:rPr>
              <a:t>A smaller, faster storage device that acts as a staging area for a subset of the data in a larger, slower device.</a:t>
            </a:r>
          </a:p>
          <a:p>
            <a:pPr marL="315468" indent="-315468" defTabSz="841247">
              <a:defRPr sz="2208"/>
            </a:pPr>
            <a:r>
              <a:t>Fundamental idea of a memory hierarchy:</a:t>
            </a:r>
          </a:p>
          <a:p>
            <a:pPr marL="683513" lvl="1" indent="-262890" defTabSz="841247">
              <a:spcBef>
                <a:spcPts val="400"/>
              </a:spcBef>
              <a:defRPr sz="1840" b="0"/>
            </a:pPr>
            <a:r>
              <a:t>For each k, the faster, smaller device at level k serves as a cache for the larger, slower device at level k+1.</a:t>
            </a:r>
          </a:p>
          <a:p>
            <a:pPr marL="315468" indent="-315468" defTabSz="841247">
              <a:defRPr sz="2208"/>
            </a:pPr>
            <a:r>
              <a:t>Why do memory hierarchies work?</a:t>
            </a:r>
          </a:p>
          <a:p>
            <a:pPr marL="683513" lvl="1" indent="-262890" defTabSz="841247">
              <a:spcBef>
                <a:spcPts val="400"/>
              </a:spcBef>
              <a:defRPr sz="1840" b="0"/>
            </a:pPr>
            <a:r>
              <a:t>Because of locality: programs tend to access the data at level k more often than they access the data at level k+1. </a:t>
            </a:r>
          </a:p>
          <a:p>
            <a:pPr marL="683513" lvl="1" indent="-262890" defTabSz="841247">
              <a:spcBef>
                <a:spcPts val="400"/>
              </a:spcBef>
              <a:defRPr sz="1840" b="0"/>
            </a:pPr>
            <a:r>
              <a:t>Thus, the storage at level k+1 can be slower, and thus larger and cheaper per bit.</a:t>
            </a:r>
          </a:p>
          <a:p>
            <a:pPr marL="315468" indent="-315468" defTabSz="841247">
              <a:defRPr sz="2208" i="1">
                <a:solidFill>
                  <a:srgbClr val="C00000"/>
                </a:solidFill>
              </a:defRPr>
            </a:pPr>
            <a:r>
              <a:t>Big Idea (Ideal):  </a:t>
            </a:r>
            <a:r>
              <a:rPr i="0">
                <a:solidFill>
                  <a:srgbClr val="000000"/>
                </a:solidFill>
              </a:rPr>
              <a:t>The memory hierarchy creates a large pool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of storage that costs as much as the cheap storage near the bottom, but that serves data to programs at the rate of the fast storage near the top.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" grpId="1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28</a:t>
            </a:fld>
            <a:endParaRPr/>
          </a:p>
        </p:txBody>
      </p:sp>
      <p:sp>
        <p:nvSpPr>
          <p:cNvPr id="840" name="Up-Down Arrow 34"/>
          <p:cNvSpPr/>
          <p:nvPr/>
        </p:nvSpPr>
        <p:spPr>
          <a:xfrm>
            <a:off x="3352800" y="2895600"/>
            <a:ext cx="685801" cy="137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0"/>
                </a:lnTo>
                <a:lnTo>
                  <a:pt x="21600" y="5400"/>
                </a:lnTo>
                <a:lnTo>
                  <a:pt x="16200" y="540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5400" y="16200"/>
                </a:lnTo>
                <a:lnTo>
                  <a:pt x="5400" y="540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  <a:tailEnd type="triangle"/>
          </a:ln>
        </p:spPr>
        <p:txBody>
          <a:bodyPr lIns="45719" rIns="45719" anchor="ctr"/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4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General Cache Concepts</a:t>
            </a:r>
          </a:p>
        </p:txBody>
      </p:sp>
      <p:sp>
        <p:nvSpPr>
          <p:cNvPr id="842" name="Rectangle 2"/>
          <p:cNvSpPr/>
          <p:nvPr/>
        </p:nvSpPr>
        <p:spPr>
          <a:xfrm>
            <a:off x="1905000" y="4267200"/>
            <a:ext cx="3581400" cy="2057400"/>
          </a:xfrm>
          <a:prstGeom prst="rect">
            <a:avLst/>
          </a:prstGeom>
          <a:solidFill>
            <a:srgbClr val="DEDFF5"/>
          </a:solidFill>
          <a:ln w="28575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43" name="Rectangle 3"/>
          <p:cNvSpPr/>
          <p:nvPr/>
        </p:nvSpPr>
        <p:spPr>
          <a:xfrm>
            <a:off x="1905000" y="2272390"/>
            <a:ext cx="3581400" cy="609601"/>
          </a:xfrm>
          <a:prstGeom prst="rect">
            <a:avLst/>
          </a:prstGeom>
          <a:solidFill>
            <a:srgbClr val="D6D6F5"/>
          </a:solidFill>
          <a:ln w="28575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846" name="Rectangle 4"/>
          <p:cNvGrpSpPr/>
          <p:nvPr/>
        </p:nvGrpSpPr>
        <p:grpSpPr>
          <a:xfrm>
            <a:off x="2057400" y="4405456"/>
            <a:ext cx="762000" cy="333088"/>
            <a:chOff x="0" y="0"/>
            <a:chExt cx="762000" cy="333087"/>
          </a:xfrm>
        </p:grpSpPr>
        <p:sp>
          <p:nvSpPr>
            <p:cNvPr id="844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45" name="0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849" name="Rectangle 5"/>
          <p:cNvGrpSpPr/>
          <p:nvPr/>
        </p:nvGrpSpPr>
        <p:grpSpPr>
          <a:xfrm>
            <a:off x="2895600" y="4405456"/>
            <a:ext cx="762000" cy="333088"/>
            <a:chOff x="0" y="0"/>
            <a:chExt cx="762000" cy="333087"/>
          </a:xfrm>
        </p:grpSpPr>
        <p:sp>
          <p:nvSpPr>
            <p:cNvPr id="847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48" name="1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852" name="Rectangle 6"/>
          <p:cNvGrpSpPr/>
          <p:nvPr/>
        </p:nvGrpSpPr>
        <p:grpSpPr>
          <a:xfrm>
            <a:off x="3733800" y="4405456"/>
            <a:ext cx="762000" cy="333088"/>
            <a:chOff x="0" y="0"/>
            <a:chExt cx="762000" cy="333087"/>
          </a:xfrm>
        </p:grpSpPr>
        <p:sp>
          <p:nvSpPr>
            <p:cNvPr id="850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51" name="2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855" name="Rectangle 7"/>
          <p:cNvGrpSpPr/>
          <p:nvPr/>
        </p:nvGrpSpPr>
        <p:grpSpPr>
          <a:xfrm>
            <a:off x="4572000" y="4405456"/>
            <a:ext cx="762000" cy="333088"/>
            <a:chOff x="0" y="0"/>
            <a:chExt cx="762000" cy="333087"/>
          </a:xfrm>
        </p:grpSpPr>
        <p:sp>
          <p:nvSpPr>
            <p:cNvPr id="853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54" name="3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858" name="Rectangle 8"/>
          <p:cNvGrpSpPr/>
          <p:nvPr/>
        </p:nvGrpSpPr>
        <p:grpSpPr>
          <a:xfrm>
            <a:off x="2057400" y="4786456"/>
            <a:ext cx="762000" cy="333088"/>
            <a:chOff x="0" y="0"/>
            <a:chExt cx="762000" cy="333087"/>
          </a:xfrm>
        </p:grpSpPr>
        <p:sp>
          <p:nvSpPr>
            <p:cNvPr id="856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57" name="4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861" name="Rectangle 9"/>
          <p:cNvGrpSpPr/>
          <p:nvPr/>
        </p:nvGrpSpPr>
        <p:grpSpPr>
          <a:xfrm>
            <a:off x="2895600" y="4786456"/>
            <a:ext cx="762000" cy="333088"/>
            <a:chOff x="0" y="0"/>
            <a:chExt cx="762000" cy="333087"/>
          </a:xfrm>
        </p:grpSpPr>
        <p:sp>
          <p:nvSpPr>
            <p:cNvPr id="859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60" name="5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864" name="Rectangle 10"/>
          <p:cNvGrpSpPr/>
          <p:nvPr/>
        </p:nvGrpSpPr>
        <p:grpSpPr>
          <a:xfrm>
            <a:off x="3733800" y="4786456"/>
            <a:ext cx="762000" cy="333088"/>
            <a:chOff x="0" y="0"/>
            <a:chExt cx="762000" cy="333087"/>
          </a:xfrm>
        </p:grpSpPr>
        <p:sp>
          <p:nvSpPr>
            <p:cNvPr id="862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63" name="6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867" name="Rectangle 11"/>
          <p:cNvGrpSpPr/>
          <p:nvPr/>
        </p:nvGrpSpPr>
        <p:grpSpPr>
          <a:xfrm>
            <a:off x="4572000" y="4786456"/>
            <a:ext cx="762000" cy="333088"/>
            <a:chOff x="0" y="0"/>
            <a:chExt cx="762000" cy="333087"/>
          </a:xfrm>
        </p:grpSpPr>
        <p:sp>
          <p:nvSpPr>
            <p:cNvPr id="865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66" name="7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870" name="Rectangle 12"/>
          <p:cNvGrpSpPr/>
          <p:nvPr/>
        </p:nvGrpSpPr>
        <p:grpSpPr>
          <a:xfrm>
            <a:off x="2057400" y="5167456"/>
            <a:ext cx="762000" cy="333088"/>
            <a:chOff x="0" y="0"/>
            <a:chExt cx="762000" cy="333087"/>
          </a:xfrm>
        </p:grpSpPr>
        <p:sp>
          <p:nvSpPr>
            <p:cNvPr id="868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69" name="8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873" name="Rectangle 13"/>
          <p:cNvGrpSpPr/>
          <p:nvPr/>
        </p:nvGrpSpPr>
        <p:grpSpPr>
          <a:xfrm>
            <a:off x="2895600" y="5167456"/>
            <a:ext cx="762000" cy="333088"/>
            <a:chOff x="0" y="0"/>
            <a:chExt cx="762000" cy="333087"/>
          </a:xfrm>
        </p:grpSpPr>
        <p:sp>
          <p:nvSpPr>
            <p:cNvPr id="871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72" name="9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876" name="Rectangle 14"/>
          <p:cNvGrpSpPr/>
          <p:nvPr/>
        </p:nvGrpSpPr>
        <p:grpSpPr>
          <a:xfrm>
            <a:off x="3733800" y="5167456"/>
            <a:ext cx="762000" cy="333088"/>
            <a:chOff x="0" y="0"/>
            <a:chExt cx="762000" cy="333087"/>
          </a:xfrm>
        </p:grpSpPr>
        <p:sp>
          <p:nvSpPr>
            <p:cNvPr id="874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75" name="10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879" name="Rectangle 15"/>
          <p:cNvGrpSpPr/>
          <p:nvPr/>
        </p:nvGrpSpPr>
        <p:grpSpPr>
          <a:xfrm>
            <a:off x="4572000" y="5167456"/>
            <a:ext cx="762000" cy="333088"/>
            <a:chOff x="0" y="0"/>
            <a:chExt cx="762000" cy="333087"/>
          </a:xfrm>
        </p:grpSpPr>
        <p:sp>
          <p:nvSpPr>
            <p:cNvPr id="877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78" name="11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11</a:t>
              </a:r>
            </a:p>
          </p:txBody>
        </p:sp>
      </p:grpSp>
      <p:grpSp>
        <p:nvGrpSpPr>
          <p:cNvPr id="882" name="Rectangle 16"/>
          <p:cNvGrpSpPr/>
          <p:nvPr/>
        </p:nvGrpSpPr>
        <p:grpSpPr>
          <a:xfrm>
            <a:off x="2057400" y="5548456"/>
            <a:ext cx="762000" cy="333088"/>
            <a:chOff x="0" y="0"/>
            <a:chExt cx="762000" cy="333087"/>
          </a:xfrm>
        </p:grpSpPr>
        <p:sp>
          <p:nvSpPr>
            <p:cNvPr id="880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81" name="12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12</a:t>
              </a:r>
            </a:p>
          </p:txBody>
        </p:sp>
      </p:grpSp>
      <p:grpSp>
        <p:nvGrpSpPr>
          <p:cNvPr id="885" name="Rectangle 17"/>
          <p:cNvGrpSpPr/>
          <p:nvPr/>
        </p:nvGrpSpPr>
        <p:grpSpPr>
          <a:xfrm>
            <a:off x="2895600" y="5548456"/>
            <a:ext cx="762000" cy="333088"/>
            <a:chOff x="0" y="0"/>
            <a:chExt cx="762000" cy="333087"/>
          </a:xfrm>
        </p:grpSpPr>
        <p:sp>
          <p:nvSpPr>
            <p:cNvPr id="883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84" name="13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13</a:t>
              </a:r>
            </a:p>
          </p:txBody>
        </p:sp>
      </p:grpSp>
      <p:grpSp>
        <p:nvGrpSpPr>
          <p:cNvPr id="888" name="Rectangle 18"/>
          <p:cNvGrpSpPr/>
          <p:nvPr/>
        </p:nvGrpSpPr>
        <p:grpSpPr>
          <a:xfrm>
            <a:off x="3733800" y="5548456"/>
            <a:ext cx="762000" cy="333088"/>
            <a:chOff x="0" y="0"/>
            <a:chExt cx="762000" cy="333087"/>
          </a:xfrm>
        </p:grpSpPr>
        <p:sp>
          <p:nvSpPr>
            <p:cNvPr id="886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87" name="14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14</a:t>
              </a:r>
            </a:p>
          </p:txBody>
        </p:sp>
      </p:grpSp>
      <p:grpSp>
        <p:nvGrpSpPr>
          <p:cNvPr id="891" name="Rectangle 19"/>
          <p:cNvGrpSpPr/>
          <p:nvPr/>
        </p:nvGrpSpPr>
        <p:grpSpPr>
          <a:xfrm>
            <a:off x="4572000" y="5548456"/>
            <a:ext cx="762000" cy="333088"/>
            <a:chOff x="0" y="0"/>
            <a:chExt cx="762000" cy="333087"/>
          </a:xfrm>
        </p:grpSpPr>
        <p:sp>
          <p:nvSpPr>
            <p:cNvPr id="889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90" name="15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15</a:t>
              </a:r>
            </a:p>
          </p:txBody>
        </p:sp>
      </p:grpSp>
      <p:sp>
        <p:nvSpPr>
          <p:cNvPr id="892" name="Straight Connector 21"/>
          <p:cNvSpPr/>
          <p:nvPr/>
        </p:nvSpPr>
        <p:spPr>
          <a:xfrm>
            <a:off x="2286000" y="6096000"/>
            <a:ext cx="3048001" cy="1478"/>
          </a:xfrm>
          <a:prstGeom prst="line">
            <a:avLst/>
          </a:prstGeom>
          <a:ln w="88900" cap="rnd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895" name="Rectangle 25"/>
          <p:cNvGrpSpPr/>
          <p:nvPr/>
        </p:nvGrpSpPr>
        <p:grpSpPr>
          <a:xfrm>
            <a:off x="2057400" y="2410647"/>
            <a:ext cx="762000" cy="333088"/>
            <a:chOff x="0" y="0"/>
            <a:chExt cx="762000" cy="333087"/>
          </a:xfrm>
        </p:grpSpPr>
        <p:sp>
          <p:nvSpPr>
            <p:cNvPr id="893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94" name="8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898" name="Rectangle 26"/>
          <p:cNvGrpSpPr/>
          <p:nvPr/>
        </p:nvGrpSpPr>
        <p:grpSpPr>
          <a:xfrm>
            <a:off x="2895600" y="2410647"/>
            <a:ext cx="762000" cy="333088"/>
            <a:chOff x="0" y="0"/>
            <a:chExt cx="762000" cy="333087"/>
          </a:xfrm>
        </p:grpSpPr>
        <p:sp>
          <p:nvSpPr>
            <p:cNvPr id="896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97" name="9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901" name="Rectangle 27"/>
          <p:cNvGrpSpPr/>
          <p:nvPr/>
        </p:nvGrpSpPr>
        <p:grpSpPr>
          <a:xfrm>
            <a:off x="3733800" y="2410647"/>
            <a:ext cx="762000" cy="333088"/>
            <a:chOff x="0" y="0"/>
            <a:chExt cx="762000" cy="333087"/>
          </a:xfrm>
        </p:grpSpPr>
        <p:sp>
          <p:nvSpPr>
            <p:cNvPr id="899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00" name="14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14</a:t>
              </a:r>
            </a:p>
          </p:txBody>
        </p:sp>
      </p:grpSp>
      <p:grpSp>
        <p:nvGrpSpPr>
          <p:cNvPr id="904" name="Rectangle 28"/>
          <p:cNvGrpSpPr/>
          <p:nvPr/>
        </p:nvGrpSpPr>
        <p:grpSpPr>
          <a:xfrm>
            <a:off x="4572000" y="2410647"/>
            <a:ext cx="762000" cy="333088"/>
            <a:chOff x="0" y="0"/>
            <a:chExt cx="762000" cy="333087"/>
          </a:xfrm>
        </p:grpSpPr>
        <p:sp>
          <p:nvSpPr>
            <p:cNvPr id="902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03" name="3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905" name="TextBox 29"/>
          <p:cNvSpPr txBox="1"/>
          <p:nvPr/>
        </p:nvSpPr>
        <p:spPr>
          <a:xfrm>
            <a:off x="834484" y="2348590"/>
            <a:ext cx="860485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Cache</a:t>
            </a:r>
          </a:p>
        </p:txBody>
      </p:sp>
      <p:sp>
        <p:nvSpPr>
          <p:cNvPr id="906" name="TextBox 30"/>
          <p:cNvSpPr txBox="1"/>
          <p:nvPr/>
        </p:nvSpPr>
        <p:spPr>
          <a:xfrm>
            <a:off x="502919" y="4343400"/>
            <a:ext cx="1189843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Memory</a:t>
            </a:r>
          </a:p>
        </p:txBody>
      </p:sp>
      <p:sp>
        <p:nvSpPr>
          <p:cNvPr id="907" name="Text Box 19"/>
          <p:cNvSpPr txBox="1"/>
          <p:nvPr/>
        </p:nvSpPr>
        <p:spPr>
          <a:xfrm>
            <a:off x="5678442" y="4159574"/>
            <a:ext cx="3073536" cy="552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>
              <a:lnSpc>
                <a:spcPct val="98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Larger, slower, cheaper memory</a:t>
            </a:r>
          </a:p>
          <a:p>
            <a:pPr>
              <a:lnSpc>
                <a:spcPct val="98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viewed as partitioned into “blocks”</a:t>
            </a:r>
          </a:p>
        </p:txBody>
      </p:sp>
      <p:sp>
        <p:nvSpPr>
          <p:cNvPr id="908" name="Text Box 22"/>
          <p:cNvSpPr txBox="1"/>
          <p:nvPr/>
        </p:nvSpPr>
        <p:spPr>
          <a:xfrm>
            <a:off x="3986000" y="3245173"/>
            <a:ext cx="2752601" cy="552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9" tIns="46799" rIns="46799" bIns="46799" anchor="ctr">
            <a:spAutoFit/>
          </a:bodyPr>
          <a:lstStyle>
            <a:lvl1pPr>
              <a:lnSpc>
                <a:spcPct val="98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Data is copied in block-sized transfer units</a:t>
            </a:r>
          </a:p>
        </p:txBody>
      </p:sp>
      <p:sp>
        <p:nvSpPr>
          <p:cNvPr id="909" name="Text Box 29"/>
          <p:cNvSpPr txBox="1"/>
          <p:nvPr/>
        </p:nvSpPr>
        <p:spPr>
          <a:xfrm>
            <a:off x="5605799" y="2174300"/>
            <a:ext cx="2724883" cy="802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>
              <a:lnSpc>
                <a:spcPct val="98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Smaller, faster, more expensive</a:t>
            </a:r>
          </a:p>
          <a:p>
            <a:pPr>
              <a:lnSpc>
                <a:spcPct val="98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memory caches a  subset of</a:t>
            </a:r>
          </a:p>
          <a:p>
            <a:pPr>
              <a:lnSpc>
                <a:spcPct val="98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the blocks</a:t>
            </a:r>
          </a:p>
        </p:txBody>
      </p:sp>
      <p:grpSp>
        <p:nvGrpSpPr>
          <p:cNvPr id="912" name="Rectangle 36"/>
          <p:cNvGrpSpPr/>
          <p:nvPr/>
        </p:nvGrpSpPr>
        <p:grpSpPr>
          <a:xfrm>
            <a:off x="2057400" y="4786456"/>
            <a:ext cx="762000" cy="333088"/>
            <a:chOff x="0" y="0"/>
            <a:chExt cx="762000" cy="333087"/>
          </a:xfrm>
        </p:grpSpPr>
        <p:sp>
          <p:nvSpPr>
            <p:cNvPr id="910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rgbClr val="FF9999"/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11" name="4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915" name="Rectangle 37"/>
          <p:cNvGrpSpPr/>
          <p:nvPr/>
        </p:nvGrpSpPr>
        <p:grpSpPr>
          <a:xfrm>
            <a:off x="2590800" y="3414856"/>
            <a:ext cx="762000" cy="333088"/>
            <a:chOff x="0" y="0"/>
            <a:chExt cx="762000" cy="333087"/>
          </a:xfrm>
        </p:grpSpPr>
        <p:sp>
          <p:nvSpPr>
            <p:cNvPr id="913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rgbClr val="FF9999"/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14" name="4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918" name="Rectangle 38"/>
          <p:cNvGrpSpPr/>
          <p:nvPr/>
        </p:nvGrpSpPr>
        <p:grpSpPr>
          <a:xfrm>
            <a:off x="2057400" y="2410647"/>
            <a:ext cx="762000" cy="333088"/>
            <a:chOff x="0" y="0"/>
            <a:chExt cx="762000" cy="333087"/>
          </a:xfrm>
        </p:grpSpPr>
        <p:sp>
          <p:nvSpPr>
            <p:cNvPr id="916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rgbClr val="FF9999"/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17" name="4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921" name="Rectangle 39"/>
          <p:cNvGrpSpPr/>
          <p:nvPr/>
        </p:nvGrpSpPr>
        <p:grpSpPr>
          <a:xfrm>
            <a:off x="3733800" y="5167456"/>
            <a:ext cx="762000" cy="333088"/>
            <a:chOff x="0" y="0"/>
            <a:chExt cx="762000" cy="333087"/>
          </a:xfrm>
        </p:grpSpPr>
        <p:sp>
          <p:nvSpPr>
            <p:cNvPr id="919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rgbClr val="A9E39D"/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20" name="10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924" name="Rectangle 40"/>
          <p:cNvGrpSpPr/>
          <p:nvPr/>
        </p:nvGrpSpPr>
        <p:grpSpPr>
          <a:xfrm>
            <a:off x="2590800" y="3414856"/>
            <a:ext cx="762000" cy="333088"/>
            <a:chOff x="0" y="0"/>
            <a:chExt cx="762000" cy="333087"/>
          </a:xfrm>
        </p:grpSpPr>
        <p:sp>
          <p:nvSpPr>
            <p:cNvPr id="922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rgbClr val="A9E39D"/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23" name="10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927" name="Rectangle 41"/>
          <p:cNvGrpSpPr/>
          <p:nvPr/>
        </p:nvGrpSpPr>
        <p:grpSpPr>
          <a:xfrm>
            <a:off x="3733800" y="2410647"/>
            <a:ext cx="762000" cy="333088"/>
            <a:chOff x="0" y="0"/>
            <a:chExt cx="762000" cy="333087"/>
          </a:xfrm>
        </p:grpSpPr>
        <p:sp>
          <p:nvSpPr>
            <p:cNvPr id="925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rgbClr val="A9E39D"/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26" name="10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" grpId="1" animBg="1" advAuto="0"/>
      <p:bldP spid="912" grpId="2" animBg="1" advAuto="0"/>
      <p:bldP spid="915" grpId="3" animBg="1" advAuto="0"/>
      <p:bldP spid="915" grpId="5" animBg="1" advAuto="0"/>
      <p:bldP spid="918" grpId="4" animBg="1" advAuto="0"/>
      <p:bldP spid="921" grpId="6" animBg="1" advAuto="0"/>
      <p:bldP spid="924" grpId="7" animBg="1" advAuto="0"/>
      <p:bldP spid="924" grpId="9" animBg="1" advAuto="0"/>
      <p:bldP spid="927" grpId="8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29</a:t>
            </a:fld>
            <a:endParaRPr/>
          </a:p>
        </p:txBody>
      </p:sp>
      <p:sp>
        <p:nvSpPr>
          <p:cNvPr id="930" name="Up-Down Arrow 42"/>
          <p:cNvSpPr/>
          <p:nvPr/>
        </p:nvSpPr>
        <p:spPr>
          <a:xfrm>
            <a:off x="3352800" y="1295400"/>
            <a:ext cx="685801" cy="990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477"/>
                </a:moveTo>
                <a:lnTo>
                  <a:pt x="10800" y="0"/>
                </a:lnTo>
                <a:lnTo>
                  <a:pt x="21600" y="7477"/>
                </a:lnTo>
                <a:lnTo>
                  <a:pt x="16200" y="7477"/>
                </a:lnTo>
                <a:lnTo>
                  <a:pt x="16200" y="14123"/>
                </a:lnTo>
                <a:lnTo>
                  <a:pt x="21600" y="14123"/>
                </a:lnTo>
                <a:lnTo>
                  <a:pt x="10800" y="21600"/>
                </a:lnTo>
                <a:lnTo>
                  <a:pt x="0" y="14123"/>
                </a:lnTo>
                <a:lnTo>
                  <a:pt x="5400" y="14123"/>
                </a:lnTo>
                <a:lnTo>
                  <a:pt x="5400" y="7477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  <a:tailEnd type="triangle"/>
          </a:ln>
        </p:spPr>
        <p:txBody>
          <a:bodyPr lIns="45719" rIns="45719" anchor="ctr"/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31" name="Up-Down Arrow 34"/>
          <p:cNvSpPr/>
          <p:nvPr/>
        </p:nvSpPr>
        <p:spPr>
          <a:xfrm>
            <a:off x="3352800" y="2895600"/>
            <a:ext cx="685801" cy="137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0"/>
                </a:lnTo>
                <a:lnTo>
                  <a:pt x="21600" y="5400"/>
                </a:lnTo>
                <a:lnTo>
                  <a:pt x="16200" y="540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5400" y="16200"/>
                </a:lnTo>
                <a:lnTo>
                  <a:pt x="5400" y="540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  <a:tailEnd type="triangle"/>
          </a:ln>
        </p:spPr>
        <p:txBody>
          <a:bodyPr lIns="45719" rIns="45719" anchor="ctr"/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3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General Cache Concepts: Hit</a:t>
            </a:r>
          </a:p>
        </p:txBody>
      </p:sp>
      <p:sp>
        <p:nvSpPr>
          <p:cNvPr id="933" name="Rectangle 2"/>
          <p:cNvSpPr/>
          <p:nvPr/>
        </p:nvSpPr>
        <p:spPr>
          <a:xfrm>
            <a:off x="1905000" y="4267200"/>
            <a:ext cx="3581400" cy="2057400"/>
          </a:xfrm>
          <a:prstGeom prst="rect">
            <a:avLst/>
          </a:prstGeom>
          <a:solidFill>
            <a:srgbClr val="D6D6F5"/>
          </a:solidFill>
          <a:ln w="28575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34" name="Rectangle 3"/>
          <p:cNvSpPr/>
          <p:nvPr/>
        </p:nvSpPr>
        <p:spPr>
          <a:xfrm>
            <a:off x="1905000" y="2272390"/>
            <a:ext cx="3581400" cy="609601"/>
          </a:xfrm>
          <a:prstGeom prst="rect">
            <a:avLst/>
          </a:prstGeom>
          <a:solidFill>
            <a:srgbClr val="D6D6F5"/>
          </a:solidFill>
          <a:ln w="28575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937" name="Rectangle 4"/>
          <p:cNvGrpSpPr/>
          <p:nvPr/>
        </p:nvGrpSpPr>
        <p:grpSpPr>
          <a:xfrm>
            <a:off x="2057400" y="4405456"/>
            <a:ext cx="762000" cy="333088"/>
            <a:chOff x="0" y="0"/>
            <a:chExt cx="762000" cy="333087"/>
          </a:xfrm>
        </p:grpSpPr>
        <p:sp>
          <p:nvSpPr>
            <p:cNvPr id="935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36" name="0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940" name="Rectangle 5"/>
          <p:cNvGrpSpPr/>
          <p:nvPr/>
        </p:nvGrpSpPr>
        <p:grpSpPr>
          <a:xfrm>
            <a:off x="2895600" y="4405456"/>
            <a:ext cx="762000" cy="333088"/>
            <a:chOff x="0" y="0"/>
            <a:chExt cx="762000" cy="333087"/>
          </a:xfrm>
        </p:grpSpPr>
        <p:sp>
          <p:nvSpPr>
            <p:cNvPr id="938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39" name="1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943" name="Rectangle 6"/>
          <p:cNvGrpSpPr/>
          <p:nvPr/>
        </p:nvGrpSpPr>
        <p:grpSpPr>
          <a:xfrm>
            <a:off x="3733800" y="4405456"/>
            <a:ext cx="762000" cy="333088"/>
            <a:chOff x="0" y="0"/>
            <a:chExt cx="762000" cy="333087"/>
          </a:xfrm>
        </p:grpSpPr>
        <p:sp>
          <p:nvSpPr>
            <p:cNvPr id="941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42" name="2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946" name="Rectangle 7"/>
          <p:cNvGrpSpPr/>
          <p:nvPr/>
        </p:nvGrpSpPr>
        <p:grpSpPr>
          <a:xfrm>
            <a:off x="4572000" y="4405456"/>
            <a:ext cx="762000" cy="333088"/>
            <a:chOff x="0" y="0"/>
            <a:chExt cx="762000" cy="333087"/>
          </a:xfrm>
        </p:grpSpPr>
        <p:sp>
          <p:nvSpPr>
            <p:cNvPr id="944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45" name="3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949" name="Rectangle 8"/>
          <p:cNvGrpSpPr/>
          <p:nvPr/>
        </p:nvGrpSpPr>
        <p:grpSpPr>
          <a:xfrm>
            <a:off x="2057400" y="4786456"/>
            <a:ext cx="762000" cy="333088"/>
            <a:chOff x="0" y="0"/>
            <a:chExt cx="762000" cy="333087"/>
          </a:xfrm>
        </p:grpSpPr>
        <p:sp>
          <p:nvSpPr>
            <p:cNvPr id="947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48" name="4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952" name="Rectangle 9"/>
          <p:cNvGrpSpPr/>
          <p:nvPr/>
        </p:nvGrpSpPr>
        <p:grpSpPr>
          <a:xfrm>
            <a:off x="2895600" y="4786456"/>
            <a:ext cx="762000" cy="333088"/>
            <a:chOff x="0" y="0"/>
            <a:chExt cx="762000" cy="333087"/>
          </a:xfrm>
        </p:grpSpPr>
        <p:sp>
          <p:nvSpPr>
            <p:cNvPr id="950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51" name="5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955" name="Rectangle 10"/>
          <p:cNvGrpSpPr/>
          <p:nvPr/>
        </p:nvGrpSpPr>
        <p:grpSpPr>
          <a:xfrm>
            <a:off x="3733800" y="4786456"/>
            <a:ext cx="762000" cy="333088"/>
            <a:chOff x="0" y="0"/>
            <a:chExt cx="762000" cy="333087"/>
          </a:xfrm>
        </p:grpSpPr>
        <p:sp>
          <p:nvSpPr>
            <p:cNvPr id="953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54" name="6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958" name="Rectangle 11"/>
          <p:cNvGrpSpPr/>
          <p:nvPr/>
        </p:nvGrpSpPr>
        <p:grpSpPr>
          <a:xfrm>
            <a:off x="4572000" y="4786456"/>
            <a:ext cx="762000" cy="333088"/>
            <a:chOff x="0" y="0"/>
            <a:chExt cx="762000" cy="333087"/>
          </a:xfrm>
        </p:grpSpPr>
        <p:sp>
          <p:nvSpPr>
            <p:cNvPr id="956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57" name="7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961" name="Rectangle 12"/>
          <p:cNvGrpSpPr/>
          <p:nvPr/>
        </p:nvGrpSpPr>
        <p:grpSpPr>
          <a:xfrm>
            <a:off x="2057400" y="5167456"/>
            <a:ext cx="762000" cy="333088"/>
            <a:chOff x="0" y="0"/>
            <a:chExt cx="762000" cy="333087"/>
          </a:xfrm>
        </p:grpSpPr>
        <p:sp>
          <p:nvSpPr>
            <p:cNvPr id="959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60" name="8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964" name="Rectangle 13"/>
          <p:cNvGrpSpPr/>
          <p:nvPr/>
        </p:nvGrpSpPr>
        <p:grpSpPr>
          <a:xfrm>
            <a:off x="2895600" y="5167456"/>
            <a:ext cx="762000" cy="333088"/>
            <a:chOff x="0" y="0"/>
            <a:chExt cx="762000" cy="333087"/>
          </a:xfrm>
        </p:grpSpPr>
        <p:sp>
          <p:nvSpPr>
            <p:cNvPr id="962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63" name="9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967" name="Rectangle 14"/>
          <p:cNvGrpSpPr/>
          <p:nvPr/>
        </p:nvGrpSpPr>
        <p:grpSpPr>
          <a:xfrm>
            <a:off x="3733800" y="5167456"/>
            <a:ext cx="762000" cy="333088"/>
            <a:chOff x="0" y="0"/>
            <a:chExt cx="762000" cy="333087"/>
          </a:xfrm>
        </p:grpSpPr>
        <p:sp>
          <p:nvSpPr>
            <p:cNvPr id="965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66" name="10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970" name="Rectangle 15"/>
          <p:cNvGrpSpPr/>
          <p:nvPr/>
        </p:nvGrpSpPr>
        <p:grpSpPr>
          <a:xfrm>
            <a:off x="4572000" y="5167456"/>
            <a:ext cx="762000" cy="333088"/>
            <a:chOff x="0" y="0"/>
            <a:chExt cx="762000" cy="333087"/>
          </a:xfrm>
        </p:grpSpPr>
        <p:sp>
          <p:nvSpPr>
            <p:cNvPr id="968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69" name="11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11</a:t>
              </a:r>
            </a:p>
          </p:txBody>
        </p:sp>
      </p:grpSp>
      <p:grpSp>
        <p:nvGrpSpPr>
          <p:cNvPr id="973" name="Rectangle 16"/>
          <p:cNvGrpSpPr/>
          <p:nvPr/>
        </p:nvGrpSpPr>
        <p:grpSpPr>
          <a:xfrm>
            <a:off x="2057400" y="5548456"/>
            <a:ext cx="762000" cy="333088"/>
            <a:chOff x="0" y="0"/>
            <a:chExt cx="762000" cy="333087"/>
          </a:xfrm>
        </p:grpSpPr>
        <p:sp>
          <p:nvSpPr>
            <p:cNvPr id="971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72" name="12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12</a:t>
              </a:r>
            </a:p>
          </p:txBody>
        </p:sp>
      </p:grpSp>
      <p:grpSp>
        <p:nvGrpSpPr>
          <p:cNvPr id="976" name="Rectangle 17"/>
          <p:cNvGrpSpPr/>
          <p:nvPr/>
        </p:nvGrpSpPr>
        <p:grpSpPr>
          <a:xfrm>
            <a:off x="2895600" y="5548456"/>
            <a:ext cx="762000" cy="333088"/>
            <a:chOff x="0" y="0"/>
            <a:chExt cx="762000" cy="333087"/>
          </a:xfrm>
        </p:grpSpPr>
        <p:sp>
          <p:nvSpPr>
            <p:cNvPr id="974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75" name="13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13</a:t>
              </a:r>
            </a:p>
          </p:txBody>
        </p:sp>
      </p:grpSp>
      <p:grpSp>
        <p:nvGrpSpPr>
          <p:cNvPr id="979" name="Rectangle 18"/>
          <p:cNvGrpSpPr/>
          <p:nvPr/>
        </p:nvGrpSpPr>
        <p:grpSpPr>
          <a:xfrm>
            <a:off x="3733800" y="5548456"/>
            <a:ext cx="762000" cy="333088"/>
            <a:chOff x="0" y="0"/>
            <a:chExt cx="762000" cy="333087"/>
          </a:xfrm>
        </p:grpSpPr>
        <p:sp>
          <p:nvSpPr>
            <p:cNvPr id="977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78" name="14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14</a:t>
              </a:r>
            </a:p>
          </p:txBody>
        </p:sp>
      </p:grpSp>
      <p:grpSp>
        <p:nvGrpSpPr>
          <p:cNvPr id="982" name="Rectangle 19"/>
          <p:cNvGrpSpPr/>
          <p:nvPr/>
        </p:nvGrpSpPr>
        <p:grpSpPr>
          <a:xfrm>
            <a:off x="4572000" y="5548456"/>
            <a:ext cx="762000" cy="333088"/>
            <a:chOff x="0" y="0"/>
            <a:chExt cx="762000" cy="333087"/>
          </a:xfrm>
        </p:grpSpPr>
        <p:sp>
          <p:nvSpPr>
            <p:cNvPr id="980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81" name="15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15</a:t>
              </a:r>
            </a:p>
          </p:txBody>
        </p:sp>
      </p:grpSp>
      <p:sp>
        <p:nvSpPr>
          <p:cNvPr id="983" name="Straight Connector 21"/>
          <p:cNvSpPr/>
          <p:nvPr/>
        </p:nvSpPr>
        <p:spPr>
          <a:xfrm>
            <a:off x="2286000" y="6096000"/>
            <a:ext cx="3048001" cy="1478"/>
          </a:xfrm>
          <a:prstGeom prst="line">
            <a:avLst/>
          </a:prstGeom>
          <a:ln w="88900" cap="rnd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986" name="Rectangle 25"/>
          <p:cNvGrpSpPr/>
          <p:nvPr/>
        </p:nvGrpSpPr>
        <p:grpSpPr>
          <a:xfrm>
            <a:off x="2057400" y="2410647"/>
            <a:ext cx="762000" cy="333088"/>
            <a:chOff x="0" y="0"/>
            <a:chExt cx="762000" cy="333087"/>
          </a:xfrm>
        </p:grpSpPr>
        <p:sp>
          <p:nvSpPr>
            <p:cNvPr id="984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85" name="8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989" name="Rectangle 26"/>
          <p:cNvGrpSpPr/>
          <p:nvPr/>
        </p:nvGrpSpPr>
        <p:grpSpPr>
          <a:xfrm>
            <a:off x="2895600" y="2410647"/>
            <a:ext cx="762000" cy="333088"/>
            <a:chOff x="0" y="0"/>
            <a:chExt cx="762000" cy="333087"/>
          </a:xfrm>
        </p:grpSpPr>
        <p:sp>
          <p:nvSpPr>
            <p:cNvPr id="987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88" name="9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992" name="Rectangle 27"/>
          <p:cNvGrpSpPr/>
          <p:nvPr/>
        </p:nvGrpSpPr>
        <p:grpSpPr>
          <a:xfrm>
            <a:off x="3733800" y="2410647"/>
            <a:ext cx="762000" cy="333088"/>
            <a:chOff x="0" y="0"/>
            <a:chExt cx="762000" cy="333087"/>
          </a:xfrm>
        </p:grpSpPr>
        <p:sp>
          <p:nvSpPr>
            <p:cNvPr id="990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91" name="14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14</a:t>
              </a:r>
            </a:p>
          </p:txBody>
        </p:sp>
      </p:grpSp>
      <p:grpSp>
        <p:nvGrpSpPr>
          <p:cNvPr id="995" name="Rectangle 28"/>
          <p:cNvGrpSpPr/>
          <p:nvPr/>
        </p:nvGrpSpPr>
        <p:grpSpPr>
          <a:xfrm>
            <a:off x="4572000" y="2410647"/>
            <a:ext cx="762000" cy="333088"/>
            <a:chOff x="0" y="0"/>
            <a:chExt cx="762000" cy="333087"/>
          </a:xfrm>
        </p:grpSpPr>
        <p:sp>
          <p:nvSpPr>
            <p:cNvPr id="993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94" name="3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996" name="TextBox 29"/>
          <p:cNvSpPr txBox="1"/>
          <p:nvPr/>
        </p:nvSpPr>
        <p:spPr>
          <a:xfrm>
            <a:off x="834484" y="2348590"/>
            <a:ext cx="860485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Cache</a:t>
            </a:r>
          </a:p>
        </p:txBody>
      </p:sp>
      <p:sp>
        <p:nvSpPr>
          <p:cNvPr id="997" name="TextBox 30"/>
          <p:cNvSpPr txBox="1"/>
          <p:nvPr/>
        </p:nvSpPr>
        <p:spPr>
          <a:xfrm>
            <a:off x="502919" y="4343400"/>
            <a:ext cx="1189843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Memory</a:t>
            </a:r>
          </a:p>
        </p:txBody>
      </p:sp>
      <p:sp>
        <p:nvSpPr>
          <p:cNvPr id="998" name="Text Box 29"/>
          <p:cNvSpPr txBox="1"/>
          <p:nvPr/>
        </p:nvSpPr>
        <p:spPr>
          <a:xfrm>
            <a:off x="5962958" y="1607779"/>
            <a:ext cx="2732870" cy="34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799" tIns="46799" rIns="46799" bIns="46799" anchor="ctr">
            <a:spAutoFit/>
          </a:bodyPr>
          <a:lstStyle>
            <a:lvl1pPr>
              <a:lnSpc>
                <a:spcPct val="98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i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Data in block b is needed</a:t>
            </a:r>
          </a:p>
        </p:txBody>
      </p:sp>
      <p:sp>
        <p:nvSpPr>
          <p:cNvPr id="999" name="Rectangle 45"/>
          <p:cNvSpPr txBox="1"/>
          <p:nvPr/>
        </p:nvSpPr>
        <p:spPr>
          <a:xfrm>
            <a:off x="4041669" y="1619517"/>
            <a:ext cx="1095435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Request: 14</a:t>
            </a:r>
          </a:p>
        </p:txBody>
      </p:sp>
      <p:grpSp>
        <p:nvGrpSpPr>
          <p:cNvPr id="1002" name="Rectangle 46"/>
          <p:cNvGrpSpPr/>
          <p:nvPr/>
        </p:nvGrpSpPr>
        <p:grpSpPr>
          <a:xfrm>
            <a:off x="3733800" y="2411378"/>
            <a:ext cx="762000" cy="333088"/>
            <a:chOff x="0" y="0"/>
            <a:chExt cx="762000" cy="333087"/>
          </a:xfrm>
        </p:grpSpPr>
        <p:sp>
          <p:nvSpPr>
            <p:cNvPr id="1000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rgbClr val="FF9999"/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01" name="14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14</a:t>
              </a:r>
            </a:p>
          </p:txBody>
        </p:sp>
      </p:grpSp>
      <p:sp>
        <p:nvSpPr>
          <p:cNvPr id="1003" name="Text Box 29"/>
          <p:cNvSpPr txBox="1"/>
          <p:nvPr/>
        </p:nvSpPr>
        <p:spPr>
          <a:xfrm>
            <a:off x="5979293" y="2237594"/>
            <a:ext cx="2064011" cy="642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>
              <a:lnSpc>
                <a:spcPct val="98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i="1">
                <a:latin typeface="Calibri"/>
                <a:ea typeface="Calibri"/>
                <a:cs typeface="Calibri"/>
                <a:sym typeface="Calibri"/>
              </a:defRPr>
            </a:pPr>
            <a:r>
              <a:t>Block b is in cache:</a:t>
            </a:r>
          </a:p>
          <a:p>
            <a:pPr>
              <a:lnSpc>
                <a:spcPct val="98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Hit!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" grpId="2" animBg="1" advAuto="0"/>
      <p:bldP spid="999" grpId="1" animBg="1" advAuto="0"/>
      <p:bldP spid="1002" grpId="3" animBg="1" advAuto="0"/>
      <p:bldP spid="1003" grpId="4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168509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28" name="Rectangle 2"/>
          <p:cNvSpPr txBox="1">
            <a:spLocks noGrp="1"/>
          </p:cNvSpPr>
          <p:nvPr>
            <p:ph type="title"/>
          </p:nvPr>
        </p:nvSpPr>
        <p:spPr>
          <a:xfrm>
            <a:off x="381000" y="569912"/>
            <a:ext cx="7035800" cy="57308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Writing &amp; Reading Memory</a:t>
            </a:r>
          </a:p>
        </p:txBody>
      </p:sp>
      <p:sp>
        <p:nvSpPr>
          <p:cNvPr id="129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t>Write</a:t>
            </a:r>
          </a:p>
          <a:p>
            <a:pPr marL="623887" lvl="1" indent="-223838" defTabSz="895350">
              <a:spcBef>
                <a:spcPts val="400"/>
              </a:spcBef>
              <a:tabLst>
                <a:tab pos="2349500" algn="l"/>
                <a:tab pos="4114800" algn="l"/>
              </a:tabLst>
              <a:defRPr sz="2000" b="0"/>
            </a:pPr>
            <a:r>
              <a:t>Transfer data from CPU to memory</a:t>
            </a:r>
            <a:br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movq %rax, 8(%rsp)</a:t>
            </a:r>
          </a:p>
          <a:p>
            <a:pPr marL="623887" lvl="1" indent="-223838" defTabSz="895350">
              <a:spcBef>
                <a:spcPts val="400"/>
              </a:spcBef>
              <a:tabLst>
                <a:tab pos="2349500" algn="l"/>
                <a:tab pos="4114800" algn="l"/>
              </a:tabLst>
              <a:defRPr sz="2000" b="0"/>
            </a:pPr>
            <a:r>
              <a:t>“Store” operation</a:t>
            </a:r>
          </a:p>
          <a:p>
            <a:pPr marL="560387" lvl="1" indent="-222250" defTabSz="895350">
              <a:spcBef>
                <a:spcPts val="400"/>
              </a:spcBef>
              <a:tabLst>
                <a:tab pos="2349500" algn="l"/>
                <a:tab pos="4114800" algn="l"/>
              </a:tabLst>
              <a:defRPr b="0"/>
            </a:pPr>
            <a:endParaRPr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t>Read</a:t>
            </a:r>
          </a:p>
          <a:p>
            <a:pPr marL="623887" lvl="1" indent="-223838" defTabSz="895350">
              <a:spcBef>
                <a:spcPts val="400"/>
              </a:spcBef>
              <a:tabLst>
                <a:tab pos="2349500" algn="l"/>
                <a:tab pos="4114800" algn="l"/>
              </a:tabLst>
              <a:defRPr sz="2000" b="0"/>
            </a:pPr>
            <a:r>
              <a:t>Transfer data from memory to CPU</a:t>
            </a:r>
            <a:br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movq 8(%rsp), %rax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623887" lvl="1" indent="-223838" defTabSz="895350">
              <a:spcBef>
                <a:spcPts val="400"/>
              </a:spcBef>
              <a:tabLst>
                <a:tab pos="2349500" algn="l"/>
                <a:tab pos="4114800" algn="l"/>
              </a:tabLst>
              <a:defRPr sz="2000" b="0"/>
            </a:pPr>
            <a:r>
              <a:t>“Load” operation</a:t>
            </a:r>
          </a:p>
        </p:txBody>
      </p:sp>
      <p:sp>
        <p:nvSpPr>
          <p:cNvPr id="130" name="TextBox 3"/>
          <p:cNvSpPr txBox="1"/>
          <p:nvPr/>
        </p:nvSpPr>
        <p:spPr>
          <a:xfrm>
            <a:off x="7126180" y="6488667"/>
            <a:ext cx="1588665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t>From 5</a:t>
            </a:r>
            <a:r>
              <a:rPr baseline="30000"/>
              <a:t>th</a:t>
            </a:r>
            <a:r>
              <a:t> lecture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30</a:t>
            </a:fld>
            <a:endParaRPr/>
          </a:p>
        </p:txBody>
      </p:sp>
      <p:sp>
        <p:nvSpPr>
          <p:cNvPr id="1006" name="Up-Down Arrow 42"/>
          <p:cNvSpPr/>
          <p:nvPr/>
        </p:nvSpPr>
        <p:spPr>
          <a:xfrm>
            <a:off x="3352800" y="1295400"/>
            <a:ext cx="685801" cy="990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477"/>
                </a:moveTo>
                <a:lnTo>
                  <a:pt x="10800" y="0"/>
                </a:lnTo>
                <a:lnTo>
                  <a:pt x="21600" y="7477"/>
                </a:lnTo>
                <a:lnTo>
                  <a:pt x="16200" y="7477"/>
                </a:lnTo>
                <a:lnTo>
                  <a:pt x="16200" y="14123"/>
                </a:lnTo>
                <a:lnTo>
                  <a:pt x="21600" y="14123"/>
                </a:lnTo>
                <a:lnTo>
                  <a:pt x="10800" y="21600"/>
                </a:lnTo>
                <a:lnTo>
                  <a:pt x="0" y="14123"/>
                </a:lnTo>
                <a:lnTo>
                  <a:pt x="5400" y="14123"/>
                </a:lnTo>
                <a:lnTo>
                  <a:pt x="5400" y="7477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  <a:tailEnd type="triangle"/>
          </a:ln>
        </p:spPr>
        <p:txBody>
          <a:bodyPr lIns="45719" rIns="45719" anchor="ctr"/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07" name="Up-Down Arrow 34"/>
          <p:cNvSpPr/>
          <p:nvPr/>
        </p:nvSpPr>
        <p:spPr>
          <a:xfrm>
            <a:off x="3352800" y="2895600"/>
            <a:ext cx="685801" cy="137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0"/>
                </a:lnTo>
                <a:lnTo>
                  <a:pt x="21600" y="5400"/>
                </a:lnTo>
                <a:lnTo>
                  <a:pt x="16200" y="540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5400" y="16200"/>
                </a:lnTo>
                <a:lnTo>
                  <a:pt x="5400" y="540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  <a:tailEnd type="triangle"/>
          </a:ln>
        </p:spPr>
        <p:txBody>
          <a:bodyPr lIns="45719" rIns="45719" anchor="ctr"/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0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General Cache Concepts: Miss</a:t>
            </a:r>
          </a:p>
        </p:txBody>
      </p:sp>
      <p:sp>
        <p:nvSpPr>
          <p:cNvPr id="1009" name="Rectangle 2"/>
          <p:cNvSpPr/>
          <p:nvPr/>
        </p:nvSpPr>
        <p:spPr>
          <a:xfrm>
            <a:off x="1905000" y="4267200"/>
            <a:ext cx="3581400" cy="2057400"/>
          </a:xfrm>
          <a:prstGeom prst="rect">
            <a:avLst/>
          </a:prstGeom>
          <a:solidFill>
            <a:srgbClr val="D6D6F5"/>
          </a:solidFill>
          <a:ln w="28575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10" name="Rectangle 3"/>
          <p:cNvSpPr/>
          <p:nvPr/>
        </p:nvSpPr>
        <p:spPr>
          <a:xfrm>
            <a:off x="1905000" y="2272390"/>
            <a:ext cx="3581400" cy="609601"/>
          </a:xfrm>
          <a:prstGeom prst="rect">
            <a:avLst/>
          </a:prstGeom>
          <a:solidFill>
            <a:srgbClr val="D6D6F5"/>
          </a:solidFill>
          <a:ln w="28575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013" name="Rectangle 4"/>
          <p:cNvGrpSpPr/>
          <p:nvPr/>
        </p:nvGrpSpPr>
        <p:grpSpPr>
          <a:xfrm>
            <a:off x="2057400" y="4405456"/>
            <a:ext cx="762000" cy="333088"/>
            <a:chOff x="0" y="0"/>
            <a:chExt cx="762000" cy="333087"/>
          </a:xfrm>
        </p:grpSpPr>
        <p:sp>
          <p:nvSpPr>
            <p:cNvPr id="1011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12" name="0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1016" name="Rectangle 5"/>
          <p:cNvGrpSpPr/>
          <p:nvPr/>
        </p:nvGrpSpPr>
        <p:grpSpPr>
          <a:xfrm>
            <a:off x="2895600" y="4405456"/>
            <a:ext cx="762000" cy="333088"/>
            <a:chOff x="0" y="0"/>
            <a:chExt cx="762000" cy="333087"/>
          </a:xfrm>
        </p:grpSpPr>
        <p:sp>
          <p:nvSpPr>
            <p:cNvPr id="1014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15" name="1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019" name="Rectangle 6"/>
          <p:cNvGrpSpPr/>
          <p:nvPr/>
        </p:nvGrpSpPr>
        <p:grpSpPr>
          <a:xfrm>
            <a:off x="3733800" y="4405456"/>
            <a:ext cx="762000" cy="333088"/>
            <a:chOff x="0" y="0"/>
            <a:chExt cx="762000" cy="333087"/>
          </a:xfrm>
        </p:grpSpPr>
        <p:sp>
          <p:nvSpPr>
            <p:cNvPr id="1017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18" name="2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022" name="Rectangle 7"/>
          <p:cNvGrpSpPr/>
          <p:nvPr/>
        </p:nvGrpSpPr>
        <p:grpSpPr>
          <a:xfrm>
            <a:off x="4572000" y="4405456"/>
            <a:ext cx="762000" cy="333088"/>
            <a:chOff x="0" y="0"/>
            <a:chExt cx="762000" cy="333087"/>
          </a:xfrm>
        </p:grpSpPr>
        <p:sp>
          <p:nvSpPr>
            <p:cNvPr id="1020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21" name="3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025" name="Rectangle 8"/>
          <p:cNvGrpSpPr/>
          <p:nvPr/>
        </p:nvGrpSpPr>
        <p:grpSpPr>
          <a:xfrm>
            <a:off x="2057400" y="4786456"/>
            <a:ext cx="762000" cy="333088"/>
            <a:chOff x="0" y="0"/>
            <a:chExt cx="762000" cy="333087"/>
          </a:xfrm>
        </p:grpSpPr>
        <p:sp>
          <p:nvSpPr>
            <p:cNvPr id="1023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24" name="4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028" name="Rectangle 9"/>
          <p:cNvGrpSpPr/>
          <p:nvPr/>
        </p:nvGrpSpPr>
        <p:grpSpPr>
          <a:xfrm>
            <a:off x="2895600" y="4786456"/>
            <a:ext cx="762000" cy="333088"/>
            <a:chOff x="0" y="0"/>
            <a:chExt cx="762000" cy="333087"/>
          </a:xfrm>
        </p:grpSpPr>
        <p:sp>
          <p:nvSpPr>
            <p:cNvPr id="1026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27" name="5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031" name="Rectangle 10"/>
          <p:cNvGrpSpPr/>
          <p:nvPr/>
        </p:nvGrpSpPr>
        <p:grpSpPr>
          <a:xfrm>
            <a:off x="3733800" y="4786456"/>
            <a:ext cx="762000" cy="333088"/>
            <a:chOff x="0" y="0"/>
            <a:chExt cx="762000" cy="333087"/>
          </a:xfrm>
        </p:grpSpPr>
        <p:sp>
          <p:nvSpPr>
            <p:cNvPr id="1029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30" name="6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034" name="Rectangle 11"/>
          <p:cNvGrpSpPr/>
          <p:nvPr/>
        </p:nvGrpSpPr>
        <p:grpSpPr>
          <a:xfrm>
            <a:off x="4572000" y="4786456"/>
            <a:ext cx="762000" cy="333088"/>
            <a:chOff x="0" y="0"/>
            <a:chExt cx="762000" cy="333087"/>
          </a:xfrm>
        </p:grpSpPr>
        <p:sp>
          <p:nvSpPr>
            <p:cNvPr id="1032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33" name="7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037" name="Rectangle 12"/>
          <p:cNvGrpSpPr/>
          <p:nvPr/>
        </p:nvGrpSpPr>
        <p:grpSpPr>
          <a:xfrm>
            <a:off x="2057400" y="5167456"/>
            <a:ext cx="762000" cy="333088"/>
            <a:chOff x="0" y="0"/>
            <a:chExt cx="762000" cy="333087"/>
          </a:xfrm>
        </p:grpSpPr>
        <p:sp>
          <p:nvSpPr>
            <p:cNvPr id="1035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36" name="8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1040" name="Rectangle 13"/>
          <p:cNvGrpSpPr/>
          <p:nvPr/>
        </p:nvGrpSpPr>
        <p:grpSpPr>
          <a:xfrm>
            <a:off x="2895600" y="5167456"/>
            <a:ext cx="762000" cy="333088"/>
            <a:chOff x="0" y="0"/>
            <a:chExt cx="762000" cy="333087"/>
          </a:xfrm>
        </p:grpSpPr>
        <p:sp>
          <p:nvSpPr>
            <p:cNvPr id="1038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39" name="9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1043" name="Rectangle 14"/>
          <p:cNvGrpSpPr/>
          <p:nvPr/>
        </p:nvGrpSpPr>
        <p:grpSpPr>
          <a:xfrm>
            <a:off x="3733800" y="5167456"/>
            <a:ext cx="762000" cy="333088"/>
            <a:chOff x="0" y="0"/>
            <a:chExt cx="762000" cy="333087"/>
          </a:xfrm>
        </p:grpSpPr>
        <p:sp>
          <p:nvSpPr>
            <p:cNvPr id="1041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42" name="10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046" name="Rectangle 15"/>
          <p:cNvGrpSpPr/>
          <p:nvPr/>
        </p:nvGrpSpPr>
        <p:grpSpPr>
          <a:xfrm>
            <a:off x="4572000" y="5167456"/>
            <a:ext cx="762000" cy="333088"/>
            <a:chOff x="0" y="0"/>
            <a:chExt cx="762000" cy="333087"/>
          </a:xfrm>
        </p:grpSpPr>
        <p:sp>
          <p:nvSpPr>
            <p:cNvPr id="1044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45" name="11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11</a:t>
              </a:r>
            </a:p>
          </p:txBody>
        </p:sp>
      </p:grpSp>
      <p:grpSp>
        <p:nvGrpSpPr>
          <p:cNvPr id="1049" name="Rectangle 16"/>
          <p:cNvGrpSpPr/>
          <p:nvPr/>
        </p:nvGrpSpPr>
        <p:grpSpPr>
          <a:xfrm>
            <a:off x="2057400" y="5548456"/>
            <a:ext cx="762000" cy="333088"/>
            <a:chOff x="0" y="0"/>
            <a:chExt cx="762000" cy="333087"/>
          </a:xfrm>
        </p:grpSpPr>
        <p:sp>
          <p:nvSpPr>
            <p:cNvPr id="1047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48" name="12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12</a:t>
              </a:r>
            </a:p>
          </p:txBody>
        </p:sp>
      </p:grpSp>
      <p:grpSp>
        <p:nvGrpSpPr>
          <p:cNvPr id="1052" name="Rectangle 17"/>
          <p:cNvGrpSpPr/>
          <p:nvPr/>
        </p:nvGrpSpPr>
        <p:grpSpPr>
          <a:xfrm>
            <a:off x="2895600" y="5548456"/>
            <a:ext cx="762000" cy="333088"/>
            <a:chOff x="0" y="0"/>
            <a:chExt cx="762000" cy="333087"/>
          </a:xfrm>
        </p:grpSpPr>
        <p:sp>
          <p:nvSpPr>
            <p:cNvPr id="1050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51" name="13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13</a:t>
              </a:r>
            </a:p>
          </p:txBody>
        </p:sp>
      </p:grpSp>
      <p:grpSp>
        <p:nvGrpSpPr>
          <p:cNvPr id="1055" name="Rectangle 18"/>
          <p:cNvGrpSpPr/>
          <p:nvPr/>
        </p:nvGrpSpPr>
        <p:grpSpPr>
          <a:xfrm>
            <a:off x="3733800" y="5548456"/>
            <a:ext cx="762000" cy="333088"/>
            <a:chOff x="0" y="0"/>
            <a:chExt cx="762000" cy="333087"/>
          </a:xfrm>
        </p:grpSpPr>
        <p:sp>
          <p:nvSpPr>
            <p:cNvPr id="1053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54" name="14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14</a:t>
              </a:r>
            </a:p>
          </p:txBody>
        </p:sp>
      </p:grpSp>
      <p:grpSp>
        <p:nvGrpSpPr>
          <p:cNvPr id="1058" name="Rectangle 19"/>
          <p:cNvGrpSpPr/>
          <p:nvPr/>
        </p:nvGrpSpPr>
        <p:grpSpPr>
          <a:xfrm>
            <a:off x="4572000" y="5548456"/>
            <a:ext cx="762000" cy="333088"/>
            <a:chOff x="0" y="0"/>
            <a:chExt cx="762000" cy="333087"/>
          </a:xfrm>
        </p:grpSpPr>
        <p:sp>
          <p:nvSpPr>
            <p:cNvPr id="1056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57" name="15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15</a:t>
              </a:r>
            </a:p>
          </p:txBody>
        </p:sp>
      </p:grpSp>
      <p:sp>
        <p:nvSpPr>
          <p:cNvPr id="1059" name="Straight Connector 21"/>
          <p:cNvSpPr/>
          <p:nvPr/>
        </p:nvSpPr>
        <p:spPr>
          <a:xfrm>
            <a:off x="2286000" y="6096000"/>
            <a:ext cx="3048001" cy="1478"/>
          </a:xfrm>
          <a:prstGeom prst="line">
            <a:avLst/>
          </a:prstGeom>
          <a:ln w="88900" cap="rnd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62" name="Rectangle 25"/>
          <p:cNvGrpSpPr/>
          <p:nvPr/>
        </p:nvGrpSpPr>
        <p:grpSpPr>
          <a:xfrm>
            <a:off x="2057400" y="2410647"/>
            <a:ext cx="762000" cy="333088"/>
            <a:chOff x="0" y="0"/>
            <a:chExt cx="762000" cy="333087"/>
          </a:xfrm>
        </p:grpSpPr>
        <p:sp>
          <p:nvSpPr>
            <p:cNvPr id="1060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61" name="8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1065" name="Rectangle 26"/>
          <p:cNvGrpSpPr/>
          <p:nvPr/>
        </p:nvGrpSpPr>
        <p:grpSpPr>
          <a:xfrm>
            <a:off x="2895600" y="2410647"/>
            <a:ext cx="762000" cy="333088"/>
            <a:chOff x="0" y="0"/>
            <a:chExt cx="762000" cy="333087"/>
          </a:xfrm>
        </p:grpSpPr>
        <p:sp>
          <p:nvSpPr>
            <p:cNvPr id="1063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64" name="9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1068" name="Rectangle 27"/>
          <p:cNvGrpSpPr/>
          <p:nvPr/>
        </p:nvGrpSpPr>
        <p:grpSpPr>
          <a:xfrm>
            <a:off x="3733800" y="2410647"/>
            <a:ext cx="762000" cy="333088"/>
            <a:chOff x="0" y="0"/>
            <a:chExt cx="762000" cy="333087"/>
          </a:xfrm>
        </p:grpSpPr>
        <p:sp>
          <p:nvSpPr>
            <p:cNvPr id="1066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67" name="14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14</a:t>
              </a:r>
            </a:p>
          </p:txBody>
        </p:sp>
      </p:grpSp>
      <p:grpSp>
        <p:nvGrpSpPr>
          <p:cNvPr id="1071" name="Rectangle 28"/>
          <p:cNvGrpSpPr/>
          <p:nvPr/>
        </p:nvGrpSpPr>
        <p:grpSpPr>
          <a:xfrm>
            <a:off x="4572000" y="2410647"/>
            <a:ext cx="762000" cy="333088"/>
            <a:chOff x="0" y="0"/>
            <a:chExt cx="762000" cy="333087"/>
          </a:xfrm>
        </p:grpSpPr>
        <p:sp>
          <p:nvSpPr>
            <p:cNvPr id="1069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70" name="3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1072" name="TextBox 29"/>
          <p:cNvSpPr txBox="1"/>
          <p:nvPr/>
        </p:nvSpPr>
        <p:spPr>
          <a:xfrm>
            <a:off x="834484" y="2348590"/>
            <a:ext cx="860485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Cache</a:t>
            </a:r>
          </a:p>
        </p:txBody>
      </p:sp>
      <p:sp>
        <p:nvSpPr>
          <p:cNvPr id="1073" name="TextBox 30"/>
          <p:cNvSpPr txBox="1"/>
          <p:nvPr/>
        </p:nvSpPr>
        <p:spPr>
          <a:xfrm>
            <a:off x="502919" y="4343400"/>
            <a:ext cx="1189843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Memory</a:t>
            </a:r>
          </a:p>
        </p:txBody>
      </p:sp>
      <p:sp>
        <p:nvSpPr>
          <p:cNvPr id="1074" name="Text Box 29"/>
          <p:cNvSpPr txBox="1"/>
          <p:nvPr/>
        </p:nvSpPr>
        <p:spPr>
          <a:xfrm>
            <a:off x="5962958" y="1607779"/>
            <a:ext cx="2732870" cy="34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799" tIns="46799" rIns="46799" bIns="46799" anchor="ctr">
            <a:spAutoFit/>
          </a:bodyPr>
          <a:lstStyle>
            <a:lvl1pPr>
              <a:lnSpc>
                <a:spcPct val="98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i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Data in block b is needed</a:t>
            </a:r>
          </a:p>
        </p:txBody>
      </p:sp>
      <p:sp>
        <p:nvSpPr>
          <p:cNvPr id="1075" name="Rectangle 45"/>
          <p:cNvSpPr txBox="1"/>
          <p:nvPr/>
        </p:nvSpPr>
        <p:spPr>
          <a:xfrm>
            <a:off x="4041669" y="1619517"/>
            <a:ext cx="1095436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Request: 12</a:t>
            </a:r>
          </a:p>
        </p:txBody>
      </p:sp>
      <p:sp>
        <p:nvSpPr>
          <p:cNvPr id="1076" name="Text Box 29"/>
          <p:cNvSpPr txBox="1"/>
          <p:nvPr/>
        </p:nvSpPr>
        <p:spPr>
          <a:xfrm>
            <a:off x="5979293" y="2237594"/>
            <a:ext cx="2477381" cy="642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>
              <a:lnSpc>
                <a:spcPct val="98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i="1">
                <a:latin typeface="Calibri"/>
                <a:ea typeface="Calibri"/>
                <a:cs typeface="Calibri"/>
                <a:sym typeface="Calibri"/>
              </a:defRPr>
            </a:pPr>
            <a:r>
              <a:t>Block b is not in cache:</a:t>
            </a:r>
          </a:p>
          <a:p>
            <a:pPr>
              <a:lnSpc>
                <a:spcPct val="98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Miss!</a:t>
            </a:r>
          </a:p>
        </p:txBody>
      </p:sp>
      <p:sp>
        <p:nvSpPr>
          <p:cNvPr id="1077" name="Text Box 29"/>
          <p:cNvSpPr txBox="1"/>
          <p:nvPr/>
        </p:nvSpPr>
        <p:spPr>
          <a:xfrm>
            <a:off x="5986799" y="3228194"/>
            <a:ext cx="2488668" cy="642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>
              <a:lnSpc>
                <a:spcPct val="98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i="1">
                <a:latin typeface="Calibri"/>
                <a:ea typeface="Calibri"/>
                <a:cs typeface="Calibri"/>
                <a:sym typeface="Calibri"/>
              </a:defRPr>
            </a:pPr>
            <a:r>
              <a:t>Block b is fetched from</a:t>
            </a:r>
          </a:p>
          <a:p>
            <a:pPr>
              <a:lnSpc>
                <a:spcPct val="98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i="1">
                <a:latin typeface="Calibri"/>
                <a:ea typeface="Calibri"/>
                <a:cs typeface="Calibri"/>
                <a:sym typeface="Calibri"/>
              </a:defRPr>
            </a:pPr>
            <a:r>
              <a:t>memory</a:t>
            </a:r>
          </a:p>
        </p:txBody>
      </p:sp>
      <p:sp>
        <p:nvSpPr>
          <p:cNvPr id="1078" name="Rectangle 35"/>
          <p:cNvSpPr txBox="1"/>
          <p:nvPr/>
        </p:nvSpPr>
        <p:spPr>
          <a:xfrm>
            <a:off x="4041668" y="3395245"/>
            <a:ext cx="1095436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Request: 12</a:t>
            </a:r>
          </a:p>
        </p:txBody>
      </p:sp>
      <p:grpSp>
        <p:nvGrpSpPr>
          <p:cNvPr id="1081" name="Rectangle 36"/>
          <p:cNvGrpSpPr/>
          <p:nvPr/>
        </p:nvGrpSpPr>
        <p:grpSpPr>
          <a:xfrm>
            <a:off x="2057400" y="5548456"/>
            <a:ext cx="762000" cy="333088"/>
            <a:chOff x="0" y="0"/>
            <a:chExt cx="762000" cy="333087"/>
          </a:xfrm>
        </p:grpSpPr>
        <p:sp>
          <p:nvSpPr>
            <p:cNvPr id="1079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rgbClr val="FF9999"/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80" name="12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12</a:t>
              </a:r>
            </a:p>
          </p:txBody>
        </p:sp>
      </p:grpSp>
      <p:grpSp>
        <p:nvGrpSpPr>
          <p:cNvPr id="1084" name="Rectangle 37"/>
          <p:cNvGrpSpPr/>
          <p:nvPr/>
        </p:nvGrpSpPr>
        <p:grpSpPr>
          <a:xfrm>
            <a:off x="2590800" y="3414856"/>
            <a:ext cx="762000" cy="333088"/>
            <a:chOff x="0" y="0"/>
            <a:chExt cx="762000" cy="333087"/>
          </a:xfrm>
        </p:grpSpPr>
        <p:sp>
          <p:nvSpPr>
            <p:cNvPr id="1082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rgbClr val="FF9999"/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83" name="12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12</a:t>
              </a:r>
            </a:p>
          </p:txBody>
        </p:sp>
      </p:grpSp>
      <p:grpSp>
        <p:nvGrpSpPr>
          <p:cNvPr id="1087" name="Rectangle 38"/>
          <p:cNvGrpSpPr/>
          <p:nvPr/>
        </p:nvGrpSpPr>
        <p:grpSpPr>
          <a:xfrm>
            <a:off x="2895600" y="2411378"/>
            <a:ext cx="762000" cy="333088"/>
            <a:chOff x="0" y="0"/>
            <a:chExt cx="762000" cy="333087"/>
          </a:xfrm>
        </p:grpSpPr>
        <p:sp>
          <p:nvSpPr>
            <p:cNvPr id="1085" name="Rectangle"/>
            <p:cNvSpPr/>
            <p:nvPr/>
          </p:nvSpPr>
          <p:spPr>
            <a:xfrm>
              <a:off x="0" y="14143"/>
              <a:ext cx="762000" cy="304801"/>
            </a:xfrm>
            <a:prstGeom prst="rect">
              <a:avLst/>
            </a:prstGeom>
            <a:solidFill>
              <a:srgbClr val="FF9999"/>
            </a:solidFill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86" name="12"/>
            <p:cNvSpPr txBox="1"/>
            <p:nvPr/>
          </p:nvSpPr>
          <p:spPr>
            <a:xfrm>
              <a:off x="60007" y="0"/>
              <a:ext cx="6419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12</a:t>
              </a:r>
            </a:p>
          </p:txBody>
        </p:sp>
      </p:grpSp>
      <p:sp>
        <p:nvSpPr>
          <p:cNvPr id="1088" name="Text Box 29"/>
          <p:cNvSpPr txBox="1"/>
          <p:nvPr/>
        </p:nvSpPr>
        <p:spPr>
          <a:xfrm>
            <a:off x="5986799" y="4175708"/>
            <a:ext cx="2716003" cy="1784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>
              <a:lnSpc>
                <a:spcPct val="98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i="1">
                <a:latin typeface="Calibri"/>
                <a:ea typeface="Calibri"/>
                <a:cs typeface="Calibri"/>
                <a:sym typeface="Calibri"/>
              </a:defRPr>
            </a:pPr>
            <a:r>
              <a:t>Block b is stored in cache</a:t>
            </a:r>
          </a:p>
          <a:p>
            <a:pPr marL="115887" indent="-115887">
              <a:lnSpc>
                <a:spcPct val="98000"/>
              </a:lnSpc>
              <a:buSzPct val="100000"/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Placement policy:</a:t>
            </a:r>
            <a:br/>
            <a:r>
              <a:rPr>
                <a:solidFill>
                  <a:srgbClr val="000000"/>
                </a:solidFill>
              </a:rPr>
              <a:t>determines where b goes</a:t>
            </a:r>
          </a:p>
          <a:p>
            <a:pPr marL="115887" indent="-115887">
              <a:lnSpc>
                <a:spcPct val="98000"/>
              </a:lnSpc>
              <a:buSzPct val="100000"/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Replacement policy:</a:t>
            </a:r>
            <a:br/>
            <a:r>
              <a:rPr>
                <a:solidFill>
                  <a:srgbClr val="000000"/>
                </a:solidFill>
              </a:rPr>
              <a:t>determines which block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gets evicted (victim)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" grpId="2" animBg="1" advAuto="0"/>
      <p:bldP spid="1075" grpId="1" animBg="1" advAuto="0"/>
      <p:bldP spid="1076" grpId="3" animBg="1" advAuto="0"/>
      <p:bldP spid="1077" grpId="5" animBg="1" advAuto="0"/>
      <p:bldP spid="1078" grpId="4" animBg="1" advAuto="0"/>
      <p:bldP spid="1081" grpId="6" animBg="1" advAuto="0"/>
      <p:bldP spid="1084" grpId="7" animBg="1" advAuto="0"/>
      <p:bldP spid="1084" grpId="9" animBg="1" advAuto="0"/>
      <p:bldP spid="1087" grpId="8" animBg="1" advAuto="0"/>
      <p:bldP spid="1088" grpId="1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31</a:t>
            </a:fld>
            <a:endParaRPr/>
          </a:p>
        </p:txBody>
      </p:sp>
      <p:sp>
        <p:nvSpPr>
          <p:cNvPr id="1091" name="Rectangle 4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80962" indent="-80962" defTabSz="621791">
              <a:defRPr sz="2448"/>
            </a:pPr>
            <a:r>
              <a:t> General Caching Concepts: </a:t>
            </a:r>
            <a:br/>
            <a:r>
              <a:t>3 Types of Cache Misses</a:t>
            </a:r>
          </a:p>
        </p:txBody>
      </p:sp>
      <p:sp>
        <p:nvSpPr>
          <p:cNvPr id="1092" name="Rectangle 5"/>
          <p:cNvSpPr txBox="1">
            <a:spLocks noGrp="1"/>
          </p:cNvSpPr>
          <p:nvPr>
            <p:ph type="body" idx="1"/>
          </p:nvPr>
        </p:nvSpPr>
        <p:spPr>
          <a:xfrm>
            <a:off x="396875" y="1733550"/>
            <a:ext cx="8518525" cy="497205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</a:defRPr>
            </a:pPr>
            <a:r>
              <a:t>Cold (compulsory) miss</a:t>
            </a:r>
          </a:p>
          <a:p>
            <a:pPr marL="742950" lvl="1" indent="-285750">
              <a:spcBef>
                <a:spcPts val="400"/>
              </a:spcBef>
              <a:defRPr sz="2000" b="0"/>
            </a:pPr>
            <a:r>
              <a:t>Cold misses occur because the cache starts empty and this is the first reference to the block.</a:t>
            </a:r>
          </a:p>
          <a:p>
            <a:pPr>
              <a:defRPr>
                <a:solidFill>
                  <a:srgbClr val="C00000"/>
                </a:solidFill>
              </a:defRPr>
            </a:pPr>
            <a:r>
              <a:t>Capacity miss</a:t>
            </a:r>
          </a:p>
          <a:p>
            <a:pPr marL="742950" lvl="1" indent="-285750">
              <a:spcBef>
                <a:spcPts val="400"/>
              </a:spcBef>
              <a:defRPr sz="2000" b="0"/>
            </a:pPr>
            <a:r>
              <a:t>Occurs when the set of active cache blocks (</a:t>
            </a:r>
            <a:r>
              <a:rPr>
                <a:solidFill>
                  <a:srgbClr val="C00000"/>
                </a:solidFill>
              </a:rPr>
              <a:t>working set</a:t>
            </a:r>
            <a:r>
              <a:t>) is larger than the cache.</a:t>
            </a:r>
          </a:p>
          <a:p>
            <a:pPr>
              <a:defRPr>
                <a:solidFill>
                  <a:srgbClr val="C00000"/>
                </a:solidFill>
              </a:defRPr>
            </a:pPr>
            <a:r>
              <a:t>Conflict miss</a:t>
            </a:r>
          </a:p>
          <a:p>
            <a:pPr marL="742950" lvl="1" indent="-285750">
              <a:spcBef>
                <a:spcPts val="400"/>
              </a:spcBef>
              <a:defRPr sz="2000" b="0"/>
            </a:pPr>
            <a:r>
              <a:t>Most caches limit blocks at level k+1 to a small subset (sometimes a singleton) of the block positions at level k.</a:t>
            </a:r>
          </a:p>
          <a:p>
            <a:pPr marL="1143000" lvl="2" indent="-228600">
              <a:spcBef>
                <a:spcPts val="400"/>
              </a:spcBef>
              <a:buClrTx/>
              <a:defRPr sz="2000" b="0"/>
            </a:pPr>
            <a:r>
              <a:t>E.g. Block i at level k+1 must be placed in block (i mod 4) at level k.</a:t>
            </a:r>
          </a:p>
          <a:p>
            <a:pPr marL="742950" lvl="1" indent="-285750">
              <a:spcBef>
                <a:spcPts val="400"/>
              </a:spcBef>
              <a:defRPr sz="2000" b="0"/>
            </a:pPr>
            <a:r>
              <a:t>Conflict misses occur when the level k cache is large enough, but multiple data objects all map to the same level k block.</a:t>
            </a:r>
          </a:p>
          <a:p>
            <a:pPr marL="1143000" lvl="2" indent="-228600">
              <a:spcBef>
                <a:spcPts val="400"/>
              </a:spcBef>
              <a:buClrTx/>
              <a:defRPr sz="2000" b="0"/>
            </a:pPr>
            <a:r>
              <a:t>E.g. Referencing blocks 0, 8, 0, 8, 0, 8, ... would miss every time.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" grpId="1" build="p" bldLvl="5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32</a:t>
            </a:fld>
            <a:endParaRPr/>
          </a:p>
        </p:txBody>
      </p:sp>
      <p:sp>
        <p:nvSpPr>
          <p:cNvPr id="1095" name="Rectangle 1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8659984" cy="7620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r>
              <a:t>Examples of Caching in the Mem. Hierarchy</a:t>
            </a:r>
          </a:p>
        </p:txBody>
      </p:sp>
      <p:grpSp>
        <p:nvGrpSpPr>
          <p:cNvPr id="1098" name="Rectangle 3"/>
          <p:cNvGrpSpPr/>
          <p:nvPr/>
        </p:nvGrpSpPr>
        <p:grpSpPr>
          <a:xfrm>
            <a:off x="7658100" y="2428875"/>
            <a:ext cx="1447800" cy="585788"/>
            <a:chOff x="0" y="0"/>
            <a:chExt cx="1447800" cy="585787"/>
          </a:xfrm>
        </p:grpSpPr>
        <p:sp>
          <p:nvSpPr>
            <p:cNvPr id="1096" name="Rectangle"/>
            <p:cNvSpPr/>
            <p:nvPr/>
          </p:nvSpPr>
          <p:spPr>
            <a:xfrm>
              <a:off x="0" y="0"/>
              <a:ext cx="1447800" cy="585788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097" name="Hardware MMU"/>
            <p:cNvSpPr txBox="1"/>
            <p:nvPr/>
          </p:nvSpPr>
          <p:spPr>
            <a:xfrm>
              <a:off x="47962" y="4762"/>
              <a:ext cx="1351876" cy="552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22228B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Hardware MMU</a:t>
              </a:r>
            </a:p>
          </p:txBody>
        </p:sp>
      </p:grpSp>
      <p:grpSp>
        <p:nvGrpSpPr>
          <p:cNvPr id="1101" name="Rectangle 4"/>
          <p:cNvGrpSpPr/>
          <p:nvPr/>
        </p:nvGrpSpPr>
        <p:grpSpPr>
          <a:xfrm>
            <a:off x="5905500" y="2428875"/>
            <a:ext cx="1752600" cy="585788"/>
            <a:chOff x="0" y="0"/>
            <a:chExt cx="1752600" cy="585787"/>
          </a:xfrm>
        </p:grpSpPr>
        <p:sp>
          <p:nvSpPr>
            <p:cNvPr id="1099" name="Rectangle"/>
            <p:cNvSpPr/>
            <p:nvPr/>
          </p:nvSpPr>
          <p:spPr>
            <a:xfrm>
              <a:off x="0" y="0"/>
              <a:ext cx="1752600" cy="585788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00" name="0"/>
            <p:cNvSpPr txBox="1"/>
            <p:nvPr/>
          </p:nvSpPr>
          <p:spPr>
            <a:xfrm>
              <a:off x="47962" y="4762"/>
              <a:ext cx="16566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algn="r"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1104" name="Rectangle 5"/>
          <p:cNvGrpSpPr/>
          <p:nvPr/>
        </p:nvGrpSpPr>
        <p:grpSpPr>
          <a:xfrm>
            <a:off x="3848100" y="2428875"/>
            <a:ext cx="2057400" cy="585788"/>
            <a:chOff x="0" y="0"/>
            <a:chExt cx="2057400" cy="585787"/>
          </a:xfrm>
        </p:grpSpPr>
        <p:sp>
          <p:nvSpPr>
            <p:cNvPr id="1102" name="Rectangle"/>
            <p:cNvSpPr/>
            <p:nvPr/>
          </p:nvSpPr>
          <p:spPr>
            <a:xfrm>
              <a:off x="0" y="0"/>
              <a:ext cx="2057400" cy="585788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03" name="On-Chip TLB"/>
            <p:cNvSpPr txBox="1"/>
            <p:nvPr/>
          </p:nvSpPr>
          <p:spPr>
            <a:xfrm>
              <a:off x="47962" y="4762"/>
              <a:ext cx="19614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On-Chip TLB</a:t>
              </a:r>
            </a:p>
          </p:txBody>
        </p:sp>
      </p:grpSp>
      <p:grpSp>
        <p:nvGrpSpPr>
          <p:cNvPr id="1107" name="Rectangle 6"/>
          <p:cNvGrpSpPr/>
          <p:nvPr/>
        </p:nvGrpSpPr>
        <p:grpSpPr>
          <a:xfrm>
            <a:off x="1943100" y="2428875"/>
            <a:ext cx="1905000" cy="585788"/>
            <a:chOff x="0" y="0"/>
            <a:chExt cx="1905000" cy="585787"/>
          </a:xfrm>
        </p:grpSpPr>
        <p:sp>
          <p:nvSpPr>
            <p:cNvPr id="1105" name="Rectangle"/>
            <p:cNvSpPr/>
            <p:nvPr/>
          </p:nvSpPr>
          <p:spPr>
            <a:xfrm>
              <a:off x="0" y="0"/>
              <a:ext cx="1905000" cy="585788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06" name="Address translations"/>
            <p:cNvSpPr txBox="1"/>
            <p:nvPr/>
          </p:nvSpPr>
          <p:spPr>
            <a:xfrm>
              <a:off x="47962" y="4762"/>
              <a:ext cx="1809076" cy="552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Address translations</a:t>
              </a:r>
            </a:p>
          </p:txBody>
        </p:sp>
      </p:grpSp>
      <p:grpSp>
        <p:nvGrpSpPr>
          <p:cNvPr id="1110" name="Rectangle 7"/>
          <p:cNvGrpSpPr/>
          <p:nvPr/>
        </p:nvGrpSpPr>
        <p:grpSpPr>
          <a:xfrm>
            <a:off x="114300" y="2428875"/>
            <a:ext cx="1828800" cy="585788"/>
            <a:chOff x="0" y="0"/>
            <a:chExt cx="1828800" cy="585787"/>
          </a:xfrm>
        </p:grpSpPr>
        <p:sp>
          <p:nvSpPr>
            <p:cNvPr id="1108" name="Rectangle"/>
            <p:cNvSpPr/>
            <p:nvPr/>
          </p:nvSpPr>
          <p:spPr>
            <a:xfrm>
              <a:off x="0" y="0"/>
              <a:ext cx="1828800" cy="585788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09" name="TLB"/>
            <p:cNvSpPr txBox="1"/>
            <p:nvPr/>
          </p:nvSpPr>
          <p:spPr>
            <a:xfrm>
              <a:off x="47962" y="4762"/>
              <a:ext cx="17328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TLB</a:t>
              </a:r>
            </a:p>
          </p:txBody>
        </p:sp>
      </p:grpSp>
      <p:grpSp>
        <p:nvGrpSpPr>
          <p:cNvPr id="1113" name="Rectangle 8"/>
          <p:cNvGrpSpPr/>
          <p:nvPr/>
        </p:nvGrpSpPr>
        <p:grpSpPr>
          <a:xfrm>
            <a:off x="7658100" y="5338762"/>
            <a:ext cx="1447800" cy="585789"/>
            <a:chOff x="0" y="0"/>
            <a:chExt cx="1447800" cy="585787"/>
          </a:xfrm>
        </p:grpSpPr>
        <p:sp>
          <p:nvSpPr>
            <p:cNvPr id="1111" name="Rectangle"/>
            <p:cNvSpPr/>
            <p:nvPr/>
          </p:nvSpPr>
          <p:spPr>
            <a:xfrm>
              <a:off x="0" y="0"/>
              <a:ext cx="1447800" cy="585788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12" name="Web browser"/>
            <p:cNvSpPr txBox="1"/>
            <p:nvPr/>
          </p:nvSpPr>
          <p:spPr>
            <a:xfrm>
              <a:off x="47962" y="4762"/>
              <a:ext cx="13518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Web browser</a:t>
              </a:r>
            </a:p>
          </p:txBody>
        </p:sp>
      </p:grpSp>
      <p:grpSp>
        <p:nvGrpSpPr>
          <p:cNvPr id="1116" name="Rectangle 9"/>
          <p:cNvGrpSpPr/>
          <p:nvPr/>
        </p:nvGrpSpPr>
        <p:grpSpPr>
          <a:xfrm>
            <a:off x="5905500" y="5338762"/>
            <a:ext cx="1752600" cy="585789"/>
            <a:chOff x="0" y="0"/>
            <a:chExt cx="1752600" cy="585787"/>
          </a:xfrm>
        </p:grpSpPr>
        <p:sp>
          <p:nvSpPr>
            <p:cNvPr id="1114" name="Rectangle"/>
            <p:cNvSpPr/>
            <p:nvPr/>
          </p:nvSpPr>
          <p:spPr>
            <a:xfrm>
              <a:off x="0" y="0"/>
              <a:ext cx="1752600" cy="585788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15" name="10,000,000"/>
            <p:cNvSpPr txBox="1"/>
            <p:nvPr/>
          </p:nvSpPr>
          <p:spPr>
            <a:xfrm>
              <a:off x="47962" y="4762"/>
              <a:ext cx="16566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algn="r"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10,000,000</a:t>
              </a:r>
            </a:p>
          </p:txBody>
        </p:sp>
      </p:grpSp>
      <p:grpSp>
        <p:nvGrpSpPr>
          <p:cNvPr id="1119" name="Rectangle 10"/>
          <p:cNvGrpSpPr/>
          <p:nvPr/>
        </p:nvGrpSpPr>
        <p:grpSpPr>
          <a:xfrm>
            <a:off x="3848100" y="5338762"/>
            <a:ext cx="2057400" cy="585789"/>
            <a:chOff x="0" y="0"/>
            <a:chExt cx="2057400" cy="585787"/>
          </a:xfrm>
        </p:grpSpPr>
        <p:sp>
          <p:nvSpPr>
            <p:cNvPr id="1117" name="Rectangle"/>
            <p:cNvSpPr/>
            <p:nvPr/>
          </p:nvSpPr>
          <p:spPr>
            <a:xfrm>
              <a:off x="0" y="0"/>
              <a:ext cx="2057400" cy="585788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18" name="Local disk"/>
            <p:cNvSpPr txBox="1"/>
            <p:nvPr/>
          </p:nvSpPr>
          <p:spPr>
            <a:xfrm>
              <a:off x="47962" y="4762"/>
              <a:ext cx="19614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Local disk</a:t>
              </a:r>
            </a:p>
          </p:txBody>
        </p:sp>
      </p:grpSp>
      <p:grpSp>
        <p:nvGrpSpPr>
          <p:cNvPr id="1122" name="Rectangle 11"/>
          <p:cNvGrpSpPr/>
          <p:nvPr/>
        </p:nvGrpSpPr>
        <p:grpSpPr>
          <a:xfrm>
            <a:off x="1943100" y="5338762"/>
            <a:ext cx="1905000" cy="585789"/>
            <a:chOff x="0" y="0"/>
            <a:chExt cx="1905000" cy="585787"/>
          </a:xfrm>
        </p:grpSpPr>
        <p:sp>
          <p:nvSpPr>
            <p:cNvPr id="1120" name="Rectangle"/>
            <p:cNvSpPr/>
            <p:nvPr/>
          </p:nvSpPr>
          <p:spPr>
            <a:xfrm>
              <a:off x="0" y="0"/>
              <a:ext cx="1905000" cy="585788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21" name="Web pages"/>
            <p:cNvSpPr txBox="1"/>
            <p:nvPr/>
          </p:nvSpPr>
          <p:spPr>
            <a:xfrm>
              <a:off x="47962" y="4762"/>
              <a:ext cx="18090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Web pages</a:t>
              </a:r>
            </a:p>
          </p:txBody>
        </p:sp>
      </p:grpSp>
      <p:grpSp>
        <p:nvGrpSpPr>
          <p:cNvPr id="1125" name="Rectangle 12"/>
          <p:cNvGrpSpPr/>
          <p:nvPr/>
        </p:nvGrpSpPr>
        <p:grpSpPr>
          <a:xfrm>
            <a:off x="114300" y="5338762"/>
            <a:ext cx="1828800" cy="585789"/>
            <a:chOff x="0" y="0"/>
            <a:chExt cx="1828800" cy="585787"/>
          </a:xfrm>
        </p:grpSpPr>
        <p:sp>
          <p:nvSpPr>
            <p:cNvPr id="1123" name="Rectangle"/>
            <p:cNvSpPr/>
            <p:nvPr/>
          </p:nvSpPr>
          <p:spPr>
            <a:xfrm>
              <a:off x="0" y="0"/>
              <a:ext cx="1828800" cy="585788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24" name="Browser cache"/>
            <p:cNvSpPr txBox="1"/>
            <p:nvPr/>
          </p:nvSpPr>
          <p:spPr>
            <a:xfrm>
              <a:off x="47962" y="4762"/>
              <a:ext cx="17328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Browser cache</a:t>
              </a:r>
            </a:p>
          </p:txBody>
        </p:sp>
      </p:grpSp>
      <p:grpSp>
        <p:nvGrpSpPr>
          <p:cNvPr id="1128" name="Rectangle 13"/>
          <p:cNvGrpSpPr/>
          <p:nvPr/>
        </p:nvGrpSpPr>
        <p:grpSpPr>
          <a:xfrm>
            <a:off x="114300" y="5924550"/>
            <a:ext cx="1828800" cy="585788"/>
            <a:chOff x="0" y="0"/>
            <a:chExt cx="1828800" cy="585787"/>
          </a:xfrm>
        </p:grpSpPr>
        <p:sp>
          <p:nvSpPr>
            <p:cNvPr id="1126" name="Rectangle"/>
            <p:cNvSpPr/>
            <p:nvPr/>
          </p:nvSpPr>
          <p:spPr>
            <a:xfrm>
              <a:off x="0" y="0"/>
              <a:ext cx="1828800" cy="585788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27" name="Web cache"/>
            <p:cNvSpPr txBox="1"/>
            <p:nvPr/>
          </p:nvSpPr>
          <p:spPr>
            <a:xfrm>
              <a:off x="47962" y="4762"/>
              <a:ext cx="17328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Web cache</a:t>
              </a:r>
            </a:p>
          </p:txBody>
        </p:sp>
      </p:grpSp>
      <p:grpSp>
        <p:nvGrpSpPr>
          <p:cNvPr id="1131" name="Rectangle 14"/>
          <p:cNvGrpSpPr/>
          <p:nvPr/>
        </p:nvGrpSpPr>
        <p:grpSpPr>
          <a:xfrm>
            <a:off x="114300" y="4752975"/>
            <a:ext cx="1828800" cy="585788"/>
            <a:chOff x="0" y="0"/>
            <a:chExt cx="1828800" cy="585787"/>
          </a:xfrm>
        </p:grpSpPr>
        <p:sp>
          <p:nvSpPr>
            <p:cNvPr id="1129" name="Rectangle"/>
            <p:cNvSpPr/>
            <p:nvPr/>
          </p:nvSpPr>
          <p:spPr>
            <a:xfrm>
              <a:off x="0" y="0"/>
              <a:ext cx="1828800" cy="585788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30" name="Network buffer cache"/>
            <p:cNvSpPr txBox="1"/>
            <p:nvPr/>
          </p:nvSpPr>
          <p:spPr>
            <a:xfrm>
              <a:off x="47962" y="4762"/>
              <a:ext cx="1732876" cy="552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Network buffer cache</a:t>
              </a:r>
            </a:p>
          </p:txBody>
        </p:sp>
      </p:grpSp>
      <p:grpSp>
        <p:nvGrpSpPr>
          <p:cNvPr id="1134" name="Rectangle 15"/>
          <p:cNvGrpSpPr/>
          <p:nvPr/>
        </p:nvGrpSpPr>
        <p:grpSpPr>
          <a:xfrm>
            <a:off x="114300" y="4029075"/>
            <a:ext cx="1828800" cy="361950"/>
            <a:chOff x="0" y="0"/>
            <a:chExt cx="1828800" cy="361950"/>
          </a:xfrm>
        </p:grpSpPr>
        <p:sp>
          <p:nvSpPr>
            <p:cNvPr id="1132" name="Rectangle"/>
            <p:cNvSpPr/>
            <p:nvPr/>
          </p:nvSpPr>
          <p:spPr>
            <a:xfrm>
              <a:off x="0" y="0"/>
              <a:ext cx="1828800" cy="361950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33" name="Buffer cache"/>
            <p:cNvSpPr txBox="1"/>
            <p:nvPr/>
          </p:nvSpPr>
          <p:spPr>
            <a:xfrm>
              <a:off x="47962" y="4762"/>
              <a:ext cx="17328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Buffer cache</a:t>
              </a:r>
            </a:p>
          </p:txBody>
        </p:sp>
      </p:grpSp>
      <p:grpSp>
        <p:nvGrpSpPr>
          <p:cNvPr id="1137" name="Rectangle 16"/>
          <p:cNvGrpSpPr/>
          <p:nvPr/>
        </p:nvGrpSpPr>
        <p:grpSpPr>
          <a:xfrm>
            <a:off x="114300" y="3690937"/>
            <a:ext cx="1828800" cy="338138"/>
            <a:chOff x="0" y="0"/>
            <a:chExt cx="1828800" cy="338137"/>
          </a:xfrm>
        </p:grpSpPr>
        <p:sp>
          <p:nvSpPr>
            <p:cNvPr id="1135" name="Rectangle"/>
            <p:cNvSpPr/>
            <p:nvPr/>
          </p:nvSpPr>
          <p:spPr>
            <a:xfrm>
              <a:off x="0" y="-1"/>
              <a:ext cx="1828800" cy="338139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36" name="Virtual Memory"/>
            <p:cNvSpPr txBox="1"/>
            <p:nvPr/>
          </p:nvSpPr>
          <p:spPr>
            <a:xfrm>
              <a:off x="47962" y="4762"/>
              <a:ext cx="17328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Virtual Memory</a:t>
              </a:r>
            </a:p>
          </p:txBody>
        </p:sp>
      </p:grpSp>
      <p:grpSp>
        <p:nvGrpSpPr>
          <p:cNvPr id="1140" name="Rectangle 17"/>
          <p:cNvGrpSpPr/>
          <p:nvPr/>
        </p:nvGrpSpPr>
        <p:grpSpPr>
          <a:xfrm>
            <a:off x="114300" y="3352799"/>
            <a:ext cx="1828800" cy="338140"/>
            <a:chOff x="0" y="0"/>
            <a:chExt cx="1828800" cy="338138"/>
          </a:xfrm>
        </p:grpSpPr>
        <p:sp>
          <p:nvSpPr>
            <p:cNvPr id="1138" name="Rectangle"/>
            <p:cNvSpPr/>
            <p:nvPr/>
          </p:nvSpPr>
          <p:spPr>
            <a:xfrm>
              <a:off x="0" y="-1"/>
              <a:ext cx="1828800" cy="338140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39" name="L2 cache"/>
            <p:cNvSpPr txBox="1"/>
            <p:nvPr/>
          </p:nvSpPr>
          <p:spPr>
            <a:xfrm>
              <a:off x="47962" y="4762"/>
              <a:ext cx="17328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L2 cache</a:t>
              </a:r>
            </a:p>
          </p:txBody>
        </p:sp>
      </p:grpSp>
      <p:grpSp>
        <p:nvGrpSpPr>
          <p:cNvPr id="1143" name="Rectangle 18"/>
          <p:cNvGrpSpPr/>
          <p:nvPr/>
        </p:nvGrpSpPr>
        <p:grpSpPr>
          <a:xfrm>
            <a:off x="114300" y="3014663"/>
            <a:ext cx="1828800" cy="338139"/>
            <a:chOff x="0" y="0"/>
            <a:chExt cx="1828800" cy="338138"/>
          </a:xfrm>
        </p:grpSpPr>
        <p:sp>
          <p:nvSpPr>
            <p:cNvPr id="1141" name="Rectangle"/>
            <p:cNvSpPr/>
            <p:nvPr/>
          </p:nvSpPr>
          <p:spPr>
            <a:xfrm>
              <a:off x="0" y="-1"/>
              <a:ext cx="1828800" cy="338140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42" name="L1 cache"/>
            <p:cNvSpPr txBox="1"/>
            <p:nvPr/>
          </p:nvSpPr>
          <p:spPr>
            <a:xfrm>
              <a:off x="47962" y="4762"/>
              <a:ext cx="17328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L1 cache</a:t>
              </a:r>
            </a:p>
          </p:txBody>
        </p:sp>
      </p:grpSp>
      <p:grpSp>
        <p:nvGrpSpPr>
          <p:cNvPr id="1146" name="Rectangle 19"/>
          <p:cNvGrpSpPr/>
          <p:nvPr/>
        </p:nvGrpSpPr>
        <p:grpSpPr>
          <a:xfrm>
            <a:off x="114300" y="2078038"/>
            <a:ext cx="1828800" cy="350839"/>
            <a:chOff x="0" y="0"/>
            <a:chExt cx="1828800" cy="350838"/>
          </a:xfrm>
        </p:grpSpPr>
        <p:sp>
          <p:nvSpPr>
            <p:cNvPr id="1144" name="Rectangle"/>
            <p:cNvSpPr/>
            <p:nvPr/>
          </p:nvSpPr>
          <p:spPr>
            <a:xfrm>
              <a:off x="0" y="-1"/>
              <a:ext cx="1828800" cy="350840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45" name="Registers"/>
            <p:cNvSpPr txBox="1"/>
            <p:nvPr/>
          </p:nvSpPr>
          <p:spPr>
            <a:xfrm>
              <a:off x="47962" y="4762"/>
              <a:ext cx="17328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Registers</a:t>
              </a:r>
            </a:p>
          </p:txBody>
        </p:sp>
      </p:grpSp>
      <p:grpSp>
        <p:nvGrpSpPr>
          <p:cNvPr id="1149" name="Rectangle 20"/>
          <p:cNvGrpSpPr/>
          <p:nvPr/>
        </p:nvGrpSpPr>
        <p:grpSpPr>
          <a:xfrm>
            <a:off x="114300" y="1438274"/>
            <a:ext cx="1828800" cy="639765"/>
            <a:chOff x="0" y="0"/>
            <a:chExt cx="1828800" cy="639763"/>
          </a:xfrm>
        </p:grpSpPr>
        <p:sp>
          <p:nvSpPr>
            <p:cNvPr id="1147" name="Rectangle"/>
            <p:cNvSpPr/>
            <p:nvPr/>
          </p:nvSpPr>
          <p:spPr>
            <a:xfrm>
              <a:off x="0" y="-1"/>
              <a:ext cx="1828800" cy="639765"/>
            </a:xfrm>
            <a:prstGeom prst="rect">
              <a:avLst/>
            </a:prstGeom>
            <a:solidFill>
              <a:srgbClr val="E0E0E0"/>
            </a:solidFill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48" name="Cache Type"/>
            <p:cNvSpPr txBox="1"/>
            <p:nvPr/>
          </p:nvSpPr>
          <p:spPr>
            <a:xfrm>
              <a:off x="47962" y="152257"/>
              <a:ext cx="1732876" cy="335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Cache Type</a:t>
              </a:r>
            </a:p>
          </p:txBody>
        </p:sp>
      </p:grpSp>
      <p:grpSp>
        <p:nvGrpSpPr>
          <p:cNvPr id="1152" name="Rectangle 21"/>
          <p:cNvGrpSpPr/>
          <p:nvPr/>
        </p:nvGrpSpPr>
        <p:grpSpPr>
          <a:xfrm>
            <a:off x="1943100" y="5924550"/>
            <a:ext cx="1905000" cy="585788"/>
            <a:chOff x="0" y="0"/>
            <a:chExt cx="1905000" cy="585787"/>
          </a:xfrm>
        </p:grpSpPr>
        <p:sp>
          <p:nvSpPr>
            <p:cNvPr id="1150" name="Rectangle"/>
            <p:cNvSpPr/>
            <p:nvPr/>
          </p:nvSpPr>
          <p:spPr>
            <a:xfrm>
              <a:off x="0" y="0"/>
              <a:ext cx="1905000" cy="585788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51" name="Web pages"/>
            <p:cNvSpPr txBox="1"/>
            <p:nvPr/>
          </p:nvSpPr>
          <p:spPr>
            <a:xfrm>
              <a:off x="47962" y="4762"/>
              <a:ext cx="18090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Web pages</a:t>
              </a:r>
            </a:p>
          </p:txBody>
        </p:sp>
      </p:grpSp>
      <p:grpSp>
        <p:nvGrpSpPr>
          <p:cNvPr id="1155" name="Rectangle 22"/>
          <p:cNvGrpSpPr/>
          <p:nvPr/>
        </p:nvGrpSpPr>
        <p:grpSpPr>
          <a:xfrm>
            <a:off x="1943100" y="4752975"/>
            <a:ext cx="1905000" cy="585788"/>
            <a:chOff x="0" y="0"/>
            <a:chExt cx="1905000" cy="585787"/>
          </a:xfrm>
        </p:grpSpPr>
        <p:sp>
          <p:nvSpPr>
            <p:cNvPr id="1153" name="Rectangle"/>
            <p:cNvSpPr/>
            <p:nvPr/>
          </p:nvSpPr>
          <p:spPr>
            <a:xfrm>
              <a:off x="0" y="0"/>
              <a:ext cx="1905000" cy="585788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54" name="Parts of files"/>
            <p:cNvSpPr txBox="1"/>
            <p:nvPr/>
          </p:nvSpPr>
          <p:spPr>
            <a:xfrm>
              <a:off x="47962" y="4762"/>
              <a:ext cx="18090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Parts of files</a:t>
              </a:r>
            </a:p>
          </p:txBody>
        </p:sp>
      </p:grpSp>
      <p:grpSp>
        <p:nvGrpSpPr>
          <p:cNvPr id="1158" name="Rectangle 23"/>
          <p:cNvGrpSpPr/>
          <p:nvPr/>
        </p:nvGrpSpPr>
        <p:grpSpPr>
          <a:xfrm>
            <a:off x="1943100" y="4029075"/>
            <a:ext cx="1905000" cy="361950"/>
            <a:chOff x="0" y="0"/>
            <a:chExt cx="1905000" cy="361950"/>
          </a:xfrm>
        </p:grpSpPr>
        <p:sp>
          <p:nvSpPr>
            <p:cNvPr id="1156" name="Rectangle"/>
            <p:cNvSpPr/>
            <p:nvPr/>
          </p:nvSpPr>
          <p:spPr>
            <a:xfrm>
              <a:off x="0" y="0"/>
              <a:ext cx="1905000" cy="361950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57" name="Parts of files"/>
            <p:cNvSpPr txBox="1"/>
            <p:nvPr/>
          </p:nvSpPr>
          <p:spPr>
            <a:xfrm>
              <a:off x="47962" y="4762"/>
              <a:ext cx="18090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Parts of files</a:t>
              </a:r>
            </a:p>
          </p:txBody>
        </p:sp>
      </p:grpSp>
      <p:grpSp>
        <p:nvGrpSpPr>
          <p:cNvPr id="1161" name="Rectangle 24"/>
          <p:cNvGrpSpPr/>
          <p:nvPr/>
        </p:nvGrpSpPr>
        <p:grpSpPr>
          <a:xfrm>
            <a:off x="1943100" y="3690937"/>
            <a:ext cx="1905000" cy="338138"/>
            <a:chOff x="0" y="0"/>
            <a:chExt cx="1905000" cy="338137"/>
          </a:xfrm>
        </p:grpSpPr>
        <p:sp>
          <p:nvSpPr>
            <p:cNvPr id="1159" name="Rectangle"/>
            <p:cNvSpPr/>
            <p:nvPr/>
          </p:nvSpPr>
          <p:spPr>
            <a:xfrm>
              <a:off x="0" y="-1"/>
              <a:ext cx="1905000" cy="338139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60" name="4-KB pages"/>
            <p:cNvSpPr txBox="1"/>
            <p:nvPr/>
          </p:nvSpPr>
          <p:spPr>
            <a:xfrm>
              <a:off x="47962" y="4762"/>
              <a:ext cx="18090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4-KB pages</a:t>
              </a:r>
            </a:p>
          </p:txBody>
        </p:sp>
      </p:grpSp>
      <p:grpSp>
        <p:nvGrpSpPr>
          <p:cNvPr id="1164" name="Rectangle 25"/>
          <p:cNvGrpSpPr/>
          <p:nvPr/>
        </p:nvGrpSpPr>
        <p:grpSpPr>
          <a:xfrm>
            <a:off x="1943100" y="3352799"/>
            <a:ext cx="1905000" cy="338140"/>
            <a:chOff x="0" y="0"/>
            <a:chExt cx="1905000" cy="338138"/>
          </a:xfrm>
        </p:grpSpPr>
        <p:sp>
          <p:nvSpPr>
            <p:cNvPr id="1162" name="Rectangle"/>
            <p:cNvSpPr/>
            <p:nvPr/>
          </p:nvSpPr>
          <p:spPr>
            <a:xfrm>
              <a:off x="0" y="-1"/>
              <a:ext cx="1905000" cy="338140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63" name="64-byte blocks"/>
            <p:cNvSpPr txBox="1"/>
            <p:nvPr/>
          </p:nvSpPr>
          <p:spPr>
            <a:xfrm>
              <a:off x="47962" y="4762"/>
              <a:ext cx="18090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64-byte blocks</a:t>
              </a:r>
            </a:p>
          </p:txBody>
        </p:sp>
      </p:grpSp>
      <p:grpSp>
        <p:nvGrpSpPr>
          <p:cNvPr id="1167" name="Rectangle 26"/>
          <p:cNvGrpSpPr/>
          <p:nvPr/>
        </p:nvGrpSpPr>
        <p:grpSpPr>
          <a:xfrm>
            <a:off x="1943100" y="3014663"/>
            <a:ext cx="1905000" cy="338139"/>
            <a:chOff x="0" y="0"/>
            <a:chExt cx="1905000" cy="338138"/>
          </a:xfrm>
        </p:grpSpPr>
        <p:sp>
          <p:nvSpPr>
            <p:cNvPr id="1165" name="Rectangle"/>
            <p:cNvSpPr/>
            <p:nvPr/>
          </p:nvSpPr>
          <p:spPr>
            <a:xfrm>
              <a:off x="0" y="-1"/>
              <a:ext cx="1905000" cy="338140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66" name="64-byte blocks"/>
            <p:cNvSpPr txBox="1"/>
            <p:nvPr/>
          </p:nvSpPr>
          <p:spPr>
            <a:xfrm>
              <a:off x="47962" y="4762"/>
              <a:ext cx="18090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64-byte blocks</a:t>
              </a:r>
            </a:p>
          </p:txBody>
        </p:sp>
      </p:grpSp>
      <p:grpSp>
        <p:nvGrpSpPr>
          <p:cNvPr id="1170" name="Rectangle 27"/>
          <p:cNvGrpSpPr/>
          <p:nvPr/>
        </p:nvGrpSpPr>
        <p:grpSpPr>
          <a:xfrm>
            <a:off x="1943100" y="2078038"/>
            <a:ext cx="1905000" cy="350839"/>
            <a:chOff x="0" y="0"/>
            <a:chExt cx="1905000" cy="350838"/>
          </a:xfrm>
        </p:grpSpPr>
        <p:sp>
          <p:nvSpPr>
            <p:cNvPr id="1168" name="Rectangle"/>
            <p:cNvSpPr/>
            <p:nvPr/>
          </p:nvSpPr>
          <p:spPr>
            <a:xfrm>
              <a:off x="0" y="-1"/>
              <a:ext cx="1905000" cy="350840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69" name="4-8 byte words"/>
            <p:cNvSpPr txBox="1"/>
            <p:nvPr/>
          </p:nvSpPr>
          <p:spPr>
            <a:xfrm>
              <a:off x="47962" y="4762"/>
              <a:ext cx="18090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4-8 byte words</a:t>
              </a:r>
            </a:p>
          </p:txBody>
        </p:sp>
      </p:grpSp>
      <p:grpSp>
        <p:nvGrpSpPr>
          <p:cNvPr id="1173" name="Rectangle 28"/>
          <p:cNvGrpSpPr/>
          <p:nvPr/>
        </p:nvGrpSpPr>
        <p:grpSpPr>
          <a:xfrm>
            <a:off x="1943100" y="1438274"/>
            <a:ext cx="1905000" cy="639765"/>
            <a:chOff x="0" y="0"/>
            <a:chExt cx="1905000" cy="639763"/>
          </a:xfrm>
        </p:grpSpPr>
        <p:sp>
          <p:nvSpPr>
            <p:cNvPr id="1171" name="Rectangle"/>
            <p:cNvSpPr/>
            <p:nvPr/>
          </p:nvSpPr>
          <p:spPr>
            <a:xfrm>
              <a:off x="0" y="-1"/>
              <a:ext cx="1905000" cy="639765"/>
            </a:xfrm>
            <a:prstGeom prst="rect">
              <a:avLst/>
            </a:prstGeom>
            <a:solidFill>
              <a:srgbClr val="E0E0E0"/>
            </a:solidFill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72" name="What is Cached?"/>
            <p:cNvSpPr txBox="1"/>
            <p:nvPr/>
          </p:nvSpPr>
          <p:spPr>
            <a:xfrm>
              <a:off x="47962" y="152257"/>
              <a:ext cx="1809076" cy="335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What is Cached?</a:t>
              </a:r>
            </a:p>
          </p:txBody>
        </p:sp>
      </p:grpSp>
      <p:grpSp>
        <p:nvGrpSpPr>
          <p:cNvPr id="1176" name="Rectangle 29"/>
          <p:cNvGrpSpPr/>
          <p:nvPr/>
        </p:nvGrpSpPr>
        <p:grpSpPr>
          <a:xfrm>
            <a:off x="7658100" y="5924550"/>
            <a:ext cx="1447800" cy="585788"/>
            <a:chOff x="0" y="0"/>
            <a:chExt cx="1447800" cy="585787"/>
          </a:xfrm>
        </p:grpSpPr>
        <p:sp>
          <p:nvSpPr>
            <p:cNvPr id="1174" name="Rectangle"/>
            <p:cNvSpPr/>
            <p:nvPr/>
          </p:nvSpPr>
          <p:spPr>
            <a:xfrm>
              <a:off x="0" y="0"/>
              <a:ext cx="1447800" cy="585788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75" name="Web proxy server"/>
            <p:cNvSpPr txBox="1"/>
            <p:nvPr/>
          </p:nvSpPr>
          <p:spPr>
            <a:xfrm>
              <a:off x="47962" y="4762"/>
              <a:ext cx="1351876" cy="552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Web proxy server</a:t>
              </a:r>
            </a:p>
          </p:txBody>
        </p:sp>
      </p:grpSp>
      <p:grpSp>
        <p:nvGrpSpPr>
          <p:cNvPr id="1179" name="Rectangle 30"/>
          <p:cNvGrpSpPr/>
          <p:nvPr/>
        </p:nvGrpSpPr>
        <p:grpSpPr>
          <a:xfrm>
            <a:off x="5905500" y="5924550"/>
            <a:ext cx="1752600" cy="585788"/>
            <a:chOff x="0" y="0"/>
            <a:chExt cx="1752600" cy="585787"/>
          </a:xfrm>
        </p:grpSpPr>
        <p:sp>
          <p:nvSpPr>
            <p:cNvPr id="1177" name="Rectangle"/>
            <p:cNvSpPr/>
            <p:nvPr/>
          </p:nvSpPr>
          <p:spPr>
            <a:xfrm>
              <a:off x="0" y="0"/>
              <a:ext cx="1752600" cy="585788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78" name="1,000,000,000"/>
            <p:cNvSpPr txBox="1"/>
            <p:nvPr/>
          </p:nvSpPr>
          <p:spPr>
            <a:xfrm>
              <a:off x="47962" y="4762"/>
              <a:ext cx="16566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algn="r"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1,000,000,000</a:t>
              </a:r>
            </a:p>
          </p:txBody>
        </p:sp>
      </p:grpSp>
      <p:grpSp>
        <p:nvGrpSpPr>
          <p:cNvPr id="1182" name="Rectangle 31"/>
          <p:cNvGrpSpPr/>
          <p:nvPr/>
        </p:nvGrpSpPr>
        <p:grpSpPr>
          <a:xfrm>
            <a:off x="3848100" y="5924550"/>
            <a:ext cx="2057400" cy="585788"/>
            <a:chOff x="0" y="0"/>
            <a:chExt cx="2057400" cy="585787"/>
          </a:xfrm>
        </p:grpSpPr>
        <p:sp>
          <p:nvSpPr>
            <p:cNvPr id="1180" name="Rectangle"/>
            <p:cNvSpPr/>
            <p:nvPr/>
          </p:nvSpPr>
          <p:spPr>
            <a:xfrm>
              <a:off x="0" y="0"/>
              <a:ext cx="2057400" cy="585788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81" name="Remote server disks"/>
            <p:cNvSpPr txBox="1"/>
            <p:nvPr/>
          </p:nvSpPr>
          <p:spPr>
            <a:xfrm>
              <a:off x="47962" y="4762"/>
              <a:ext cx="19614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Remote server disks</a:t>
              </a:r>
            </a:p>
          </p:txBody>
        </p:sp>
      </p:grpSp>
      <p:grpSp>
        <p:nvGrpSpPr>
          <p:cNvPr id="1185" name="Rectangle 32"/>
          <p:cNvGrpSpPr/>
          <p:nvPr/>
        </p:nvGrpSpPr>
        <p:grpSpPr>
          <a:xfrm>
            <a:off x="7658100" y="4029075"/>
            <a:ext cx="1447800" cy="361950"/>
            <a:chOff x="0" y="0"/>
            <a:chExt cx="1447800" cy="361950"/>
          </a:xfrm>
        </p:grpSpPr>
        <p:sp>
          <p:nvSpPr>
            <p:cNvPr id="1183" name="Rectangle"/>
            <p:cNvSpPr/>
            <p:nvPr/>
          </p:nvSpPr>
          <p:spPr>
            <a:xfrm>
              <a:off x="0" y="0"/>
              <a:ext cx="1447800" cy="361950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84" name="OS"/>
            <p:cNvSpPr txBox="1"/>
            <p:nvPr/>
          </p:nvSpPr>
          <p:spPr>
            <a:xfrm>
              <a:off x="47962" y="4762"/>
              <a:ext cx="13518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OS</a:t>
              </a:r>
            </a:p>
          </p:txBody>
        </p:sp>
      </p:grpSp>
      <p:grpSp>
        <p:nvGrpSpPr>
          <p:cNvPr id="1188" name="Rectangle 33"/>
          <p:cNvGrpSpPr/>
          <p:nvPr/>
        </p:nvGrpSpPr>
        <p:grpSpPr>
          <a:xfrm>
            <a:off x="5905500" y="4029075"/>
            <a:ext cx="1752600" cy="361950"/>
            <a:chOff x="0" y="0"/>
            <a:chExt cx="1752600" cy="361950"/>
          </a:xfrm>
        </p:grpSpPr>
        <p:sp>
          <p:nvSpPr>
            <p:cNvPr id="1186" name="Rectangle"/>
            <p:cNvSpPr/>
            <p:nvPr/>
          </p:nvSpPr>
          <p:spPr>
            <a:xfrm>
              <a:off x="0" y="0"/>
              <a:ext cx="1752600" cy="361950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87" name="100"/>
            <p:cNvSpPr txBox="1"/>
            <p:nvPr/>
          </p:nvSpPr>
          <p:spPr>
            <a:xfrm>
              <a:off x="47962" y="4762"/>
              <a:ext cx="16566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algn="r"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100</a:t>
              </a:r>
            </a:p>
          </p:txBody>
        </p:sp>
      </p:grpSp>
      <p:grpSp>
        <p:nvGrpSpPr>
          <p:cNvPr id="1191" name="Rectangle 34"/>
          <p:cNvGrpSpPr/>
          <p:nvPr/>
        </p:nvGrpSpPr>
        <p:grpSpPr>
          <a:xfrm>
            <a:off x="3848100" y="4029075"/>
            <a:ext cx="2057400" cy="361950"/>
            <a:chOff x="0" y="0"/>
            <a:chExt cx="2057400" cy="361950"/>
          </a:xfrm>
        </p:grpSpPr>
        <p:sp>
          <p:nvSpPr>
            <p:cNvPr id="1189" name="Rectangle"/>
            <p:cNvSpPr/>
            <p:nvPr/>
          </p:nvSpPr>
          <p:spPr>
            <a:xfrm>
              <a:off x="0" y="0"/>
              <a:ext cx="2057400" cy="361950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90" name="Main memory"/>
            <p:cNvSpPr txBox="1"/>
            <p:nvPr/>
          </p:nvSpPr>
          <p:spPr>
            <a:xfrm>
              <a:off x="47962" y="4762"/>
              <a:ext cx="19614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Main memory</a:t>
              </a:r>
            </a:p>
          </p:txBody>
        </p:sp>
      </p:grpSp>
      <p:grpSp>
        <p:nvGrpSpPr>
          <p:cNvPr id="1194" name="Rectangle 35"/>
          <p:cNvGrpSpPr/>
          <p:nvPr/>
        </p:nvGrpSpPr>
        <p:grpSpPr>
          <a:xfrm>
            <a:off x="7658100" y="3014663"/>
            <a:ext cx="1447800" cy="338139"/>
            <a:chOff x="0" y="0"/>
            <a:chExt cx="1447800" cy="338138"/>
          </a:xfrm>
        </p:grpSpPr>
        <p:sp>
          <p:nvSpPr>
            <p:cNvPr id="1192" name="Rectangle"/>
            <p:cNvSpPr/>
            <p:nvPr/>
          </p:nvSpPr>
          <p:spPr>
            <a:xfrm>
              <a:off x="0" y="-1"/>
              <a:ext cx="1447800" cy="338140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93" name="Hardware"/>
            <p:cNvSpPr txBox="1"/>
            <p:nvPr/>
          </p:nvSpPr>
          <p:spPr>
            <a:xfrm>
              <a:off x="47962" y="4762"/>
              <a:ext cx="13518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Hardware</a:t>
              </a:r>
            </a:p>
          </p:txBody>
        </p:sp>
      </p:grpSp>
      <p:grpSp>
        <p:nvGrpSpPr>
          <p:cNvPr id="1197" name="Rectangle 36"/>
          <p:cNvGrpSpPr/>
          <p:nvPr/>
        </p:nvGrpSpPr>
        <p:grpSpPr>
          <a:xfrm>
            <a:off x="5905500" y="3014663"/>
            <a:ext cx="1752600" cy="338139"/>
            <a:chOff x="0" y="0"/>
            <a:chExt cx="1752600" cy="338138"/>
          </a:xfrm>
        </p:grpSpPr>
        <p:sp>
          <p:nvSpPr>
            <p:cNvPr id="1195" name="Rectangle"/>
            <p:cNvSpPr/>
            <p:nvPr/>
          </p:nvSpPr>
          <p:spPr>
            <a:xfrm>
              <a:off x="0" y="-1"/>
              <a:ext cx="1752600" cy="338140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96" name="4"/>
            <p:cNvSpPr txBox="1"/>
            <p:nvPr/>
          </p:nvSpPr>
          <p:spPr>
            <a:xfrm>
              <a:off x="47962" y="4762"/>
              <a:ext cx="16566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algn="r"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200" name="Rectangle 37"/>
          <p:cNvGrpSpPr/>
          <p:nvPr/>
        </p:nvGrpSpPr>
        <p:grpSpPr>
          <a:xfrm>
            <a:off x="3848100" y="3014663"/>
            <a:ext cx="2057400" cy="338139"/>
            <a:chOff x="0" y="0"/>
            <a:chExt cx="2057400" cy="338138"/>
          </a:xfrm>
        </p:grpSpPr>
        <p:sp>
          <p:nvSpPr>
            <p:cNvPr id="1198" name="Rectangle"/>
            <p:cNvSpPr/>
            <p:nvPr/>
          </p:nvSpPr>
          <p:spPr>
            <a:xfrm>
              <a:off x="0" y="-1"/>
              <a:ext cx="2057400" cy="338140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199" name="On-Chip L1"/>
            <p:cNvSpPr txBox="1"/>
            <p:nvPr/>
          </p:nvSpPr>
          <p:spPr>
            <a:xfrm>
              <a:off x="47962" y="4762"/>
              <a:ext cx="19614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On-Chip L1</a:t>
              </a:r>
            </a:p>
          </p:txBody>
        </p:sp>
      </p:grpSp>
      <p:grpSp>
        <p:nvGrpSpPr>
          <p:cNvPr id="1203" name="Rectangle 38"/>
          <p:cNvGrpSpPr/>
          <p:nvPr/>
        </p:nvGrpSpPr>
        <p:grpSpPr>
          <a:xfrm>
            <a:off x="7658100" y="3352799"/>
            <a:ext cx="1447800" cy="338140"/>
            <a:chOff x="0" y="0"/>
            <a:chExt cx="1447800" cy="338138"/>
          </a:xfrm>
        </p:grpSpPr>
        <p:sp>
          <p:nvSpPr>
            <p:cNvPr id="1201" name="Rectangle"/>
            <p:cNvSpPr/>
            <p:nvPr/>
          </p:nvSpPr>
          <p:spPr>
            <a:xfrm>
              <a:off x="0" y="-1"/>
              <a:ext cx="1447800" cy="338140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202" name="Hardware"/>
            <p:cNvSpPr txBox="1"/>
            <p:nvPr/>
          </p:nvSpPr>
          <p:spPr>
            <a:xfrm>
              <a:off x="47962" y="4762"/>
              <a:ext cx="13518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Hardware</a:t>
              </a:r>
            </a:p>
          </p:txBody>
        </p:sp>
      </p:grpSp>
      <p:grpSp>
        <p:nvGrpSpPr>
          <p:cNvPr id="1206" name="Rectangle 39"/>
          <p:cNvGrpSpPr/>
          <p:nvPr/>
        </p:nvGrpSpPr>
        <p:grpSpPr>
          <a:xfrm>
            <a:off x="5905500" y="3352799"/>
            <a:ext cx="1752600" cy="338140"/>
            <a:chOff x="0" y="0"/>
            <a:chExt cx="1752600" cy="338138"/>
          </a:xfrm>
        </p:grpSpPr>
        <p:sp>
          <p:nvSpPr>
            <p:cNvPr id="1204" name="Rectangle"/>
            <p:cNvSpPr/>
            <p:nvPr/>
          </p:nvSpPr>
          <p:spPr>
            <a:xfrm>
              <a:off x="0" y="-1"/>
              <a:ext cx="1752600" cy="338140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205" name="10"/>
            <p:cNvSpPr txBox="1"/>
            <p:nvPr/>
          </p:nvSpPr>
          <p:spPr>
            <a:xfrm>
              <a:off x="47962" y="4762"/>
              <a:ext cx="16566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algn="r"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209" name="Rectangle 40"/>
          <p:cNvGrpSpPr/>
          <p:nvPr/>
        </p:nvGrpSpPr>
        <p:grpSpPr>
          <a:xfrm>
            <a:off x="3848100" y="3352799"/>
            <a:ext cx="2057400" cy="338140"/>
            <a:chOff x="0" y="0"/>
            <a:chExt cx="2057400" cy="338138"/>
          </a:xfrm>
        </p:grpSpPr>
        <p:sp>
          <p:nvSpPr>
            <p:cNvPr id="1207" name="Rectangle"/>
            <p:cNvSpPr/>
            <p:nvPr/>
          </p:nvSpPr>
          <p:spPr>
            <a:xfrm>
              <a:off x="0" y="-1"/>
              <a:ext cx="2057400" cy="338140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208" name="On-Chip L2"/>
            <p:cNvSpPr txBox="1"/>
            <p:nvPr/>
          </p:nvSpPr>
          <p:spPr>
            <a:xfrm>
              <a:off x="47962" y="4762"/>
              <a:ext cx="19614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On-Chip L2</a:t>
              </a:r>
            </a:p>
          </p:txBody>
        </p:sp>
      </p:grpSp>
      <p:grpSp>
        <p:nvGrpSpPr>
          <p:cNvPr id="1212" name="Rectangle 41"/>
          <p:cNvGrpSpPr/>
          <p:nvPr/>
        </p:nvGrpSpPr>
        <p:grpSpPr>
          <a:xfrm>
            <a:off x="7658100" y="4752975"/>
            <a:ext cx="1447800" cy="585788"/>
            <a:chOff x="0" y="0"/>
            <a:chExt cx="1447800" cy="585787"/>
          </a:xfrm>
        </p:grpSpPr>
        <p:sp>
          <p:nvSpPr>
            <p:cNvPr id="1210" name="Rectangle"/>
            <p:cNvSpPr/>
            <p:nvPr/>
          </p:nvSpPr>
          <p:spPr>
            <a:xfrm>
              <a:off x="0" y="0"/>
              <a:ext cx="1447800" cy="585788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211" name="NFS client"/>
            <p:cNvSpPr txBox="1"/>
            <p:nvPr/>
          </p:nvSpPr>
          <p:spPr>
            <a:xfrm>
              <a:off x="47962" y="4762"/>
              <a:ext cx="13518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NFS client</a:t>
              </a:r>
            </a:p>
          </p:txBody>
        </p:sp>
      </p:grpSp>
      <p:grpSp>
        <p:nvGrpSpPr>
          <p:cNvPr id="1215" name="Rectangle 42"/>
          <p:cNvGrpSpPr/>
          <p:nvPr/>
        </p:nvGrpSpPr>
        <p:grpSpPr>
          <a:xfrm>
            <a:off x="5905500" y="4752975"/>
            <a:ext cx="1752600" cy="585788"/>
            <a:chOff x="0" y="0"/>
            <a:chExt cx="1752600" cy="585787"/>
          </a:xfrm>
        </p:grpSpPr>
        <p:sp>
          <p:nvSpPr>
            <p:cNvPr id="1213" name="Rectangle"/>
            <p:cNvSpPr/>
            <p:nvPr/>
          </p:nvSpPr>
          <p:spPr>
            <a:xfrm>
              <a:off x="0" y="0"/>
              <a:ext cx="1752600" cy="585788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214" name="10,000,000"/>
            <p:cNvSpPr txBox="1"/>
            <p:nvPr/>
          </p:nvSpPr>
          <p:spPr>
            <a:xfrm>
              <a:off x="47962" y="4762"/>
              <a:ext cx="16566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algn="r"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10,000,000</a:t>
              </a:r>
            </a:p>
          </p:txBody>
        </p:sp>
      </p:grpSp>
      <p:grpSp>
        <p:nvGrpSpPr>
          <p:cNvPr id="1218" name="Rectangle 43"/>
          <p:cNvGrpSpPr/>
          <p:nvPr/>
        </p:nvGrpSpPr>
        <p:grpSpPr>
          <a:xfrm>
            <a:off x="3848100" y="4752975"/>
            <a:ext cx="2057400" cy="585788"/>
            <a:chOff x="0" y="0"/>
            <a:chExt cx="2057400" cy="585787"/>
          </a:xfrm>
        </p:grpSpPr>
        <p:sp>
          <p:nvSpPr>
            <p:cNvPr id="1216" name="Rectangle"/>
            <p:cNvSpPr/>
            <p:nvPr/>
          </p:nvSpPr>
          <p:spPr>
            <a:xfrm>
              <a:off x="0" y="0"/>
              <a:ext cx="2057400" cy="585788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217" name="Local disk"/>
            <p:cNvSpPr txBox="1"/>
            <p:nvPr/>
          </p:nvSpPr>
          <p:spPr>
            <a:xfrm>
              <a:off x="47962" y="4762"/>
              <a:ext cx="19614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Local disk</a:t>
              </a:r>
            </a:p>
          </p:txBody>
        </p:sp>
      </p:grpSp>
      <p:grpSp>
        <p:nvGrpSpPr>
          <p:cNvPr id="1221" name="Rectangle 44"/>
          <p:cNvGrpSpPr/>
          <p:nvPr/>
        </p:nvGrpSpPr>
        <p:grpSpPr>
          <a:xfrm>
            <a:off x="7658100" y="3690937"/>
            <a:ext cx="1485900" cy="338138"/>
            <a:chOff x="0" y="0"/>
            <a:chExt cx="1447800" cy="338137"/>
          </a:xfrm>
        </p:grpSpPr>
        <p:sp>
          <p:nvSpPr>
            <p:cNvPr id="1219" name="Rectangle"/>
            <p:cNvSpPr/>
            <p:nvPr/>
          </p:nvSpPr>
          <p:spPr>
            <a:xfrm>
              <a:off x="0" y="-1"/>
              <a:ext cx="1447800" cy="338139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220" name="Hardware + OS"/>
            <p:cNvSpPr txBox="1"/>
            <p:nvPr/>
          </p:nvSpPr>
          <p:spPr>
            <a:xfrm>
              <a:off x="47962" y="4762"/>
              <a:ext cx="13518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dirty="0"/>
                <a:t>Hardware + OS</a:t>
              </a:r>
            </a:p>
          </p:txBody>
        </p:sp>
      </p:grpSp>
      <p:grpSp>
        <p:nvGrpSpPr>
          <p:cNvPr id="1224" name="Rectangle 45"/>
          <p:cNvGrpSpPr/>
          <p:nvPr/>
        </p:nvGrpSpPr>
        <p:grpSpPr>
          <a:xfrm>
            <a:off x="5905500" y="3690937"/>
            <a:ext cx="1752600" cy="338138"/>
            <a:chOff x="0" y="0"/>
            <a:chExt cx="1752600" cy="338137"/>
          </a:xfrm>
        </p:grpSpPr>
        <p:sp>
          <p:nvSpPr>
            <p:cNvPr id="1222" name="Rectangle"/>
            <p:cNvSpPr/>
            <p:nvPr/>
          </p:nvSpPr>
          <p:spPr>
            <a:xfrm>
              <a:off x="0" y="-1"/>
              <a:ext cx="1752600" cy="338139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223" name="100"/>
            <p:cNvSpPr txBox="1"/>
            <p:nvPr/>
          </p:nvSpPr>
          <p:spPr>
            <a:xfrm>
              <a:off x="47962" y="4762"/>
              <a:ext cx="16566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algn="r"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100</a:t>
              </a:r>
            </a:p>
          </p:txBody>
        </p:sp>
      </p:grpSp>
      <p:grpSp>
        <p:nvGrpSpPr>
          <p:cNvPr id="1227" name="Rectangle 46"/>
          <p:cNvGrpSpPr/>
          <p:nvPr/>
        </p:nvGrpSpPr>
        <p:grpSpPr>
          <a:xfrm>
            <a:off x="3848100" y="3690937"/>
            <a:ext cx="2057400" cy="338138"/>
            <a:chOff x="0" y="0"/>
            <a:chExt cx="2057400" cy="338137"/>
          </a:xfrm>
        </p:grpSpPr>
        <p:sp>
          <p:nvSpPr>
            <p:cNvPr id="1225" name="Rectangle"/>
            <p:cNvSpPr/>
            <p:nvPr/>
          </p:nvSpPr>
          <p:spPr>
            <a:xfrm>
              <a:off x="0" y="-1"/>
              <a:ext cx="2057400" cy="338139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226" name="Main memory"/>
            <p:cNvSpPr txBox="1"/>
            <p:nvPr/>
          </p:nvSpPr>
          <p:spPr>
            <a:xfrm>
              <a:off x="47962" y="4762"/>
              <a:ext cx="19614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Main memory</a:t>
              </a:r>
            </a:p>
          </p:txBody>
        </p:sp>
      </p:grpSp>
      <p:grpSp>
        <p:nvGrpSpPr>
          <p:cNvPr id="1230" name="Rectangle 47"/>
          <p:cNvGrpSpPr/>
          <p:nvPr/>
        </p:nvGrpSpPr>
        <p:grpSpPr>
          <a:xfrm>
            <a:off x="7658100" y="2078038"/>
            <a:ext cx="1447800" cy="350839"/>
            <a:chOff x="0" y="0"/>
            <a:chExt cx="1447800" cy="350838"/>
          </a:xfrm>
        </p:grpSpPr>
        <p:sp>
          <p:nvSpPr>
            <p:cNvPr id="1228" name="Rectangle"/>
            <p:cNvSpPr/>
            <p:nvPr/>
          </p:nvSpPr>
          <p:spPr>
            <a:xfrm>
              <a:off x="0" y="-1"/>
              <a:ext cx="1447800" cy="350840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229" name="Compiler"/>
            <p:cNvSpPr txBox="1"/>
            <p:nvPr/>
          </p:nvSpPr>
          <p:spPr>
            <a:xfrm>
              <a:off x="47962" y="4762"/>
              <a:ext cx="13518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Compiler</a:t>
              </a:r>
            </a:p>
          </p:txBody>
        </p:sp>
      </p:grpSp>
      <p:grpSp>
        <p:nvGrpSpPr>
          <p:cNvPr id="1233" name="Rectangle 48"/>
          <p:cNvGrpSpPr/>
          <p:nvPr/>
        </p:nvGrpSpPr>
        <p:grpSpPr>
          <a:xfrm>
            <a:off x="5905500" y="2078038"/>
            <a:ext cx="1752600" cy="350839"/>
            <a:chOff x="0" y="0"/>
            <a:chExt cx="1752600" cy="350838"/>
          </a:xfrm>
        </p:grpSpPr>
        <p:sp>
          <p:nvSpPr>
            <p:cNvPr id="1231" name="Rectangle"/>
            <p:cNvSpPr/>
            <p:nvPr/>
          </p:nvSpPr>
          <p:spPr>
            <a:xfrm>
              <a:off x="0" y="-1"/>
              <a:ext cx="1752600" cy="350840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232" name="0"/>
            <p:cNvSpPr txBox="1"/>
            <p:nvPr/>
          </p:nvSpPr>
          <p:spPr>
            <a:xfrm>
              <a:off x="47962" y="4762"/>
              <a:ext cx="16566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algn="r"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1236" name="Rectangle 49"/>
          <p:cNvGrpSpPr/>
          <p:nvPr/>
        </p:nvGrpSpPr>
        <p:grpSpPr>
          <a:xfrm>
            <a:off x="3848100" y="2078038"/>
            <a:ext cx="2057400" cy="350839"/>
            <a:chOff x="0" y="0"/>
            <a:chExt cx="2057400" cy="350838"/>
          </a:xfrm>
        </p:grpSpPr>
        <p:sp>
          <p:nvSpPr>
            <p:cNvPr id="1234" name="Rectangle"/>
            <p:cNvSpPr/>
            <p:nvPr/>
          </p:nvSpPr>
          <p:spPr>
            <a:xfrm>
              <a:off x="0" y="-1"/>
              <a:ext cx="2057400" cy="350840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235" name="CPU core"/>
            <p:cNvSpPr txBox="1"/>
            <p:nvPr/>
          </p:nvSpPr>
          <p:spPr>
            <a:xfrm>
              <a:off x="47962" y="4762"/>
              <a:ext cx="19614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 CPU core</a:t>
              </a:r>
            </a:p>
          </p:txBody>
        </p:sp>
      </p:grpSp>
      <p:grpSp>
        <p:nvGrpSpPr>
          <p:cNvPr id="1239" name="Rectangle 50"/>
          <p:cNvGrpSpPr/>
          <p:nvPr/>
        </p:nvGrpSpPr>
        <p:grpSpPr>
          <a:xfrm>
            <a:off x="7658100" y="1438274"/>
            <a:ext cx="1447800" cy="639765"/>
            <a:chOff x="0" y="0"/>
            <a:chExt cx="1447800" cy="639763"/>
          </a:xfrm>
        </p:grpSpPr>
        <p:sp>
          <p:nvSpPr>
            <p:cNvPr id="1237" name="Rectangle"/>
            <p:cNvSpPr/>
            <p:nvPr/>
          </p:nvSpPr>
          <p:spPr>
            <a:xfrm>
              <a:off x="0" y="-1"/>
              <a:ext cx="1447800" cy="639765"/>
            </a:xfrm>
            <a:prstGeom prst="rect">
              <a:avLst/>
            </a:prstGeom>
            <a:solidFill>
              <a:srgbClr val="E0E0E0"/>
            </a:solidFill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238" name="Managed By"/>
            <p:cNvSpPr txBox="1"/>
            <p:nvPr/>
          </p:nvSpPr>
          <p:spPr>
            <a:xfrm>
              <a:off x="47962" y="152257"/>
              <a:ext cx="1351876" cy="335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Managed By</a:t>
              </a:r>
            </a:p>
          </p:txBody>
        </p:sp>
      </p:grpSp>
      <p:grpSp>
        <p:nvGrpSpPr>
          <p:cNvPr id="1242" name="Rectangle 51"/>
          <p:cNvGrpSpPr/>
          <p:nvPr/>
        </p:nvGrpSpPr>
        <p:grpSpPr>
          <a:xfrm>
            <a:off x="5905500" y="1438274"/>
            <a:ext cx="1752600" cy="639765"/>
            <a:chOff x="0" y="0"/>
            <a:chExt cx="1752600" cy="639763"/>
          </a:xfrm>
        </p:grpSpPr>
        <p:sp>
          <p:nvSpPr>
            <p:cNvPr id="1240" name="Rectangle"/>
            <p:cNvSpPr/>
            <p:nvPr/>
          </p:nvSpPr>
          <p:spPr>
            <a:xfrm>
              <a:off x="0" y="-1"/>
              <a:ext cx="1752600" cy="639765"/>
            </a:xfrm>
            <a:prstGeom prst="rect">
              <a:avLst/>
            </a:prstGeom>
            <a:solidFill>
              <a:srgbClr val="D9D9D9"/>
            </a:solidFill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241" name="Latency (cycles)"/>
            <p:cNvSpPr txBox="1"/>
            <p:nvPr/>
          </p:nvSpPr>
          <p:spPr>
            <a:xfrm>
              <a:off x="47962" y="152257"/>
              <a:ext cx="1656676" cy="335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Latency (cycles)</a:t>
              </a:r>
            </a:p>
          </p:txBody>
        </p:sp>
      </p:grpSp>
      <p:grpSp>
        <p:nvGrpSpPr>
          <p:cNvPr id="1245" name="Rectangle 52"/>
          <p:cNvGrpSpPr/>
          <p:nvPr/>
        </p:nvGrpSpPr>
        <p:grpSpPr>
          <a:xfrm>
            <a:off x="3848100" y="1438274"/>
            <a:ext cx="2057400" cy="639765"/>
            <a:chOff x="0" y="0"/>
            <a:chExt cx="2057400" cy="639763"/>
          </a:xfrm>
        </p:grpSpPr>
        <p:sp>
          <p:nvSpPr>
            <p:cNvPr id="1243" name="Rectangle"/>
            <p:cNvSpPr/>
            <p:nvPr/>
          </p:nvSpPr>
          <p:spPr>
            <a:xfrm>
              <a:off x="0" y="-1"/>
              <a:ext cx="2057400" cy="639765"/>
            </a:xfrm>
            <a:prstGeom prst="rect">
              <a:avLst/>
            </a:prstGeom>
            <a:solidFill>
              <a:srgbClr val="E0E0E0"/>
            </a:solidFill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244" name="Where is it Cached?"/>
            <p:cNvSpPr txBox="1"/>
            <p:nvPr/>
          </p:nvSpPr>
          <p:spPr>
            <a:xfrm>
              <a:off x="47962" y="8624"/>
              <a:ext cx="1961476" cy="6225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Where is it Cached?</a:t>
              </a:r>
            </a:p>
          </p:txBody>
        </p:sp>
      </p:grpSp>
      <p:sp>
        <p:nvSpPr>
          <p:cNvPr id="1246" name="Line 58"/>
          <p:cNvSpPr/>
          <p:nvPr/>
        </p:nvSpPr>
        <p:spPr>
          <a:xfrm>
            <a:off x="114300" y="1438274"/>
            <a:ext cx="1589" cy="639764"/>
          </a:xfrm>
          <a:prstGeom prst="line">
            <a:avLst/>
          </a:prstGeom>
          <a:ln>
            <a:solidFill>
              <a:srgbClr val="00006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49" name="Rectangle 15"/>
          <p:cNvGrpSpPr/>
          <p:nvPr/>
        </p:nvGrpSpPr>
        <p:grpSpPr>
          <a:xfrm>
            <a:off x="114300" y="4391025"/>
            <a:ext cx="1828800" cy="361950"/>
            <a:chOff x="0" y="0"/>
            <a:chExt cx="1828800" cy="361950"/>
          </a:xfrm>
        </p:grpSpPr>
        <p:sp>
          <p:nvSpPr>
            <p:cNvPr id="1247" name="Rectangle"/>
            <p:cNvSpPr/>
            <p:nvPr/>
          </p:nvSpPr>
          <p:spPr>
            <a:xfrm>
              <a:off x="0" y="0"/>
              <a:ext cx="1828800" cy="361950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248" name="Disk cache"/>
            <p:cNvSpPr txBox="1"/>
            <p:nvPr/>
          </p:nvSpPr>
          <p:spPr>
            <a:xfrm>
              <a:off x="47962" y="4762"/>
              <a:ext cx="17328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Disk cache	</a:t>
              </a:r>
            </a:p>
          </p:txBody>
        </p:sp>
      </p:grpSp>
      <p:grpSp>
        <p:nvGrpSpPr>
          <p:cNvPr id="1252" name="Rectangle 23"/>
          <p:cNvGrpSpPr/>
          <p:nvPr/>
        </p:nvGrpSpPr>
        <p:grpSpPr>
          <a:xfrm>
            <a:off x="1943100" y="4391025"/>
            <a:ext cx="1905000" cy="361950"/>
            <a:chOff x="0" y="0"/>
            <a:chExt cx="1905000" cy="361950"/>
          </a:xfrm>
        </p:grpSpPr>
        <p:sp>
          <p:nvSpPr>
            <p:cNvPr id="1250" name="Rectangle"/>
            <p:cNvSpPr/>
            <p:nvPr/>
          </p:nvSpPr>
          <p:spPr>
            <a:xfrm>
              <a:off x="0" y="0"/>
              <a:ext cx="1905000" cy="361950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251" name="Disk sectors"/>
            <p:cNvSpPr txBox="1"/>
            <p:nvPr/>
          </p:nvSpPr>
          <p:spPr>
            <a:xfrm>
              <a:off x="47962" y="4762"/>
              <a:ext cx="18090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Disk sectors</a:t>
              </a:r>
            </a:p>
          </p:txBody>
        </p:sp>
      </p:grpSp>
      <p:grpSp>
        <p:nvGrpSpPr>
          <p:cNvPr id="1255" name="Rectangle 34"/>
          <p:cNvGrpSpPr/>
          <p:nvPr/>
        </p:nvGrpSpPr>
        <p:grpSpPr>
          <a:xfrm>
            <a:off x="3848100" y="4391025"/>
            <a:ext cx="2057400" cy="361950"/>
            <a:chOff x="0" y="0"/>
            <a:chExt cx="2057400" cy="361950"/>
          </a:xfrm>
        </p:grpSpPr>
        <p:sp>
          <p:nvSpPr>
            <p:cNvPr id="1253" name="Rectangle"/>
            <p:cNvSpPr/>
            <p:nvPr/>
          </p:nvSpPr>
          <p:spPr>
            <a:xfrm>
              <a:off x="0" y="0"/>
              <a:ext cx="2057400" cy="361950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254" name="Disk controller"/>
            <p:cNvSpPr txBox="1"/>
            <p:nvPr/>
          </p:nvSpPr>
          <p:spPr>
            <a:xfrm>
              <a:off x="47962" y="4762"/>
              <a:ext cx="19614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Disk controller</a:t>
              </a:r>
            </a:p>
          </p:txBody>
        </p:sp>
      </p:grpSp>
      <p:grpSp>
        <p:nvGrpSpPr>
          <p:cNvPr id="1258" name="Rectangle 33"/>
          <p:cNvGrpSpPr/>
          <p:nvPr/>
        </p:nvGrpSpPr>
        <p:grpSpPr>
          <a:xfrm>
            <a:off x="5905500" y="4391025"/>
            <a:ext cx="1752600" cy="361950"/>
            <a:chOff x="0" y="0"/>
            <a:chExt cx="1752600" cy="361950"/>
          </a:xfrm>
        </p:grpSpPr>
        <p:sp>
          <p:nvSpPr>
            <p:cNvPr id="1256" name="Rectangle"/>
            <p:cNvSpPr/>
            <p:nvPr/>
          </p:nvSpPr>
          <p:spPr>
            <a:xfrm>
              <a:off x="0" y="0"/>
              <a:ext cx="1752600" cy="361950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257" name="100,000"/>
            <p:cNvSpPr txBox="1"/>
            <p:nvPr/>
          </p:nvSpPr>
          <p:spPr>
            <a:xfrm>
              <a:off x="47962" y="4762"/>
              <a:ext cx="16566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algn="r"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100,000</a:t>
              </a:r>
            </a:p>
          </p:txBody>
        </p:sp>
      </p:grpSp>
      <p:grpSp>
        <p:nvGrpSpPr>
          <p:cNvPr id="1261" name="Rectangle 32"/>
          <p:cNvGrpSpPr/>
          <p:nvPr/>
        </p:nvGrpSpPr>
        <p:grpSpPr>
          <a:xfrm>
            <a:off x="7658100" y="4391025"/>
            <a:ext cx="1447800" cy="361950"/>
            <a:chOff x="0" y="0"/>
            <a:chExt cx="1447800" cy="361950"/>
          </a:xfrm>
        </p:grpSpPr>
        <p:sp>
          <p:nvSpPr>
            <p:cNvPr id="1259" name="Rectangle"/>
            <p:cNvSpPr/>
            <p:nvPr/>
          </p:nvSpPr>
          <p:spPr>
            <a:xfrm>
              <a:off x="0" y="0"/>
              <a:ext cx="1447800" cy="361950"/>
            </a:xfrm>
            <a:prstGeom prst="rect">
              <a:avLst/>
            </a:prstGeom>
            <a:noFill/>
            <a:ln w="9525" cap="flat">
              <a:solidFill>
                <a:srgbClr val="0000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/>
            </a:p>
          </p:txBody>
        </p:sp>
        <p:sp>
          <p:nvSpPr>
            <p:cNvPr id="1260" name="Disk firmware"/>
            <p:cNvSpPr txBox="1"/>
            <p:nvPr/>
          </p:nvSpPr>
          <p:spPr>
            <a:xfrm>
              <a:off x="47962" y="4762"/>
              <a:ext cx="1351876" cy="302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Disk firmware</a:t>
              </a:r>
            </a:p>
          </p:txBody>
        </p:sp>
      </p:grp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33</a:t>
            </a:fld>
            <a:endParaRPr/>
          </a:p>
        </p:txBody>
      </p:sp>
      <p:sp>
        <p:nvSpPr>
          <p:cNvPr id="1264" name="Title 1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Quiz</a:t>
            </a:r>
          </a:p>
        </p:txBody>
      </p:sp>
      <p:sp>
        <p:nvSpPr>
          <p:cNvPr id="126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https://canvas.cmu.edu/courses/34989/quizzes/103051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34</a:t>
            </a:fld>
            <a:endParaRPr/>
          </a:p>
        </p:txBody>
      </p:sp>
      <p:sp>
        <p:nvSpPr>
          <p:cNvPr id="1268" name="Title 1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Today</a:t>
            </a:r>
          </a:p>
        </p:txBody>
      </p:sp>
      <p:sp>
        <p:nvSpPr>
          <p:cNvPr id="126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>
                <a:solidFill>
                  <a:srgbClr val="BFBFBF"/>
                </a:solidFill>
              </a:defRPr>
            </a:pPr>
            <a:r>
              <a:t>The memory abstraction</a:t>
            </a:r>
          </a:p>
          <a:p>
            <a:pPr>
              <a:lnSpc>
                <a:spcPct val="80000"/>
              </a:lnSpc>
              <a:defRPr>
                <a:solidFill>
                  <a:srgbClr val="BFBFBF"/>
                </a:solidFill>
              </a:defRPr>
            </a:pPr>
            <a:r>
              <a:t>RAM : main memory building block</a:t>
            </a:r>
          </a:p>
          <a:p>
            <a:pPr>
              <a:lnSpc>
                <a:spcPct val="80000"/>
              </a:lnSpc>
              <a:defRPr>
                <a:solidFill>
                  <a:srgbClr val="BFBFBF"/>
                </a:solidFill>
              </a:defRPr>
            </a:pPr>
            <a:r>
              <a:t>Locality of reference</a:t>
            </a:r>
          </a:p>
          <a:p>
            <a:pPr>
              <a:lnSpc>
                <a:spcPct val="80000"/>
              </a:lnSpc>
              <a:defRPr>
                <a:solidFill>
                  <a:srgbClr val="B3B3B3"/>
                </a:solidFill>
              </a:defRPr>
            </a:pPr>
            <a:r>
              <a:t>The memory hierarchy</a:t>
            </a:r>
          </a:p>
          <a:p>
            <a:pPr>
              <a:lnSpc>
                <a:spcPct val="80000"/>
              </a:lnSpc>
            </a:pPr>
            <a:r>
              <a:t>Storage technologies and trends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35</a:t>
            </a:fld>
            <a:endParaRPr/>
          </a:p>
        </p:txBody>
      </p:sp>
      <p:sp>
        <p:nvSpPr>
          <p:cNvPr id="127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Storage Technologies</a:t>
            </a:r>
          </a:p>
        </p:txBody>
      </p:sp>
      <p:sp>
        <p:nvSpPr>
          <p:cNvPr id="1273" name="Content Placeholder 3"/>
          <p:cNvSpPr txBox="1">
            <a:spLocks noGrp="1"/>
          </p:cNvSpPr>
          <p:nvPr>
            <p:ph type="body" sz="half" idx="1"/>
          </p:nvPr>
        </p:nvSpPr>
        <p:spPr>
          <a:xfrm>
            <a:off x="638175" y="1133181"/>
            <a:ext cx="3871913" cy="5200944"/>
          </a:xfrm>
          <a:prstGeom prst="rect">
            <a:avLst/>
          </a:prstGeom>
        </p:spPr>
        <p:txBody>
          <a:bodyPr/>
          <a:lstStyle/>
          <a:p>
            <a:r>
              <a:t>Magnetic Disks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Store on magnetic medium</a:t>
            </a:r>
          </a:p>
          <a:p>
            <a:r>
              <a:t>Electromechanical access</a:t>
            </a:r>
          </a:p>
        </p:txBody>
      </p:sp>
      <p:sp>
        <p:nvSpPr>
          <p:cNvPr id="1274" name="Content Placeholder 4"/>
          <p:cNvSpPr txBox="1"/>
          <p:nvPr/>
        </p:nvSpPr>
        <p:spPr>
          <a:xfrm>
            <a:off x="4708207" y="1065319"/>
            <a:ext cx="3780473" cy="5268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312039" indent="-312039" defTabSz="832104">
              <a:spcBef>
                <a:spcPts val="600"/>
              </a:spcBef>
              <a:buClr>
                <a:srgbClr val="990000"/>
              </a:buClr>
              <a:buSzPct val="60000"/>
              <a:buChar char="⬛"/>
              <a:defRPr sz="2548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Nonvolatile (Flash) Memory</a:t>
            </a:r>
          </a:p>
          <a:p>
            <a:pPr marL="312039" indent="-312039" defTabSz="832104">
              <a:spcBef>
                <a:spcPts val="600"/>
              </a:spcBef>
              <a:buClr>
                <a:srgbClr val="990000"/>
              </a:buClr>
              <a:buSzPct val="60000"/>
              <a:buChar char="⬛"/>
              <a:defRPr sz="2548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marL="312039" indent="-312039" defTabSz="832104">
              <a:spcBef>
                <a:spcPts val="600"/>
              </a:spcBef>
              <a:buClr>
                <a:srgbClr val="990000"/>
              </a:buClr>
              <a:buSzPct val="60000"/>
              <a:buChar char="⬛"/>
              <a:defRPr sz="2548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marL="312039" indent="-312039" defTabSz="832104">
              <a:spcBef>
                <a:spcPts val="600"/>
              </a:spcBef>
              <a:buClr>
                <a:srgbClr val="990000"/>
              </a:buClr>
              <a:buSzPct val="60000"/>
              <a:buChar char="⬛"/>
              <a:defRPr sz="2548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defTabSz="832104">
              <a:spcBef>
                <a:spcPts val="600"/>
              </a:spcBef>
              <a:defRPr sz="2548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marL="312039" indent="-312039" defTabSz="832104">
              <a:spcBef>
                <a:spcPts val="600"/>
              </a:spcBef>
              <a:buClr>
                <a:srgbClr val="990000"/>
              </a:buClr>
              <a:buSzPct val="60000"/>
              <a:buChar char="⬛"/>
              <a:defRPr sz="2548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Store as persistent charge</a:t>
            </a:r>
          </a:p>
          <a:p>
            <a:pPr marL="312039" indent="-312039" defTabSz="832104">
              <a:spcBef>
                <a:spcPts val="600"/>
              </a:spcBef>
              <a:buClr>
                <a:srgbClr val="990000"/>
              </a:buClr>
              <a:buSzPct val="60000"/>
              <a:buChar char="⬛"/>
              <a:defRPr sz="2548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Implemented with 3-D structure</a:t>
            </a:r>
          </a:p>
          <a:p>
            <a:pPr marL="676084" lvl="1" indent="-260032" defTabSz="832104">
              <a:spcBef>
                <a:spcPts val="500"/>
              </a:spcBef>
              <a:buClr>
                <a:srgbClr val="990000"/>
              </a:buClr>
              <a:buSzPct val="110000"/>
              <a:buChar char="▪"/>
              <a:defRPr sz="2184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100+ levels of cells</a:t>
            </a:r>
          </a:p>
          <a:p>
            <a:pPr marL="676084" lvl="1" indent="-260032" defTabSz="832104">
              <a:spcBef>
                <a:spcPts val="500"/>
              </a:spcBef>
              <a:buClr>
                <a:srgbClr val="990000"/>
              </a:buClr>
              <a:buSzPct val="110000"/>
              <a:buChar char="▪"/>
              <a:defRPr sz="2184" b="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3-4 bits data per cell</a:t>
            </a:r>
          </a:p>
        </p:txBody>
      </p:sp>
      <p:pic>
        <p:nvPicPr>
          <p:cNvPr id="1275" name="Picture 2" descr="Picture 2"/>
          <p:cNvPicPr>
            <a:picLocks noChangeAspect="1"/>
          </p:cNvPicPr>
          <p:nvPr/>
        </p:nvPicPr>
        <p:blipFill>
          <a:blip r:embed="rId2"/>
          <a:srcRect l="11427" t="11632" b="8240"/>
          <a:stretch>
            <a:fillRect/>
          </a:stretch>
        </p:blipFill>
        <p:spPr>
          <a:xfrm>
            <a:off x="834501" y="1981774"/>
            <a:ext cx="3118837" cy="2212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6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5" y="1981773"/>
            <a:ext cx="2730390" cy="1885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36</a:t>
            </a:fld>
            <a:endParaRPr/>
          </a:p>
        </p:txBody>
      </p:sp>
      <p:pic>
        <p:nvPicPr>
          <p:cNvPr id="1279" name="Picture 2" descr="Picture 2"/>
          <p:cNvPicPr>
            <a:picLocks noChangeAspect="1"/>
          </p:cNvPicPr>
          <p:nvPr/>
        </p:nvPicPr>
        <p:blipFill>
          <a:blip r:embed="rId2"/>
          <a:srcRect l="11427" t="11632" b="8240"/>
          <a:stretch>
            <a:fillRect/>
          </a:stretch>
        </p:blipFill>
        <p:spPr>
          <a:xfrm>
            <a:off x="1828800" y="1219200"/>
            <a:ext cx="6496050" cy="472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280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What’s Inside A Disk Drive?</a:t>
            </a:r>
          </a:p>
        </p:txBody>
      </p:sp>
      <p:sp>
        <p:nvSpPr>
          <p:cNvPr id="1281" name="Text Box 4"/>
          <p:cNvSpPr txBox="1"/>
          <p:nvPr/>
        </p:nvSpPr>
        <p:spPr>
          <a:xfrm>
            <a:off x="3779520" y="1219200"/>
            <a:ext cx="1042055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Spindle</a:t>
            </a:r>
          </a:p>
        </p:txBody>
      </p:sp>
      <p:sp>
        <p:nvSpPr>
          <p:cNvPr id="1282" name="Line 5"/>
          <p:cNvSpPr/>
          <p:nvPr/>
        </p:nvSpPr>
        <p:spPr>
          <a:xfrm>
            <a:off x="2590800" y="1752599"/>
            <a:ext cx="1828801" cy="160020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83" name="Text Box 6"/>
          <p:cNvSpPr txBox="1"/>
          <p:nvPr/>
        </p:nvSpPr>
        <p:spPr>
          <a:xfrm>
            <a:off x="2331719" y="1371600"/>
            <a:ext cx="645132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Arm</a:t>
            </a:r>
          </a:p>
        </p:txBody>
      </p:sp>
      <p:sp>
        <p:nvSpPr>
          <p:cNvPr id="1284" name="Line 7"/>
          <p:cNvSpPr/>
          <p:nvPr/>
        </p:nvSpPr>
        <p:spPr>
          <a:xfrm>
            <a:off x="1600200" y="2819399"/>
            <a:ext cx="2209801" cy="60960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85" name="Text Box 8"/>
          <p:cNvSpPr txBox="1"/>
          <p:nvPr/>
        </p:nvSpPr>
        <p:spPr>
          <a:xfrm>
            <a:off x="960120" y="2362200"/>
            <a:ext cx="1208148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Actuator</a:t>
            </a:r>
          </a:p>
        </p:txBody>
      </p:sp>
      <p:sp>
        <p:nvSpPr>
          <p:cNvPr id="1286" name="Line 9"/>
          <p:cNvSpPr/>
          <p:nvPr/>
        </p:nvSpPr>
        <p:spPr>
          <a:xfrm flipH="1">
            <a:off x="6629399" y="1981200"/>
            <a:ext cx="914401" cy="609601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87" name="Text Box 10"/>
          <p:cNvSpPr txBox="1"/>
          <p:nvPr/>
        </p:nvSpPr>
        <p:spPr>
          <a:xfrm>
            <a:off x="7360920" y="1524000"/>
            <a:ext cx="1072565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Platters</a:t>
            </a:r>
          </a:p>
        </p:txBody>
      </p:sp>
      <p:sp>
        <p:nvSpPr>
          <p:cNvPr id="1288" name="Line 11"/>
          <p:cNvSpPr/>
          <p:nvPr/>
        </p:nvSpPr>
        <p:spPr>
          <a:xfrm flipV="1">
            <a:off x="2286000" y="4571999"/>
            <a:ext cx="228601" cy="609601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92" name="AutoShape 12"/>
          <p:cNvGrpSpPr/>
          <p:nvPr/>
        </p:nvGrpSpPr>
        <p:grpSpPr>
          <a:xfrm>
            <a:off x="5659535" y="4724399"/>
            <a:ext cx="1179764" cy="609768"/>
            <a:chOff x="0" y="0"/>
            <a:chExt cx="1179763" cy="609766"/>
          </a:xfrm>
        </p:grpSpPr>
        <p:sp>
          <p:nvSpPr>
            <p:cNvPr id="1289" name="Shape"/>
            <p:cNvSpPr/>
            <p:nvPr/>
          </p:nvSpPr>
          <p:spPr>
            <a:xfrm flipH="1">
              <a:off x="0" y="0"/>
              <a:ext cx="1179764" cy="609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73" extrusionOk="0">
                  <a:moveTo>
                    <a:pt x="16485" y="0"/>
                  </a:moveTo>
                  <a:lnTo>
                    <a:pt x="21600" y="6389"/>
                  </a:lnTo>
                  <a:lnTo>
                    <a:pt x="19314" y="6389"/>
                  </a:lnTo>
                  <a:cubicBezTo>
                    <a:pt x="18092" y="16370"/>
                    <a:pt x="14299" y="21600"/>
                    <a:pt x="10843" y="18071"/>
                  </a:cubicBezTo>
                  <a:cubicBezTo>
                    <a:pt x="10499" y="17720"/>
                    <a:pt x="10166" y="17288"/>
                    <a:pt x="9847" y="16779"/>
                  </a:cubicBezTo>
                  <a:cubicBezTo>
                    <a:pt x="11269" y="14511"/>
                    <a:pt x="12355" y="10814"/>
                    <a:pt x="12896" y="6389"/>
                  </a:cubicBezTo>
                  <a:lnTo>
                    <a:pt x="10610" y="6389"/>
                  </a:lnTo>
                  <a:close/>
                  <a:moveTo>
                    <a:pt x="6638" y="19168"/>
                  </a:moveTo>
                  <a:cubicBezTo>
                    <a:pt x="2972" y="19168"/>
                    <a:pt x="0" y="10586"/>
                    <a:pt x="0" y="0"/>
                  </a:cubicBezTo>
                  <a:lnTo>
                    <a:pt x="6418" y="0"/>
                  </a:lnTo>
                  <a:cubicBezTo>
                    <a:pt x="6418" y="10586"/>
                    <a:pt x="9390" y="19168"/>
                    <a:pt x="13056" y="19168"/>
                  </a:cubicBezTo>
                  <a:close/>
                </a:path>
              </a:pathLst>
            </a:custGeom>
            <a:solidFill>
              <a:srgbClr val="CCFF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90" name="Shape"/>
            <p:cNvSpPr/>
            <p:nvPr/>
          </p:nvSpPr>
          <p:spPr>
            <a:xfrm flipH="1">
              <a:off x="466686" y="0"/>
              <a:ext cx="713078" cy="6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82" y="21600"/>
                  </a:moveTo>
                  <a:cubicBezTo>
                    <a:pt x="4917" y="21600"/>
                    <a:pt x="0" y="11929"/>
                    <a:pt x="0" y="0"/>
                  </a:cubicBezTo>
                  <a:lnTo>
                    <a:pt x="10618" y="0"/>
                  </a:lnTo>
                  <a:cubicBezTo>
                    <a:pt x="10618" y="11929"/>
                    <a:pt x="15535" y="21600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91" name="Line"/>
            <p:cNvSpPr/>
            <p:nvPr/>
          </p:nvSpPr>
          <p:spPr>
            <a:xfrm flipH="1">
              <a:off x="0" y="0"/>
              <a:ext cx="1179764" cy="6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47" y="18909"/>
                  </a:moveTo>
                  <a:cubicBezTo>
                    <a:pt x="11270" y="16352"/>
                    <a:pt x="12355" y="12186"/>
                    <a:pt x="12896" y="7200"/>
                  </a:cubicBezTo>
                  <a:lnTo>
                    <a:pt x="10610" y="7200"/>
                  </a:lnTo>
                  <a:lnTo>
                    <a:pt x="16485" y="0"/>
                  </a:lnTo>
                  <a:lnTo>
                    <a:pt x="21600" y="7200"/>
                  </a:lnTo>
                  <a:lnTo>
                    <a:pt x="19314" y="7200"/>
                  </a:lnTo>
                  <a:cubicBezTo>
                    <a:pt x="18376" y="15830"/>
                    <a:pt x="15869" y="21600"/>
                    <a:pt x="13056" y="21600"/>
                  </a:cubicBezTo>
                  <a:lnTo>
                    <a:pt x="6638" y="21600"/>
                  </a:lnTo>
                  <a:cubicBezTo>
                    <a:pt x="2972" y="21600"/>
                    <a:pt x="0" y="11929"/>
                    <a:pt x="0" y="0"/>
                  </a:cubicBezTo>
                  <a:lnTo>
                    <a:pt x="6418" y="0"/>
                  </a:lnTo>
                  <a:cubicBezTo>
                    <a:pt x="6418" y="11929"/>
                    <a:pt x="9390" y="21600"/>
                    <a:pt x="13056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293" name="Text Box 13"/>
          <p:cNvSpPr txBox="1"/>
          <p:nvPr/>
        </p:nvSpPr>
        <p:spPr>
          <a:xfrm>
            <a:off x="6885018" y="4192587"/>
            <a:ext cx="1912105" cy="1497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Electronics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(including a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processor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and memory!)</a:t>
            </a:r>
          </a:p>
        </p:txBody>
      </p:sp>
      <p:sp>
        <p:nvSpPr>
          <p:cNvPr id="1294" name="Line 14"/>
          <p:cNvSpPr/>
          <p:nvPr/>
        </p:nvSpPr>
        <p:spPr>
          <a:xfrm>
            <a:off x="4419600" y="1676399"/>
            <a:ext cx="1219201" cy="106680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95" name="Text Box 15"/>
          <p:cNvSpPr txBox="1"/>
          <p:nvPr/>
        </p:nvSpPr>
        <p:spPr>
          <a:xfrm>
            <a:off x="1597466" y="5181599"/>
            <a:ext cx="1377068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SCSI</a:t>
            </a:r>
          </a:p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connector</a:t>
            </a:r>
          </a:p>
        </p:txBody>
      </p:sp>
      <p:sp>
        <p:nvSpPr>
          <p:cNvPr id="1296" name="Text Box 16"/>
          <p:cNvSpPr txBox="1"/>
          <p:nvPr/>
        </p:nvSpPr>
        <p:spPr>
          <a:xfrm>
            <a:off x="5455919" y="6216650"/>
            <a:ext cx="3334506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i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Image courtesy of Seagate Technology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37</a:t>
            </a:fld>
            <a:endParaRPr/>
          </a:p>
        </p:txBody>
      </p:sp>
      <p:sp>
        <p:nvSpPr>
          <p:cNvPr id="1299" name="Rectangle 45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Disk Geometry</a:t>
            </a:r>
          </a:p>
        </p:txBody>
      </p:sp>
      <p:sp>
        <p:nvSpPr>
          <p:cNvPr id="1300" name="Rectangle 46"/>
          <p:cNvSpPr txBox="1">
            <a:spLocks noGrp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  <a:prstGeom prst="rect">
            <a:avLst/>
          </a:prstGeom>
        </p:spPr>
        <p:txBody>
          <a:bodyPr/>
          <a:lstStyle/>
          <a:p>
            <a:r>
              <a:t>Disks consist of </a:t>
            </a:r>
            <a:r>
              <a:rPr>
                <a:solidFill>
                  <a:srgbClr val="C00000"/>
                </a:solidFill>
              </a:rPr>
              <a:t>platters</a:t>
            </a:r>
            <a:r>
              <a:t>, each with two </a:t>
            </a:r>
            <a:r>
              <a:rPr>
                <a:solidFill>
                  <a:srgbClr val="C00000"/>
                </a:solidFill>
              </a:rPr>
              <a:t>surfaces</a:t>
            </a:r>
            <a:r>
              <a:t>.</a:t>
            </a:r>
          </a:p>
          <a:p>
            <a:r>
              <a:t>Each surface consists of concentric rings called </a:t>
            </a:r>
            <a:r>
              <a:rPr>
                <a:solidFill>
                  <a:srgbClr val="C00000"/>
                </a:solidFill>
              </a:rPr>
              <a:t>tracks</a:t>
            </a:r>
            <a:r>
              <a:t>.</a:t>
            </a:r>
          </a:p>
          <a:p>
            <a:r>
              <a:t>Each track consists of </a:t>
            </a:r>
            <a:r>
              <a:rPr>
                <a:solidFill>
                  <a:srgbClr val="C00000"/>
                </a:solidFill>
              </a:rPr>
              <a:t>sectors </a:t>
            </a:r>
            <a:r>
              <a:t>separated by </a:t>
            </a:r>
            <a:r>
              <a:rPr>
                <a:solidFill>
                  <a:srgbClr val="C00000"/>
                </a:solidFill>
              </a:rPr>
              <a:t>gaps</a:t>
            </a:r>
            <a:r>
              <a:t>.</a:t>
            </a:r>
          </a:p>
        </p:txBody>
      </p:sp>
      <p:sp>
        <p:nvSpPr>
          <p:cNvPr id="1301" name="Oval 4"/>
          <p:cNvSpPr/>
          <p:nvPr/>
        </p:nvSpPr>
        <p:spPr>
          <a:xfrm>
            <a:off x="2036763" y="3941762"/>
            <a:ext cx="1851027" cy="1812927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02" name="Oval 5"/>
          <p:cNvSpPr/>
          <p:nvPr/>
        </p:nvSpPr>
        <p:spPr>
          <a:xfrm>
            <a:off x="1066800" y="2992436"/>
            <a:ext cx="3790950" cy="3713165"/>
          </a:xfrm>
          <a:prstGeom prst="ellipse">
            <a:avLst/>
          </a:prstGeom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03" name="Oval 6"/>
          <p:cNvSpPr/>
          <p:nvPr/>
        </p:nvSpPr>
        <p:spPr>
          <a:xfrm>
            <a:off x="1257300" y="3178174"/>
            <a:ext cx="3409950" cy="3340101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04" name="Oval 7"/>
          <p:cNvSpPr/>
          <p:nvPr/>
        </p:nvSpPr>
        <p:spPr>
          <a:xfrm>
            <a:off x="1447799" y="3363912"/>
            <a:ext cx="3030540" cy="2968627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05" name="Oval 8"/>
          <p:cNvSpPr/>
          <p:nvPr/>
        </p:nvSpPr>
        <p:spPr>
          <a:xfrm>
            <a:off x="1638299" y="3551237"/>
            <a:ext cx="2649540" cy="2595565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06" name="Oval 9"/>
          <p:cNvSpPr/>
          <p:nvPr/>
        </p:nvSpPr>
        <p:spPr>
          <a:xfrm>
            <a:off x="1827213" y="3736975"/>
            <a:ext cx="2270127" cy="2222500"/>
          </a:xfrm>
          <a:prstGeom prst="ellipse">
            <a:avLst/>
          </a:prstGeom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07" name="Oval 10"/>
          <p:cNvSpPr/>
          <p:nvPr/>
        </p:nvSpPr>
        <p:spPr>
          <a:xfrm>
            <a:off x="2208213" y="4110037"/>
            <a:ext cx="1508127" cy="1477965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310" name="Oval 11"/>
          <p:cNvGrpSpPr/>
          <p:nvPr/>
        </p:nvGrpSpPr>
        <p:grpSpPr>
          <a:xfrm>
            <a:off x="2408238" y="4275137"/>
            <a:ext cx="1128713" cy="1104901"/>
            <a:chOff x="0" y="0"/>
            <a:chExt cx="1128712" cy="1104900"/>
          </a:xfrm>
        </p:grpSpPr>
        <p:sp>
          <p:nvSpPr>
            <p:cNvPr id="1308" name="Oval"/>
            <p:cNvSpPr/>
            <p:nvPr/>
          </p:nvSpPr>
          <p:spPr>
            <a:xfrm>
              <a:off x="-1" y="0"/>
              <a:ext cx="1128714" cy="1104900"/>
            </a:xfrm>
            <a:prstGeom prst="ellipse">
              <a:avLst/>
            </a:prstGeom>
            <a:solidFill>
              <a:srgbClr val="00FFFF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09" name="Spindle"/>
            <p:cNvSpPr txBox="1"/>
            <p:nvPr/>
          </p:nvSpPr>
          <p:spPr>
            <a:xfrm>
              <a:off x="230065" y="402153"/>
              <a:ext cx="729418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Spindle</a:t>
              </a:r>
            </a:p>
          </p:txBody>
        </p:sp>
      </p:grpSp>
      <p:sp>
        <p:nvSpPr>
          <p:cNvPr id="1311" name="Text Box 12"/>
          <p:cNvSpPr txBox="1"/>
          <p:nvPr/>
        </p:nvSpPr>
        <p:spPr>
          <a:xfrm>
            <a:off x="2535238" y="3319462"/>
            <a:ext cx="730112" cy="30059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Surface</a:t>
            </a:r>
          </a:p>
        </p:txBody>
      </p:sp>
      <p:sp>
        <p:nvSpPr>
          <p:cNvPr id="1312" name="Line 13"/>
          <p:cNvSpPr/>
          <p:nvPr/>
        </p:nvSpPr>
        <p:spPr>
          <a:xfrm>
            <a:off x="1163637" y="3400424"/>
            <a:ext cx="990601" cy="676277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13" name="Line 14"/>
          <p:cNvSpPr/>
          <p:nvPr/>
        </p:nvSpPr>
        <p:spPr>
          <a:xfrm>
            <a:off x="1436687" y="3400425"/>
            <a:ext cx="673101" cy="44450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14" name="Text Box 15"/>
          <p:cNvSpPr txBox="1"/>
          <p:nvPr/>
        </p:nvSpPr>
        <p:spPr>
          <a:xfrm>
            <a:off x="839470" y="3129478"/>
            <a:ext cx="624344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Tracks</a:t>
            </a:r>
          </a:p>
        </p:txBody>
      </p:sp>
      <p:sp>
        <p:nvSpPr>
          <p:cNvPr id="1315" name="Oval 16"/>
          <p:cNvSpPr/>
          <p:nvPr/>
        </p:nvSpPr>
        <p:spPr>
          <a:xfrm>
            <a:off x="5675312" y="3970337"/>
            <a:ext cx="1851027" cy="1812927"/>
          </a:xfrm>
          <a:prstGeom prst="ellipse">
            <a:avLst/>
          </a:prstGeom>
          <a:ln w="5715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6" name="Text Box 17"/>
          <p:cNvSpPr txBox="1"/>
          <p:nvPr/>
        </p:nvSpPr>
        <p:spPr>
          <a:xfrm>
            <a:off x="6270307" y="3548062"/>
            <a:ext cx="688441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Track </a:t>
            </a:r>
            <a:r>
              <a:rPr i="1"/>
              <a:t>k</a:t>
            </a:r>
          </a:p>
        </p:txBody>
      </p:sp>
      <p:grpSp>
        <p:nvGrpSpPr>
          <p:cNvPr id="1321" name="Group 18"/>
          <p:cNvGrpSpPr/>
          <p:nvPr/>
        </p:nvGrpSpPr>
        <p:grpSpPr>
          <a:xfrm>
            <a:off x="6611938" y="3914774"/>
            <a:ext cx="1066801" cy="990601"/>
            <a:chOff x="0" y="0"/>
            <a:chExt cx="1066800" cy="990600"/>
          </a:xfrm>
        </p:grpSpPr>
        <p:sp>
          <p:nvSpPr>
            <p:cNvPr id="1317" name="Line 19"/>
            <p:cNvSpPr/>
            <p:nvPr/>
          </p:nvSpPr>
          <p:spPr>
            <a:xfrm flipV="1">
              <a:off x="-1" y="-1"/>
              <a:ext cx="2" cy="990601"/>
            </a:xfrm>
            <a:prstGeom prst="line">
              <a:avLst/>
            </a:prstGeom>
            <a:noFill/>
            <a:ln w="762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18" name="Line 20"/>
            <p:cNvSpPr/>
            <p:nvPr/>
          </p:nvSpPr>
          <p:spPr>
            <a:xfrm flipV="1">
              <a:off x="-1" y="47624"/>
              <a:ext cx="533402" cy="904876"/>
            </a:xfrm>
            <a:prstGeom prst="line">
              <a:avLst/>
            </a:prstGeom>
            <a:noFill/>
            <a:ln w="762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19" name="Line 21"/>
            <p:cNvSpPr/>
            <p:nvPr/>
          </p:nvSpPr>
          <p:spPr>
            <a:xfrm>
              <a:off x="0" y="963295"/>
              <a:ext cx="1066801" cy="1"/>
            </a:xfrm>
            <a:prstGeom prst="line">
              <a:avLst/>
            </a:prstGeom>
            <a:noFill/>
            <a:ln w="762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20" name="Line 22"/>
            <p:cNvSpPr/>
            <p:nvPr/>
          </p:nvSpPr>
          <p:spPr>
            <a:xfrm flipV="1">
              <a:off x="0" y="428624"/>
              <a:ext cx="914401" cy="533401"/>
            </a:xfrm>
            <a:prstGeom prst="line">
              <a:avLst/>
            </a:prstGeom>
            <a:noFill/>
            <a:ln w="762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326" name="Group 23"/>
          <p:cNvGrpSpPr/>
          <p:nvPr/>
        </p:nvGrpSpPr>
        <p:grpSpPr>
          <a:xfrm>
            <a:off x="6611938" y="4848225"/>
            <a:ext cx="1066801" cy="990601"/>
            <a:chOff x="0" y="0"/>
            <a:chExt cx="1066800" cy="990600"/>
          </a:xfrm>
        </p:grpSpPr>
        <p:sp>
          <p:nvSpPr>
            <p:cNvPr id="1322" name="Line 24"/>
            <p:cNvSpPr/>
            <p:nvPr/>
          </p:nvSpPr>
          <p:spPr>
            <a:xfrm flipH="1">
              <a:off x="0" y="0"/>
              <a:ext cx="1" cy="990601"/>
            </a:xfrm>
            <a:prstGeom prst="line">
              <a:avLst/>
            </a:prstGeom>
            <a:noFill/>
            <a:ln w="762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23" name="Line 25"/>
            <p:cNvSpPr/>
            <p:nvPr/>
          </p:nvSpPr>
          <p:spPr>
            <a:xfrm>
              <a:off x="0" y="38099"/>
              <a:ext cx="533401" cy="904877"/>
            </a:xfrm>
            <a:prstGeom prst="line">
              <a:avLst/>
            </a:prstGeom>
            <a:noFill/>
            <a:ln w="762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24" name="Line 26"/>
            <p:cNvSpPr/>
            <p:nvPr/>
          </p:nvSpPr>
          <p:spPr>
            <a:xfrm>
              <a:off x="0" y="28575"/>
              <a:ext cx="1066801" cy="0"/>
            </a:xfrm>
            <a:prstGeom prst="line">
              <a:avLst/>
            </a:prstGeom>
            <a:noFill/>
            <a:ln w="762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25" name="Line 27"/>
            <p:cNvSpPr/>
            <p:nvPr/>
          </p:nvSpPr>
          <p:spPr>
            <a:xfrm>
              <a:off x="0" y="28575"/>
              <a:ext cx="914401" cy="533401"/>
            </a:xfrm>
            <a:prstGeom prst="line">
              <a:avLst/>
            </a:prstGeom>
            <a:noFill/>
            <a:ln w="762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331" name="Group 28"/>
          <p:cNvGrpSpPr/>
          <p:nvPr/>
        </p:nvGrpSpPr>
        <p:grpSpPr>
          <a:xfrm>
            <a:off x="5545137" y="4848225"/>
            <a:ext cx="1068071" cy="990601"/>
            <a:chOff x="0" y="0"/>
            <a:chExt cx="1068070" cy="990600"/>
          </a:xfrm>
        </p:grpSpPr>
        <p:sp>
          <p:nvSpPr>
            <p:cNvPr id="1327" name="Line 29"/>
            <p:cNvSpPr/>
            <p:nvPr/>
          </p:nvSpPr>
          <p:spPr>
            <a:xfrm flipH="1">
              <a:off x="1068070" y="0"/>
              <a:ext cx="1" cy="990601"/>
            </a:xfrm>
            <a:prstGeom prst="line">
              <a:avLst/>
            </a:prstGeom>
            <a:noFill/>
            <a:ln w="762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28" name="Line 30"/>
            <p:cNvSpPr/>
            <p:nvPr/>
          </p:nvSpPr>
          <p:spPr>
            <a:xfrm flipH="1">
              <a:off x="533400" y="38100"/>
              <a:ext cx="533401" cy="904876"/>
            </a:xfrm>
            <a:prstGeom prst="line">
              <a:avLst/>
            </a:prstGeom>
            <a:noFill/>
            <a:ln w="762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29" name="Line 31"/>
            <p:cNvSpPr/>
            <p:nvPr/>
          </p:nvSpPr>
          <p:spPr>
            <a:xfrm flipH="1" flipV="1">
              <a:off x="0" y="28574"/>
              <a:ext cx="1066801" cy="1"/>
            </a:xfrm>
            <a:prstGeom prst="line">
              <a:avLst/>
            </a:prstGeom>
            <a:noFill/>
            <a:ln w="762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30" name="Line 32"/>
            <p:cNvSpPr/>
            <p:nvPr/>
          </p:nvSpPr>
          <p:spPr>
            <a:xfrm flipH="1">
              <a:off x="152400" y="28575"/>
              <a:ext cx="914401" cy="533401"/>
            </a:xfrm>
            <a:prstGeom prst="line">
              <a:avLst/>
            </a:prstGeom>
            <a:noFill/>
            <a:ln w="762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336" name="Group 33"/>
          <p:cNvGrpSpPr/>
          <p:nvPr/>
        </p:nvGrpSpPr>
        <p:grpSpPr>
          <a:xfrm>
            <a:off x="5545137" y="3914774"/>
            <a:ext cx="1068071" cy="990601"/>
            <a:chOff x="0" y="0"/>
            <a:chExt cx="1068070" cy="990600"/>
          </a:xfrm>
        </p:grpSpPr>
        <p:sp>
          <p:nvSpPr>
            <p:cNvPr id="1332" name="Line 34"/>
            <p:cNvSpPr/>
            <p:nvPr/>
          </p:nvSpPr>
          <p:spPr>
            <a:xfrm flipV="1">
              <a:off x="1068070" y="0"/>
              <a:ext cx="1" cy="990601"/>
            </a:xfrm>
            <a:prstGeom prst="line">
              <a:avLst/>
            </a:prstGeom>
            <a:noFill/>
            <a:ln w="762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33" name="Line 35"/>
            <p:cNvSpPr/>
            <p:nvPr/>
          </p:nvSpPr>
          <p:spPr>
            <a:xfrm flipH="1" flipV="1">
              <a:off x="533400" y="47625"/>
              <a:ext cx="533401" cy="904876"/>
            </a:xfrm>
            <a:prstGeom prst="line">
              <a:avLst/>
            </a:prstGeom>
            <a:noFill/>
            <a:ln w="762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34" name="Line 36"/>
            <p:cNvSpPr/>
            <p:nvPr/>
          </p:nvSpPr>
          <p:spPr>
            <a:xfrm flipH="1" flipV="1">
              <a:off x="0" y="963295"/>
              <a:ext cx="1066801" cy="1"/>
            </a:xfrm>
            <a:prstGeom prst="line">
              <a:avLst/>
            </a:prstGeom>
            <a:noFill/>
            <a:ln w="762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35" name="Line 37"/>
            <p:cNvSpPr/>
            <p:nvPr/>
          </p:nvSpPr>
          <p:spPr>
            <a:xfrm flipH="1" flipV="1">
              <a:off x="152400" y="428625"/>
              <a:ext cx="914401" cy="533401"/>
            </a:xfrm>
            <a:prstGeom prst="line">
              <a:avLst/>
            </a:prstGeom>
            <a:noFill/>
            <a:ln w="762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37" name="Text Box 38"/>
          <p:cNvSpPr txBox="1"/>
          <p:nvPr/>
        </p:nvSpPr>
        <p:spPr>
          <a:xfrm>
            <a:off x="6195695" y="6266378"/>
            <a:ext cx="716023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Sectors</a:t>
            </a:r>
          </a:p>
        </p:txBody>
      </p:sp>
      <p:sp>
        <p:nvSpPr>
          <p:cNvPr id="1338" name="Line 39"/>
          <p:cNvSpPr/>
          <p:nvPr/>
        </p:nvSpPr>
        <p:spPr>
          <a:xfrm flipV="1">
            <a:off x="6383337" y="5791199"/>
            <a:ext cx="1" cy="45720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9" name="Line 40"/>
          <p:cNvSpPr/>
          <p:nvPr/>
        </p:nvSpPr>
        <p:spPr>
          <a:xfrm flipV="1">
            <a:off x="6840538" y="5791199"/>
            <a:ext cx="1" cy="45720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40" name="AutoShape 41"/>
          <p:cNvSpPr/>
          <p:nvPr/>
        </p:nvSpPr>
        <p:spPr>
          <a:xfrm>
            <a:off x="4097337" y="4724400"/>
            <a:ext cx="1524001" cy="3048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41" name="Text Box 42"/>
          <p:cNvSpPr txBox="1"/>
          <p:nvPr/>
        </p:nvSpPr>
        <p:spPr>
          <a:xfrm>
            <a:off x="7332345" y="3570803"/>
            <a:ext cx="523042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Gaps</a:t>
            </a:r>
          </a:p>
        </p:txBody>
      </p:sp>
      <p:sp>
        <p:nvSpPr>
          <p:cNvPr id="1342" name="Line 43"/>
          <p:cNvSpPr/>
          <p:nvPr/>
        </p:nvSpPr>
        <p:spPr>
          <a:xfrm flipH="1">
            <a:off x="7097713" y="3857625"/>
            <a:ext cx="247651" cy="21907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43" name="Line 44"/>
          <p:cNvSpPr/>
          <p:nvPr/>
        </p:nvSpPr>
        <p:spPr>
          <a:xfrm flipV="1">
            <a:off x="7421563" y="3905249"/>
            <a:ext cx="190501" cy="514351"/>
          </a:xfrm>
          <a:prstGeom prst="line">
            <a:avLst/>
          </a:prstGeom>
          <a:ln w="127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38</a:t>
            </a:fld>
            <a:endParaRPr/>
          </a:p>
        </p:txBody>
      </p:sp>
      <p:sp>
        <p:nvSpPr>
          <p:cNvPr id="1346" name="Rectangle 4"/>
          <p:cNvSpPr txBox="1">
            <a:spLocks noGrp="1"/>
          </p:cNvSpPr>
          <p:nvPr>
            <p:ph type="title"/>
          </p:nvPr>
        </p:nvSpPr>
        <p:spPr>
          <a:xfrm>
            <a:off x="357017" y="457200"/>
            <a:ext cx="7592095" cy="762000"/>
          </a:xfrm>
          <a:prstGeom prst="rect">
            <a:avLst/>
          </a:prstGeom>
        </p:spPr>
        <p:txBody>
          <a:bodyPr/>
          <a:lstStyle/>
          <a:p>
            <a:r>
              <a:t>Disk Capacity</a:t>
            </a:r>
          </a:p>
        </p:txBody>
      </p:sp>
      <p:sp>
        <p:nvSpPr>
          <p:cNvPr id="1347" name="Rectangle 5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8079717" cy="497205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</a:defRPr>
            </a:pPr>
            <a:r>
              <a:t>Capacity</a:t>
            </a:r>
            <a:r>
              <a:rPr>
                <a:solidFill>
                  <a:srgbClr val="000000"/>
                </a:solidFill>
              </a:rPr>
              <a:t>: maximum number of bits that can be stored.</a:t>
            </a:r>
          </a:p>
          <a:p>
            <a:pPr marL="742950" lvl="1" indent="-285750">
              <a:spcBef>
                <a:spcPts val="400"/>
              </a:spcBef>
              <a:defRPr sz="2000" b="0"/>
            </a:pPr>
            <a:r>
              <a:t>Vendors express capacity in units of gigabytes (GB) or terabytes (TB),  where 1 GB = 10</a:t>
            </a:r>
            <a:r>
              <a:rPr baseline="30000"/>
              <a:t>9</a:t>
            </a:r>
            <a:r>
              <a:t> Bytes and 1 TB = 10</a:t>
            </a:r>
            <a:r>
              <a:rPr baseline="30000"/>
              <a:t>12</a:t>
            </a:r>
            <a:r>
              <a:t> Bytes </a:t>
            </a:r>
          </a:p>
          <a:p>
            <a:r>
              <a:t>Capacity is determined by these technology factors:</a:t>
            </a:r>
          </a:p>
          <a:p>
            <a:pPr marL="742950" lvl="1" indent="-285750">
              <a:spcBef>
                <a:spcPts val="400"/>
              </a:spcBef>
              <a:defRPr sz="2000" b="0">
                <a:solidFill>
                  <a:srgbClr val="C00000"/>
                </a:solidFill>
              </a:defRPr>
            </a:pPr>
            <a:r>
              <a:t>Recording density </a:t>
            </a:r>
            <a:r>
              <a:rPr>
                <a:solidFill>
                  <a:srgbClr val="000000"/>
                </a:solidFill>
              </a:rPr>
              <a:t>(bits/in): number of bits that can be squeezed into a 1 inch segment of a track.</a:t>
            </a:r>
          </a:p>
          <a:p>
            <a:pPr marL="742950" lvl="1" indent="-285750">
              <a:spcBef>
                <a:spcPts val="400"/>
              </a:spcBef>
              <a:defRPr sz="2000" b="0">
                <a:solidFill>
                  <a:srgbClr val="C00000"/>
                </a:solidFill>
              </a:defRPr>
            </a:pPr>
            <a:r>
              <a:t>Track density </a:t>
            </a:r>
            <a:r>
              <a:rPr>
                <a:solidFill>
                  <a:srgbClr val="000000"/>
                </a:solidFill>
              </a:rPr>
              <a:t>(tracks/in): number of tracks that can be squeezed into a 1 inch radial segment.</a:t>
            </a:r>
          </a:p>
          <a:p>
            <a:pPr marL="742950" lvl="1" indent="-285750">
              <a:spcBef>
                <a:spcPts val="400"/>
              </a:spcBef>
              <a:defRPr sz="2000" b="0">
                <a:solidFill>
                  <a:srgbClr val="C00000"/>
                </a:solidFill>
              </a:defRPr>
            </a:pPr>
            <a:r>
              <a:t>Areal density </a:t>
            </a:r>
            <a:r>
              <a:rPr>
                <a:solidFill>
                  <a:srgbClr val="000000"/>
                </a:solidFill>
              </a:rPr>
              <a:t>(bits/in</a:t>
            </a:r>
            <a:r>
              <a:rPr baseline="30000">
                <a:solidFill>
                  <a:srgbClr val="0000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): product of 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recording and track density.</a:t>
            </a:r>
          </a:p>
        </p:txBody>
      </p:sp>
      <p:grpSp>
        <p:nvGrpSpPr>
          <p:cNvPr id="1359" name="Group 2"/>
          <p:cNvGrpSpPr/>
          <p:nvPr/>
        </p:nvGrpSpPr>
        <p:grpSpPr>
          <a:xfrm>
            <a:off x="5773261" y="4169979"/>
            <a:ext cx="2945054" cy="2506719"/>
            <a:chOff x="0" y="0"/>
            <a:chExt cx="2945053" cy="2506718"/>
          </a:xfrm>
        </p:grpSpPr>
        <p:sp>
          <p:nvSpPr>
            <p:cNvPr id="1348" name="Oval 4"/>
            <p:cNvSpPr/>
            <p:nvPr/>
          </p:nvSpPr>
          <p:spPr>
            <a:xfrm>
              <a:off x="1040635" y="640878"/>
              <a:ext cx="1249609" cy="1223888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9" name="Oval 5"/>
            <p:cNvSpPr/>
            <p:nvPr/>
          </p:nvSpPr>
          <p:spPr>
            <a:xfrm>
              <a:off x="385823" y="0"/>
              <a:ext cx="2559231" cy="2506719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50" name="Oval 6"/>
            <p:cNvSpPr/>
            <p:nvPr/>
          </p:nvSpPr>
          <p:spPr>
            <a:xfrm>
              <a:off x="514427" y="125389"/>
              <a:ext cx="2302024" cy="2254868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51" name="Oval 7"/>
            <p:cNvSpPr/>
            <p:nvPr/>
          </p:nvSpPr>
          <p:spPr>
            <a:xfrm>
              <a:off x="643032" y="250779"/>
              <a:ext cx="2045885" cy="2004089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52" name="Oval 8"/>
            <p:cNvSpPr/>
            <p:nvPr/>
          </p:nvSpPr>
          <p:spPr>
            <a:xfrm>
              <a:off x="771637" y="377240"/>
              <a:ext cx="1788675" cy="1752239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53" name="Oval 9"/>
            <p:cNvSpPr/>
            <p:nvPr/>
          </p:nvSpPr>
          <p:spPr>
            <a:xfrm>
              <a:off x="899170" y="502630"/>
              <a:ext cx="1532539" cy="1500387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54" name="Oval 10"/>
            <p:cNvSpPr/>
            <p:nvPr/>
          </p:nvSpPr>
          <p:spPr>
            <a:xfrm>
              <a:off x="1156379" y="754480"/>
              <a:ext cx="1018121" cy="997759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55" name="Oval 11"/>
            <p:cNvSpPr/>
            <p:nvPr/>
          </p:nvSpPr>
          <p:spPr>
            <a:xfrm>
              <a:off x="1291414" y="865937"/>
              <a:ext cx="761983" cy="745907"/>
            </a:xfrm>
            <a:prstGeom prst="ellipse">
              <a:avLst/>
            </a:prstGeom>
            <a:solidFill>
              <a:srgbClr val="00FFFF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56" name="Line 13"/>
            <p:cNvSpPr/>
            <p:nvPr/>
          </p:nvSpPr>
          <p:spPr>
            <a:xfrm>
              <a:off x="451197" y="275428"/>
              <a:ext cx="668744" cy="45654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57" name="Line 14"/>
            <p:cNvSpPr/>
            <p:nvPr/>
          </p:nvSpPr>
          <p:spPr>
            <a:xfrm>
              <a:off x="635531" y="275428"/>
              <a:ext cx="454404" cy="30007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58" name="Text Box 15"/>
            <p:cNvSpPr txBox="1"/>
            <p:nvPr/>
          </p:nvSpPr>
          <p:spPr>
            <a:xfrm>
              <a:off x="0" y="43682"/>
              <a:ext cx="640463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Tracks</a:t>
              </a:r>
            </a:p>
          </p:txBody>
        </p:sp>
      </p:grp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39</a:t>
            </a:fld>
            <a:endParaRPr/>
          </a:p>
        </p:txBody>
      </p:sp>
      <p:sp>
        <p:nvSpPr>
          <p:cNvPr id="1362" name="Rectangle 27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Disk Operation (Single-Platter View)</a:t>
            </a:r>
          </a:p>
        </p:txBody>
      </p:sp>
      <p:sp>
        <p:nvSpPr>
          <p:cNvPr id="1363" name="Oval 4"/>
          <p:cNvSpPr/>
          <p:nvPr/>
        </p:nvSpPr>
        <p:spPr>
          <a:xfrm>
            <a:off x="2962275" y="2722563"/>
            <a:ext cx="1851026" cy="1812927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64" name="Oval 6"/>
          <p:cNvSpPr/>
          <p:nvPr/>
        </p:nvSpPr>
        <p:spPr>
          <a:xfrm>
            <a:off x="1992313" y="1773238"/>
            <a:ext cx="3790951" cy="3713163"/>
          </a:xfrm>
          <a:prstGeom prst="ellipse">
            <a:avLst/>
          </a:prstGeom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65" name="Oval 7"/>
          <p:cNvSpPr/>
          <p:nvPr/>
        </p:nvSpPr>
        <p:spPr>
          <a:xfrm>
            <a:off x="2182813" y="1958974"/>
            <a:ext cx="3409951" cy="3340101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66" name="Oval 8"/>
          <p:cNvSpPr/>
          <p:nvPr/>
        </p:nvSpPr>
        <p:spPr>
          <a:xfrm>
            <a:off x="2373313" y="2144713"/>
            <a:ext cx="3030539" cy="2968627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67" name="Oval 9"/>
          <p:cNvSpPr/>
          <p:nvPr/>
        </p:nvSpPr>
        <p:spPr>
          <a:xfrm>
            <a:off x="2563813" y="2332038"/>
            <a:ext cx="2649539" cy="2595563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68" name="Oval 10"/>
          <p:cNvSpPr/>
          <p:nvPr/>
        </p:nvSpPr>
        <p:spPr>
          <a:xfrm>
            <a:off x="2752725" y="2517775"/>
            <a:ext cx="2270126" cy="2222500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69" name="Oval 11"/>
          <p:cNvSpPr/>
          <p:nvPr/>
        </p:nvSpPr>
        <p:spPr>
          <a:xfrm>
            <a:off x="3133724" y="2890838"/>
            <a:ext cx="1508128" cy="1477963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70" name="Arc 13"/>
          <p:cNvSpPr/>
          <p:nvPr/>
        </p:nvSpPr>
        <p:spPr>
          <a:xfrm rot="19720062">
            <a:off x="1761488" y="2129857"/>
            <a:ext cx="1230344" cy="303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3766" y="8488"/>
                  <a:pt x="12238" y="15"/>
                  <a:pt x="21600" y="0"/>
                </a:cubicBezTo>
              </a:path>
            </a:pathLst>
          </a:custGeom>
          <a:ln w="28575">
            <a:solidFill>
              <a:srgbClr val="00FFFF"/>
            </a:solidFill>
            <a:prstDash val="dash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71" name="Rectangle 14"/>
          <p:cNvSpPr txBox="1"/>
          <p:nvPr/>
        </p:nvSpPr>
        <p:spPr>
          <a:xfrm>
            <a:off x="503236" y="1647825"/>
            <a:ext cx="1643066" cy="806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450" tIns="44450" rIns="44450" bIns="44450">
            <a:spAutoFit/>
          </a:bodyPr>
          <a:lstStyle/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The disk surface </a:t>
            </a:r>
          </a:p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spins at a fixed</a:t>
            </a:r>
          </a:p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rotational rate</a:t>
            </a:r>
          </a:p>
        </p:txBody>
      </p:sp>
      <p:sp>
        <p:nvSpPr>
          <p:cNvPr id="1372" name="Oval 32"/>
          <p:cNvSpPr/>
          <p:nvPr/>
        </p:nvSpPr>
        <p:spPr>
          <a:xfrm>
            <a:off x="3302792" y="3098800"/>
            <a:ext cx="1128716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1600"/>
            </a:pPr>
            <a:endParaRPr/>
          </a:p>
        </p:txBody>
      </p:sp>
      <p:grpSp>
        <p:nvGrpSpPr>
          <p:cNvPr id="1377" name="Group 98"/>
          <p:cNvGrpSpPr/>
          <p:nvPr/>
        </p:nvGrpSpPr>
        <p:grpSpPr>
          <a:xfrm>
            <a:off x="3968804" y="1787525"/>
            <a:ext cx="4519559" cy="3612754"/>
            <a:chOff x="0" y="0"/>
            <a:chExt cx="4519558" cy="3612753"/>
          </a:xfrm>
        </p:grpSpPr>
        <p:grpSp>
          <p:nvGrpSpPr>
            <p:cNvPr id="1375" name="Group 67"/>
            <p:cNvGrpSpPr/>
            <p:nvPr/>
          </p:nvGrpSpPr>
          <p:grpSpPr>
            <a:xfrm>
              <a:off x="0" y="2501607"/>
              <a:ext cx="4519559" cy="1111147"/>
              <a:chOff x="0" y="0"/>
              <a:chExt cx="4519558" cy="1111145"/>
            </a:xfrm>
          </p:grpSpPr>
          <p:sp>
            <p:nvSpPr>
              <p:cNvPr id="1373" name="Rectangle 5"/>
              <p:cNvSpPr txBox="1"/>
              <p:nvPr/>
            </p:nvSpPr>
            <p:spPr>
              <a:xfrm>
                <a:off x="1665232" y="305092"/>
                <a:ext cx="2854327" cy="8060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4450" tIns="44450" rIns="44450" bIns="44450" numCol="1" anchor="t">
                <a:spAutoFit/>
              </a:bodyPr>
              <a:lstStyle>
                <a:lvl1pPr>
                  <a:defRPr sz="16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r>
                  <a:t>By moving radially, the arm can position the read/write head over any track.</a:t>
                </a:r>
              </a:p>
            </p:txBody>
          </p:sp>
          <p:sp>
            <p:nvSpPr>
              <p:cNvPr id="1374" name="Arc 16"/>
              <p:cNvSpPr/>
              <p:nvPr/>
            </p:nvSpPr>
            <p:spPr>
              <a:xfrm rot="13622162" flipH="1">
                <a:off x="-95037" y="377072"/>
                <a:ext cx="1131888" cy="2328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2222" y="8244"/>
                      <a:pt x="6356" y="0"/>
                      <a:pt x="10835" y="0"/>
                    </a:cubicBezTo>
                    <a:cubicBezTo>
                      <a:pt x="15264" y="0"/>
                      <a:pt x="19361" y="8067"/>
                      <a:pt x="21600" y="21193"/>
                    </a:cubicBezTo>
                  </a:path>
                </a:pathLst>
              </a:custGeom>
              <a:noFill/>
              <a:ln w="28575" cap="flat">
                <a:solidFill>
                  <a:srgbClr val="00FFFF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1376" name="Rectangle 15"/>
            <p:cNvSpPr txBox="1"/>
            <p:nvPr/>
          </p:nvSpPr>
          <p:spPr>
            <a:xfrm>
              <a:off x="1798582" y="0"/>
              <a:ext cx="2171998" cy="1314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/>
            <a:p>
              <a:pPr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The read/write </a:t>
              </a:r>
              <a:r>
                <a:rPr i="1"/>
                <a:t>head</a:t>
              </a:r>
            </a:p>
            <a:p>
              <a:pPr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attached to the end</a:t>
              </a:r>
            </a:p>
            <a:p>
              <a:pPr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of the </a:t>
              </a:r>
              <a:r>
                <a:rPr i="1"/>
                <a:t>arm</a:t>
              </a:r>
              <a:r>
                <a:t> and flies over</a:t>
              </a:r>
            </a:p>
            <a:p>
              <a:pPr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the disk surface on</a:t>
              </a:r>
            </a:p>
            <a:p>
              <a:pPr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a thin cushion of air.</a:t>
              </a:r>
            </a:p>
          </p:txBody>
        </p:sp>
      </p:grpSp>
      <p:grpSp>
        <p:nvGrpSpPr>
          <p:cNvPr id="1382" name="Group 46"/>
          <p:cNvGrpSpPr/>
          <p:nvPr/>
        </p:nvGrpSpPr>
        <p:grpSpPr>
          <a:xfrm>
            <a:off x="4530708" y="3150175"/>
            <a:ext cx="1680469" cy="1652167"/>
            <a:chOff x="0" y="0"/>
            <a:chExt cx="1680468" cy="1652166"/>
          </a:xfrm>
        </p:grpSpPr>
        <p:grpSp>
          <p:nvGrpSpPr>
            <p:cNvPr id="1380" name="Group 23"/>
            <p:cNvGrpSpPr/>
            <p:nvPr/>
          </p:nvGrpSpPr>
          <p:grpSpPr>
            <a:xfrm>
              <a:off x="-1" y="0"/>
              <a:ext cx="1680470" cy="1652167"/>
              <a:chOff x="0" y="0"/>
              <a:chExt cx="1680468" cy="1652165"/>
            </a:xfrm>
          </p:grpSpPr>
          <p:sp>
            <p:nvSpPr>
              <p:cNvPr id="1378" name="Oval 24"/>
              <p:cNvSpPr/>
              <p:nvPr/>
            </p:nvSpPr>
            <p:spPr>
              <a:xfrm rot="18940150">
                <a:off x="42074" y="1406891"/>
                <a:ext cx="203201" cy="203201"/>
              </a:xfrm>
              <a:prstGeom prst="ellipse">
                <a:avLst/>
              </a:prstGeom>
              <a:solidFill>
                <a:srgbClr val="00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79" name="Rectangle 25"/>
              <p:cNvSpPr/>
              <p:nvPr/>
            </p:nvSpPr>
            <p:spPr>
              <a:xfrm rot="18940150">
                <a:off x="-99961" y="696854"/>
                <a:ext cx="2035175" cy="100013"/>
              </a:xfrm>
              <a:prstGeom prst="rect">
                <a:avLst/>
              </a:prstGeom>
              <a:solidFill>
                <a:srgbClr val="00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381" name="Oval 26"/>
            <p:cNvSpPr/>
            <p:nvPr/>
          </p:nvSpPr>
          <p:spPr>
            <a:xfrm>
              <a:off x="1595453" y="59749"/>
              <a:ext cx="36513" cy="36513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7" name="Group 47"/>
          <p:cNvGrpSpPr/>
          <p:nvPr/>
        </p:nvGrpSpPr>
        <p:grpSpPr>
          <a:xfrm>
            <a:off x="4887912" y="3121779"/>
            <a:ext cx="1299413" cy="1949099"/>
            <a:chOff x="0" y="0"/>
            <a:chExt cx="1299412" cy="1949097"/>
          </a:xfrm>
        </p:grpSpPr>
        <p:grpSp>
          <p:nvGrpSpPr>
            <p:cNvPr id="1385" name="Group 48"/>
            <p:cNvGrpSpPr/>
            <p:nvPr/>
          </p:nvGrpSpPr>
          <p:grpSpPr>
            <a:xfrm>
              <a:off x="0" y="-1"/>
              <a:ext cx="1299413" cy="1949099"/>
              <a:chOff x="0" y="0"/>
              <a:chExt cx="1299412" cy="1949097"/>
            </a:xfrm>
          </p:grpSpPr>
          <p:sp>
            <p:nvSpPr>
              <p:cNvPr id="1383" name="Oval 49"/>
              <p:cNvSpPr/>
              <p:nvPr/>
            </p:nvSpPr>
            <p:spPr>
              <a:xfrm rot="18130983">
                <a:off x="38504" y="1707393"/>
                <a:ext cx="203201" cy="203201"/>
              </a:xfrm>
              <a:prstGeom prst="ellipse">
                <a:avLst/>
              </a:prstGeom>
              <a:solidFill>
                <a:srgbClr val="00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84" name="Rectangle 50"/>
              <p:cNvSpPr/>
              <p:nvPr/>
            </p:nvSpPr>
            <p:spPr>
              <a:xfrm rot="18130983">
                <a:off x="-302491" y="837864"/>
                <a:ext cx="2035175" cy="100013"/>
              </a:xfrm>
              <a:prstGeom prst="rect">
                <a:avLst/>
              </a:prstGeom>
              <a:solidFill>
                <a:srgbClr val="00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386" name="Oval 51"/>
            <p:cNvSpPr/>
            <p:nvPr/>
          </p:nvSpPr>
          <p:spPr>
            <a:xfrm rot="20790833">
              <a:off x="1217746" y="56868"/>
              <a:ext cx="36513" cy="36513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92" name="Group 62"/>
          <p:cNvGrpSpPr/>
          <p:nvPr/>
        </p:nvGrpSpPr>
        <p:grpSpPr>
          <a:xfrm>
            <a:off x="4218190" y="3113160"/>
            <a:ext cx="1996173" cy="1212879"/>
            <a:chOff x="0" y="0"/>
            <a:chExt cx="1996171" cy="1212878"/>
          </a:xfrm>
        </p:grpSpPr>
        <p:grpSp>
          <p:nvGrpSpPr>
            <p:cNvPr id="1390" name="Group 63"/>
            <p:cNvGrpSpPr/>
            <p:nvPr/>
          </p:nvGrpSpPr>
          <p:grpSpPr>
            <a:xfrm>
              <a:off x="0" y="-1"/>
              <a:ext cx="1996172" cy="1212880"/>
              <a:chOff x="0" y="0"/>
              <a:chExt cx="1996171" cy="1212878"/>
            </a:xfrm>
          </p:grpSpPr>
          <p:sp>
            <p:nvSpPr>
              <p:cNvPr id="1388" name="Oval 64"/>
              <p:cNvSpPr/>
              <p:nvPr/>
            </p:nvSpPr>
            <p:spPr>
              <a:xfrm rot="19845536">
                <a:off x="36683" y="972994"/>
                <a:ext cx="203201" cy="203201"/>
              </a:xfrm>
              <a:prstGeom prst="ellipse">
                <a:avLst/>
              </a:prstGeom>
              <a:solidFill>
                <a:srgbClr val="00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89" name="Rectangle 65"/>
              <p:cNvSpPr/>
              <p:nvPr/>
            </p:nvSpPr>
            <p:spPr>
              <a:xfrm rot="19845536">
                <a:off x="66239" y="490704"/>
                <a:ext cx="2035175" cy="100013"/>
              </a:xfrm>
              <a:prstGeom prst="rect">
                <a:avLst/>
              </a:prstGeom>
              <a:solidFill>
                <a:srgbClr val="00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391" name="Oval 66"/>
            <p:cNvSpPr/>
            <p:nvPr/>
          </p:nvSpPr>
          <p:spPr>
            <a:xfrm rot="905387">
              <a:off x="1911776" y="57874"/>
              <a:ext cx="36513" cy="36513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95" name="Oval 29"/>
          <p:cNvGrpSpPr/>
          <p:nvPr/>
        </p:nvGrpSpPr>
        <p:grpSpPr>
          <a:xfrm>
            <a:off x="3314698" y="3086893"/>
            <a:ext cx="1104902" cy="1128713"/>
            <a:chOff x="0" y="0"/>
            <a:chExt cx="1104900" cy="1128712"/>
          </a:xfrm>
        </p:grpSpPr>
        <p:sp>
          <p:nvSpPr>
            <p:cNvPr id="1393" name="Oval"/>
            <p:cNvSpPr/>
            <p:nvPr/>
          </p:nvSpPr>
          <p:spPr>
            <a:xfrm rot="5400000">
              <a:off x="-11907" y="11906"/>
              <a:ext cx="1128714" cy="1104901"/>
            </a:xfrm>
            <a:prstGeom prst="ellipse">
              <a:avLst/>
            </a:prstGeom>
            <a:solidFill>
              <a:srgbClr val="00FFFF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94" name="spindle"/>
            <p:cNvSpPr txBox="1"/>
            <p:nvPr/>
          </p:nvSpPr>
          <p:spPr>
            <a:xfrm rot="5400000">
              <a:off x="208676" y="413819"/>
              <a:ext cx="68754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600"/>
              </a:lvl1pPr>
            </a:lstStyle>
            <a:p>
              <a:r>
                <a:t>spindle</a:t>
              </a:r>
            </a:p>
          </p:txBody>
        </p:sp>
      </p:grpSp>
      <p:grpSp>
        <p:nvGrpSpPr>
          <p:cNvPr id="1398" name="Oval 30"/>
          <p:cNvGrpSpPr/>
          <p:nvPr/>
        </p:nvGrpSpPr>
        <p:grpSpPr>
          <a:xfrm>
            <a:off x="3302791" y="3098799"/>
            <a:ext cx="1128716" cy="1104902"/>
            <a:chOff x="0" y="0"/>
            <a:chExt cx="1128714" cy="1104900"/>
          </a:xfrm>
        </p:grpSpPr>
        <p:sp>
          <p:nvSpPr>
            <p:cNvPr id="1396" name="Oval"/>
            <p:cNvSpPr/>
            <p:nvPr/>
          </p:nvSpPr>
          <p:spPr>
            <a:xfrm rot="10800000">
              <a:off x="0" y="-1"/>
              <a:ext cx="1128715" cy="1104901"/>
            </a:xfrm>
            <a:prstGeom prst="ellipse">
              <a:avLst/>
            </a:prstGeom>
            <a:solidFill>
              <a:srgbClr val="00FFFF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97" name="spindle"/>
            <p:cNvSpPr txBox="1"/>
            <p:nvPr/>
          </p:nvSpPr>
          <p:spPr>
            <a:xfrm rot="10800000">
              <a:off x="211101" y="392429"/>
              <a:ext cx="68754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600"/>
              </a:lvl1pPr>
            </a:lstStyle>
            <a:p>
              <a:r>
                <a:t>spindle</a:t>
              </a:r>
            </a:p>
          </p:txBody>
        </p:sp>
      </p:grpSp>
      <p:grpSp>
        <p:nvGrpSpPr>
          <p:cNvPr id="1401" name="Oval 31"/>
          <p:cNvGrpSpPr/>
          <p:nvPr/>
        </p:nvGrpSpPr>
        <p:grpSpPr>
          <a:xfrm>
            <a:off x="3314698" y="3086894"/>
            <a:ext cx="1104901" cy="1128713"/>
            <a:chOff x="0" y="0"/>
            <a:chExt cx="1104900" cy="1128712"/>
          </a:xfrm>
        </p:grpSpPr>
        <p:sp>
          <p:nvSpPr>
            <p:cNvPr id="1399" name="Oval"/>
            <p:cNvSpPr/>
            <p:nvPr/>
          </p:nvSpPr>
          <p:spPr>
            <a:xfrm rot="16200000">
              <a:off x="-11907" y="11906"/>
              <a:ext cx="1128714" cy="1104901"/>
            </a:xfrm>
            <a:prstGeom prst="ellipse">
              <a:avLst/>
            </a:prstGeom>
            <a:solidFill>
              <a:srgbClr val="00FFFF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00" name="spindle"/>
            <p:cNvSpPr txBox="1"/>
            <p:nvPr/>
          </p:nvSpPr>
          <p:spPr>
            <a:xfrm rot="16200000">
              <a:off x="208676" y="394852"/>
              <a:ext cx="68754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600"/>
              </a:lvl1pPr>
            </a:lstStyle>
            <a:p>
              <a:r>
                <a:t>spindle</a:t>
              </a:r>
            </a:p>
          </p:txBody>
        </p:sp>
      </p:grpSp>
      <p:grpSp>
        <p:nvGrpSpPr>
          <p:cNvPr id="1404" name="Oval 12"/>
          <p:cNvGrpSpPr/>
          <p:nvPr/>
        </p:nvGrpSpPr>
        <p:grpSpPr>
          <a:xfrm>
            <a:off x="3302792" y="3098800"/>
            <a:ext cx="1128716" cy="1104900"/>
            <a:chOff x="0" y="0"/>
            <a:chExt cx="1128714" cy="1104900"/>
          </a:xfrm>
        </p:grpSpPr>
        <p:sp>
          <p:nvSpPr>
            <p:cNvPr id="1402" name="Oval"/>
            <p:cNvSpPr/>
            <p:nvPr/>
          </p:nvSpPr>
          <p:spPr>
            <a:xfrm>
              <a:off x="-1" y="0"/>
              <a:ext cx="1128716" cy="1104900"/>
            </a:xfrm>
            <a:prstGeom prst="ellipse">
              <a:avLst/>
            </a:prstGeom>
            <a:solidFill>
              <a:srgbClr val="00FFFF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03" name="spindle"/>
            <p:cNvSpPr txBox="1"/>
            <p:nvPr/>
          </p:nvSpPr>
          <p:spPr>
            <a:xfrm>
              <a:off x="230065" y="392430"/>
              <a:ext cx="68754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600"/>
              </a:lvl1pPr>
            </a:lstStyle>
            <a:p>
              <a:r>
                <a:t>spindle</a:t>
              </a:r>
            </a:p>
          </p:txBody>
        </p:sp>
      </p:grpSp>
      <p:grpSp>
        <p:nvGrpSpPr>
          <p:cNvPr id="1409" name="Group 68"/>
          <p:cNvGrpSpPr/>
          <p:nvPr/>
        </p:nvGrpSpPr>
        <p:grpSpPr>
          <a:xfrm>
            <a:off x="4208665" y="3113160"/>
            <a:ext cx="1996173" cy="1212879"/>
            <a:chOff x="0" y="0"/>
            <a:chExt cx="1996171" cy="1212878"/>
          </a:xfrm>
        </p:grpSpPr>
        <p:grpSp>
          <p:nvGrpSpPr>
            <p:cNvPr id="1407" name="Group 69"/>
            <p:cNvGrpSpPr/>
            <p:nvPr/>
          </p:nvGrpSpPr>
          <p:grpSpPr>
            <a:xfrm>
              <a:off x="0" y="-1"/>
              <a:ext cx="1996172" cy="1212880"/>
              <a:chOff x="0" y="0"/>
              <a:chExt cx="1996171" cy="1212878"/>
            </a:xfrm>
          </p:grpSpPr>
          <p:sp>
            <p:nvSpPr>
              <p:cNvPr id="1405" name="Oval 70"/>
              <p:cNvSpPr/>
              <p:nvPr/>
            </p:nvSpPr>
            <p:spPr>
              <a:xfrm rot="19845536">
                <a:off x="36683" y="972994"/>
                <a:ext cx="203201" cy="203201"/>
              </a:xfrm>
              <a:prstGeom prst="ellipse">
                <a:avLst/>
              </a:prstGeom>
              <a:solidFill>
                <a:srgbClr val="00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06" name="Rectangle 71"/>
              <p:cNvSpPr/>
              <p:nvPr/>
            </p:nvSpPr>
            <p:spPr>
              <a:xfrm rot="19845536">
                <a:off x="66239" y="490704"/>
                <a:ext cx="2035175" cy="100013"/>
              </a:xfrm>
              <a:prstGeom prst="rect">
                <a:avLst/>
              </a:prstGeom>
              <a:solidFill>
                <a:srgbClr val="00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408" name="Oval 72"/>
            <p:cNvSpPr/>
            <p:nvPr/>
          </p:nvSpPr>
          <p:spPr>
            <a:xfrm rot="905387">
              <a:off x="1911776" y="57874"/>
              <a:ext cx="36513" cy="36513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4" name="Group 73"/>
          <p:cNvGrpSpPr/>
          <p:nvPr/>
        </p:nvGrpSpPr>
        <p:grpSpPr>
          <a:xfrm>
            <a:off x="4208665" y="3113160"/>
            <a:ext cx="1996173" cy="1212879"/>
            <a:chOff x="0" y="0"/>
            <a:chExt cx="1996171" cy="1212878"/>
          </a:xfrm>
        </p:grpSpPr>
        <p:grpSp>
          <p:nvGrpSpPr>
            <p:cNvPr id="1412" name="Group 74"/>
            <p:cNvGrpSpPr/>
            <p:nvPr/>
          </p:nvGrpSpPr>
          <p:grpSpPr>
            <a:xfrm>
              <a:off x="0" y="-1"/>
              <a:ext cx="1996172" cy="1212880"/>
              <a:chOff x="0" y="0"/>
              <a:chExt cx="1996171" cy="1212878"/>
            </a:xfrm>
          </p:grpSpPr>
          <p:sp>
            <p:nvSpPr>
              <p:cNvPr id="1410" name="Oval 75"/>
              <p:cNvSpPr/>
              <p:nvPr/>
            </p:nvSpPr>
            <p:spPr>
              <a:xfrm rot="19845536">
                <a:off x="36683" y="972994"/>
                <a:ext cx="203201" cy="203201"/>
              </a:xfrm>
              <a:prstGeom prst="ellipse">
                <a:avLst/>
              </a:prstGeom>
              <a:solidFill>
                <a:srgbClr val="00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11" name="Rectangle 76"/>
              <p:cNvSpPr/>
              <p:nvPr/>
            </p:nvSpPr>
            <p:spPr>
              <a:xfrm rot="19845536">
                <a:off x="66239" y="490704"/>
                <a:ext cx="2035175" cy="100013"/>
              </a:xfrm>
              <a:prstGeom prst="rect">
                <a:avLst/>
              </a:prstGeom>
              <a:solidFill>
                <a:srgbClr val="00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413" name="Oval 77"/>
            <p:cNvSpPr/>
            <p:nvPr/>
          </p:nvSpPr>
          <p:spPr>
            <a:xfrm rot="905387">
              <a:off x="1911776" y="57874"/>
              <a:ext cx="36513" cy="36513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9" name="Group 83"/>
          <p:cNvGrpSpPr/>
          <p:nvPr/>
        </p:nvGrpSpPr>
        <p:grpSpPr>
          <a:xfrm>
            <a:off x="4889499" y="3120192"/>
            <a:ext cx="1299414" cy="1949099"/>
            <a:chOff x="0" y="0"/>
            <a:chExt cx="1299412" cy="1949098"/>
          </a:xfrm>
        </p:grpSpPr>
        <p:grpSp>
          <p:nvGrpSpPr>
            <p:cNvPr id="1417" name="Group 84"/>
            <p:cNvGrpSpPr/>
            <p:nvPr/>
          </p:nvGrpSpPr>
          <p:grpSpPr>
            <a:xfrm>
              <a:off x="0" y="-1"/>
              <a:ext cx="1299413" cy="1949100"/>
              <a:chOff x="0" y="0"/>
              <a:chExt cx="1299412" cy="1949098"/>
            </a:xfrm>
          </p:grpSpPr>
          <p:sp>
            <p:nvSpPr>
              <p:cNvPr id="1415" name="Oval 85"/>
              <p:cNvSpPr/>
              <p:nvPr/>
            </p:nvSpPr>
            <p:spPr>
              <a:xfrm rot="18130983">
                <a:off x="38504" y="1707394"/>
                <a:ext cx="203201" cy="203201"/>
              </a:xfrm>
              <a:prstGeom prst="ellipse">
                <a:avLst/>
              </a:prstGeom>
              <a:solidFill>
                <a:srgbClr val="00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16" name="Rectangle 86"/>
              <p:cNvSpPr/>
              <p:nvPr/>
            </p:nvSpPr>
            <p:spPr>
              <a:xfrm rot="18130983">
                <a:off x="-302491" y="837864"/>
                <a:ext cx="2035176" cy="100013"/>
              </a:xfrm>
              <a:prstGeom prst="rect">
                <a:avLst/>
              </a:prstGeom>
              <a:solidFill>
                <a:srgbClr val="00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418" name="Oval 87"/>
            <p:cNvSpPr/>
            <p:nvPr/>
          </p:nvSpPr>
          <p:spPr>
            <a:xfrm rot="20790833">
              <a:off x="1217747" y="56868"/>
              <a:ext cx="36513" cy="36513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24" name="Group 88"/>
          <p:cNvGrpSpPr/>
          <p:nvPr/>
        </p:nvGrpSpPr>
        <p:grpSpPr>
          <a:xfrm>
            <a:off x="4887912" y="3120192"/>
            <a:ext cx="1299413" cy="1949099"/>
            <a:chOff x="0" y="0"/>
            <a:chExt cx="1299412" cy="1949097"/>
          </a:xfrm>
        </p:grpSpPr>
        <p:grpSp>
          <p:nvGrpSpPr>
            <p:cNvPr id="1422" name="Group 89"/>
            <p:cNvGrpSpPr/>
            <p:nvPr/>
          </p:nvGrpSpPr>
          <p:grpSpPr>
            <a:xfrm>
              <a:off x="0" y="-1"/>
              <a:ext cx="1299413" cy="1949099"/>
              <a:chOff x="0" y="0"/>
              <a:chExt cx="1299412" cy="1949097"/>
            </a:xfrm>
          </p:grpSpPr>
          <p:sp>
            <p:nvSpPr>
              <p:cNvPr id="1420" name="Oval 90"/>
              <p:cNvSpPr/>
              <p:nvPr/>
            </p:nvSpPr>
            <p:spPr>
              <a:xfrm rot="18130983">
                <a:off x="38504" y="1707393"/>
                <a:ext cx="203201" cy="203201"/>
              </a:xfrm>
              <a:prstGeom prst="ellipse">
                <a:avLst/>
              </a:prstGeom>
              <a:solidFill>
                <a:srgbClr val="00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21" name="Rectangle 91"/>
              <p:cNvSpPr/>
              <p:nvPr/>
            </p:nvSpPr>
            <p:spPr>
              <a:xfrm rot="18130983">
                <a:off x="-302491" y="837864"/>
                <a:ext cx="2035175" cy="100013"/>
              </a:xfrm>
              <a:prstGeom prst="rect">
                <a:avLst/>
              </a:prstGeom>
              <a:solidFill>
                <a:srgbClr val="00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423" name="Oval 92"/>
            <p:cNvSpPr/>
            <p:nvPr/>
          </p:nvSpPr>
          <p:spPr>
            <a:xfrm rot="20790833">
              <a:off x="1217746" y="56868"/>
              <a:ext cx="36513" cy="36513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29" name="Group 93"/>
          <p:cNvGrpSpPr/>
          <p:nvPr/>
        </p:nvGrpSpPr>
        <p:grpSpPr>
          <a:xfrm>
            <a:off x="4887912" y="3120192"/>
            <a:ext cx="1299413" cy="1949099"/>
            <a:chOff x="0" y="0"/>
            <a:chExt cx="1299412" cy="1949097"/>
          </a:xfrm>
        </p:grpSpPr>
        <p:grpSp>
          <p:nvGrpSpPr>
            <p:cNvPr id="1427" name="Group 94"/>
            <p:cNvGrpSpPr/>
            <p:nvPr/>
          </p:nvGrpSpPr>
          <p:grpSpPr>
            <a:xfrm>
              <a:off x="0" y="-1"/>
              <a:ext cx="1299413" cy="1949099"/>
              <a:chOff x="0" y="0"/>
              <a:chExt cx="1299412" cy="1949097"/>
            </a:xfrm>
          </p:grpSpPr>
          <p:sp>
            <p:nvSpPr>
              <p:cNvPr id="1425" name="Oval 95"/>
              <p:cNvSpPr/>
              <p:nvPr/>
            </p:nvSpPr>
            <p:spPr>
              <a:xfrm rot="18130983">
                <a:off x="38504" y="1707393"/>
                <a:ext cx="203201" cy="203201"/>
              </a:xfrm>
              <a:prstGeom prst="ellipse">
                <a:avLst/>
              </a:prstGeom>
              <a:solidFill>
                <a:srgbClr val="00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26" name="Rectangle 96"/>
              <p:cNvSpPr/>
              <p:nvPr/>
            </p:nvSpPr>
            <p:spPr>
              <a:xfrm rot="18130983">
                <a:off x="-302491" y="837864"/>
                <a:ext cx="2035175" cy="100013"/>
              </a:xfrm>
              <a:prstGeom prst="rect">
                <a:avLst/>
              </a:prstGeom>
              <a:solidFill>
                <a:srgbClr val="00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428" name="Oval 97"/>
            <p:cNvSpPr/>
            <p:nvPr/>
          </p:nvSpPr>
          <p:spPr>
            <a:xfrm rot="20790833">
              <a:off x="1217746" y="56868"/>
              <a:ext cx="36513" cy="36513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32" name="Oval 32"/>
          <p:cNvGrpSpPr/>
          <p:nvPr/>
        </p:nvGrpSpPr>
        <p:grpSpPr>
          <a:xfrm>
            <a:off x="3302792" y="3098800"/>
            <a:ext cx="1128716" cy="1104900"/>
            <a:chOff x="0" y="0"/>
            <a:chExt cx="1128714" cy="1104900"/>
          </a:xfrm>
        </p:grpSpPr>
        <p:sp>
          <p:nvSpPr>
            <p:cNvPr id="1430" name="Oval"/>
            <p:cNvSpPr/>
            <p:nvPr/>
          </p:nvSpPr>
          <p:spPr>
            <a:xfrm>
              <a:off x="-1" y="0"/>
              <a:ext cx="1128716" cy="1104900"/>
            </a:xfrm>
            <a:prstGeom prst="ellipse">
              <a:avLst/>
            </a:prstGeom>
            <a:solidFill>
              <a:srgbClr val="00FFFF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31" name="spindle"/>
            <p:cNvSpPr txBox="1"/>
            <p:nvPr/>
          </p:nvSpPr>
          <p:spPr>
            <a:xfrm>
              <a:off x="230065" y="402153"/>
              <a:ext cx="714436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spindle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9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1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11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grpId="12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" presetClass="entr" presetSubtype="0" fill="hold" grpId="13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14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" presetClass="entr" presetSubtype="0" fill="hold" grpId="15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" grpId="1" animBg="1" advAuto="0"/>
      <p:bldP spid="1377" grpId="7" animBg="1" advAuto="0"/>
      <p:bldP spid="1382" grpId="8" animBg="1" advAuto="0"/>
      <p:bldP spid="1387" grpId="9" animBg="1" advAuto="0"/>
      <p:bldP spid="1392" grpId="10" animBg="1" advAuto="0"/>
      <p:bldP spid="1395" grpId="3" animBg="1" advAuto="0"/>
      <p:bldP spid="1398" grpId="4" animBg="1" advAuto="0"/>
      <p:bldP spid="1401" grpId="5" animBg="1" advAuto="0"/>
      <p:bldP spid="1404" grpId="6" animBg="1" advAuto="0"/>
      <p:bldP spid="1409" grpId="12" animBg="1" advAuto="0"/>
      <p:bldP spid="1414" grpId="14" animBg="1" advAuto="0"/>
      <p:bldP spid="1419" grpId="15" animBg="1" advAuto="0"/>
      <p:bldP spid="1424" grpId="11" animBg="1" advAuto="0"/>
      <p:bldP spid="1429" grpId="13" animBg="1" advAuto="0"/>
      <p:bldP spid="1432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168509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33" name="Rectangle 26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8786984" cy="762001"/>
          </a:xfrm>
          <a:prstGeom prst="rect">
            <a:avLst/>
          </a:prstGeom>
        </p:spPr>
        <p:txBody>
          <a:bodyPr/>
          <a:lstStyle>
            <a:lvl1pPr marL="0" indent="0">
              <a:defRPr sz="3200"/>
            </a:lvl1pPr>
          </a:lstStyle>
          <a:p>
            <a:r>
              <a:t>Modern Connection between CPU and Memory</a:t>
            </a:r>
          </a:p>
        </p:txBody>
      </p:sp>
      <p:sp>
        <p:nvSpPr>
          <p:cNvPr id="134" name="Rectangle 27"/>
          <p:cNvSpPr txBox="1">
            <a:spLocks noGrp="1"/>
          </p:cNvSpPr>
          <p:nvPr>
            <p:ph type="body" idx="1"/>
          </p:nvPr>
        </p:nvSpPr>
        <p:spPr>
          <a:xfrm>
            <a:off x="396875" y="1504950"/>
            <a:ext cx="7896225" cy="4972050"/>
          </a:xfrm>
          <a:prstGeom prst="rect">
            <a:avLst/>
          </a:prstGeom>
        </p:spPr>
        <p:txBody>
          <a:bodyPr/>
          <a:lstStyle/>
          <a:p>
            <a:r>
              <a:t>A </a:t>
            </a:r>
            <a:r>
              <a:rPr>
                <a:solidFill>
                  <a:srgbClr val="C00000"/>
                </a:solidFill>
              </a:rPr>
              <a:t>bus </a:t>
            </a:r>
            <a:r>
              <a:t>is a collection of parallel wires that carry address, data, and control signals.</a:t>
            </a:r>
          </a:p>
          <a:p>
            <a:r>
              <a:t>Buses are typically shared by multiple devices.</a:t>
            </a:r>
          </a:p>
        </p:txBody>
      </p:sp>
      <p:grpSp>
        <p:nvGrpSpPr>
          <p:cNvPr id="137" name="Rectangle 5"/>
          <p:cNvGrpSpPr/>
          <p:nvPr/>
        </p:nvGrpSpPr>
        <p:grpSpPr>
          <a:xfrm>
            <a:off x="7050086" y="5326960"/>
            <a:ext cx="1049338" cy="1054101"/>
            <a:chOff x="0" y="0"/>
            <a:chExt cx="1049337" cy="1054100"/>
          </a:xfrm>
        </p:grpSpPr>
        <p:sp>
          <p:nvSpPr>
            <p:cNvPr id="135" name="Square"/>
            <p:cNvSpPr/>
            <p:nvPr/>
          </p:nvSpPr>
          <p:spPr>
            <a:xfrm>
              <a:off x="-1" y="0"/>
              <a:ext cx="1049339" cy="10541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6" name="Main…"/>
            <p:cNvSpPr txBox="1"/>
            <p:nvPr/>
          </p:nvSpPr>
          <p:spPr>
            <a:xfrm>
              <a:off x="116849" y="249753"/>
              <a:ext cx="815639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Main</a:t>
              </a:r>
            </a:p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memory</a:t>
              </a:r>
            </a:p>
          </p:txBody>
        </p:sp>
      </p:grpSp>
      <p:sp>
        <p:nvSpPr>
          <p:cNvPr id="138" name="AutoShape 6"/>
          <p:cNvSpPr/>
          <p:nvPr/>
        </p:nvSpPr>
        <p:spPr>
          <a:xfrm>
            <a:off x="3722687" y="5573712"/>
            <a:ext cx="3327398" cy="615951"/>
          </a:xfrm>
          <a:prstGeom prst="leftRightArrow">
            <a:avLst>
              <a:gd name="adj1" fmla="val 50000"/>
              <a:gd name="adj2" fmla="val 55876"/>
            </a:avLst>
          </a:pr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41" name="Rectangle 9"/>
          <p:cNvGrpSpPr/>
          <p:nvPr/>
        </p:nvGrpSpPr>
        <p:grpSpPr>
          <a:xfrm>
            <a:off x="950912" y="5548312"/>
            <a:ext cx="2162176" cy="666751"/>
            <a:chOff x="0" y="0"/>
            <a:chExt cx="2162175" cy="666750"/>
          </a:xfrm>
        </p:grpSpPr>
        <p:sp>
          <p:nvSpPr>
            <p:cNvPr id="139" name="Rectangle"/>
            <p:cNvSpPr/>
            <p:nvPr/>
          </p:nvSpPr>
          <p:spPr>
            <a:xfrm>
              <a:off x="0" y="0"/>
              <a:ext cx="2162175" cy="66675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40" name="Memory Controller"/>
            <p:cNvSpPr txBox="1"/>
            <p:nvPr/>
          </p:nvSpPr>
          <p:spPr>
            <a:xfrm>
              <a:off x="220285" y="183078"/>
              <a:ext cx="1721605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Memory Controller</a:t>
              </a:r>
            </a:p>
          </p:txBody>
        </p:sp>
      </p:grpSp>
      <p:sp>
        <p:nvSpPr>
          <p:cNvPr id="142" name="Rectangle 10"/>
          <p:cNvSpPr/>
          <p:nvPr/>
        </p:nvSpPr>
        <p:spPr>
          <a:xfrm>
            <a:off x="2008188" y="4017962"/>
            <a:ext cx="788988" cy="17621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3" name="Rectangle 11"/>
          <p:cNvSpPr/>
          <p:nvPr/>
        </p:nvSpPr>
        <p:spPr>
          <a:xfrm>
            <a:off x="2008188" y="4194175"/>
            <a:ext cx="788988" cy="17621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4" name="Rectangle 12"/>
          <p:cNvSpPr/>
          <p:nvPr/>
        </p:nvSpPr>
        <p:spPr>
          <a:xfrm>
            <a:off x="2008188" y="4370387"/>
            <a:ext cx="788988" cy="174626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5" name="Rectangle 13"/>
          <p:cNvSpPr/>
          <p:nvPr/>
        </p:nvSpPr>
        <p:spPr>
          <a:xfrm>
            <a:off x="2008188" y="4545012"/>
            <a:ext cx="788988" cy="17621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6" name="Rectangle 14"/>
          <p:cNvSpPr/>
          <p:nvPr/>
        </p:nvSpPr>
        <p:spPr>
          <a:xfrm>
            <a:off x="2008188" y="4721225"/>
            <a:ext cx="788988" cy="17621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7" name="AutoShape 15"/>
          <p:cNvSpPr/>
          <p:nvPr/>
        </p:nvSpPr>
        <p:spPr>
          <a:xfrm>
            <a:off x="2900363" y="4017962"/>
            <a:ext cx="512763" cy="439738"/>
          </a:xfrm>
          <a:prstGeom prst="rightArrow">
            <a:avLst>
              <a:gd name="adj1" fmla="val 50000"/>
              <a:gd name="adj2" fmla="val 29152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8" name="AutoShape 16"/>
          <p:cNvSpPr/>
          <p:nvPr/>
        </p:nvSpPr>
        <p:spPr>
          <a:xfrm flipH="1">
            <a:off x="2797175" y="4457700"/>
            <a:ext cx="512763" cy="439738"/>
          </a:xfrm>
          <a:prstGeom prst="rightArrow">
            <a:avLst>
              <a:gd name="adj1" fmla="val 50000"/>
              <a:gd name="adj2" fmla="val 29152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1" name="Rectangle 17"/>
          <p:cNvGrpSpPr/>
          <p:nvPr/>
        </p:nvGrpSpPr>
        <p:grpSpPr>
          <a:xfrm>
            <a:off x="3413124" y="3843337"/>
            <a:ext cx="614365" cy="1230313"/>
            <a:chOff x="0" y="0"/>
            <a:chExt cx="614363" cy="1230312"/>
          </a:xfrm>
        </p:grpSpPr>
        <p:sp>
          <p:nvSpPr>
            <p:cNvPr id="149" name="Rectangle"/>
            <p:cNvSpPr/>
            <p:nvPr/>
          </p:nvSpPr>
          <p:spPr>
            <a:xfrm>
              <a:off x="-1" y="-1"/>
              <a:ext cx="614365" cy="123031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0" name="ALU"/>
            <p:cNvSpPr txBox="1"/>
            <p:nvPr/>
          </p:nvSpPr>
          <p:spPr>
            <a:xfrm>
              <a:off x="86737" y="464859"/>
              <a:ext cx="44088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ALU</a:t>
              </a:r>
            </a:p>
          </p:txBody>
        </p:sp>
      </p:grpSp>
      <p:sp>
        <p:nvSpPr>
          <p:cNvPr id="152" name="Text Box 18"/>
          <p:cNvSpPr txBox="1"/>
          <p:nvPr/>
        </p:nvSpPr>
        <p:spPr>
          <a:xfrm>
            <a:off x="1887220" y="3690660"/>
            <a:ext cx="1097717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Register file</a:t>
            </a:r>
          </a:p>
        </p:txBody>
      </p:sp>
      <p:sp>
        <p:nvSpPr>
          <p:cNvPr id="153" name="AutoShape 19"/>
          <p:cNvSpPr/>
          <p:nvPr/>
        </p:nvSpPr>
        <p:spPr>
          <a:xfrm>
            <a:off x="2093913" y="4984750"/>
            <a:ext cx="703263" cy="527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320"/>
                </a:moveTo>
                <a:lnTo>
                  <a:pt x="10800" y="0"/>
                </a:lnTo>
                <a:lnTo>
                  <a:pt x="21600" y="4320"/>
                </a:lnTo>
                <a:lnTo>
                  <a:pt x="16200" y="4320"/>
                </a:lnTo>
                <a:lnTo>
                  <a:pt x="16200" y="17280"/>
                </a:lnTo>
                <a:lnTo>
                  <a:pt x="21600" y="17280"/>
                </a:lnTo>
                <a:lnTo>
                  <a:pt x="10800" y="21600"/>
                </a:lnTo>
                <a:lnTo>
                  <a:pt x="0" y="17280"/>
                </a:lnTo>
                <a:lnTo>
                  <a:pt x="5400" y="17280"/>
                </a:lnTo>
                <a:lnTo>
                  <a:pt x="5400" y="4320"/>
                </a:ln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4" name="Rectangle 20"/>
          <p:cNvSpPr/>
          <p:nvPr/>
        </p:nvSpPr>
        <p:spPr>
          <a:xfrm>
            <a:off x="776287" y="3578225"/>
            <a:ext cx="3427414" cy="2813050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5" name="Text Box 21"/>
          <p:cNvSpPr txBox="1"/>
          <p:nvPr/>
        </p:nvSpPr>
        <p:spPr>
          <a:xfrm>
            <a:off x="790257" y="3269178"/>
            <a:ext cx="851457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CPU chip</a:t>
            </a:r>
          </a:p>
        </p:txBody>
      </p:sp>
      <p:sp>
        <p:nvSpPr>
          <p:cNvPr id="156" name="Text Box 24"/>
          <p:cNvSpPr txBox="1"/>
          <p:nvPr/>
        </p:nvSpPr>
        <p:spPr>
          <a:xfrm>
            <a:off x="4341496" y="4694663"/>
            <a:ext cx="1173025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Memory bus</a:t>
            </a:r>
          </a:p>
        </p:txBody>
      </p:sp>
      <p:sp>
        <p:nvSpPr>
          <p:cNvPr id="157" name="Line 25"/>
          <p:cNvSpPr/>
          <p:nvPr/>
        </p:nvSpPr>
        <p:spPr>
          <a:xfrm>
            <a:off x="4940301" y="5002915"/>
            <a:ext cx="1" cy="52705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40</a:t>
            </a:fld>
            <a:endParaRPr/>
          </a:p>
        </p:txBody>
      </p:sp>
      <p:sp>
        <p:nvSpPr>
          <p:cNvPr id="1578" name="Rectangle 51"/>
          <p:cNvSpPr txBox="1">
            <a:spLocks noGrp="1"/>
          </p:cNvSpPr>
          <p:nvPr>
            <p:ph type="title"/>
          </p:nvPr>
        </p:nvSpPr>
        <p:spPr>
          <a:xfrm>
            <a:off x="357017" y="3340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I/O Bus</a:t>
            </a:r>
          </a:p>
        </p:txBody>
      </p:sp>
      <p:grpSp>
        <p:nvGrpSpPr>
          <p:cNvPr id="1581" name="Rectangle 4"/>
          <p:cNvGrpSpPr/>
          <p:nvPr/>
        </p:nvGrpSpPr>
        <p:grpSpPr>
          <a:xfrm>
            <a:off x="6880225" y="2876550"/>
            <a:ext cx="909638" cy="914400"/>
            <a:chOff x="0" y="0"/>
            <a:chExt cx="909637" cy="914400"/>
          </a:xfrm>
        </p:grpSpPr>
        <p:sp>
          <p:nvSpPr>
            <p:cNvPr id="1579" name="Square"/>
            <p:cNvSpPr/>
            <p:nvPr/>
          </p:nvSpPr>
          <p:spPr>
            <a:xfrm>
              <a:off x="0" y="0"/>
              <a:ext cx="909638" cy="9144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80" name="Main…"/>
            <p:cNvSpPr txBox="1"/>
            <p:nvPr/>
          </p:nvSpPr>
          <p:spPr>
            <a:xfrm>
              <a:off x="47000" y="179903"/>
              <a:ext cx="815638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Main</a:t>
              </a:r>
            </a:p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memory</a:t>
              </a:r>
            </a:p>
          </p:txBody>
        </p:sp>
      </p:grpSp>
      <p:sp>
        <p:nvSpPr>
          <p:cNvPr id="1582" name="AutoShape 5"/>
          <p:cNvSpPr/>
          <p:nvPr/>
        </p:nvSpPr>
        <p:spPr>
          <a:xfrm>
            <a:off x="5356225" y="302895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85" name="Rectangle 6"/>
          <p:cNvGrpSpPr/>
          <p:nvPr/>
        </p:nvGrpSpPr>
        <p:grpSpPr>
          <a:xfrm>
            <a:off x="4441825" y="3060700"/>
            <a:ext cx="909638" cy="577850"/>
            <a:chOff x="0" y="0"/>
            <a:chExt cx="909637" cy="577850"/>
          </a:xfrm>
        </p:grpSpPr>
        <p:sp>
          <p:nvSpPr>
            <p:cNvPr id="1583" name="Rectangle"/>
            <p:cNvSpPr/>
            <p:nvPr/>
          </p:nvSpPr>
          <p:spPr>
            <a:xfrm>
              <a:off x="0" y="0"/>
              <a:ext cx="909638" cy="57785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84" name="I/O…"/>
            <p:cNvSpPr txBox="1"/>
            <p:nvPr/>
          </p:nvSpPr>
          <p:spPr>
            <a:xfrm>
              <a:off x="134411" y="11628"/>
              <a:ext cx="640816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I/O </a:t>
              </a:r>
            </a:p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bridge</a:t>
              </a:r>
            </a:p>
          </p:txBody>
        </p:sp>
      </p:grpSp>
      <p:sp>
        <p:nvSpPr>
          <p:cNvPr id="1586" name="AutoShape 7"/>
          <p:cNvSpPr/>
          <p:nvPr/>
        </p:nvSpPr>
        <p:spPr>
          <a:xfrm>
            <a:off x="2984500" y="302895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89" name="Rectangle 8"/>
          <p:cNvGrpSpPr/>
          <p:nvPr/>
        </p:nvGrpSpPr>
        <p:grpSpPr>
          <a:xfrm>
            <a:off x="1084262" y="3060700"/>
            <a:ext cx="1873251" cy="577850"/>
            <a:chOff x="0" y="0"/>
            <a:chExt cx="1873250" cy="577850"/>
          </a:xfrm>
        </p:grpSpPr>
        <p:sp>
          <p:nvSpPr>
            <p:cNvPr id="1587" name="Rectangle"/>
            <p:cNvSpPr/>
            <p:nvPr/>
          </p:nvSpPr>
          <p:spPr>
            <a:xfrm>
              <a:off x="0" y="0"/>
              <a:ext cx="1873250" cy="57785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88" name="Bus interface"/>
            <p:cNvSpPr txBox="1"/>
            <p:nvPr/>
          </p:nvSpPr>
          <p:spPr>
            <a:xfrm>
              <a:off x="335478" y="138628"/>
              <a:ext cx="120229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Bus interface</a:t>
              </a:r>
            </a:p>
          </p:txBody>
        </p:sp>
      </p:grpSp>
      <p:sp>
        <p:nvSpPr>
          <p:cNvPr id="1590" name="Rectangle 9"/>
          <p:cNvSpPr/>
          <p:nvPr/>
        </p:nvSpPr>
        <p:spPr>
          <a:xfrm>
            <a:off x="2000249" y="1733550"/>
            <a:ext cx="684215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91" name="Rectangle 10"/>
          <p:cNvSpPr/>
          <p:nvPr/>
        </p:nvSpPr>
        <p:spPr>
          <a:xfrm>
            <a:off x="2000249" y="1885950"/>
            <a:ext cx="684215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92" name="Rectangle 11"/>
          <p:cNvSpPr/>
          <p:nvPr/>
        </p:nvSpPr>
        <p:spPr>
          <a:xfrm>
            <a:off x="2000249" y="2038350"/>
            <a:ext cx="684215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93" name="Rectangle 12"/>
          <p:cNvSpPr/>
          <p:nvPr/>
        </p:nvSpPr>
        <p:spPr>
          <a:xfrm>
            <a:off x="2000249" y="2190750"/>
            <a:ext cx="684215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94" name="Rectangle 13"/>
          <p:cNvSpPr/>
          <p:nvPr/>
        </p:nvSpPr>
        <p:spPr>
          <a:xfrm>
            <a:off x="2000249" y="2343150"/>
            <a:ext cx="684215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95" name="AutoShape 14"/>
          <p:cNvSpPr/>
          <p:nvPr/>
        </p:nvSpPr>
        <p:spPr>
          <a:xfrm>
            <a:off x="2773363" y="1733550"/>
            <a:ext cx="444501" cy="381000"/>
          </a:xfrm>
          <a:prstGeom prst="rightArrow">
            <a:avLst>
              <a:gd name="adj1" fmla="val 50000"/>
              <a:gd name="adj2" fmla="val 29167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96" name="AutoShape 15"/>
          <p:cNvSpPr/>
          <p:nvPr/>
        </p:nvSpPr>
        <p:spPr>
          <a:xfrm flipH="1">
            <a:off x="2684463" y="2114550"/>
            <a:ext cx="444501" cy="381000"/>
          </a:xfrm>
          <a:prstGeom prst="rightArrow">
            <a:avLst>
              <a:gd name="adj1" fmla="val 50000"/>
              <a:gd name="adj2" fmla="val 29167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99" name="Rectangle 16"/>
          <p:cNvGrpSpPr/>
          <p:nvPr/>
        </p:nvGrpSpPr>
        <p:grpSpPr>
          <a:xfrm>
            <a:off x="3217863" y="1581150"/>
            <a:ext cx="533401" cy="1066800"/>
            <a:chOff x="0" y="0"/>
            <a:chExt cx="533400" cy="1066800"/>
          </a:xfrm>
        </p:grpSpPr>
        <p:sp>
          <p:nvSpPr>
            <p:cNvPr id="1597" name="Rectangle"/>
            <p:cNvSpPr/>
            <p:nvPr/>
          </p:nvSpPr>
          <p:spPr>
            <a:xfrm>
              <a:off x="0" y="0"/>
              <a:ext cx="533400" cy="106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98" name="ALU"/>
            <p:cNvSpPr txBox="1"/>
            <p:nvPr/>
          </p:nvSpPr>
          <p:spPr>
            <a:xfrm>
              <a:off x="52069" y="383103"/>
              <a:ext cx="440890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ALU</a:t>
              </a:r>
            </a:p>
          </p:txBody>
        </p:sp>
      </p:grpSp>
      <p:sp>
        <p:nvSpPr>
          <p:cNvPr id="1600" name="Text Box 17"/>
          <p:cNvSpPr txBox="1"/>
          <p:nvPr/>
        </p:nvSpPr>
        <p:spPr>
          <a:xfrm>
            <a:off x="1742702" y="1430853"/>
            <a:ext cx="1097717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Register file</a:t>
            </a:r>
          </a:p>
        </p:txBody>
      </p:sp>
      <p:sp>
        <p:nvSpPr>
          <p:cNvPr id="1601" name="AutoShape 18"/>
          <p:cNvSpPr/>
          <p:nvPr/>
        </p:nvSpPr>
        <p:spPr>
          <a:xfrm>
            <a:off x="2074863" y="2571750"/>
            <a:ext cx="6096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320"/>
                </a:moveTo>
                <a:lnTo>
                  <a:pt x="10800" y="0"/>
                </a:lnTo>
                <a:lnTo>
                  <a:pt x="21600" y="4320"/>
                </a:lnTo>
                <a:lnTo>
                  <a:pt x="16200" y="4320"/>
                </a:lnTo>
                <a:lnTo>
                  <a:pt x="16200" y="17280"/>
                </a:lnTo>
                <a:lnTo>
                  <a:pt x="21600" y="17280"/>
                </a:lnTo>
                <a:lnTo>
                  <a:pt x="10800" y="21600"/>
                </a:lnTo>
                <a:lnTo>
                  <a:pt x="0" y="17280"/>
                </a:lnTo>
                <a:lnTo>
                  <a:pt x="5400" y="17280"/>
                </a:lnTo>
                <a:lnTo>
                  <a:pt x="5400" y="4320"/>
                </a:ln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02" name="Rectangle 19"/>
          <p:cNvSpPr/>
          <p:nvPr/>
        </p:nvSpPr>
        <p:spPr>
          <a:xfrm>
            <a:off x="931862" y="1352550"/>
            <a:ext cx="2971801" cy="2438400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03" name="Text Box 20"/>
          <p:cNvSpPr txBox="1"/>
          <p:nvPr/>
        </p:nvSpPr>
        <p:spPr>
          <a:xfrm>
            <a:off x="864870" y="1065728"/>
            <a:ext cx="851456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CPU chip</a:t>
            </a:r>
          </a:p>
        </p:txBody>
      </p:sp>
      <p:sp>
        <p:nvSpPr>
          <p:cNvPr id="1604" name="Text Box 21"/>
          <p:cNvSpPr txBox="1"/>
          <p:nvPr/>
        </p:nvSpPr>
        <p:spPr>
          <a:xfrm>
            <a:off x="3911282" y="2361128"/>
            <a:ext cx="105168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System bus</a:t>
            </a:r>
          </a:p>
        </p:txBody>
      </p:sp>
      <p:sp>
        <p:nvSpPr>
          <p:cNvPr id="1605" name="Line 22"/>
          <p:cNvSpPr/>
          <p:nvPr/>
        </p:nvSpPr>
        <p:spPr>
          <a:xfrm flipH="1">
            <a:off x="3751262" y="2647950"/>
            <a:ext cx="685801" cy="45720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06" name="Text Box 23"/>
          <p:cNvSpPr txBox="1"/>
          <p:nvPr/>
        </p:nvSpPr>
        <p:spPr>
          <a:xfrm>
            <a:off x="5432107" y="2361128"/>
            <a:ext cx="1173025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Memory bus</a:t>
            </a:r>
          </a:p>
        </p:txBody>
      </p:sp>
      <p:sp>
        <p:nvSpPr>
          <p:cNvPr id="1607" name="Line 24"/>
          <p:cNvSpPr/>
          <p:nvPr/>
        </p:nvSpPr>
        <p:spPr>
          <a:xfrm>
            <a:off x="6037262" y="2647950"/>
            <a:ext cx="1" cy="45720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08" name="AutoShape 25"/>
          <p:cNvSpPr/>
          <p:nvPr/>
        </p:nvSpPr>
        <p:spPr>
          <a:xfrm>
            <a:off x="4665662" y="3714750"/>
            <a:ext cx="4953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000"/>
                </a:moveTo>
                <a:lnTo>
                  <a:pt x="10800" y="0"/>
                </a:lnTo>
                <a:lnTo>
                  <a:pt x="21600" y="7000"/>
                </a:lnTo>
                <a:lnTo>
                  <a:pt x="14760" y="7000"/>
                </a:lnTo>
                <a:lnTo>
                  <a:pt x="14760" y="21600"/>
                </a:lnTo>
                <a:lnTo>
                  <a:pt x="6840" y="21600"/>
                </a:lnTo>
                <a:lnTo>
                  <a:pt x="6840" y="7000"/>
                </a:lnTo>
                <a:close/>
              </a:path>
            </a:pathLst>
          </a:cu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09" name="AutoShape 26"/>
          <p:cNvSpPr/>
          <p:nvPr/>
        </p:nvSpPr>
        <p:spPr>
          <a:xfrm flipV="1">
            <a:off x="5770562" y="4451349"/>
            <a:ext cx="4953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000"/>
                </a:moveTo>
                <a:lnTo>
                  <a:pt x="10800" y="0"/>
                </a:lnTo>
                <a:lnTo>
                  <a:pt x="21600" y="7000"/>
                </a:lnTo>
                <a:lnTo>
                  <a:pt x="14760" y="7000"/>
                </a:lnTo>
                <a:lnTo>
                  <a:pt x="14760" y="21600"/>
                </a:lnTo>
                <a:lnTo>
                  <a:pt x="6840" y="21600"/>
                </a:lnTo>
                <a:lnTo>
                  <a:pt x="6840" y="7000"/>
                </a:lnTo>
                <a:close/>
              </a:path>
            </a:pathLst>
          </a:cu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612" name="Rectangle 27"/>
          <p:cNvGrpSpPr/>
          <p:nvPr/>
        </p:nvGrpSpPr>
        <p:grpSpPr>
          <a:xfrm>
            <a:off x="5351462" y="5158303"/>
            <a:ext cx="1295401" cy="554594"/>
            <a:chOff x="0" y="0"/>
            <a:chExt cx="1295400" cy="554593"/>
          </a:xfrm>
        </p:grpSpPr>
        <p:sp>
          <p:nvSpPr>
            <p:cNvPr id="1610" name="Rectangle"/>
            <p:cNvSpPr/>
            <p:nvPr/>
          </p:nvSpPr>
          <p:spPr>
            <a:xfrm>
              <a:off x="0" y="16946"/>
              <a:ext cx="1295400" cy="520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11" name="Disk…"/>
            <p:cNvSpPr txBox="1"/>
            <p:nvPr/>
          </p:nvSpPr>
          <p:spPr>
            <a:xfrm>
              <a:off x="183524" y="0"/>
              <a:ext cx="928352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Disk </a:t>
              </a:r>
            </a:p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controller</a:t>
              </a:r>
            </a:p>
          </p:txBody>
        </p:sp>
      </p:grpSp>
      <p:sp>
        <p:nvSpPr>
          <p:cNvPr id="1613" name="AutoShape 28"/>
          <p:cNvSpPr/>
          <p:nvPr/>
        </p:nvSpPr>
        <p:spPr>
          <a:xfrm flipV="1">
            <a:off x="3440112" y="4451349"/>
            <a:ext cx="4953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000"/>
                </a:moveTo>
                <a:lnTo>
                  <a:pt x="10800" y="0"/>
                </a:lnTo>
                <a:lnTo>
                  <a:pt x="21600" y="7000"/>
                </a:lnTo>
                <a:lnTo>
                  <a:pt x="14760" y="7000"/>
                </a:lnTo>
                <a:lnTo>
                  <a:pt x="14760" y="21600"/>
                </a:lnTo>
                <a:lnTo>
                  <a:pt x="6840" y="21600"/>
                </a:lnTo>
                <a:lnTo>
                  <a:pt x="6840" y="7000"/>
                </a:lnTo>
                <a:close/>
              </a:path>
            </a:pathLst>
          </a:cu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616" name="Rectangle 29"/>
          <p:cNvGrpSpPr/>
          <p:nvPr/>
        </p:nvGrpSpPr>
        <p:grpSpPr>
          <a:xfrm>
            <a:off x="3021013" y="5158303"/>
            <a:ext cx="1295401" cy="554594"/>
            <a:chOff x="0" y="0"/>
            <a:chExt cx="1295400" cy="554593"/>
          </a:xfrm>
        </p:grpSpPr>
        <p:sp>
          <p:nvSpPr>
            <p:cNvPr id="1614" name="Rectangle"/>
            <p:cNvSpPr/>
            <p:nvPr/>
          </p:nvSpPr>
          <p:spPr>
            <a:xfrm>
              <a:off x="0" y="16946"/>
              <a:ext cx="1295400" cy="520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15" name="Graphics…"/>
            <p:cNvSpPr txBox="1"/>
            <p:nvPr/>
          </p:nvSpPr>
          <p:spPr>
            <a:xfrm>
              <a:off x="229810" y="0"/>
              <a:ext cx="835780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Graphics</a:t>
              </a:r>
            </a:p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adapter</a:t>
              </a:r>
            </a:p>
          </p:txBody>
        </p:sp>
      </p:grpSp>
      <p:sp>
        <p:nvSpPr>
          <p:cNvPr id="1617" name="AutoShape 30"/>
          <p:cNvSpPr/>
          <p:nvPr/>
        </p:nvSpPr>
        <p:spPr>
          <a:xfrm flipV="1">
            <a:off x="1763713" y="4451349"/>
            <a:ext cx="4953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000"/>
                </a:moveTo>
                <a:lnTo>
                  <a:pt x="10800" y="0"/>
                </a:lnTo>
                <a:lnTo>
                  <a:pt x="21600" y="7000"/>
                </a:lnTo>
                <a:lnTo>
                  <a:pt x="14760" y="7000"/>
                </a:lnTo>
                <a:lnTo>
                  <a:pt x="14760" y="21600"/>
                </a:lnTo>
                <a:lnTo>
                  <a:pt x="6840" y="21600"/>
                </a:lnTo>
                <a:lnTo>
                  <a:pt x="6840" y="7000"/>
                </a:lnTo>
                <a:close/>
              </a:path>
            </a:pathLst>
          </a:cu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620" name="Rectangle 31"/>
          <p:cNvGrpSpPr/>
          <p:nvPr/>
        </p:nvGrpSpPr>
        <p:grpSpPr>
          <a:xfrm>
            <a:off x="1420812" y="5145603"/>
            <a:ext cx="1143001" cy="554594"/>
            <a:chOff x="0" y="0"/>
            <a:chExt cx="1143000" cy="554593"/>
          </a:xfrm>
        </p:grpSpPr>
        <p:sp>
          <p:nvSpPr>
            <p:cNvPr id="1618" name="Rectangle"/>
            <p:cNvSpPr/>
            <p:nvPr/>
          </p:nvSpPr>
          <p:spPr>
            <a:xfrm>
              <a:off x="0" y="16946"/>
              <a:ext cx="1143000" cy="520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19" name="USB…"/>
            <p:cNvSpPr txBox="1"/>
            <p:nvPr/>
          </p:nvSpPr>
          <p:spPr>
            <a:xfrm>
              <a:off x="107324" y="0"/>
              <a:ext cx="928352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USB</a:t>
              </a:r>
            </a:p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controller</a:t>
              </a:r>
            </a:p>
          </p:txBody>
        </p:sp>
      </p:grpSp>
      <p:sp>
        <p:nvSpPr>
          <p:cNvPr id="1621" name="Line 32"/>
          <p:cNvSpPr/>
          <p:nvPr/>
        </p:nvSpPr>
        <p:spPr>
          <a:xfrm>
            <a:off x="1649413" y="5695950"/>
            <a:ext cx="1" cy="304801"/>
          </a:xfrm>
          <a:prstGeom prst="line">
            <a:avLst/>
          </a:prstGeom>
          <a:ln w="127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22" name="Line 33"/>
          <p:cNvSpPr/>
          <p:nvPr/>
        </p:nvSpPr>
        <p:spPr>
          <a:xfrm>
            <a:off x="2411413" y="5695950"/>
            <a:ext cx="1" cy="304801"/>
          </a:xfrm>
          <a:prstGeom prst="line">
            <a:avLst/>
          </a:prstGeom>
          <a:ln w="127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23" name="Text Box 34"/>
          <p:cNvSpPr txBox="1"/>
          <p:nvPr/>
        </p:nvSpPr>
        <p:spPr>
          <a:xfrm>
            <a:off x="1231530" y="5942528"/>
            <a:ext cx="683381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Mouse</a:t>
            </a:r>
          </a:p>
        </p:txBody>
      </p:sp>
      <p:sp>
        <p:nvSpPr>
          <p:cNvPr id="1624" name="Text Box 35"/>
          <p:cNvSpPr txBox="1"/>
          <p:nvPr/>
        </p:nvSpPr>
        <p:spPr>
          <a:xfrm>
            <a:off x="1919795" y="5942528"/>
            <a:ext cx="90563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Keyboard</a:t>
            </a:r>
          </a:p>
        </p:txBody>
      </p:sp>
      <p:sp>
        <p:nvSpPr>
          <p:cNvPr id="1625" name="Line 36"/>
          <p:cNvSpPr/>
          <p:nvPr/>
        </p:nvSpPr>
        <p:spPr>
          <a:xfrm>
            <a:off x="3706812" y="5695950"/>
            <a:ext cx="1" cy="30480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26" name="Text Box 37"/>
          <p:cNvSpPr txBox="1"/>
          <p:nvPr/>
        </p:nvSpPr>
        <p:spPr>
          <a:xfrm>
            <a:off x="3210704" y="5942528"/>
            <a:ext cx="799863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Monitor</a:t>
            </a:r>
          </a:p>
        </p:txBody>
      </p:sp>
      <p:sp>
        <p:nvSpPr>
          <p:cNvPr id="1627" name="Line 38"/>
          <p:cNvSpPr/>
          <p:nvPr/>
        </p:nvSpPr>
        <p:spPr>
          <a:xfrm>
            <a:off x="6011862" y="5695950"/>
            <a:ext cx="1" cy="381001"/>
          </a:xfrm>
          <a:prstGeom prst="line">
            <a:avLst/>
          </a:prstGeom>
          <a:ln w="1270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630" name="AutoShape 39"/>
          <p:cNvGrpSpPr/>
          <p:nvPr/>
        </p:nvGrpSpPr>
        <p:grpSpPr>
          <a:xfrm>
            <a:off x="5707062" y="6076950"/>
            <a:ext cx="609601" cy="609601"/>
            <a:chOff x="0" y="0"/>
            <a:chExt cx="609600" cy="609600"/>
          </a:xfrm>
        </p:grpSpPr>
        <p:sp>
          <p:nvSpPr>
            <p:cNvPr id="1628" name="Line"/>
            <p:cNvSpPr/>
            <p:nvPr/>
          </p:nvSpPr>
          <p:spPr>
            <a:xfrm>
              <a:off x="0" y="0"/>
              <a:ext cx="609601" cy="6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29" name="Disk"/>
            <p:cNvSpPr txBox="1"/>
            <p:nvPr/>
          </p:nvSpPr>
          <p:spPr>
            <a:xfrm>
              <a:off x="74433" y="192603"/>
              <a:ext cx="46073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Disk</a:t>
              </a:r>
            </a:p>
          </p:txBody>
        </p:sp>
      </p:grpSp>
      <p:sp>
        <p:nvSpPr>
          <p:cNvPr id="1631" name="AutoShape 40"/>
          <p:cNvSpPr/>
          <p:nvPr/>
        </p:nvSpPr>
        <p:spPr>
          <a:xfrm>
            <a:off x="855662" y="4235450"/>
            <a:ext cx="7277101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32" name="Rectangle 41"/>
          <p:cNvSpPr/>
          <p:nvPr/>
        </p:nvSpPr>
        <p:spPr>
          <a:xfrm>
            <a:off x="1931988" y="4405312"/>
            <a:ext cx="166688" cy="152401"/>
          </a:xfrm>
          <a:prstGeom prst="rect">
            <a:avLst/>
          </a:prstGeom>
          <a:solidFill>
            <a:srgbClr val="F7F5C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33" name="Rectangle 42"/>
          <p:cNvSpPr/>
          <p:nvPr/>
        </p:nvSpPr>
        <p:spPr>
          <a:xfrm>
            <a:off x="3608387" y="4395787"/>
            <a:ext cx="166688" cy="152401"/>
          </a:xfrm>
          <a:prstGeom prst="rect">
            <a:avLst/>
          </a:prstGeom>
          <a:solidFill>
            <a:srgbClr val="F7F5C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34" name="Rectangle 43"/>
          <p:cNvSpPr/>
          <p:nvPr/>
        </p:nvSpPr>
        <p:spPr>
          <a:xfrm>
            <a:off x="5942012" y="4386262"/>
            <a:ext cx="161926" cy="152401"/>
          </a:xfrm>
          <a:prstGeom prst="rect">
            <a:avLst/>
          </a:prstGeom>
          <a:solidFill>
            <a:srgbClr val="F7F5C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35" name="Text Box 44"/>
          <p:cNvSpPr txBox="1"/>
          <p:nvPr/>
        </p:nvSpPr>
        <p:spPr>
          <a:xfrm>
            <a:off x="4574857" y="4558228"/>
            <a:ext cx="728128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I/O bus</a:t>
            </a:r>
          </a:p>
        </p:txBody>
      </p:sp>
      <p:sp>
        <p:nvSpPr>
          <p:cNvPr id="1636" name="Rectangle 45"/>
          <p:cNvSpPr/>
          <p:nvPr/>
        </p:nvSpPr>
        <p:spPr>
          <a:xfrm>
            <a:off x="4832350" y="4324350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37" name="Rectangle 46"/>
          <p:cNvSpPr/>
          <p:nvPr/>
        </p:nvSpPr>
        <p:spPr>
          <a:xfrm>
            <a:off x="6723063" y="4248150"/>
            <a:ext cx="127001" cy="406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38" name="Rectangle 47"/>
          <p:cNvSpPr/>
          <p:nvPr/>
        </p:nvSpPr>
        <p:spPr>
          <a:xfrm>
            <a:off x="7027863" y="4248150"/>
            <a:ext cx="127001" cy="406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39" name="Rectangle 48"/>
          <p:cNvSpPr/>
          <p:nvPr/>
        </p:nvSpPr>
        <p:spPr>
          <a:xfrm>
            <a:off x="7332663" y="4248150"/>
            <a:ext cx="127001" cy="406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40" name="Text Box 49"/>
          <p:cNvSpPr txBox="1"/>
          <p:nvPr/>
        </p:nvSpPr>
        <p:spPr>
          <a:xfrm>
            <a:off x="6754495" y="4632841"/>
            <a:ext cx="1879759" cy="1062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Expansion slots for</a:t>
            </a:r>
          </a:p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other devices such</a:t>
            </a:r>
          </a:p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as network adapters.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41</a:t>
            </a:fld>
            <a:endParaRPr/>
          </a:p>
        </p:txBody>
      </p:sp>
      <p:sp>
        <p:nvSpPr>
          <p:cNvPr id="1643" name="Rectangle 47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Reading a Disk Sector (1)</a:t>
            </a:r>
          </a:p>
        </p:txBody>
      </p:sp>
      <p:grpSp>
        <p:nvGrpSpPr>
          <p:cNvPr id="1646" name="Rectangle 4"/>
          <p:cNvGrpSpPr/>
          <p:nvPr/>
        </p:nvGrpSpPr>
        <p:grpSpPr>
          <a:xfrm>
            <a:off x="6291262" y="2988677"/>
            <a:ext cx="909638" cy="914401"/>
            <a:chOff x="0" y="0"/>
            <a:chExt cx="909637" cy="914400"/>
          </a:xfrm>
        </p:grpSpPr>
        <p:sp>
          <p:nvSpPr>
            <p:cNvPr id="1644" name="Square"/>
            <p:cNvSpPr/>
            <p:nvPr/>
          </p:nvSpPr>
          <p:spPr>
            <a:xfrm>
              <a:off x="-1" y="0"/>
              <a:ext cx="909639" cy="9144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45" name="Main…"/>
            <p:cNvSpPr txBox="1"/>
            <p:nvPr/>
          </p:nvSpPr>
          <p:spPr>
            <a:xfrm>
              <a:off x="46999" y="179903"/>
              <a:ext cx="815639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Main</a:t>
              </a:r>
            </a:p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memory</a:t>
              </a:r>
            </a:p>
          </p:txBody>
        </p:sp>
      </p:grpSp>
      <p:sp>
        <p:nvSpPr>
          <p:cNvPr id="1647" name="AutoShape 5"/>
          <p:cNvSpPr/>
          <p:nvPr/>
        </p:nvSpPr>
        <p:spPr>
          <a:xfrm>
            <a:off x="4767262" y="3124200"/>
            <a:ext cx="1492251" cy="533400"/>
          </a:xfrm>
          <a:prstGeom prst="leftRightArrow">
            <a:avLst>
              <a:gd name="adj1" fmla="val 50000"/>
              <a:gd name="adj2" fmla="val 55952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48" name="Rectangle 6"/>
          <p:cNvSpPr/>
          <p:nvPr/>
        </p:nvSpPr>
        <p:spPr>
          <a:xfrm>
            <a:off x="3852862" y="3155950"/>
            <a:ext cx="909638" cy="57785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49" name="AutoShape 7"/>
          <p:cNvSpPr/>
          <p:nvPr/>
        </p:nvSpPr>
        <p:spPr>
          <a:xfrm>
            <a:off x="2395538" y="312420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50" name="Rectangle 8"/>
          <p:cNvSpPr/>
          <p:nvPr/>
        </p:nvSpPr>
        <p:spPr>
          <a:xfrm>
            <a:off x="1411287" y="1828800"/>
            <a:ext cx="684213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51" name="Rectangle 9"/>
          <p:cNvSpPr/>
          <p:nvPr/>
        </p:nvSpPr>
        <p:spPr>
          <a:xfrm>
            <a:off x="1411287" y="1981200"/>
            <a:ext cx="684213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52" name="Rectangle 10"/>
          <p:cNvSpPr/>
          <p:nvPr/>
        </p:nvSpPr>
        <p:spPr>
          <a:xfrm>
            <a:off x="1411287" y="2133600"/>
            <a:ext cx="684213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53" name="Rectangle 11"/>
          <p:cNvSpPr/>
          <p:nvPr/>
        </p:nvSpPr>
        <p:spPr>
          <a:xfrm>
            <a:off x="1411287" y="2286000"/>
            <a:ext cx="684213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54" name="Rectangle 12"/>
          <p:cNvSpPr/>
          <p:nvPr/>
        </p:nvSpPr>
        <p:spPr>
          <a:xfrm>
            <a:off x="1411287" y="2438400"/>
            <a:ext cx="684213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55" name="AutoShape 13"/>
          <p:cNvSpPr/>
          <p:nvPr/>
        </p:nvSpPr>
        <p:spPr>
          <a:xfrm>
            <a:off x="2184400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56" name="AutoShape 14"/>
          <p:cNvSpPr/>
          <p:nvPr/>
        </p:nvSpPr>
        <p:spPr>
          <a:xfrm flipH="1">
            <a:off x="2095500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659" name="Rectangle 15"/>
          <p:cNvGrpSpPr/>
          <p:nvPr/>
        </p:nvGrpSpPr>
        <p:grpSpPr>
          <a:xfrm>
            <a:off x="2628900" y="1693277"/>
            <a:ext cx="533400" cy="1066801"/>
            <a:chOff x="0" y="0"/>
            <a:chExt cx="533400" cy="1066800"/>
          </a:xfrm>
        </p:grpSpPr>
        <p:sp>
          <p:nvSpPr>
            <p:cNvPr id="1657" name="Rectangle"/>
            <p:cNvSpPr/>
            <p:nvPr/>
          </p:nvSpPr>
          <p:spPr>
            <a:xfrm>
              <a:off x="0" y="0"/>
              <a:ext cx="533400" cy="106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58" name="ALU"/>
            <p:cNvSpPr txBox="1"/>
            <p:nvPr/>
          </p:nvSpPr>
          <p:spPr>
            <a:xfrm>
              <a:off x="46255" y="383103"/>
              <a:ext cx="440890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ALU</a:t>
              </a:r>
            </a:p>
          </p:txBody>
        </p:sp>
      </p:grpSp>
      <p:sp>
        <p:nvSpPr>
          <p:cNvPr id="1660" name="Text Box 16"/>
          <p:cNvSpPr txBox="1"/>
          <p:nvPr/>
        </p:nvSpPr>
        <p:spPr>
          <a:xfrm>
            <a:off x="1153740" y="1542980"/>
            <a:ext cx="1097717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Register file</a:t>
            </a:r>
          </a:p>
        </p:txBody>
      </p:sp>
      <p:sp>
        <p:nvSpPr>
          <p:cNvPr id="1661" name="AutoShape 17"/>
          <p:cNvSpPr/>
          <p:nvPr/>
        </p:nvSpPr>
        <p:spPr>
          <a:xfrm>
            <a:off x="1485900" y="2667000"/>
            <a:ext cx="6096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320"/>
                </a:moveTo>
                <a:lnTo>
                  <a:pt x="10800" y="0"/>
                </a:lnTo>
                <a:lnTo>
                  <a:pt x="21600" y="4320"/>
                </a:lnTo>
                <a:lnTo>
                  <a:pt x="16200" y="4320"/>
                </a:lnTo>
                <a:lnTo>
                  <a:pt x="16200" y="17280"/>
                </a:lnTo>
                <a:lnTo>
                  <a:pt x="21600" y="17280"/>
                </a:lnTo>
                <a:lnTo>
                  <a:pt x="10800" y="21600"/>
                </a:lnTo>
                <a:lnTo>
                  <a:pt x="0" y="17280"/>
                </a:lnTo>
                <a:lnTo>
                  <a:pt x="5400" y="17280"/>
                </a:lnTo>
                <a:lnTo>
                  <a:pt x="5400" y="4320"/>
                </a:ln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62" name="Rectangle 18"/>
          <p:cNvSpPr/>
          <p:nvPr/>
        </p:nvSpPr>
        <p:spPr>
          <a:xfrm>
            <a:off x="342900" y="1447800"/>
            <a:ext cx="2971800" cy="2438400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63" name="Text Box 19"/>
          <p:cNvSpPr txBox="1"/>
          <p:nvPr/>
        </p:nvSpPr>
        <p:spPr>
          <a:xfrm>
            <a:off x="274320" y="1160978"/>
            <a:ext cx="851456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CPU chip</a:t>
            </a:r>
          </a:p>
        </p:txBody>
      </p:sp>
      <p:sp>
        <p:nvSpPr>
          <p:cNvPr id="1664" name="AutoShape 20"/>
          <p:cNvSpPr/>
          <p:nvPr/>
        </p:nvSpPr>
        <p:spPr>
          <a:xfrm>
            <a:off x="4076700" y="3810000"/>
            <a:ext cx="4953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000"/>
                </a:moveTo>
                <a:lnTo>
                  <a:pt x="10800" y="0"/>
                </a:lnTo>
                <a:lnTo>
                  <a:pt x="21600" y="7000"/>
                </a:lnTo>
                <a:lnTo>
                  <a:pt x="14760" y="7000"/>
                </a:lnTo>
                <a:lnTo>
                  <a:pt x="14760" y="21600"/>
                </a:lnTo>
                <a:lnTo>
                  <a:pt x="6840" y="21600"/>
                </a:lnTo>
                <a:lnTo>
                  <a:pt x="6840" y="7000"/>
                </a:lnTo>
                <a:close/>
              </a:path>
            </a:pathLst>
          </a:cu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65" name="AutoShape 21"/>
          <p:cNvSpPr/>
          <p:nvPr/>
        </p:nvSpPr>
        <p:spPr>
          <a:xfrm flipV="1">
            <a:off x="5181600" y="4546599"/>
            <a:ext cx="4953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000"/>
                </a:moveTo>
                <a:lnTo>
                  <a:pt x="10800" y="0"/>
                </a:lnTo>
                <a:lnTo>
                  <a:pt x="21600" y="7000"/>
                </a:lnTo>
                <a:lnTo>
                  <a:pt x="14760" y="7000"/>
                </a:lnTo>
                <a:lnTo>
                  <a:pt x="14760" y="21600"/>
                </a:lnTo>
                <a:lnTo>
                  <a:pt x="6840" y="21600"/>
                </a:lnTo>
                <a:lnTo>
                  <a:pt x="6840" y="7000"/>
                </a:lnTo>
                <a:close/>
              </a:path>
            </a:pathLst>
          </a:cu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668" name="Rectangle 22"/>
          <p:cNvGrpSpPr/>
          <p:nvPr/>
        </p:nvGrpSpPr>
        <p:grpSpPr>
          <a:xfrm>
            <a:off x="4762500" y="5270430"/>
            <a:ext cx="1295400" cy="554594"/>
            <a:chOff x="0" y="0"/>
            <a:chExt cx="1295400" cy="554593"/>
          </a:xfrm>
        </p:grpSpPr>
        <p:sp>
          <p:nvSpPr>
            <p:cNvPr id="1666" name="Rectangle"/>
            <p:cNvSpPr/>
            <p:nvPr/>
          </p:nvSpPr>
          <p:spPr>
            <a:xfrm>
              <a:off x="0" y="16946"/>
              <a:ext cx="1295400" cy="520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67" name="Disk…"/>
            <p:cNvSpPr txBox="1"/>
            <p:nvPr/>
          </p:nvSpPr>
          <p:spPr>
            <a:xfrm>
              <a:off x="183524" y="0"/>
              <a:ext cx="928352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Disk </a:t>
              </a:r>
            </a:p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controller</a:t>
              </a:r>
            </a:p>
          </p:txBody>
        </p:sp>
      </p:grpSp>
      <p:sp>
        <p:nvSpPr>
          <p:cNvPr id="1669" name="AutoShape 23"/>
          <p:cNvSpPr/>
          <p:nvPr/>
        </p:nvSpPr>
        <p:spPr>
          <a:xfrm flipV="1">
            <a:off x="2851150" y="4546599"/>
            <a:ext cx="4953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000"/>
                </a:moveTo>
                <a:lnTo>
                  <a:pt x="10800" y="0"/>
                </a:lnTo>
                <a:lnTo>
                  <a:pt x="21600" y="7000"/>
                </a:lnTo>
                <a:lnTo>
                  <a:pt x="14760" y="7000"/>
                </a:lnTo>
                <a:lnTo>
                  <a:pt x="14760" y="21600"/>
                </a:lnTo>
                <a:lnTo>
                  <a:pt x="6840" y="21600"/>
                </a:lnTo>
                <a:lnTo>
                  <a:pt x="6840" y="7000"/>
                </a:lnTo>
                <a:close/>
              </a:path>
            </a:pathLst>
          </a:cu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672" name="Rectangle 24"/>
          <p:cNvGrpSpPr/>
          <p:nvPr/>
        </p:nvGrpSpPr>
        <p:grpSpPr>
          <a:xfrm>
            <a:off x="2432050" y="5270430"/>
            <a:ext cx="1295400" cy="554594"/>
            <a:chOff x="0" y="0"/>
            <a:chExt cx="1295400" cy="554593"/>
          </a:xfrm>
        </p:grpSpPr>
        <p:sp>
          <p:nvSpPr>
            <p:cNvPr id="1670" name="Rectangle"/>
            <p:cNvSpPr/>
            <p:nvPr/>
          </p:nvSpPr>
          <p:spPr>
            <a:xfrm>
              <a:off x="0" y="16946"/>
              <a:ext cx="1295400" cy="520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71" name="Graphics…"/>
            <p:cNvSpPr txBox="1"/>
            <p:nvPr/>
          </p:nvSpPr>
          <p:spPr>
            <a:xfrm>
              <a:off x="229810" y="0"/>
              <a:ext cx="835780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Graphics</a:t>
              </a:r>
            </a:p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adapter</a:t>
              </a:r>
            </a:p>
          </p:txBody>
        </p:sp>
      </p:grpSp>
      <p:sp>
        <p:nvSpPr>
          <p:cNvPr id="1673" name="AutoShape 25"/>
          <p:cNvSpPr/>
          <p:nvPr/>
        </p:nvSpPr>
        <p:spPr>
          <a:xfrm flipV="1">
            <a:off x="1174750" y="4546599"/>
            <a:ext cx="4953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000"/>
                </a:moveTo>
                <a:lnTo>
                  <a:pt x="10800" y="0"/>
                </a:lnTo>
                <a:lnTo>
                  <a:pt x="21600" y="7000"/>
                </a:lnTo>
                <a:lnTo>
                  <a:pt x="14760" y="7000"/>
                </a:lnTo>
                <a:lnTo>
                  <a:pt x="14760" y="21600"/>
                </a:lnTo>
                <a:lnTo>
                  <a:pt x="6840" y="21600"/>
                </a:lnTo>
                <a:lnTo>
                  <a:pt x="6840" y="7000"/>
                </a:lnTo>
                <a:close/>
              </a:path>
            </a:pathLst>
          </a:cu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676" name="Rectangle 26"/>
          <p:cNvGrpSpPr/>
          <p:nvPr/>
        </p:nvGrpSpPr>
        <p:grpSpPr>
          <a:xfrm>
            <a:off x="831850" y="5181530"/>
            <a:ext cx="1143000" cy="554594"/>
            <a:chOff x="0" y="0"/>
            <a:chExt cx="1143000" cy="554593"/>
          </a:xfrm>
        </p:grpSpPr>
        <p:sp>
          <p:nvSpPr>
            <p:cNvPr id="1674" name="Rectangle"/>
            <p:cNvSpPr/>
            <p:nvPr/>
          </p:nvSpPr>
          <p:spPr>
            <a:xfrm>
              <a:off x="0" y="16946"/>
              <a:ext cx="1143000" cy="520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75" name="USB…"/>
            <p:cNvSpPr txBox="1"/>
            <p:nvPr/>
          </p:nvSpPr>
          <p:spPr>
            <a:xfrm>
              <a:off x="107324" y="0"/>
              <a:ext cx="928352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USB</a:t>
              </a:r>
            </a:p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controller</a:t>
              </a:r>
            </a:p>
          </p:txBody>
        </p:sp>
      </p:grpSp>
      <p:sp>
        <p:nvSpPr>
          <p:cNvPr id="1677" name="Line 27"/>
          <p:cNvSpPr/>
          <p:nvPr/>
        </p:nvSpPr>
        <p:spPr>
          <a:xfrm>
            <a:off x="1060450" y="5791200"/>
            <a:ext cx="0" cy="304801"/>
          </a:xfrm>
          <a:prstGeom prst="line">
            <a:avLst/>
          </a:prstGeom>
          <a:ln w="127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8" name="Line 28"/>
          <p:cNvSpPr/>
          <p:nvPr/>
        </p:nvSpPr>
        <p:spPr>
          <a:xfrm>
            <a:off x="1822450" y="5791200"/>
            <a:ext cx="0" cy="304801"/>
          </a:xfrm>
          <a:prstGeom prst="line">
            <a:avLst/>
          </a:prstGeom>
          <a:ln w="127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9" name="Text Box 29"/>
          <p:cNvSpPr txBox="1"/>
          <p:nvPr/>
        </p:nvSpPr>
        <p:spPr>
          <a:xfrm>
            <a:off x="709037" y="6054655"/>
            <a:ext cx="671076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mouse</a:t>
            </a:r>
          </a:p>
        </p:txBody>
      </p:sp>
      <p:sp>
        <p:nvSpPr>
          <p:cNvPr id="1680" name="Text Box 30"/>
          <p:cNvSpPr txBox="1"/>
          <p:nvPr/>
        </p:nvSpPr>
        <p:spPr>
          <a:xfrm>
            <a:off x="1401186" y="6038780"/>
            <a:ext cx="890152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keyboard</a:t>
            </a:r>
          </a:p>
        </p:txBody>
      </p:sp>
      <p:sp>
        <p:nvSpPr>
          <p:cNvPr id="1681" name="Line 31"/>
          <p:cNvSpPr/>
          <p:nvPr/>
        </p:nvSpPr>
        <p:spPr>
          <a:xfrm>
            <a:off x="3117850" y="5791200"/>
            <a:ext cx="0" cy="30480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82" name="Text Box 32"/>
          <p:cNvSpPr txBox="1"/>
          <p:nvPr/>
        </p:nvSpPr>
        <p:spPr>
          <a:xfrm>
            <a:off x="2621742" y="6054655"/>
            <a:ext cx="799863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Monitor</a:t>
            </a:r>
          </a:p>
        </p:txBody>
      </p:sp>
      <p:sp>
        <p:nvSpPr>
          <p:cNvPr id="1683" name="Line 33"/>
          <p:cNvSpPr/>
          <p:nvPr/>
        </p:nvSpPr>
        <p:spPr>
          <a:xfrm>
            <a:off x="5422900" y="5791200"/>
            <a:ext cx="0" cy="381001"/>
          </a:xfrm>
          <a:prstGeom prst="line">
            <a:avLst/>
          </a:prstGeom>
          <a:ln w="1270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686" name="AutoShape 34"/>
          <p:cNvGrpSpPr/>
          <p:nvPr/>
        </p:nvGrpSpPr>
        <p:grpSpPr>
          <a:xfrm>
            <a:off x="5124450" y="6189076"/>
            <a:ext cx="609601" cy="609601"/>
            <a:chOff x="0" y="0"/>
            <a:chExt cx="609600" cy="609600"/>
          </a:xfrm>
        </p:grpSpPr>
        <p:sp>
          <p:nvSpPr>
            <p:cNvPr id="1684" name="Line"/>
            <p:cNvSpPr/>
            <p:nvPr/>
          </p:nvSpPr>
          <p:spPr>
            <a:xfrm>
              <a:off x="0" y="0"/>
              <a:ext cx="609601" cy="6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85" name="Disk"/>
            <p:cNvSpPr txBox="1"/>
            <p:nvPr/>
          </p:nvSpPr>
          <p:spPr>
            <a:xfrm>
              <a:off x="74433" y="192603"/>
              <a:ext cx="46073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Disk</a:t>
              </a:r>
            </a:p>
          </p:txBody>
        </p:sp>
      </p:grpSp>
      <p:sp>
        <p:nvSpPr>
          <p:cNvPr id="1687" name="AutoShape 35"/>
          <p:cNvSpPr/>
          <p:nvPr/>
        </p:nvSpPr>
        <p:spPr>
          <a:xfrm>
            <a:off x="266700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88" name="Rectangle 36"/>
          <p:cNvSpPr/>
          <p:nvPr/>
        </p:nvSpPr>
        <p:spPr>
          <a:xfrm>
            <a:off x="1337008" y="4458451"/>
            <a:ext cx="166689" cy="15240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89" name="Rectangle 37"/>
          <p:cNvSpPr/>
          <p:nvPr/>
        </p:nvSpPr>
        <p:spPr>
          <a:xfrm>
            <a:off x="3013409" y="4460957"/>
            <a:ext cx="166689" cy="15240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90" name="Rectangle 38"/>
          <p:cNvSpPr/>
          <p:nvPr/>
        </p:nvSpPr>
        <p:spPr>
          <a:xfrm>
            <a:off x="5353050" y="4481512"/>
            <a:ext cx="161925" cy="15240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91" name="Text Box 39"/>
          <p:cNvSpPr txBox="1"/>
          <p:nvPr/>
        </p:nvSpPr>
        <p:spPr>
          <a:xfrm>
            <a:off x="5598794" y="4145478"/>
            <a:ext cx="728128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I/O bus</a:t>
            </a:r>
          </a:p>
        </p:txBody>
      </p:sp>
      <p:sp>
        <p:nvSpPr>
          <p:cNvPr id="1692" name="Rectangle 40"/>
          <p:cNvSpPr/>
          <p:nvPr/>
        </p:nvSpPr>
        <p:spPr>
          <a:xfrm>
            <a:off x="4243387" y="4419600"/>
            <a:ext cx="161926" cy="152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93" name="Line 41"/>
          <p:cNvSpPr/>
          <p:nvPr/>
        </p:nvSpPr>
        <p:spPr>
          <a:xfrm>
            <a:off x="2355850" y="3365500"/>
            <a:ext cx="2012951" cy="0"/>
          </a:xfrm>
          <a:prstGeom prst="line">
            <a:avLst/>
          </a:prstGeom>
          <a:ln w="76200">
            <a:solidFill>
              <a:srgbClr val="00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94" name="Line 42"/>
          <p:cNvSpPr/>
          <p:nvPr/>
        </p:nvSpPr>
        <p:spPr>
          <a:xfrm>
            <a:off x="4332287" y="3365500"/>
            <a:ext cx="1" cy="1135064"/>
          </a:xfrm>
          <a:prstGeom prst="line">
            <a:avLst/>
          </a:prstGeom>
          <a:ln w="76200">
            <a:solidFill>
              <a:srgbClr val="00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95" name="Line 43"/>
          <p:cNvSpPr/>
          <p:nvPr/>
        </p:nvSpPr>
        <p:spPr>
          <a:xfrm>
            <a:off x="4294187" y="4530407"/>
            <a:ext cx="1128713" cy="1"/>
          </a:xfrm>
          <a:prstGeom prst="line">
            <a:avLst/>
          </a:prstGeom>
          <a:ln w="76200">
            <a:solidFill>
              <a:srgbClr val="00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96" name="Line 44"/>
          <p:cNvSpPr/>
          <p:nvPr/>
        </p:nvSpPr>
        <p:spPr>
          <a:xfrm>
            <a:off x="5429250" y="4487862"/>
            <a:ext cx="0" cy="782638"/>
          </a:xfrm>
          <a:prstGeom prst="line">
            <a:avLst/>
          </a:prstGeom>
          <a:ln w="76200">
            <a:solidFill>
              <a:srgbClr val="00FFFF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699" name="Rectangle 45"/>
          <p:cNvGrpSpPr/>
          <p:nvPr/>
        </p:nvGrpSpPr>
        <p:grpSpPr>
          <a:xfrm>
            <a:off x="495300" y="3172827"/>
            <a:ext cx="1873250" cy="577851"/>
            <a:chOff x="0" y="0"/>
            <a:chExt cx="1873250" cy="577850"/>
          </a:xfrm>
        </p:grpSpPr>
        <p:sp>
          <p:nvSpPr>
            <p:cNvPr id="1697" name="Rectangle"/>
            <p:cNvSpPr/>
            <p:nvPr/>
          </p:nvSpPr>
          <p:spPr>
            <a:xfrm>
              <a:off x="0" y="0"/>
              <a:ext cx="1873250" cy="57785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98" name="Bus interface"/>
            <p:cNvSpPr txBox="1"/>
            <p:nvPr/>
          </p:nvSpPr>
          <p:spPr>
            <a:xfrm>
              <a:off x="335478" y="138628"/>
              <a:ext cx="120229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Bus interface</a:t>
              </a:r>
            </a:p>
          </p:txBody>
        </p:sp>
      </p:grpSp>
      <p:sp>
        <p:nvSpPr>
          <p:cNvPr id="1700" name="Text Box 46"/>
          <p:cNvSpPr txBox="1"/>
          <p:nvPr/>
        </p:nvSpPr>
        <p:spPr>
          <a:xfrm>
            <a:off x="3983869" y="1263313"/>
            <a:ext cx="5230025" cy="1497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t>CPU initiates a disk read by writing a command, logical block number, and destination memory address to a </a:t>
            </a:r>
            <a:r>
              <a:rPr>
                <a:solidFill>
                  <a:srgbClr val="C00000"/>
                </a:solidFill>
              </a:rPr>
              <a:t>port</a:t>
            </a:r>
            <a:r>
              <a:rPr>
                <a:solidFill>
                  <a:srgbClr val="FF0000"/>
                </a:solidFill>
              </a:rPr>
              <a:t> </a:t>
            </a:r>
            <a:r>
              <a:t>(address) associated with disk controller.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3" grpId="1" animBg="1" advAuto="0"/>
      <p:bldP spid="1694" grpId="2" animBg="1" advAuto="0"/>
      <p:bldP spid="1695" grpId="3" animBg="1" advAuto="0"/>
      <p:bldP spid="1696" grpId="4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42</a:t>
            </a:fld>
            <a:endParaRPr/>
          </a:p>
        </p:txBody>
      </p:sp>
      <p:sp>
        <p:nvSpPr>
          <p:cNvPr id="1703" name="Rectangle 47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Reading a Disk Sector (2)</a:t>
            </a:r>
          </a:p>
        </p:txBody>
      </p:sp>
      <p:grpSp>
        <p:nvGrpSpPr>
          <p:cNvPr id="1706" name="Rectangle 4"/>
          <p:cNvGrpSpPr/>
          <p:nvPr/>
        </p:nvGrpSpPr>
        <p:grpSpPr>
          <a:xfrm>
            <a:off x="6294437" y="2971800"/>
            <a:ext cx="909638" cy="914400"/>
            <a:chOff x="0" y="0"/>
            <a:chExt cx="909637" cy="914400"/>
          </a:xfrm>
        </p:grpSpPr>
        <p:sp>
          <p:nvSpPr>
            <p:cNvPr id="1704" name="Square"/>
            <p:cNvSpPr/>
            <p:nvPr/>
          </p:nvSpPr>
          <p:spPr>
            <a:xfrm>
              <a:off x="-1" y="0"/>
              <a:ext cx="909639" cy="9144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05" name="Main…"/>
            <p:cNvSpPr txBox="1"/>
            <p:nvPr/>
          </p:nvSpPr>
          <p:spPr>
            <a:xfrm>
              <a:off x="46999" y="179903"/>
              <a:ext cx="815639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Main</a:t>
              </a:r>
            </a:p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memory</a:t>
              </a:r>
            </a:p>
          </p:txBody>
        </p:sp>
      </p:grpSp>
      <p:sp>
        <p:nvSpPr>
          <p:cNvPr id="1707" name="AutoShape 5"/>
          <p:cNvSpPr/>
          <p:nvPr/>
        </p:nvSpPr>
        <p:spPr>
          <a:xfrm>
            <a:off x="4770437" y="3124200"/>
            <a:ext cx="1492251" cy="533400"/>
          </a:xfrm>
          <a:prstGeom prst="leftRightArrow">
            <a:avLst>
              <a:gd name="adj1" fmla="val 50000"/>
              <a:gd name="adj2" fmla="val 55952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08" name="Rectangle 6"/>
          <p:cNvSpPr/>
          <p:nvPr/>
        </p:nvSpPr>
        <p:spPr>
          <a:xfrm>
            <a:off x="3856037" y="3155950"/>
            <a:ext cx="909638" cy="57785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09" name="AutoShape 7"/>
          <p:cNvSpPr/>
          <p:nvPr/>
        </p:nvSpPr>
        <p:spPr>
          <a:xfrm>
            <a:off x="2398713" y="312420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10" name="Rectangle 8"/>
          <p:cNvSpPr/>
          <p:nvPr/>
        </p:nvSpPr>
        <p:spPr>
          <a:xfrm>
            <a:off x="1414462" y="1828800"/>
            <a:ext cx="684213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11" name="Rectangle 9"/>
          <p:cNvSpPr/>
          <p:nvPr/>
        </p:nvSpPr>
        <p:spPr>
          <a:xfrm>
            <a:off x="1414462" y="1981200"/>
            <a:ext cx="684213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12" name="Rectangle 10"/>
          <p:cNvSpPr/>
          <p:nvPr/>
        </p:nvSpPr>
        <p:spPr>
          <a:xfrm>
            <a:off x="1414462" y="2133600"/>
            <a:ext cx="684213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13" name="Rectangle 11"/>
          <p:cNvSpPr/>
          <p:nvPr/>
        </p:nvSpPr>
        <p:spPr>
          <a:xfrm>
            <a:off x="1414462" y="2286000"/>
            <a:ext cx="684213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14" name="Rectangle 12"/>
          <p:cNvSpPr/>
          <p:nvPr/>
        </p:nvSpPr>
        <p:spPr>
          <a:xfrm>
            <a:off x="1414462" y="2438400"/>
            <a:ext cx="684213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15" name="AutoShape 13"/>
          <p:cNvSpPr/>
          <p:nvPr/>
        </p:nvSpPr>
        <p:spPr>
          <a:xfrm>
            <a:off x="2187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16" name="AutoShape 14"/>
          <p:cNvSpPr/>
          <p:nvPr/>
        </p:nvSpPr>
        <p:spPr>
          <a:xfrm flipH="1">
            <a:off x="2098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719" name="Rectangle 15"/>
          <p:cNvGrpSpPr/>
          <p:nvPr/>
        </p:nvGrpSpPr>
        <p:grpSpPr>
          <a:xfrm>
            <a:off x="2632075" y="1676400"/>
            <a:ext cx="533400" cy="1066800"/>
            <a:chOff x="0" y="0"/>
            <a:chExt cx="533400" cy="1066800"/>
          </a:xfrm>
        </p:grpSpPr>
        <p:sp>
          <p:nvSpPr>
            <p:cNvPr id="1717" name="Rectangle"/>
            <p:cNvSpPr/>
            <p:nvPr/>
          </p:nvSpPr>
          <p:spPr>
            <a:xfrm>
              <a:off x="0" y="0"/>
              <a:ext cx="533400" cy="106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18" name="ALU"/>
            <p:cNvSpPr txBox="1"/>
            <p:nvPr/>
          </p:nvSpPr>
          <p:spPr>
            <a:xfrm>
              <a:off x="46255" y="383103"/>
              <a:ext cx="440890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ALU</a:t>
              </a:r>
            </a:p>
          </p:txBody>
        </p:sp>
      </p:grpSp>
      <p:sp>
        <p:nvSpPr>
          <p:cNvPr id="1720" name="Text Box 16"/>
          <p:cNvSpPr txBox="1"/>
          <p:nvPr/>
        </p:nvSpPr>
        <p:spPr>
          <a:xfrm>
            <a:off x="1156915" y="1526103"/>
            <a:ext cx="1097717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Register file</a:t>
            </a:r>
          </a:p>
        </p:txBody>
      </p:sp>
      <p:sp>
        <p:nvSpPr>
          <p:cNvPr id="1721" name="AutoShape 17"/>
          <p:cNvSpPr/>
          <p:nvPr/>
        </p:nvSpPr>
        <p:spPr>
          <a:xfrm>
            <a:off x="1489075" y="2667000"/>
            <a:ext cx="6096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320"/>
                </a:moveTo>
                <a:lnTo>
                  <a:pt x="10800" y="0"/>
                </a:lnTo>
                <a:lnTo>
                  <a:pt x="21600" y="4320"/>
                </a:lnTo>
                <a:lnTo>
                  <a:pt x="16200" y="4320"/>
                </a:lnTo>
                <a:lnTo>
                  <a:pt x="16200" y="17280"/>
                </a:lnTo>
                <a:lnTo>
                  <a:pt x="21600" y="17280"/>
                </a:lnTo>
                <a:lnTo>
                  <a:pt x="10800" y="21600"/>
                </a:lnTo>
                <a:lnTo>
                  <a:pt x="0" y="17280"/>
                </a:lnTo>
                <a:lnTo>
                  <a:pt x="5400" y="17280"/>
                </a:lnTo>
                <a:lnTo>
                  <a:pt x="5400" y="4320"/>
                </a:ln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22" name="Rectangle 18"/>
          <p:cNvSpPr/>
          <p:nvPr/>
        </p:nvSpPr>
        <p:spPr>
          <a:xfrm>
            <a:off x="346075" y="1447800"/>
            <a:ext cx="2971800" cy="2438400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23" name="Text Box 19"/>
          <p:cNvSpPr txBox="1"/>
          <p:nvPr/>
        </p:nvSpPr>
        <p:spPr>
          <a:xfrm>
            <a:off x="293370" y="1160978"/>
            <a:ext cx="851456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CPU chip</a:t>
            </a:r>
          </a:p>
        </p:txBody>
      </p:sp>
      <p:sp>
        <p:nvSpPr>
          <p:cNvPr id="1724" name="AutoShape 20"/>
          <p:cNvSpPr/>
          <p:nvPr/>
        </p:nvSpPr>
        <p:spPr>
          <a:xfrm>
            <a:off x="4079875" y="3810000"/>
            <a:ext cx="4953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000"/>
                </a:moveTo>
                <a:lnTo>
                  <a:pt x="10800" y="0"/>
                </a:lnTo>
                <a:lnTo>
                  <a:pt x="21600" y="7000"/>
                </a:lnTo>
                <a:lnTo>
                  <a:pt x="14760" y="7000"/>
                </a:lnTo>
                <a:lnTo>
                  <a:pt x="14760" y="21600"/>
                </a:lnTo>
                <a:lnTo>
                  <a:pt x="6840" y="21600"/>
                </a:lnTo>
                <a:lnTo>
                  <a:pt x="6840" y="7000"/>
                </a:ln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25" name="AutoShape 21"/>
          <p:cNvSpPr/>
          <p:nvPr/>
        </p:nvSpPr>
        <p:spPr>
          <a:xfrm flipV="1">
            <a:off x="5184775" y="4546599"/>
            <a:ext cx="4953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000"/>
                </a:moveTo>
                <a:lnTo>
                  <a:pt x="10800" y="0"/>
                </a:lnTo>
                <a:lnTo>
                  <a:pt x="21600" y="7000"/>
                </a:lnTo>
                <a:lnTo>
                  <a:pt x="14760" y="7000"/>
                </a:lnTo>
                <a:lnTo>
                  <a:pt x="14760" y="21600"/>
                </a:lnTo>
                <a:lnTo>
                  <a:pt x="6840" y="21600"/>
                </a:lnTo>
                <a:lnTo>
                  <a:pt x="6840" y="7000"/>
                </a:lnTo>
                <a:close/>
              </a:path>
            </a:pathLst>
          </a:cu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728" name="Rectangle 22"/>
          <p:cNvGrpSpPr/>
          <p:nvPr/>
        </p:nvGrpSpPr>
        <p:grpSpPr>
          <a:xfrm>
            <a:off x="4765675" y="5253553"/>
            <a:ext cx="1295400" cy="554594"/>
            <a:chOff x="0" y="0"/>
            <a:chExt cx="1295400" cy="554593"/>
          </a:xfrm>
        </p:grpSpPr>
        <p:sp>
          <p:nvSpPr>
            <p:cNvPr id="1726" name="Rectangle"/>
            <p:cNvSpPr/>
            <p:nvPr/>
          </p:nvSpPr>
          <p:spPr>
            <a:xfrm>
              <a:off x="0" y="16946"/>
              <a:ext cx="1295400" cy="520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27" name="Disk…"/>
            <p:cNvSpPr txBox="1"/>
            <p:nvPr/>
          </p:nvSpPr>
          <p:spPr>
            <a:xfrm>
              <a:off x="183524" y="0"/>
              <a:ext cx="928352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Disk </a:t>
              </a:r>
            </a:p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controller</a:t>
              </a:r>
            </a:p>
          </p:txBody>
        </p:sp>
      </p:grpSp>
      <p:sp>
        <p:nvSpPr>
          <p:cNvPr id="1729" name="AutoShape 23"/>
          <p:cNvSpPr/>
          <p:nvPr/>
        </p:nvSpPr>
        <p:spPr>
          <a:xfrm flipV="1">
            <a:off x="2854325" y="4546599"/>
            <a:ext cx="4953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000"/>
                </a:moveTo>
                <a:lnTo>
                  <a:pt x="10800" y="0"/>
                </a:lnTo>
                <a:lnTo>
                  <a:pt x="21600" y="7000"/>
                </a:lnTo>
                <a:lnTo>
                  <a:pt x="14760" y="7000"/>
                </a:lnTo>
                <a:lnTo>
                  <a:pt x="14760" y="21600"/>
                </a:lnTo>
                <a:lnTo>
                  <a:pt x="6840" y="21600"/>
                </a:lnTo>
                <a:lnTo>
                  <a:pt x="6840" y="7000"/>
                </a:lnTo>
                <a:close/>
              </a:path>
            </a:pathLst>
          </a:cu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732" name="Rectangle 24"/>
          <p:cNvGrpSpPr/>
          <p:nvPr/>
        </p:nvGrpSpPr>
        <p:grpSpPr>
          <a:xfrm>
            <a:off x="2435225" y="5253553"/>
            <a:ext cx="1295400" cy="554594"/>
            <a:chOff x="0" y="0"/>
            <a:chExt cx="1295400" cy="554593"/>
          </a:xfrm>
        </p:grpSpPr>
        <p:sp>
          <p:nvSpPr>
            <p:cNvPr id="1730" name="Rectangle"/>
            <p:cNvSpPr/>
            <p:nvPr/>
          </p:nvSpPr>
          <p:spPr>
            <a:xfrm>
              <a:off x="0" y="16946"/>
              <a:ext cx="1295400" cy="520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31" name="Graphics…"/>
            <p:cNvSpPr txBox="1"/>
            <p:nvPr/>
          </p:nvSpPr>
          <p:spPr>
            <a:xfrm>
              <a:off x="229810" y="0"/>
              <a:ext cx="835780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Graphics</a:t>
              </a:r>
            </a:p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adapter</a:t>
              </a:r>
            </a:p>
          </p:txBody>
        </p:sp>
      </p:grpSp>
      <p:sp>
        <p:nvSpPr>
          <p:cNvPr id="1733" name="AutoShape 25"/>
          <p:cNvSpPr/>
          <p:nvPr/>
        </p:nvSpPr>
        <p:spPr>
          <a:xfrm flipV="1">
            <a:off x="1177925" y="4546599"/>
            <a:ext cx="4953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000"/>
                </a:moveTo>
                <a:lnTo>
                  <a:pt x="10800" y="0"/>
                </a:lnTo>
                <a:lnTo>
                  <a:pt x="21600" y="7000"/>
                </a:lnTo>
                <a:lnTo>
                  <a:pt x="14760" y="7000"/>
                </a:lnTo>
                <a:lnTo>
                  <a:pt x="14760" y="21600"/>
                </a:lnTo>
                <a:lnTo>
                  <a:pt x="6840" y="21600"/>
                </a:lnTo>
                <a:lnTo>
                  <a:pt x="6840" y="7000"/>
                </a:lnTo>
                <a:close/>
              </a:path>
            </a:pathLst>
          </a:cu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736" name="Rectangle 26"/>
          <p:cNvGrpSpPr/>
          <p:nvPr/>
        </p:nvGrpSpPr>
        <p:grpSpPr>
          <a:xfrm>
            <a:off x="835025" y="5240853"/>
            <a:ext cx="1143000" cy="554594"/>
            <a:chOff x="0" y="0"/>
            <a:chExt cx="1143000" cy="554593"/>
          </a:xfrm>
        </p:grpSpPr>
        <p:sp>
          <p:nvSpPr>
            <p:cNvPr id="1734" name="Rectangle"/>
            <p:cNvSpPr/>
            <p:nvPr/>
          </p:nvSpPr>
          <p:spPr>
            <a:xfrm>
              <a:off x="0" y="16946"/>
              <a:ext cx="1143000" cy="520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35" name="USB…"/>
            <p:cNvSpPr txBox="1"/>
            <p:nvPr/>
          </p:nvSpPr>
          <p:spPr>
            <a:xfrm>
              <a:off x="107324" y="0"/>
              <a:ext cx="928352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USB</a:t>
              </a:r>
            </a:p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controller</a:t>
              </a:r>
            </a:p>
          </p:txBody>
        </p:sp>
      </p:grpSp>
      <p:sp>
        <p:nvSpPr>
          <p:cNvPr id="1737" name="Line 27"/>
          <p:cNvSpPr/>
          <p:nvPr/>
        </p:nvSpPr>
        <p:spPr>
          <a:xfrm>
            <a:off x="1063625" y="5791200"/>
            <a:ext cx="0" cy="304801"/>
          </a:xfrm>
          <a:prstGeom prst="line">
            <a:avLst/>
          </a:prstGeom>
          <a:ln w="127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8" name="Line 28"/>
          <p:cNvSpPr/>
          <p:nvPr/>
        </p:nvSpPr>
        <p:spPr>
          <a:xfrm>
            <a:off x="1825625" y="5791200"/>
            <a:ext cx="0" cy="304801"/>
          </a:xfrm>
          <a:prstGeom prst="line">
            <a:avLst/>
          </a:prstGeom>
          <a:ln w="127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9" name="Text Box 29"/>
          <p:cNvSpPr txBox="1"/>
          <p:nvPr/>
        </p:nvSpPr>
        <p:spPr>
          <a:xfrm>
            <a:off x="645742" y="6037778"/>
            <a:ext cx="683381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Mouse</a:t>
            </a:r>
          </a:p>
        </p:txBody>
      </p:sp>
      <p:sp>
        <p:nvSpPr>
          <p:cNvPr id="1740" name="Text Box 30"/>
          <p:cNvSpPr txBox="1"/>
          <p:nvPr/>
        </p:nvSpPr>
        <p:spPr>
          <a:xfrm>
            <a:off x="1334008" y="6037778"/>
            <a:ext cx="90563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Keyboard</a:t>
            </a:r>
          </a:p>
        </p:txBody>
      </p:sp>
      <p:sp>
        <p:nvSpPr>
          <p:cNvPr id="1741" name="Line 31"/>
          <p:cNvSpPr/>
          <p:nvPr/>
        </p:nvSpPr>
        <p:spPr>
          <a:xfrm>
            <a:off x="3121025" y="5791200"/>
            <a:ext cx="0" cy="30480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42" name="Text Box 32"/>
          <p:cNvSpPr txBox="1"/>
          <p:nvPr/>
        </p:nvSpPr>
        <p:spPr>
          <a:xfrm>
            <a:off x="2624917" y="6037778"/>
            <a:ext cx="799863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Monitor</a:t>
            </a:r>
          </a:p>
        </p:txBody>
      </p:sp>
      <p:grpSp>
        <p:nvGrpSpPr>
          <p:cNvPr id="1745" name="AutoShape 33"/>
          <p:cNvGrpSpPr/>
          <p:nvPr/>
        </p:nvGrpSpPr>
        <p:grpSpPr>
          <a:xfrm>
            <a:off x="5121275" y="6172200"/>
            <a:ext cx="609601" cy="609601"/>
            <a:chOff x="0" y="0"/>
            <a:chExt cx="609600" cy="609600"/>
          </a:xfrm>
        </p:grpSpPr>
        <p:sp>
          <p:nvSpPr>
            <p:cNvPr id="1743" name="Line"/>
            <p:cNvSpPr/>
            <p:nvPr/>
          </p:nvSpPr>
          <p:spPr>
            <a:xfrm>
              <a:off x="0" y="0"/>
              <a:ext cx="609601" cy="6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44" name="Disk"/>
            <p:cNvSpPr txBox="1"/>
            <p:nvPr/>
          </p:nvSpPr>
          <p:spPr>
            <a:xfrm>
              <a:off x="74433" y="192603"/>
              <a:ext cx="46073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Disk</a:t>
              </a:r>
            </a:p>
          </p:txBody>
        </p:sp>
      </p:grpSp>
      <p:sp>
        <p:nvSpPr>
          <p:cNvPr id="1746" name="AutoShape 34"/>
          <p:cNvSpPr/>
          <p:nvPr/>
        </p:nvSpPr>
        <p:spPr>
          <a:xfrm>
            <a:off x="269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47" name="Rectangle 35"/>
          <p:cNvSpPr/>
          <p:nvPr/>
        </p:nvSpPr>
        <p:spPr>
          <a:xfrm>
            <a:off x="1346200" y="4464467"/>
            <a:ext cx="166688" cy="15240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48" name="Rectangle 36"/>
          <p:cNvSpPr/>
          <p:nvPr/>
        </p:nvSpPr>
        <p:spPr>
          <a:xfrm>
            <a:off x="3022600" y="4454942"/>
            <a:ext cx="166688" cy="15240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49" name="Rectangle 37"/>
          <p:cNvSpPr/>
          <p:nvPr/>
        </p:nvSpPr>
        <p:spPr>
          <a:xfrm>
            <a:off x="5356225" y="4445417"/>
            <a:ext cx="161925" cy="15240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50" name="Text Box 38"/>
          <p:cNvSpPr txBox="1"/>
          <p:nvPr/>
        </p:nvSpPr>
        <p:spPr>
          <a:xfrm>
            <a:off x="5601969" y="4145478"/>
            <a:ext cx="728128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I/O bus</a:t>
            </a:r>
          </a:p>
        </p:txBody>
      </p:sp>
      <p:sp>
        <p:nvSpPr>
          <p:cNvPr id="1751" name="Rectangle 39"/>
          <p:cNvSpPr/>
          <p:nvPr/>
        </p:nvSpPr>
        <p:spPr>
          <a:xfrm>
            <a:off x="4246562" y="4419600"/>
            <a:ext cx="161926" cy="152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52" name="Line 40"/>
          <p:cNvSpPr/>
          <p:nvPr/>
        </p:nvSpPr>
        <p:spPr>
          <a:xfrm>
            <a:off x="4297362" y="3365500"/>
            <a:ext cx="1965326" cy="0"/>
          </a:xfrm>
          <a:prstGeom prst="line">
            <a:avLst/>
          </a:prstGeom>
          <a:ln w="76200">
            <a:solidFill>
              <a:srgbClr val="00FFFF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3" name="Line 41"/>
          <p:cNvSpPr/>
          <p:nvPr/>
        </p:nvSpPr>
        <p:spPr>
          <a:xfrm>
            <a:off x="4335462" y="3365500"/>
            <a:ext cx="1" cy="1135064"/>
          </a:xfrm>
          <a:prstGeom prst="line">
            <a:avLst/>
          </a:prstGeom>
          <a:ln w="76200">
            <a:solidFill>
              <a:srgbClr val="00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4" name="Line 42"/>
          <p:cNvSpPr/>
          <p:nvPr/>
        </p:nvSpPr>
        <p:spPr>
          <a:xfrm>
            <a:off x="4297362" y="4530407"/>
            <a:ext cx="1128713" cy="1"/>
          </a:xfrm>
          <a:prstGeom prst="line">
            <a:avLst/>
          </a:prstGeom>
          <a:ln w="76200">
            <a:solidFill>
              <a:srgbClr val="00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5" name="Line 43"/>
          <p:cNvSpPr/>
          <p:nvPr/>
        </p:nvSpPr>
        <p:spPr>
          <a:xfrm>
            <a:off x="5433695" y="4500562"/>
            <a:ext cx="0" cy="1671637"/>
          </a:xfrm>
          <a:prstGeom prst="line">
            <a:avLst/>
          </a:prstGeom>
          <a:ln w="76200">
            <a:solidFill>
              <a:srgbClr val="00FFFF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758" name="Rectangle 44"/>
          <p:cNvGrpSpPr/>
          <p:nvPr/>
        </p:nvGrpSpPr>
        <p:grpSpPr>
          <a:xfrm>
            <a:off x="498475" y="3155950"/>
            <a:ext cx="1873250" cy="577850"/>
            <a:chOff x="0" y="0"/>
            <a:chExt cx="1873250" cy="577850"/>
          </a:xfrm>
        </p:grpSpPr>
        <p:sp>
          <p:nvSpPr>
            <p:cNvPr id="1756" name="Rectangle"/>
            <p:cNvSpPr/>
            <p:nvPr/>
          </p:nvSpPr>
          <p:spPr>
            <a:xfrm>
              <a:off x="0" y="0"/>
              <a:ext cx="1873250" cy="57785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57" name="Bus interface"/>
            <p:cNvSpPr txBox="1"/>
            <p:nvPr/>
          </p:nvSpPr>
          <p:spPr>
            <a:xfrm>
              <a:off x="335478" y="138628"/>
              <a:ext cx="120229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Bus interface</a:t>
              </a:r>
            </a:p>
          </p:txBody>
        </p:sp>
      </p:grpSp>
      <p:sp>
        <p:nvSpPr>
          <p:cNvPr id="1759" name="Text Box 46"/>
          <p:cNvSpPr txBox="1"/>
          <p:nvPr/>
        </p:nvSpPr>
        <p:spPr>
          <a:xfrm>
            <a:off x="4198783" y="1454973"/>
            <a:ext cx="4512313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t>Disk controller reads the sector and performs a direct memory access (</a:t>
            </a:r>
            <a:r>
              <a:rPr>
                <a:solidFill>
                  <a:srgbClr val="C00000"/>
                </a:solidFill>
              </a:rPr>
              <a:t>DMA</a:t>
            </a:r>
            <a:r>
              <a:t>) transfer into main memory.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2" grpId="4" animBg="1" advAuto="0"/>
      <p:bldP spid="1753" grpId="3" animBg="1" advAuto="0"/>
      <p:bldP spid="1754" grpId="2" animBg="1" advAuto="0"/>
      <p:bldP spid="1755" grpId="1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43</a:t>
            </a:fld>
            <a:endParaRPr/>
          </a:p>
        </p:txBody>
      </p:sp>
      <p:sp>
        <p:nvSpPr>
          <p:cNvPr id="1762" name="Rectangle 48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Reading a Disk Sector (3)</a:t>
            </a:r>
          </a:p>
        </p:txBody>
      </p:sp>
      <p:grpSp>
        <p:nvGrpSpPr>
          <p:cNvPr id="1765" name="Rectangle 4"/>
          <p:cNvGrpSpPr/>
          <p:nvPr/>
        </p:nvGrpSpPr>
        <p:grpSpPr>
          <a:xfrm>
            <a:off x="6294437" y="2971800"/>
            <a:ext cx="909638" cy="914400"/>
            <a:chOff x="0" y="0"/>
            <a:chExt cx="909637" cy="914400"/>
          </a:xfrm>
        </p:grpSpPr>
        <p:sp>
          <p:nvSpPr>
            <p:cNvPr id="1763" name="Square"/>
            <p:cNvSpPr/>
            <p:nvPr/>
          </p:nvSpPr>
          <p:spPr>
            <a:xfrm>
              <a:off x="-1" y="0"/>
              <a:ext cx="909639" cy="9144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64" name="Main…"/>
            <p:cNvSpPr txBox="1"/>
            <p:nvPr/>
          </p:nvSpPr>
          <p:spPr>
            <a:xfrm>
              <a:off x="46999" y="179903"/>
              <a:ext cx="815639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Main</a:t>
              </a:r>
            </a:p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memory</a:t>
              </a:r>
            </a:p>
          </p:txBody>
        </p:sp>
      </p:grpSp>
      <p:sp>
        <p:nvSpPr>
          <p:cNvPr id="1766" name="AutoShape 5"/>
          <p:cNvSpPr/>
          <p:nvPr/>
        </p:nvSpPr>
        <p:spPr>
          <a:xfrm>
            <a:off x="4770437" y="3124200"/>
            <a:ext cx="1492251" cy="533400"/>
          </a:xfrm>
          <a:prstGeom prst="leftRightArrow">
            <a:avLst>
              <a:gd name="adj1" fmla="val 50000"/>
              <a:gd name="adj2" fmla="val 55952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67" name="Rectangle 6"/>
          <p:cNvSpPr/>
          <p:nvPr/>
        </p:nvSpPr>
        <p:spPr>
          <a:xfrm>
            <a:off x="3856037" y="3155950"/>
            <a:ext cx="909638" cy="57785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68" name="AutoShape 7"/>
          <p:cNvSpPr/>
          <p:nvPr/>
        </p:nvSpPr>
        <p:spPr>
          <a:xfrm>
            <a:off x="2398713" y="312420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69" name="Rectangle 8"/>
          <p:cNvSpPr/>
          <p:nvPr/>
        </p:nvSpPr>
        <p:spPr>
          <a:xfrm>
            <a:off x="1414462" y="1828800"/>
            <a:ext cx="684213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70" name="Rectangle 9"/>
          <p:cNvSpPr/>
          <p:nvPr/>
        </p:nvSpPr>
        <p:spPr>
          <a:xfrm>
            <a:off x="1414462" y="1981200"/>
            <a:ext cx="684213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71" name="Rectangle 10"/>
          <p:cNvSpPr/>
          <p:nvPr/>
        </p:nvSpPr>
        <p:spPr>
          <a:xfrm>
            <a:off x="1414462" y="2133600"/>
            <a:ext cx="684213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72" name="Rectangle 11"/>
          <p:cNvSpPr/>
          <p:nvPr/>
        </p:nvSpPr>
        <p:spPr>
          <a:xfrm>
            <a:off x="1414462" y="2286000"/>
            <a:ext cx="684213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73" name="Rectangle 12"/>
          <p:cNvSpPr/>
          <p:nvPr/>
        </p:nvSpPr>
        <p:spPr>
          <a:xfrm>
            <a:off x="1414462" y="2438400"/>
            <a:ext cx="684213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74" name="AutoShape 13"/>
          <p:cNvSpPr/>
          <p:nvPr/>
        </p:nvSpPr>
        <p:spPr>
          <a:xfrm>
            <a:off x="2187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75" name="AutoShape 14"/>
          <p:cNvSpPr/>
          <p:nvPr/>
        </p:nvSpPr>
        <p:spPr>
          <a:xfrm flipH="1">
            <a:off x="2098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778" name="Rectangle 15"/>
          <p:cNvGrpSpPr/>
          <p:nvPr/>
        </p:nvGrpSpPr>
        <p:grpSpPr>
          <a:xfrm>
            <a:off x="2632075" y="1676400"/>
            <a:ext cx="533400" cy="1066800"/>
            <a:chOff x="0" y="0"/>
            <a:chExt cx="533400" cy="1066800"/>
          </a:xfrm>
        </p:grpSpPr>
        <p:sp>
          <p:nvSpPr>
            <p:cNvPr id="1776" name="Rectangle"/>
            <p:cNvSpPr/>
            <p:nvPr/>
          </p:nvSpPr>
          <p:spPr>
            <a:xfrm>
              <a:off x="0" y="0"/>
              <a:ext cx="533400" cy="106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77" name="ALU"/>
            <p:cNvSpPr txBox="1"/>
            <p:nvPr/>
          </p:nvSpPr>
          <p:spPr>
            <a:xfrm>
              <a:off x="46255" y="383103"/>
              <a:ext cx="440890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ALU</a:t>
              </a:r>
            </a:p>
          </p:txBody>
        </p:sp>
      </p:grpSp>
      <p:sp>
        <p:nvSpPr>
          <p:cNvPr id="1779" name="Text Box 16"/>
          <p:cNvSpPr txBox="1"/>
          <p:nvPr/>
        </p:nvSpPr>
        <p:spPr>
          <a:xfrm>
            <a:off x="1156915" y="1526103"/>
            <a:ext cx="1097717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Register file</a:t>
            </a:r>
          </a:p>
        </p:txBody>
      </p:sp>
      <p:sp>
        <p:nvSpPr>
          <p:cNvPr id="1780" name="AutoShape 17"/>
          <p:cNvSpPr/>
          <p:nvPr/>
        </p:nvSpPr>
        <p:spPr>
          <a:xfrm>
            <a:off x="1489075" y="2667000"/>
            <a:ext cx="6096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320"/>
                </a:moveTo>
                <a:lnTo>
                  <a:pt x="10800" y="0"/>
                </a:lnTo>
                <a:lnTo>
                  <a:pt x="21600" y="4320"/>
                </a:lnTo>
                <a:lnTo>
                  <a:pt x="16200" y="4320"/>
                </a:lnTo>
                <a:lnTo>
                  <a:pt x="16200" y="17280"/>
                </a:lnTo>
                <a:lnTo>
                  <a:pt x="21600" y="17280"/>
                </a:lnTo>
                <a:lnTo>
                  <a:pt x="10800" y="21600"/>
                </a:lnTo>
                <a:lnTo>
                  <a:pt x="0" y="17280"/>
                </a:lnTo>
                <a:lnTo>
                  <a:pt x="5400" y="17280"/>
                </a:lnTo>
                <a:lnTo>
                  <a:pt x="5400" y="4320"/>
                </a:ln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81" name="Rectangle 18"/>
          <p:cNvSpPr/>
          <p:nvPr/>
        </p:nvSpPr>
        <p:spPr>
          <a:xfrm>
            <a:off x="346075" y="1447800"/>
            <a:ext cx="2971800" cy="2438400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82" name="Text Box 19"/>
          <p:cNvSpPr txBox="1"/>
          <p:nvPr/>
        </p:nvSpPr>
        <p:spPr>
          <a:xfrm>
            <a:off x="293370" y="1160978"/>
            <a:ext cx="851456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CPU chip</a:t>
            </a:r>
          </a:p>
        </p:txBody>
      </p:sp>
      <p:sp>
        <p:nvSpPr>
          <p:cNvPr id="1783" name="AutoShape 20"/>
          <p:cNvSpPr/>
          <p:nvPr/>
        </p:nvSpPr>
        <p:spPr>
          <a:xfrm>
            <a:off x="4079875" y="3810000"/>
            <a:ext cx="4953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000"/>
                </a:moveTo>
                <a:lnTo>
                  <a:pt x="10800" y="0"/>
                </a:lnTo>
                <a:lnTo>
                  <a:pt x="21600" y="7000"/>
                </a:lnTo>
                <a:lnTo>
                  <a:pt x="14760" y="7000"/>
                </a:lnTo>
                <a:lnTo>
                  <a:pt x="14760" y="21600"/>
                </a:lnTo>
                <a:lnTo>
                  <a:pt x="6840" y="21600"/>
                </a:lnTo>
                <a:lnTo>
                  <a:pt x="6840" y="7000"/>
                </a:lnTo>
                <a:close/>
              </a:path>
            </a:pathLst>
          </a:cu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84" name="AutoShape 21"/>
          <p:cNvSpPr/>
          <p:nvPr/>
        </p:nvSpPr>
        <p:spPr>
          <a:xfrm flipV="1">
            <a:off x="5184775" y="4546599"/>
            <a:ext cx="4953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000"/>
                </a:moveTo>
                <a:lnTo>
                  <a:pt x="10800" y="0"/>
                </a:lnTo>
                <a:lnTo>
                  <a:pt x="21600" y="7000"/>
                </a:lnTo>
                <a:lnTo>
                  <a:pt x="14760" y="7000"/>
                </a:lnTo>
                <a:lnTo>
                  <a:pt x="14760" y="21600"/>
                </a:lnTo>
                <a:lnTo>
                  <a:pt x="6840" y="21600"/>
                </a:lnTo>
                <a:lnTo>
                  <a:pt x="6840" y="7000"/>
                </a:lnTo>
                <a:close/>
              </a:path>
            </a:pathLst>
          </a:cu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787" name="Rectangle 22"/>
          <p:cNvGrpSpPr/>
          <p:nvPr/>
        </p:nvGrpSpPr>
        <p:grpSpPr>
          <a:xfrm>
            <a:off x="4765675" y="5253553"/>
            <a:ext cx="1295400" cy="554594"/>
            <a:chOff x="0" y="0"/>
            <a:chExt cx="1295400" cy="554593"/>
          </a:xfrm>
        </p:grpSpPr>
        <p:sp>
          <p:nvSpPr>
            <p:cNvPr id="1785" name="Rectangle"/>
            <p:cNvSpPr/>
            <p:nvPr/>
          </p:nvSpPr>
          <p:spPr>
            <a:xfrm>
              <a:off x="0" y="16946"/>
              <a:ext cx="1295400" cy="520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86" name="Disk…"/>
            <p:cNvSpPr txBox="1"/>
            <p:nvPr/>
          </p:nvSpPr>
          <p:spPr>
            <a:xfrm>
              <a:off x="183524" y="0"/>
              <a:ext cx="928352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Disk </a:t>
              </a:r>
            </a:p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controller</a:t>
              </a:r>
            </a:p>
          </p:txBody>
        </p:sp>
      </p:grpSp>
      <p:sp>
        <p:nvSpPr>
          <p:cNvPr id="1788" name="AutoShape 23"/>
          <p:cNvSpPr/>
          <p:nvPr/>
        </p:nvSpPr>
        <p:spPr>
          <a:xfrm flipV="1">
            <a:off x="2854325" y="4546599"/>
            <a:ext cx="4953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000"/>
                </a:moveTo>
                <a:lnTo>
                  <a:pt x="10800" y="0"/>
                </a:lnTo>
                <a:lnTo>
                  <a:pt x="21600" y="7000"/>
                </a:lnTo>
                <a:lnTo>
                  <a:pt x="14760" y="7000"/>
                </a:lnTo>
                <a:lnTo>
                  <a:pt x="14760" y="21600"/>
                </a:lnTo>
                <a:lnTo>
                  <a:pt x="6840" y="21600"/>
                </a:lnTo>
                <a:lnTo>
                  <a:pt x="6840" y="7000"/>
                </a:lnTo>
                <a:close/>
              </a:path>
            </a:pathLst>
          </a:cu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791" name="Rectangle 24"/>
          <p:cNvGrpSpPr/>
          <p:nvPr/>
        </p:nvGrpSpPr>
        <p:grpSpPr>
          <a:xfrm>
            <a:off x="2435225" y="5253553"/>
            <a:ext cx="1295400" cy="554594"/>
            <a:chOff x="0" y="0"/>
            <a:chExt cx="1295400" cy="554593"/>
          </a:xfrm>
        </p:grpSpPr>
        <p:sp>
          <p:nvSpPr>
            <p:cNvPr id="1789" name="Rectangle"/>
            <p:cNvSpPr/>
            <p:nvPr/>
          </p:nvSpPr>
          <p:spPr>
            <a:xfrm>
              <a:off x="0" y="16946"/>
              <a:ext cx="1295400" cy="520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90" name="Graphics…"/>
            <p:cNvSpPr txBox="1"/>
            <p:nvPr/>
          </p:nvSpPr>
          <p:spPr>
            <a:xfrm>
              <a:off x="229810" y="0"/>
              <a:ext cx="835780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Graphics</a:t>
              </a:r>
            </a:p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adapter</a:t>
              </a:r>
            </a:p>
          </p:txBody>
        </p:sp>
      </p:grpSp>
      <p:sp>
        <p:nvSpPr>
          <p:cNvPr id="1792" name="AutoShape 25"/>
          <p:cNvSpPr/>
          <p:nvPr/>
        </p:nvSpPr>
        <p:spPr>
          <a:xfrm flipV="1">
            <a:off x="1177925" y="4546599"/>
            <a:ext cx="4953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000"/>
                </a:moveTo>
                <a:lnTo>
                  <a:pt x="10800" y="0"/>
                </a:lnTo>
                <a:lnTo>
                  <a:pt x="21600" y="7000"/>
                </a:lnTo>
                <a:lnTo>
                  <a:pt x="14760" y="7000"/>
                </a:lnTo>
                <a:lnTo>
                  <a:pt x="14760" y="21600"/>
                </a:lnTo>
                <a:lnTo>
                  <a:pt x="6840" y="21600"/>
                </a:lnTo>
                <a:lnTo>
                  <a:pt x="6840" y="7000"/>
                </a:lnTo>
                <a:close/>
              </a:path>
            </a:pathLst>
          </a:cu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795" name="Rectangle 26"/>
          <p:cNvGrpSpPr/>
          <p:nvPr/>
        </p:nvGrpSpPr>
        <p:grpSpPr>
          <a:xfrm>
            <a:off x="835025" y="5240853"/>
            <a:ext cx="1143000" cy="554594"/>
            <a:chOff x="0" y="0"/>
            <a:chExt cx="1143000" cy="554593"/>
          </a:xfrm>
        </p:grpSpPr>
        <p:sp>
          <p:nvSpPr>
            <p:cNvPr id="1793" name="Rectangle"/>
            <p:cNvSpPr/>
            <p:nvPr/>
          </p:nvSpPr>
          <p:spPr>
            <a:xfrm>
              <a:off x="0" y="16946"/>
              <a:ext cx="1143000" cy="520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94" name="USB…"/>
            <p:cNvSpPr txBox="1"/>
            <p:nvPr/>
          </p:nvSpPr>
          <p:spPr>
            <a:xfrm>
              <a:off x="107324" y="0"/>
              <a:ext cx="928352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USB</a:t>
              </a:r>
            </a:p>
            <a:p>
              <a: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controller</a:t>
              </a:r>
            </a:p>
          </p:txBody>
        </p:sp>
      </p:grpSp>
      <p:sp>
        <p:nvSpPr>
          <p:cNvPr id="1796" name="Line 27"/>
          <p:cNvSpPr/>
          <p:nvPr/>
        </p:nvSpPr>
        <p:spPr>
          <a:xfrm>
            <a:off x="1063625" y="5791200"/>
            <a:ext cx="0" cy="304801"/>
          </a:xfrm>
          <a:prstGeom prst="line">
            <a:avLst/>
          </a:prstGeom>
          <a:ln w="127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97" name="Line 28"/>
          <p:cNvSpPr/>
          <p:nvPr/>
        </p:nvSpPr>
        <p:spPr>
          <a:xfrm>
            <a:off x="1825625" y="5791200"/>
            <a:ext cx="0" cy="304801"/>
          </a:xfrm>
          <a:prstGeom prst="line">
            <a:avLst/>
          </a:prstGeom>
          <a:ln w="127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98" name="Text Box 29"/>
          <p:cNvSpPr txBox="1"/>
          <p:nvPr/>
        </p:nvSpPr>
        <p:spPr>
          <a:xfrm>
            <a:off x="645742" y="6037778"/>
            <a:ext cx="683381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Mouse</a:t>
            </a:r>
          </a:p>
        </p:txBody>
      </p:sp>
      <p:sp>
        <p:nvSpPr>
          <p:cNvPr id="1799" name="Text Box 30"/>
          <p:cNvSpPr txBox="1"/>
          <p:nvPr/>
        </p:nvSpPr>
        <p:spPr>
          <a:xfrm>
            <a:off x="1334008" y="6037778"/>
            <a:ext cx="90563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Keyboard</a:t>
            </a:r>
          </a:p>
        </p:txBody>
      </p:sp>
      <p:sp>
        <p:nvSpPr>
          <p:cNvPr id="1800" name="Line 31"/>
          <p:cNvSpPr/>
          <p:nvPr/>
        </p:nvSpPr>
        <p:spPr>
          <a:xfrm>
            <a:off x="3121025" y="5791200"/>
            <a:ext cx="0" cy="30480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01" name="Text Box 32"/>
          <p:cNvSpPr txBox="1"/>
          <p:nvPr/>
        </p:nvSpPr>
        <p:spPr>
          <a:xfrm>
            <a:off x="2624917" y="6037778"/>
            <a:ext cx="799863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Monitor</a:t>
            </a:r>
          </a:p>
        </p:txBody>
      </p:sp>
      <p:sp>
        <p:nvSpPr>
          <p:cNvPr id="1802" name="Line 33"/>
          <p:cNvSpPr/>
          <p:nvPr/>
        </p:nvSpPr>
        <p:spPr>
          <a:xfrm>
            <a:off x="5426075" y="5791200"/>
            <a:ext cx="0" cy="381001"/>
          </a:xfrm>
          <a:prstGeom prst="line">
            <a:avLst/>
          </a:prstGeom>
          <a:ln w="1270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805" name="AutoShape 34"/>
          <p:cNvGrpSpPr/>
          <p:nvPr/>
        </p:nvGrpSpPr>
        <p:grpSpPr>
          <a:xfrm>
            <a:off x="5121275" y="6172200"/>
            <a:ext cx="609601" cy="609601"/>
            <a:chOff x="0" y="0"/>
            <a:chExt cx="609600" cy="609600"/>
          </a:xfrm>
        </p:grpSpPr>
        <p:sp>
          <p:nvSpPr>
            <p:cNvPr id="1803" name="Line"/>
            <p:cNvSpPr/>
            <p:nvPr/>
          </p:nvSpPr>
          <p:spPr>
            <a:xfrm>
              <a:off x="0" y="0"/>
              <a:ext cx="609601" cy="6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04" name="Disk"/>
            <p:cNvSpPr txBox="1"/>
            <p:nvPr/>
          </p:nvSpPr>
          <p:spPr>
            <a:xfrm>
              <a:off x="74433" y="192603"/>
              <a:ext cx="46073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Disk</a:t>
              </a:r>
            </a:p>
          </p:txBody>
        </p:sp>
      </p:grpSp>
      <p:sp>
        <p:nvSpPr>
          <p:cNvPr id="1806" name="AutoShape 35"/>
          <p:cNvSpPr/>
          <p:nvPr/>
        </p:nvSpPr>
        <p:spPr>
          <a:xfrm>
            <a:off x="269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07" name="Rectangle 36"/>
          <p:cNvSpPr/>
          <p:nvPr/>
        </p:nvSpPr>
        <p:spPr>
          <a:xfrm>
            <a:off x="1346200" y="4464467"/>
            <a:ext cx="166688" cy="15240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08" name="Rectangle 37"/>
          <p:cNvSpPr/>
          <p:nvPr/>
        </p:nvSpPr>
        <p:spPr>
          <a:xfrm>
            <a:off x="3022600" y="4454942"/>
            <a:ext cx="166688" cy="15240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09" name="Rectangle 38"/>
          <p:cNvSpPr/>
          <p:nvPr/>
        </p:nvSpPr>
        <p:spPr>
          <a:xfrm>
            <a:off x="5356225" y="4445417"/>
            <a:ext cx="161925" cy="15240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10" name="Text Box 39"/>
          <p:cNvSpPr txBox="1"/>
          <p:nvPr/>
        </p:nvSpPr>
        <p:spPr>
          <a:xfrm>
            <a:off x="5601969" y="4145478"/>
            <a:ext cx="728128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I/O bus</a:t>
            </a:r>
          </a:p>
        </p:txBody>
      </p:sp>
      <p:sp>
        <p:nvSpPr>
          <p:cNvPr id="1811" name="Rectangle 40"/>
          <p:cNvSpPr/>
          <p:nvPr/>
        </p:nvSpPr>
        <p:spPr>
          <a:xfrm>
            <a:off x="4246562" y="4383504"/>
            <a:ext cx="161926" cy="15240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12" name="Line 41"/>
          <p:cNvSpPr/>
          <p:nvPr/>
        </p:nvSpPr>
        <p:spPr>
          <a:xfrm flipH="1">
            <a:off x="3343274" y="2679700"/>
            <a:ext cx="1017589" cy="0"/>
          </a:xfrm>
          <a:prstGeom prst="line">
            <a:avLst/>
          </a:prstGeom>
          <a:ln w="76200">
            <a:solidFill>
              <a:srgbClr val="00FFFF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13" name="Line 42"/>
          <p:cNvSpPr/>
          <p:nvPr/>
        </p:nvSpPr>
        <p:spPr>
          <a:xfrm>
            <a:off x="4335462" y="2666999"/>
            <a:ext cx="1" cy="1833564"/>
          </a:xfrm>
          <a:prstGeom prst="line">
            <a:avLst/>
          </a:prstGeom>
          <a:ln w="76200">
            <a:solidFill>
              <a:srgbClr val="00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14" name="Line 43"/>
          <p:cNvSpPr/>
          <p:nvPr/>
        </p:nvSpPr>
        <p:spPr>
          <a:xfrm>
            <a:off x="4297362" y="4530407"/>
            <a:ext cx="1128713" cy="1"/>
          </a:xfrm>
          <a:prstGeom prst="line">
            <a:avLst/>
          </a:prstGeom>
          <a:ln w="76200">
            <a:solidFill>
              <a:srgbClr val="00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15" name="Line 44"/>
          <p:cNvSpPr/>
          <p:nvPr/>
        </p:nvSpPr>
        <p:spPr>
          <a:xfrm flipH="1">
            <a:off x="5426074" y="4500562"/>
            <a:ext cx="6351" cy="782638"/>
          </a:xfrm>
          <a:prstGeom prst="line">
            <a:avLst/>
          </a:prstGeom>
          <a:ln w="76200">
            <a:solidFill>
              <a:srgbClr val="00FFFF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818" name="Rectangle 45"/>
          <p:cNvGrpSpPr/>
          <p:nvPr/>
        </p:nvGrpSpPr>
        <p:grpSpPr>
          <a:xfrm>
            <a:off x="498475" y="3155950"/>
            <a:ext cx="1873250" cy="577850"/>
            <a:chOff x="0" y="0"/>
            <a:chExt cx="1873250" cy="577850"/>
          </a:xfrm>
        </p:grpSpPr>
        <p:sp>
          <p:nvSpPr>
            <p:cNvPr id="1816" name="Rectangle"/>
            <p:cNvSpPr/>
            <p:nvPr/>
          </p:nvSpPr>
          <p:spPr>
            <a:xfrm>
              <a:off x="0" y="0"/>
              <a:ext cx="1873250" cy="57785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17" name="Bus interface"/>
            <p:cNvSpPr txBox="1"/>
            <p:nvPr/>
          </p:nvSpPr>
          <p:spPr>
            <a:xfrm>
              <a:off x="335478" y="138628"/>
              <a:ext cx="120229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Bus interface</a:t>
              </a:r>
            </a:p>
          </p:txBody>
        </p:sp>
      </p:grpSp>
      <p:sp>
        <p:nvSpPr>
          <p:cNvPr id="1819" name="Text Box 47"/>
          <p:cNvSpPr txBox="1"/>
          <p:nvPr/>
        </p:nvSpPr>
        <p:spPr>
          <a:xfrm>
            <a:off x="4379179" y="1219199"/>
            <a:ext cx="4640898" cy="1497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t>When the DMA transfer completes, the disk controller notifies the CPU with an </a:t>
            </a:r>
            <a:r>
              <a:rPr i="1">
                <a:solidFill>
                  <a:srgbClr val="C00000"/>
                </a:solidFill>
              </a:rPr>
              <a:t>interrupt</a:t>
            </a:r>
            <a:r>
              <a:t> (i.e., asserts a special “interrupt” pin on the CPU).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" grpId="4" animBg="1" advAuto="0"/>
      <p:bldP spid="1813" grpId="3" animBg="1" advAuto="0"/>
      <p:bldP spid="1814" grpId="2" animBg="1" advAuto="0"/>
      <p:bldP spid="1815" grpId="1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44</a:t>
            </a:fld>
            <a:endParaRPr/>
          </a:p>
        </p:txBody>
      </p:sp>
      <p:sp>
        <p:nvSpPr>
          <p:cNvPr id="1822" name="Rectangle 1028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Nonvolatile Memories</a:t>
            </a:r>
          </a:p>
        </p:txBody>
      </p:sp>
      <p:sp>
        <p:nvSpPr>
          <p:cNvPr id="1823" name="Rectangle 1029"/>
          <p:cNvSpPr txBox="1">
            <a:spLocks noGrp="1"/>
          </p:cNvSpPr>
          <p:nvPr>
            <p:ph type="body" idx="1"/>
          </p:nvPr>
        </p:nvSpPr>
        <p:spPr>
          <a:xfrm>
            <a:off x="396875" y="1309522"/>
            <a:ext cx="7896225" cy="54486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DRAM and SRAM are volatile memories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2000" b="0"/>
            </a:pPr>
            <a:r>
              <a:t>Lose information if powered off.</a:t>
            </a:r>
          </a:p>
          <a:p>
            <a:pPr>
              <a:lnSpc>
                <a:spcPct val="90000"/>
              </a:lnSpc>
            </a:pPr>
            <a:r>
              <a:t>Nonvolatile memories retain value even if powered off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2000" b="0"/>
            </a:pPr>
            <a:r>
              <a:t>Read-only memory (</a:t>
            </a:r>
            <a:r>
              <a:rPr>
                <a:solidFill>
                  <a:srgbClr val="C00000"/>
                </a:solidFill>
              </a:rPr>
              <a:t>ROM</a:t>
            </a:r>
            <a:r>
              <a:t>): programmed during production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2000" b="0"/>
            </a:pPr>
            <a:r>
              <a:t>Electrically eraseable PROM (</a:t>
            </a:r>
            <a:r>
              <a:rPr>
                <a:solidFill>
                  <a:srgbClr val="C00000"/>
                </a:solidFill>
              </a:rPr>
              <a:t>EEPROM</a:t>
            </a:r>
            <a:r>
              <a:t>): electronic erase capability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2000" b="0"/>
            </a:pPr>
            <a:r>
              <a:t>Flash memory: EEPROMs, with partial (block-level) erase capability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ClrTx/>
              <a:defRPr sz="2000" b="0"/>
            </a:pPr>
            <a:r>
              <a:t>Wears out after about 100,000 erasings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2000" b="0"/>
            </a:pPr>
            <a:r>
              <a:t>3D XPoint (Intel Optane) &amp; emerging NVMs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ClrTx/>
              <a:defRPr sz="2000" b="0"/>
            </a:pPr>
            <a:r>
              <a:t>New materials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2000" b="0"/>
            </a:pPr>
            <a:endParaRPr/>
          </a:p>
          <a:p>
            <a:pPr>
              <a:lnSpc>
                <a:spcPct val="90000"/>
              </a:lnSpc>
            </a:pPr>
            <a:r>
              <a:t>Uses for Nonvolatile Memories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2000" b="0"/>
            </a:pPr>
            <a:r>
              <a:t>Firmware programs stored in a ROM (BIOS, controllers for disks, network cards, graphics accelerators, security subsystems,…)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2000" b="0"/>
            </a:pPr>
            <a:r>
              <a:t>Solid state disks (replacing rotating disks)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2000" b="0"/>
            </a:pPr>
            <a:r>
              <a:t>Disk caches</a:t>
            </a:r>
          </a:p>
        </p:txBody>
      </p:sp>
      <p:pic>
        <p:nvPicPr>
          <p:cNvPr id="1824" name="Picture 2" descr="Picture 2"/>
          <p:cNvPicPr>
            <a:picLocks noChangeAspect="1"/>
          </p:cNvPicPr>
          <p:nvPr/>
        </p:nvPicPr>
        <p:blipFill>
          <a:blip r:embed="rId2"/>
          <a:srcRect l="16123" t="16144" r="15462" b="19616"/>
          <a:stretch>
            <a:fillRect/>
          </a:stretch>
        </p:blipFill>
        <p:spPr>
          <a:xfrm>
            <a:off x="6280339" y="3475906"/>
            <a:ext cx="2469270" cy="1326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8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" grpId="1" build="p" bldLvl="5" animBg="1" advAuto="0"/>
      <p:bldP spid="1824" grpId="2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45</a:t>
            </a:fld>
            <a:endParaRPr/>
          </a:p>
        </p:txBody>
      </p:sp>
      <p:sp>
        <p:nvSpPr>
          <p:cNvPr id="1827" name="Rectangle 289"/>
          <p:cNvSpPr/>
          <p:nvPr/>
        </p:nvSpPr>
        <p:spPr>
          <a:xfrm>
            <a:off x="990600" y="3352800"/>
            <a:ext cx="7162800" cy="990600"/>
          </a:xfrm>
          <a:prstGeom prst="rect">
            <a:avLst/>
          </a:prstGeom>
          <a:solidFill>
            <a:srgbClr val="DEDFF5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28" name="Title 1"/>
          <p:cNvSpPr txBox="1">
            <a:spLocks noGrp="1"/>
          </p:cNvSpPr>
          <p:nvPr>
            <p:ph type="title"/>
          </p:nvPr>
        </p:nvSpPr>
        <p:spPr>
          <a:xfrm>
            <a:off x="332706" y="309719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Solid State Disks (SSDs)</a:t>
            </a:r>
          </a:p>
        </p:txBody>
      </p:sp>
      <p:sp>
        <p:nvSpPr>
          <p:cNvPr id="1829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396875" y="4724399"/>
            <a:ext cx="7896225" cy="1905001"/>
          </a:xfrm>
          <a:prstGeom prst="rect">
            <a:avLst/>
          </a:prstGeom>
        </p:spPr>
        <p:txBody>
          <a:bodyPr/>
          <a:lstStyle/>
          <a:p>
            <a:r>
              <a:t>Pages: 512KB to 4KB, Blocks: 32 to 128 pages</a:t>
            </a:r>
          </a:p>
          <a:p>
            <a:r>
              <a:t>Data read/written in units of pages. </a:t>
            </a:r>
          </a:p>
          <a:p>
            <a:r>
              <a:t>Page can be written only after its block has been erased.</a:t>
            </a:r>
          </a:p>
          <a:p>
            <a:r>
              <a:t>A block wears out after about 10,000 repeated writes.</a:t>
            </a:r>
          </a:p>
        </p:txBody>
      </p:sp>
      <p:sp>
        <p:nvSpPr>
          <p:cNvPr id="1830" name="AutoShape 238"/>
          <p:cNvSpPr/>
          <p:nvPr/>
        </p:nvSpPr>
        <p:spPr>
          <a:xfrm flipV="1">
            <a:off x="4305300" y="1606549"/>
            <a:ext cx="4953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000"/>
                </a:moveTo>
                <a:lnTo>
                  <a:pt x="10800" y="0"/>
                </a:lnTo>
                <a:lnTo>
                  <a:pt x="21600" y="7000"/>
                </a:lnTo>
                <a:lnTo>
                  <a:pt x="14760" y="7000"/>
                </a:lnTo>
                <a:lnTo>
                  <a:pt x="14760" y="21600"/>
                </a:lnTo>
                <a:lnTo>
                  <a:pt x="6840" y="21600"/>
                </a:lnTo>
                <a:lnTo>
                  <a:pt x="6840" y="7000"/>
                </a:lnTo>
                <a:close/>
              </a:path>
            </a:pathLst>
          </a:cu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833" name="Rectangle 239"/>
          <p:cNvGrpSpPr/>
          <p:nvPr/>
        </p:nvGrpSpPr>
        <p:grpSpPr>
          <a:xfrm>
            <a:off x="3505200" y="2354406"/>
            <a:ext cx="2057400" cy="625188"/>
            <a:chOff x="0" y="0"/>
            <a:chExt cx="2057400" cy="625187"/>
          </a:xfrm>
        </p:grpSpPr>
        <p:sp>
          <p:nvSpPr>
            <p:cNvPr id="1831" name="Rectangle"/>
            <p:cNvSpPr/>
            <p:nvPr/>
          </p:nvSpPr>
          <p:spPr>
            <a:xfrm>
              <a:off x="0" y="52243"/>
              <a:ext cx="2057400" cy="520701"/>
            </a:xfrm>
            <a:prstGeom prst="rect">
              <a:avLst/>
            </a:prstGeom>
            <a:solidFill>
              <a:srgbClr val="DEDFF5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32" name="Flash…"/>
            <p:cNvSpPr txBox="1"/>
            <p:nvPr/>
          </p:nvSpPr>
          <p:spPr>
            <a:xfrm>
              <a:off x="224806" y="0"/>
              <a:ext cx="1607788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Flash </a:t>
              </a:r>
            </a:p>
            <a:p>
              <a:pPr algn="ctr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translation layer</a:t>
              </a:r>
            </a:p>
          </p:txBody>
        </p:sp>
      </p:grpSp>
      <p:sp>
        <p:nvSpPr>
          <p:cNvPr id="1834" name="Line 258"/>
          <p:cNvSpPr/>
          <p:nvPr/>
        </p:nvSpPr>
        <p:spPr>
          <a:xfrm>
            <a:off x="4572000" y="2927350"/>
            <a:ext cx="0" cy="381001"/>
          </a:xfrm>
          <a:prstGeom prst="line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35" name="Rectangle 235"/>
          <p:cNvSpPr/>
          <p:nvPr/>
        </p:nvSpPr>
        <p:spPr>
          <a:xfrm>
            <a:off x="3429000" y="1390650"/>
            <a:ext cx="2209800" cy="241300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800" b="0">
                <a:solidFill>
                  <a:srgbClr val="CCFFC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36" name="Rectangle 264"/>
          <p:cNvSpPr/>
          <p:nvPr/>
        </p:nvSpPr>
        <p:spPr>
          <a:xfrm>
            <a:off x="4476750" y="1541462"/>
            <a:ext cx="161925" cy="152401"/>
          </a:xfrm>
          <a:prstGeom prst="rect">
            <a:avLst/>
          </a:prstGeom>
          <a:solidFill>
            <a:srgbClr val="F7F5C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37" name="Text Box 265"/>
          <p:cNvSpPr txBox="1"/>
          <p:nvPr/>
        </p:nvSpPr>
        <p:spPr>
          <a:xfrm>
            <a:off x="3474719" y="1068531"/>
            <a:ext cx="782686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8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I/O bus</a:t>
            </a:r>
          </a:p>
        </p:txBody>
      </p:sp>
      <p:sp>
        <p:nvSpPr>
          <p:cNvPr id="1838" name="Rectangle 271"/>
          <p:cNvSpPr/>
          <p:nvPr/>
        </p:nvSpPr>
        <p:spPr>
          <a:xfrm>
            <a:off x="5562600" y="1174750"/>
            <a:ext cx="4572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39" name="Rectangle 272"/>
          <p:cNvSpPr/>
          <p:nvPr/>
        </p:nvSpPr>
        <p:spPr>
          <a:xfrm>
            <a:off x="3048000" y="1219200"/>
            <a:ext cx="457200" cy="4572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40" name="Rectangle 280"/>
          <p:cNvSpPr/>
          <p:nvPr/>
        </p:nvSpPr>
        <p:spPr>
          <a:xfrm>
            <a:off x="1154112" y="3689350"/>
            <a:ext cx="3124201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843" name="Rectangle 274"/>
          <p:cNvGrpSpPr/>
          <p:nvPr/>
        </p:nvGrpSpPr>
        <p:grpSpPr>
          <a:xfrm>
            <a:off x="1230312" y="3765550"/>
            <a:ext cx="838201" cy="304800"/>
            <a:chOff x="0" y="0"/>
            <a:chExt cx="838200" cy="304800"/>
          </a:xfrm>
        </p:grpSpPr>
        <p:sp>
          <p:nvSpPr>
            <p:cNvPr id="1841" name="Rectangle"/>
            <p:cNvSpPr/>
            <p:nvPr/>
          </p:nvSpPr>
          <p:spPr>
            <a:xfrm>
              <a:off x="0" y="0"/>
              <a:ext cx="838200" cy="304800"/>
            </a:xfrm>
            <a:prstGeom prst="rect">
              <a:avLst/>
            </a:prstGeom>
            <a:solidFill>
              <a:srgbClr val="B2E6B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42" name="Page 0"/>
            <p:cNvSpPr txBox="1"/>
            <p:nvPr/>
          </p:nvSpPr>
          <p:spPr>
            <a:xfrm>
              <a:off x="52069" y="13401"/>
              <a:ext cx="612204" cy="277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500" b="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Page 0</a:t>
              </a:r>
            </a:p>
          </p:txBody>
        </p:sp>
      </p:grpSp>
      <p:grpSp>
        <p:nvGrpSpPr>
          <p:cNvPr id="1846" name="Rectangle 277"/>
          <p:cNvGrpSpPr/>
          <p:nvPr/>
        </p:nvGrpSpPr>
        <p:grpSpPr>
          <a:xfrm>
            <a:off x="2068513" y="3765550"/>
            <a:ext cx="838201" cy="304800"/>
            <a:chOff x="0" y="0"/>
            <a:chExt cx="838200" cy="304800"/>
          </a:xfrm>
        </p:grpSpPr>
        <p:sp>
          <p:nvSpPr>
            <p:cNvPr id="1844" name="Rectangle"/>
            <p:cNvSpPr/>
            <p:nvPr/>
          </p:nvSpPr>
          <p:spPr>
            <a:xfrm>
              <a:off x="0" y="0"/>
              <a:ext cx="838200" cy="304800"/>
            </a:xfrm>
            <a:prstGeom prst="rect">
              <a:avLst/>
            </a:prstGeom>
            <a:solidFill>
              <a:srgbClr val="B2E6B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45" name="Page 1"/>
            <p:cNvSpPr txBox="1"/>
            <p:nvPr/>
          </p:nvSpPr>
          <p:spPr>
            <a:xfrm>
              <a:off x="52069" y="13401"/>
              <a:ext cx="612204" cy="277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500" b="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Page 1</a:t>
              </a:r>
            </a:p>
          </p:txBody>
        </p:sp>
      </p:grpSp>
      <p:grpSp>
        <p:nvGrpSpPr>
          <p:cNvPr id="1849" name="Rectangle 278"/>
          <p:cNvGrpSpPr/>
          <p:nvPr/>
        </p:nvGrpSpPr>
        <p:grpSpPr>
          <a:xfrm>
            <a:off x="3363912" y="3765550"/>
            <a:ext cx="838201" cy="304800"/>
            <a:chOff x="0" y="0"/>
            <a:chExt cx="838200" cy="304800"/>
          </a:xfrm>
        </p:grpSpPr>
        <p:sp>
          <p:nvSpPr>
            <p:cNvPr id="1847" name="Rectangle"/>
            <p:cNvSpPr/>
            <p:nvPr/>
          </p:nvSpPr>
          <p:spPr>
            <a:xfrm>
              <a:off x="0" y="0"/>
              <a:ext cx="838200" cy="304800"/>
            </a:xfrm>
            <a:prstGeom prst="rect">
              <a:avLst/>
            </a:prstGeom>
            <a:solidFill>
              <a:srgbClr val="B2E6B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48" name="Page P-1"/>
            <p:cNvSpPr txBox="1"/>
            <p:nvPr/>
          </p:nvSpPr>
          <p:spPr>
            <a:xfrm>
              <a:off x="52069" y="12000"/>
              <a:ext cx="719323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400" b="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Page P-1</a:t>
              </a:r>
            </a:p>
          </p:txBody>
        </p:sp>
      </p:grpSp>
      <p:sp>
        <p:nvSpPr>
          <p:cNvPr id="1850" name="Text Box 279"/>
          <p:cNvSpPr txBox="1"/>
          <p:nvPr/>
        </p:nvSpPr>
        <p:spPr>
          <a:xfrm>
            <a:off x="2952433" y="3613150"/>
            <a:ext cx="314584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…</a:t>
            </a:r>
          </a:p>
        </p:txBody>
      </p:sp>
      <p:sp>
        <p:nvSpPr>
          <p:cNvPr id="1851" name="Text Box 281"/>
          <p:cNvSpPr txBox="1"/>
          <p:nvPr/>
        </p:nvSpPr>
        <p:spPr>
          <a:xfrm>
            <a:off x="1112520" y="3321049"/>
            <a:ext cx="769625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Block 0</a:t>
            </a:r>
          </a:p>
        </p:txBody>
      </p:sp>
      <p:sp>
        <p:nvSpPr>
          <p:cNvPr id="1852" name="Text Box 282"/>
          <p:cNvSpPr txBox="1"/>
          <p:nvPr/>
        </p:nvSpPr>
        <p:spPr>
          <a:xfrm>
            <a:off x="4357369" y="3657600"/>
            <a:ext cx="314584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…</a:t>
            </a:r>
          </a:p>
        </p:txBody>
      </p:sp>
      <p:sp>
        <p:nvSpPr>
          <p:cNvPr id="1853" name="Rectangle 287"/>
          <p:cNvSpPr/>
          <p:nvPr/>
        </p:nvSpPr>
        <p:spPr>
          <a:xfrm>
            <a:off x="4876800" y="3689350"/>
            <a:ext cx="3124200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856" name="Rectangle 283"/>
          <p:cNvGrpSpPr/>
          <p:nvPr/>
        </p:nvGrpSpPr>
        <p:grpSpPr>
          <a:xfrm>
            <a:off x="4953000" y="3765550"/>
            <a:ext cx="838200" cy="304800"/>
            <a:chOff x="0" y="0"/>
            <a:chExt cx="838200" cy="304800"/>
          </a:xfrm>
        </p:grpSpPr>
        <p:sp>
          <p:nvSpPr>
            <p:cNvPr id="1854" name="Rectangle"/>
            <p:cNvSpPr/>
            <p:nvPr/>
          </p:nvSpPr>
          <p:spPr>
            <a:xfrm>
              <a:off x="0" y="0"/>
              <a:ext cx="838200" cy="304800"/>
            </a:xfrm>
            <a:prstGeom prst="rect">
              <a:avLst/>
            </a:prstGeom>
            <a:solidFill>
              <a:srgbClr val="B2E6B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55" name="Page 0"/>
            <p:cNvSpPr txBox="1"/>
            <p:nvPr/>
          </p:nvSpPr>
          <p:spPr>
            <a:xfrm>
              <a:off x="52069" y="13401"/>
              <a:ext cx="612204" cy="277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500" b="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Page 0</a:t>
              </a:r>
            </a:p>
          </p:txBody>
        </p:sp>
      </p:grpSp>
      <p:grpSp>
        <p:nvGrpSpPr>
          <p:cNvPr id="1859" name="Rectangle 284"/>
          <p:cNvGrpSpPr/>
          <p:nvPr/>
        </p:nvGrpSpPr>
        <p:grpSpPr>
          <a:xfrm>
            <a:off x="5791200" y="3765550"/>
            <a:ext cx="838200" cy="304800"/>
            <a:chOff x="0" y="0"/>
            <a:chExt cx="838200" cy="304800"/>
          </a:xfrm>
        </p:grpSpPr>
        <p:sp>
          <p:nvSpPr>
            <p:cNvPr id="1857" name="Rectangle"/>
            <p:cNvSpPr/>
            <p:nvPr/>
          </p:nvSpPr>
          <p:spPr>
            <a:xfrm>
              <a:off x="0" y="0"/>
              <a:ext cx="838200" cy="304800"/>
            </a:xfrm>
            <a:prstGeom prst="rect">
              <a:avLst/>
            </a:prstGeom>
            <a:solidFill>
              <a:srgbClr val="B2E6B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58" name="Page 1"/>
            <p:cNvSpPr txBox="1"/>
            <p:nvPr/>
          </p:nvSpPr>
          <p:spPr>
            <a:xfrm>
              <a:off x="52069" y="13401"/>
              <a:ext cx="612204" cy="277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500" b="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Page 1</a:t>
              </a:r>
            </a:p>
          </p:txBody>
        </p:sp>
      </p:grpSp>
      <p:grpSp>
        <p:nvGrpSpPr>
          <p:cNvPr id="1862" name="Rectangle 285"/>
          <p:cNvGrpSpPr/>
          <p:nvPr/>
        </p:nvGrpSpPr>
        <p:grpSpPr>
          <a:xfrm>
            <a:off x="7086600" y="3765550"/>
            <a:ext cx="838200" cy="304800"/>
            <a:chOff x="0" y="0"/>
            <a:chExt cx="838200" cy="304800"/>
          </a:xfrm>
        </p:grpSpPr>
        <p:sp>
          <p:nvSpPr>
            <p:cNvPr id="1860" name="Rectangle"/>
            <p:cNvSpPr/>
            <p:nvPr/>
          </p:nvSpPr>
          <p:spPr>
            <a:xfrm>
              <a:off x="0" y="0"/>
              <a:ext cx="838200" cy="304800"/>
            </a:xfrm>
            <a:prstGeom prst="rect">
              <a:avLst/>
            </a:prstGeom>
            <a:solidFill>
              <a:srgbClr val="B2E6B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61" name="Page P-1"/>
            <p:cNvSpPr txBox="1"/>
            <p:nvPr/>
          </p:nvSpPr>
          <p:spPr>
            <a:xfrm>
              <a:off x="52069" y="12000"/>
              <a:ext cx="719323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400" b="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Page P-1</a:t>
              </a:r>
            </a:p>
          </p:txBody>
        </p:sp>
      </p:grpSp>
      <p:sp>
        <p:nvSpPr>
          <p:cNvPr id="1863" name="Text Box 286"/>
          <p:cNvSpPr txBox="1"/>
          <p:nvPr/>
        </p:nvSpPr>
        <p:spPr>
          <a:xfrm>
            <a:off x="6675119" y="3613150"/>
            <a:ext cx="314584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…</a:t>
            </a:r>
          </a:p>
        </p:txBody>
      </p:sp>
      <p:sp>
        <p:nvSpPr>
          <p:cNvPr id="1864" name="Text Box 288"/>
          <p:cNvSpPr txBox="1"/>
          <p:nvPr/>
        </p:nvSpPr>
        <p:spPr>
          <a:xfrm>
            <a:off x="4846319" y="3321049"/>
            <a:ext cx="1015639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Block  B-1</a:t>
            </a:r>
          </a:p>
        </p:txBody>
      </p:sp>
      <p:sp>
        <p:nvSpPr>
          <p:cNvPr id="1865" name="Text Box 291"/>
          <p:cNvSpPr txBox="1"/>
          <p:nvPr/>
        </p:nvSpPr>
        <p:spPr>
          <a:xfrm>
            <a:off x="958532" y="3016249"/>
            <a:ext cx="1416136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Flash memory</a:t>
            </a:r>
          </a:p>
        </p:txBody>
      </p:sp>
      <p:sp>
        <p:nvSpPr>
          <p:cNvPr id="1866" name="Rectangle 292"/>
          <p:cNvSpPr/>
          <p:nvPr/>
        </p:nvSpPr>
        <p:spPr>
          <a:xfrm>
            <a:off x="838200" y="2317750"/>
            <a:ext cx="7467600" cy="2178050"/>
          </a:xfrm>
          <a:prstGeom prst="rect">
            <a:avLst/>
          </a:prstGeom>
          <a:ln w="12700">
            <a:solidFill>
              <a:srgbClr val="000000"/>
            </a:solidFill>
            <a:prstDash val="dash"/>
            <a:miter/>
          </a:ln>
        </p:spPr>
        <p:txBody>
          <a:bodyPr lIns="45719" rIns="45719" anchor="ctr"/>
          <a:lstStyle/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67" name="Text Box 293"/>
          <p:cNvSpPr txBox="1"/>
          <p:nvPr/>
        </p:nvSpPr>
        <p:spPr>
          <a:xfrm>
            <a:off x="791844" y="1981199"/>
            <a:ext cx="2059631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Solid State Disk (SSD)</a:t>
            </a:r>
          </a:p>
        </p:txBody>
      </p:sp>
      <p:sp>
        <p:nvSpPr>
          <p:cNvPr id="1868" name="Text Box 297"/>
          <p:cNvSpPr txBox="1"/>
          <p:nvPr/>
        </p:nvSpPr>
        <p:spPr>
          <a:xfrm>
            <a:off x="4770119" y="1655763"/>
            <a:ext cx="2042162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0" i="1">
                <a:latin typeface="Calibri"/>
                <a:ea typeface="Calibri"/>
                <a:cs typeface="Calibri"/>
                <a:sym typeface="Calibri"/>
              </a:defRPr>
            </a:pPr>
            <a:r>
              <a:t>Requests to read and </a:t>
            </a:r>
          </a:p>
          <a:p>
            <a:pPr>
              <a:defRPr sz="1400" b="0" i="1">
                <a:latin typeface="Calibri"/>
                <a:ea typeface="Calibri"/>
                <a:cs typeface="Calibri"/>
                <a:sym typeface="Calibri"/>
              </a:defRPr>
            </a:pPr>
            <a:r>
              <a:t>write logical disk blocks</a:t>
            </a:r>
          </a:p>
        </p:txBody>
      </p:sp>
      <p:grpSp>
        <p:nvGrpSpPr>
          <p:cNvPr id="1871" name="Rectangle 239"/>
          <p:cNvGrpSpPr/>
          <p:nvPr/>
        </p:nvGrpSpPr>
        <p:grpSpPr>
          <a:xfrm>
            <a:off x="5943600" y="2347402"/>
            <a:ext cx="2057400" cy="625188"/>
            <a:chOff x="0" y="0"/>
            <a:chExt cx="2057400" cy="625187"/>
          </a:xfrm>
        </p:grpSpPr>
        <p:sp>
          <p:nvSpPr>
            <p:cNvPr id="1869" name="Rectangle"/>
            <p:cNvSpPr/>
            <p:nvPr/>
          </p:nvSpPr>
          <p:spPr>
            <a:xfrm>
              <a:off x="0" y="52243"/>
              <a:ext cx="2057400" cy="520701"/>
            </a:xfrm>
            <a:prstGeom prst="rect">
              <a:avLst/>
            </a:prstGeom>
            <a:solidFill>
              <a:srgbClr val="B2E6B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70" name="DRAM…"/>
            <p:cNvSpPr txBox="1"/>
            <p:nvPr/>
          </p:nvSpPr>
          <p:spPr>
            <a:xfrm>
              <a:off x="680387" y="0"/>
              <a:ext cx="696626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DRAM</a:t>
              </a:r>
            </a:p>
            <a:p>
              <a:pPr algn="ctr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Buffer</a:t>
              </a:r>
            </a:p>
          </p:txBody>
        </p:sp>
      </p:grpSp>
      <p:sp>
        <p:nvSpPr>
          <p:cNvPr id="1872" name="Line 258"/>
          <p:cNvSpPr/>
          <p:nvPr/>
        </p:nvSpPr>
        <p:spPr>
          <a:xfrm flipH="1">
            <a:off x="5563234" y="2660755"/>
            <a:ext cx="381001" cy="1"/>
          </a:xfrm>
          <a:prstGeom prst="line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C285-E94A-6A06-5B24-73F508A5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9AC3A-6A77-62EF-1774-17D2B170E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41ACE0-1CD7-E813-F7C9-63FE3F527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197679"/>
            <a:ext cx="7040580" cy="528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743823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47</a:t>
            </a:fld>
            <a:endParaRPr/>
          </a:p>
        </p:txBody>
      </p:sp>
      <p:sp>
        <p:nvSpPr>
          <p:cNvPr id="1875" name="Title 1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SSD Performance Characteristics	</a:t>
            </a:r>
          </a:p>
        </p:txBody>
      </p:sp>
      <p:sp>
        <p:nvSpPr>
          <p:cNvPr id="187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96875" y="1038687"/>
            <a:ext cx="7896225" cy="4752516"/>
          </a:xfrm>
          <a:prstGeom prst="rect">
            <a:avLst/>
          </a:prstGeom>
        </p:spPr>
        <p:txBody>
          <a:bodyPr/>
          <a:lstStyle/>
          <a:p>
            <a:pPr marL="315468" indent="-315468" defTabSz="841247">
              <a:defRPr sz="2208"/>
            </a:pPr>
            <a:r>
              <a:t>Benchmark of Samsung 970 EVO Plus</a:t>
            </a:r>
          </a:p>
          <a:p>
            <a:pPr marL="315468" indent="-315468" defTabSz="841247">
              <a:defRPr sz="2208"/>
            </a:pPr>
            <a:endParaRPr/>
          </a:p>
          <a:p>
            <a:pPr marL="683513" lvl="1" indent="-262890" defTabSz="841247">
              <a:spcBef>
                <a:spcPts val="400"/>
              </a:spcBef>
              <a:defRPr sz="1840" b="0"/>
            </a:pPr>
            <a:endParaRPr/>
          </a:p>
          <a:p>
            <a:pPr marL="0" indent="0" defTabSz="841247">
              <a:buSzTx/>
              <a:buFont typeface="Wingdings 2"/>
              <a:buNone/>
              <a:defRPr sz="2208"/>
            </a:pPr>
            <a:endParaRPr sz="1840" b="0"/>
          </a:p>
          <a:p>
            <a:pPr marL="0" lvl="1" indent="368046" defTabSz="841247">
              <a:spcBef>
                <a:spcPts val="400"/>
              </a:spcBef>
              <a:buSzTx/>
              <a:buFont typeface="Wingdings 2"/>
              <a:buNone/>
              <a:defRPr sz="1840" b="0"/>
            </a:pPr>
            <a:endParaRPr sz="1840" b="0"/>
          </a:p>
          <a:p>
            <a:pPr marL="315468" indent="-315468" defTabSz="841247">
              <a:defRPr sz="2208"/>
            </a:pPr>
            <a:r>
              <a:t>Sequential access faster than random access</a:t>
            </a:r>
          </a:p>
          <a:p>
            <a:pPr marL="683513" lvl="1" indent="-262890" defTabSz="841247">
              <a:spcBef>
                <a:spcPts val="400"/>
              </a:spcBef>
              <a:defRPr sz="1840" b="0"/>
            </a:pPr>
            <a:r>
              <a:t>Common theme in the memory hierarchy</a:t>
            </a:r>
          </a:p>
          <a:p>
            <a:pPr marL="683513" lvl="1" indent="-262890" defTabSz="841247">
              <a:spcBef>
                <a:spcPts val="400"/>
              </a:spcBef>
              <a:defRPr sz="1840" b="0"/>
            </a:pPr>
            <a:r>
              <a:t>DQ = deep queue, issuing many concurrent reads (latency hurts!)</a:t>
            </a:r>
          </a:p>
          <a:p>
            <a:pPr marL="315468" indent="-315468" defTabSz="841247">
              <a:defRPr sz="2208"/>
            </a:pPr>
            <a:r>
              <a:t>Random writes are tricky</a:t>
            </a:r>
          </a:p>
          <a:p>
            <a:pPr marL="683513" lvl="1" indent="-262890" defTabSz="841247">
              <a:spcBef>
                <a:spcPts val="400"/>
              </a:spcBef>
              <a:defRPr sz="1840" b="0"/>
            </a:pPr>
            <a:r>
              <a:t>Erasing a block takes a long time (~1 ms), but the SSD has a pool of pre-erased blocks</a:t>
            </a:r>
          </a:p>
          <a:p>
            <a:pPr marL="683513" lvl="1" indent="-262890" defTabSz="841247">
              <a:spcBef>
                <a:spcPts val="400"/>
              </a:spcBef>
              <a:defRPr sz="1840" b="0"/>
            </a:pPr>
            <a:r>
              <a:t>Modifying a block page requires all other pages to be copied to new block.</a:t>
            </a:r>
          </a:p>
          <a:p>
            <a:pPr marL="683513" lvl="1" indent="-262890" defTabSz="841247">
              <a:spcBef>
                <a:spcPts val="400"/>
              </a:spcBef>
              <a:defRPr sz="1840" b="0"/>
            </a:pPr>
            <a:r>
              <a:t>But the SSD has a write cache that it accumulates writes into…</a:t>
            </a:r>
          </a:p>
        </p:txBody>
      </p:sp>
      <p:sp>
        <p:nvSpPr>
          <p:cNvPr id="1877" name="TextBox 3"/>
          <p:cNvSpPr txBox="1"/>
          <p:nvPr/>
        </p:nvSpPr>
        <p:spPr>
          <a:xfrm>
            <a:off x="151213" y="1939554"/>
            <a:ext cx="8859220" cy="968833"/>
          </a:xfrm>
          <a:prstGeom prst="rect">
            <a:avLst/>
          </a:prstGeom>
          <a:solidFill>
            <a:srgbClr val="E2E2E2"/>
          </a:solidFill>
          <a:ln w="190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Sequential read throughput   2,221 MB/s	 Sequential write tput	1,912 MB/s</a:t>
            </a:r>
          </a:p>
          <a:p>
            <a:pPr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Random ST throughput	         61.7 MB/s	 Random write tput	      165 MB/s</a:t>
            </a:r>
          </a:p>
          <a:p>
            <a:pPr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Random DQ throughput            947  MB/s      Random DQ write               1028 MB/s</a:t>
            </a:r>
          </a:p>
        </p:txBody>
      </p:sp>
      <p:sp>
        <p:nvSpPr>
          <p:cNvPr id="1878" name="Rectangle 5"/>
          <p:cNvSpPr txBox="1"/>
          <p:nvPr/>
        </p:nvSpPr>
        <p:spPr>
          <a:xfrm>
            <a:off x="929047" y="1508299"/>
            <a:ext cx="887056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r>
              <a:t>https://ssd.userbenchmark.com/SpeedTest/711305/Samsung-SSD-970-EVO-Plus-250GB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48</a:t>
            </a:fld>
            <a:endParaRPr/>
          </a:p>
        </p:txBody>
      </p:sp>
      <p:sp>
        <p:nvSpPr>
          <p:cNvPr id="1881" name="Title 1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SSD Tradeoffs	vs Rotating Disks</a:t>
            </a:r>
          </a:p>
        </p:txBody>
      </p:sp>
      <p:sp>
        <p:nvSpPr>
          <p:cNvPr id="188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2039" indent="-312039" defTabSz="832104">
              <a:defRPr sz="2184"/>
            </a:pPr>
            <a:r>
              <a:t>Advantages </a:t>
            </a:r>
          </a:p>
          <a:p>
            <a:pPr marL="676084" lvl="1" indent="-260032" defTabSz="832104">
              <a:spcBef>
                <a:spcPts val="400"/>
              </a:spcBef>
              <a:defRPr sz="1820" b="0"/>
            </a:pPr>
            <a:r>
              <a:t>No moving parts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t> faster, less power, more rugged</a:t>
            </a:r>
          </a:p>
          <a:p>
            <a:pPr marL="676084" lvl="1" indent="-260032" defTabSz="832104">
              <a:spcBef>
                <a:spcPts val="400"/>
              </a:spcBef>
              <a:defRPr sz="1820" b="0"/>
            </a:pPr>
            <a:endParaRPr/>
          </a:p>
          <a:p>
            <a:pPr marL="312039" indent="-312039" defTabSz="832104">
              <a:defRPr sz="2184"/>
            </a:pPr>
            <a:r>
              <a:t>Disadvantages</a:t>
            </a:r>
          </a:p>
          <a:p>
            <a:pPr marL="676084" lvl="1" indent="-260032" defTabSz="832104">
              <a:spcBef>
                <a:spcPts val="400"/>
              </a:spcBef>
              <a:defRPr sz="1820" b="0"/>
            </a:pPr>
            <a:r>
              <a:t>Have the potential to wear out </a:t>
            </a:r>
          </a:p>
          <a:p>
            <a:pPr marL="1040130" lvl="2" indent="-208026" defTabSz="832104">
              <a:spcBef>
                <a:spcPts val="400"/>
              </a:spcBef>
              <a:buClrTx/>
              <a:defRPr sz="1820" b="0"/>
            </a:pPr>
            <a:r>
              <a:t>Mitigated by “wear leveling logic” in flash translation layer</a:t>
            </a:r>
          </a:p>
          <a:p>
            <a:pPr marL="1040130" lvl="2" indent="-208026" defTabSz="832104">
              <a:spcBef>
                <a:spcPts val="400"/>
              </a:spcBef>
              <a:buClrTx/>
              <a:defRPr sz="1820" b="0"/>
            </a:pPr>
            <a:r>
              <a:t>E.g. Samsung 940 EVO Plus guarantees 600 writes/byte of writes before they wear out</a:t>
            </a:r>
          </a:p>
          <a:p>
            <a:pPr marL="1040130" lvl="2" indent="-208026" defTabSz="832104">
              <a:spcBef>
                <a:spcPts val="400"/>
              </a:spcBef>
              <a:buClrTx/>
              <a:defRPr sz="1820" b="0"/>
            </a:pPr>
            <a:r>
              <a:t>Controller migrates data to minimize wear level</a:t>
            </a:r>
          </a:p>
          <a:p>
            <a:pPr marL="676084" lvl="1" indent="-260032" defTabSz="832104">
              <a:spcBef>
                <a:spcPts val="400"/>
              </a:spcBef>
              <a:defRPr sz="1820" b="0"/>
            </a:pPr>
            <a:r>
              <a:t>In 2022, about 4-5 times more expensive per byte</a:t>
            </a:r>
          </a:p>
          <a:p>
            <a:pPr marL="1040130" lvl="2" indent="-208026" defTabSz="832104">
              <a:spcBef>
                <a:spcPts val="400"/>
              </a:spcBef>
              <a:buClrTx/>
              <a:defRPr sz="1820" b="0"/>
            </a:pPr>
            <a:r>
              <a:t>And, relative cost will keep dropping</a:t>
            </a:r>
          </a:p>
          <a:p>
            <a:pPr marL="312039" indent="-312039" defTabSz="832104">
              <a:defRPr sz="2184"/>
            </a:pPr>
            <a:r>
              <a:t>Where are are rotating disks still used?</a:t>
            </a:r>
          </a:p>
          <a:p>
            <a:pPr marL="676084" lvl="1" indent="-260032" defTabSz="832104">
              <a:spcBef>
                <a:spcPts val="400"/>
              </a:spcBef>
              <a:defRPr sz="1820" b="0"/>
            </a:pPr>
            <a:r>
              <a:t>Bulk storage – video, huge datasets / databases, etc.</a:t>
            </a:r>
          </a:p>
          <a:p>
            <a:pPr marL="676084" lvl="1" indent="-260032" defTabSz="832104">
              <a:spcBef>
                <a:spcPts val="400"/>
              </a:spcBef>
              <a:defRPr sz="1820" b="0"/>
            </a:pPr>
            <a:r>
              <a:t>Cheap storage – desktops.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49</a:t>
            </a:fld>
            <a:endParaRPr/>
          </a:p>
        </p:txBody>
      </p:sp>
      <p:sp>
        <p:nvSpPr>
          <p:cNvPr id="1885" name="Rectangle 2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1886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speed gap between CPU, memory and mass storage continues to widen.</a:t>
            </a:r>
          </a:p>
          <a:p>
            <a:endParaRPr/>
          </a:p>
          <a:p>
            <a:r>
              <a:t>Well-written programs exhibit a property called </a:t>
            </a:r>
            <a:r>
              <a:rPr i="1"/>
              <a:t>locality</a:t>
            </a:r>
            <a:r>
              <a:t>.</a:t>
            </a:r>
          </a:p>
          <a:p>
            <a:endParaRPr/>
          </a:p>
          <a:p>
            <a:r>
              <a:t>Memory hierarchies based on </a:t>
            </a:r>
            <a:r>
              <a:rPr i="1"/>
              <a:t>caching</a:t>
            </a:r>
            <a:r>
              <a:t> close the gap by exploiting locality.</a:t>
            </a:r>
          </a:p>
          <a:p>
            <a:endParaRPr/>
          </a:p>
          <a:p>
            <a:r>
              <a:t>Flash memory progress outpacing all other memory and storage technologies (DRAM, SRAM, magnetic disk)</a:t>
            </a:r>
          </a:p>
          <a:p>
            <a:pPr marL="742950" lvl="1" indent="-285750">
              <a:spcBef>
                <a:spcPts val="400"/>
              </a:spcBef>
              <a:defRPr sz="2000" b="0"/>
            </a:pPr>
            <a:r>
              <a:t>Able to stack cells in three dimensions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168509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60" name="Rectangle 32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Memory Read Transaction (1)</a:t>
            </a:r>
          </a:p>
        </p:txBody>
      </p:sp>
      <p:sp>
        <p:nvSpPr>
          <p:cNvPr id="161" name="Rectangle 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CPU places address A on the memory bus.</a:t>
            </a:r>
          </a:p>
        </p:txBody>
      </p:sp>
      <p:sp>
        <p:nvSpPr>
          <p:cNvPr id="162" name="Rectangle 4"/>
          <p:cNvSpPr/>
          <p:nvPr/>
        </p:nvSpPr>
        <p:spPr>
          <a:xfrm>
            <a:off x="6767513" y="3810000"/>
            <a:ext cx="909638" cy="914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3" name="AutoShape 5"/>
          <p:cNvSpPr/>
          <p:nvPr/>
        </p:nvSpPr>
        <p:spPr>
          <a:xfrm>
            <a:off x="2952319" y="3945523"/>
            <a:ext cx="3805669" cy="533401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4" name="Rectangle 8"/>
          <p:cNvSpPr/>
          <p:nvPr/>
        </p:nvSpPr>
        <p:spPr>
          <a:xfrm>
            <a:off x="1887538" y="2667000"/>
            <a:ext cx="684213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5" name="Rectangle 9"/>
          <p:cNvSpPr/>
          <p:nvPr/>
        </p:nvSpPr>
        <p:spPr>
          <a:xfrm>
            <a:off x="1887538" y="2819400"/>
            <a:ext cx="684213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6" name="Rectangle 10"/>
          <p:cNvSpPr/>
          <p:nvPr/>
        </p:nvSpPr>
        <p:spPr>
          <a:xfrm>
            <a:off x="1887538" y="2971800"/>
            <a:ext cx="684213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7" name="Rectangle 11"/>
          <p:cNvSpPr/>
          <p:nvPr/>
        </p:nvSpPr>
        <p:spPr>
          <a:xfrm>
            <a:off x="1887538" y="3124200"/>
            <a:ext cx="684213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8" name="Rectangle 12"/>
          <p:cNvSpPr/>
          <p:nvPr/>
        </p:nvSpPr>
        <p:spPr>
          <a:xfrm>
            <a:off x="1887538" y="3276600"/>
            <a:ext cx="684213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9" name="AutoShape 13"/>
          <p:cNvSpPr/>
          <p:nvPr/>
        </p:nvSpPr>
        <p:spPr>
          <a:xfrm>
            <a:off x="2660650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0" name="AutoShape 14"/>
          <p:cNvSpPr/>
          <p:nvPr/>
        </p:nvSpPr>
        <p:spPr>
          <a:xfrm flipH="1">
            <a:off x="2571750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73" name="Rectangle 15"/>
          <p:cNvGrpSpPr/>
          <p:nvPr/>
        </p:nvGrpSpPr>
        <p:grpSpPr>
          <a:xfrm>
            <a:off x="3105150" y="2514600"/>
            <a:ext cx="533400" cy="1066800"/>
            <a:chOff x="0" y="0"/>
            <a:chExt cx="533400" cy="1066800"/>
          </a:xfrm>
        </p:grpSpPr>
        <p:sp>
          <p:nvSpPr>
            <p:cNvPr id="171" name="Rectangle"/>
            <p:cNvSpPr/>
            <p:nvPr/>
          </p:nvSpPr>
          <p:spPr>
            <a:xfrm>
              <a:off x="0" y="0"/>
              <a:ext cx="533400" cy="106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2" name="ALU"/>
            <p:cNvSpPr txBox="1"/>
            <p:nvPr/>
          </p:nvSpPr>
          <p:spPr>
            <a:xfrm>
              <a:off x="46255" y="383103"/>
              <a:ext cx="440890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ALU</a:t>
              </a:r>
            </a:p>
          </p:txBody>
        </p:sp>
      </p:grpSp>
      <p:sp>
        <p:nvSpPr>
          <p:cNvPr id="174" name="Text Box 16"/>
          <p:cNvSpPr txBox="1"/>
          <p:nvPr/>
        </p:nvSpPr>
        <p:spPr>
          <a:xfrm>
            <a:off x="1701427" y="2364303"/>
            <a:ext cx="1097717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Register file</a:t>
            </a:r>
          </a:p>
        </p:txBody>
      </p:sp>
      <p:sp>
        <p:nvSpPr>
          <p:cNvPr id="175" name="AutoShape 17"/>
          <p:cNvSpPr/>
          <p:nvPr/>
        </p:nvSpPr>
        <p:spPr>
          <a:xfrm>
            <a:off x="1962150" y="3505200"/>
            <a:ext cx="6096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320"/>
                </a:moveTo>
                <a:lnTo>
                  <a:pt x="10800" y="0"/>
                </a:lnTo>
                <a:lnTo>
                  <a:pt x="21600" y="4320"/>
                </a:lnTo>
                <a:lnTo>
                  <a:pt x="16200" y="4320"/>
                </a:lnTo>
                <a:lnTo>
                  <a:pt x="16200" y="17280"/>
                </a:lnTo>
                <a:lnTo>
                  <a:pt x="21600" y="17280"/>
                </a:lnTo>
                <a:lnTo>
                  <a:pt x="10800" y="21600"/>
                </a:lnTo>
                <a:lnTo>
                  <a:pt x="0" y="17280"/>
                </a:lnTo>
                <a:lnTo>
                  <a:pt x="5400" y="17280"/>
                </a:lnTo>
                <a:lnTo>
                  <a:pt x="5400" y="4320"/>
                </a:ln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78" name="Rectangle 19"/>
          <p:cNvGrpSpPr/>
          <p:nvPr/>
        </p:nvGrpSpPr>
        <p:grpSpPr>
          <a:xfrm>
            <a:off x="971550" y="3994150"/>
            <a:ext cx="1873250" cy="577850"/>
            <a:chOff x="0" y="0"/>
            <a:chExt cx="1873250" cy="577850"/>
          </a:xfrm>
        </p:grpSpPr>
        <p:sp>
          <p:nvSpPr>
            <p:cNvPr id="176" name="Rectangle"/>
            <p:cNvSpPr/>
            <p:nvPr/>
          </p:nvSpPr>
          <p:spPr>
            <a:xfrm>
              <a:off x="0" y="0"/>
              <a:ext cx="1873250" cy="57785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7" name="Memory Controller"/>
            <p:cNvSpPr txBox="1"/>
            <p:nvPr/>
          </p:nvSpPr>
          <p:spPr>
            <a:xfrm>
              <a:off x="75822" y="138628"/>
              <a:ext cx="1721606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Memory Controller</a:t>
              </a:r>
            </a:p>
          </p:txBody>
        </p:sp>
      </p:grpSp>
      <p:grpSp>
        <p:nvGrpSpPr>
          <p:cNvPr id="181" name="Group 1"/>
          <p:cNvGrpSpPr/>
          <p:nvPr/>
        </p:nvGrpSpPr>
        <p:grpSpPr>
          <a:xfrm>
            <a:off x="2800350" y="3827978"/>
            <a:ext cx="3962401" cy="363023"/>
            <a:chOff x="0" y="0"/>
            <a:chExt cx="3962400" cy="363021"/>
          </a:xfrm>
        </p:grpSpPr>
        <p:sp>
          <p:nvSpPr>
            <p:cNvPr id="179" name="Line 18"/>
            <p:cNvSpPr/>
            <p:nvPr/>
          </p:nvSpPr>
          <p:spPr>
            <a:xfrm>
              <a:off x="0" y="363021"/>
              <a:ext cx="3962401" cy="1"/>
            </a:xfrm>
            <a:prstGeom prst="line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0" name="Text Box 20"/>
            <p:cNvSpPr txBox="1"/>
            <p:nvPr/>
          </p:nvSpPr>
          <p:spPr>
            <a:xfrm>
              <a:off x="3012152" y="0"/>
              <a:ext cx="227272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 i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</a:t>
              </a:r>
            </a:p>
          </p:txBody>
        </p:sp>
      </p:grpSp>
      <p:sp>
        <p:nvSpPr>
          <p:cNvPr id="182" name="Text Box 21"/>
          <p:cNvSpPr txBox="1"/>
          <p:nvPr/>
        </p:nvSpPr>
        <p:spPr>
          <a:xfrm>
            <a:off x="7719694" y="3705741"/>
            <a:ext cx="207131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0</a:t>
            </a:r>
          </a:p>
        </p:txBody>
      </p:sp>
      <p:sp>
        <p:nvSpPr>
          <p:cNvPr id="183" name="Text Box 22"/>
          <p:cNvSpPr txBox="1"/>
          <p:nvPr/>
        </p:nvSpPr>
        <p:spPr>
          <a:xfrm>
            <a:off x="7703819" y="4208978"/>
            <a:ext cx="227272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</a:t>
            </a:r>
          </a:p>
        </p:txBody>
      </p:sp>
      <p:grpSp>
        <p:nvGrpSpPr>
          <p:cNvPr id="186" name="Rectangle 23"/>
          <p:cNvGrpSpPr/>
          <p:nvPr/>
        </p:nvGrpSpPr>
        <p:grpSpPr>
          <a:xfrm>
            <a:off x="6762750" y="4218875"/>
            <a:ext cx="914400" cy="280800"/>
            <a:chOff x="0" y="0"/>
            <a:chExt cx="914400" cy="280798"/>
          </a:xfrm>
        </p:grpSpPr>
        <p:sp>
          <p:nvSpPr>
            <p:cNvPr id="184" name="Rectangle"/>
            <p:cNvSpPr/>
            <p:nvPr/>
          </p:nvSpPr>
          <p:spPr>
            <a:xfrm>
              <a:off x="0" y="64199"/>
              <a:ext cx="914400" cy="1524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5" name="x"/>
            <p:cNvSpPr txBox="1"/>
            <p:nvPr/>
          </p:nvSpPr>
          <p:spPr>
            <a:xfrm>
              <a:off x="364282" y="0"/>
              <a:ext cx="185836" cy="28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400" i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x</a:t>
              </a:r>
            </a:p>
          </p:txBody>
        </p:sp>
      </p:grpSp>
      <p:sp>
        <p:nvSpPr>
          <p:cNvPr id="187" name="Text Box 24"/>
          <p:cNvSpPr txBox="1"/>
          <p:nvPr/>
        </p:nvSpPr>
        <p:spPr>
          <a:xfrm>
            <a:off x="6538631" y="3491428"/>
            <a:ext cx="1298437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Main memory</a:t>
            </a:r>
          </a:p>
        </p:txBody>
      </p:sp>
      <p:sp>
        <p:nvSpPr>
          <p:cNvPr id="188" name="Text Box 26"/>
          <p:cNvSpPr txBox="1"/>
          <p:nvPr/>
        </p:nvSpPr>
        <p:spPr>
          <a:xfrm>
            <a:off x="1244719" y="3008629"/>
            <a:ext cx="59190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%rax</a:t>
            </a:r>
          </a:p>
        </p:txBody>
      </p:sp>
      <p:sp>
        <p:nvSpPr>
          <p:cNvPr id="189" name="Text Box 28"/>
          <p:cNvSpPr txBox="1"/>
          <p:nvPr/>
        </p:nvSpPr>
        <p:spPr>
          <a:xfrm>
            <a:off x="4674869" y="2438399"/>
            <a:ext cx="2945270" cy="593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Load operation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movq A, %rax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1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1889" name="Title 1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Supplemental slides</a:t>
            </a:r>
          </a:p>
        </p:txBody>
      </p:sp>
      <p:sp>
        <p:nvSpPr>
          <p:cNvPr id="189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1893" name="Rectangle 18"/>
          <p:cNvSpPr/>
          <p:nvPr/>
        </p:nvSpPr>
        <p:spPr>
          <a:xfrm>
            <a:off x="76200" y="3032125"/>
            <a:ext cx="8893175" cy="422275"/>
          </a:xfrm>
          <a:prstGeom prst="rect">
            <a:avLst/>
          </a:prstGeom>
          <a:solidFill>
            <a:srgbClr val="E6E6E6"/>
          </a:solidFill>
          <a:ln w="28575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2228B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94" name="Rectangle 3"/>
          <p:cNvSpPr/>
          <p:nvPr/>
        </p:nvSpPr>
        <p:spPr>
          <a:xfrm>
            <a:off x="76200" y="3032125"/>
            <a:ext cx="8893175" cy="1704976"/>
          </a:xfrm>
          <a:prstGeom prst="rect">
            <a:avLst/>
          </a:prstGeom>
          <a:ln w="28575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450" tIns="44450" rIns="44450" bIns="44450">
            <a:spAutoFit/>
          </a:bodyPr>
          <a:lstStyle/>
          <a:p>
            <a:pPr defTabSz="857250">
              <a:defRPr sz="2000"/>
            </a:pPr>
            <a:r>
              <a:t>Metric		1985	1990	1995	2000	2005	2010	2015	</a:t>
            </a:r>
            <a:r>
              <a:rPr i="1"/>
              <a:t>2015:1985</a:t>
            </a:r>
          </a:p>
          <a:p>
            <a:pPr defTabSz="857250">
              <a:defRPr sz="1600">
                <a:solidFill>
                  <a:srgbClr val="22228B"/>
                </a:solidFill>
              </a:defRPr>
            </a:pPr>
            <a:endParaRPr i="1"/>
          </a:p>
          <a:p>
            <a:pPr defTabSz="857250">
              <a:defRPr sz="1800">
                <a:solidFill>
                  <a:srgbClr val="22228B"/>
                </a:solidFill>
              </a:defRPr>
            </a:pPr>
            <a:r>
              <a:t>$/MB		880	100	30	1	0.1	0.06	0.02	</a:t>
            </a:r>
            <a:r>
              <a:rPr i="1"/>
              <a:t>44,000</a:t>
            </a:r>
          </a:p>
          <a:p>
            <a:pPr defTabSz="857250">
              <a:defRPr sz="1800">
                <a:solidFill>
                  <a:srgbClr val="22228B"/>
                </a:solidFill>
              </a:defRPr>
            </a:pPr>
            <a:r>
              <a:t>access (ns)	200	100	70	60	50	40	20	</a:t>
            </a:r>
            <a:r>
              <a:rPr i="1"/>
              <a:t>10</a:t>
            </a:r>
          </a:p>
          <a:p>
            <a:pPr defTabSz="857250">
              <a:defRPr sz="1800">
                <a:solidFill>
                  <a:srgbClr val="22228B"/>
                </a:solidFill>
              </a:defRPr>
            </a:pPr>
            <a:r>
              <a:t>typical size (MB) 	0.256	4	16	64	2,000	8,000	16.000	</a:t>
            </a:r>
            <a:r>
              <a:rPr i="1"/>
              <a:t>62,500</a:t>
            </a:r>
          </a:p>
        </p:txBody>
      </p:sp>
      <p:sp>
        <p:nvSpPr>
          <p:cNvPr id="1895" name="Rectangle 17"/>
          <p:cNvSpPr/>
          <p:nvPr/>
        </p:nvSpPr>
        <p:spPr>
          <a:xfrm>
            <a:off x="76200" y="5229225"/>
            <a:ext cx="8893175" cy="422275"/>
          </a:xfrm>
          <a:prstGeom prst="rect">
            <a:avLst/>
          </a:prstGeom>
          <a:solidFill>
            <a:srgbClr val="E2E2E2"/>
          </a:solidFill>
          <a:ln w="28575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2228B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96" name="Rectangle 15"/>
          <p:cNvSpPr/>
          <p:nvPr/>
        </p:nvSpPr>
        <p:spPr>
          <a:xfrm>
            <a:off x="98425" y="1482725"/>
            <a:ext cx="8893175" cy="422275"/>
          </a:xfrm>
          <a:prstGeom prst="rect">
            <a:avLst/>
          </a:prstGeom>
          <a:solidFill>
            <a:srgbClr val="E6E6E6"/>
          </a:solidFill>
          <a:ln w="28575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97" name="Rectangle 2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Storage Trends</a:t>
            </a:r>
          </a:p>
        </p:txBody>
      </p:sp>
      <p:sp>
        <p:nvSpPr>
          <p:cNvPr id="1898" name="Rectangle 5"/>
          <p:cNvSpPr txBox="1"/>
          <p:nvPr/>
        </p:nvSpPr>
        <p:spPr>
          <a:xfrm>
            <a:off x="46036" y="2727324"/>
            <a:ext cx="663614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r>
              <a:t>DRAM</a:t>
            </a:r>
          </a:p>
        </p:txBody>
      </p:sp>
      <p:sp>
        <p:nvSpPr>
          <p:cNvPr id="1899" name="Rectangle 8"/>
          <p:cNvSpPr txBox="1"/>
          <p:nvPr/>
        </p:nvSpPr>
        <p:spPr>
          <a:xfrm>
            <a:off x="68261" y="1142999"/>
            <a:ext cx="653345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r>
              <a:t>SRAM</a:t>
            </a:r>
          </a:p>
        </p:txBody>
      </p:sp>
      <p:sp>
        <p:nvSpPr>
          <p:cNvPr id="1900" name="Rectangle 9"/>
          <p:cNvSpPr/>
          <p:nvPr/>
        </p:nvSpPr>
        <p:spPr>
          <a:xfrm>
            <a:off x="76200" y="5229225"/>
            <a:ext cx="8893175" cy="1438276"/>
          </a:xfrm>
          <a:prstGeom prst="rect">
            <a:avLst/>
          </a:prstGeom>
          <a:ln w="28575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450" tIns="44450" rIns="44450" bIns="44450">
            <a:spAutoFit/>
          </a:bodyPr>
          <a:lstStyle/>
          <a:p>
            <a:pPr defTabSz="857250">
              <a:defRPr sz="2000"/>
            </a:pPr>
            <a:r>
              <a:t>Metric		1985	1990	1995	2000	2005	2010	2015	</a:t>
            </a:r>
            <a:r>
              <a:rPr i="1"/>
              <a:t>2015:1985</a:t>
            </a:r>
          </a:p>
          <a:p>
            <a:pPr defTabSz="857250">
              <a:defRPr sz="1600">
                <a:solidFill>
                  <a:srgbClr val="22228B"/>
                </a:solidFill>
              </a:defRPr>
            </a:pPr>
            <a:endParaRPr i="1"/>
          </a:p>
          <a:p>
            <a:pPr defTabSz="857250">
              <a:defRPr sz="1800">
                <a:solidFill>
                  <a:srgbClr val="22228B"/>
                </a:solidFill>
              </a:defRPr>
            </a:pPr>
            <a:r>
              <a:t>$/GB		100,000	8,000	300	10	5	0.3	0.03	</a:t>
            </a:r>
            <a:r>
              <a:rPr i="1"/>
              <a:t>3,333,333</a:t>
            </a:r>
          </a:p>
          <a:p>
            <a:pPr defTabSz="857250">
              <a:defRPr sz="1800">
                <a:solidFill>
                  <a:srgbClr val="22228B"/>
                </a:solidFill>
              </a:defRPr>
            </a:pPr>
            <a:r>
              <a:t>access (ms)	75	28	10	8	</a:t>
            </a:r>
            <a:r>
              <a:rPr i="1"/>
              <a:t>5	3	3	25</a:t>
            </a:r>
          </a:p>
          <a:p>
            <a:pPr defTabSz="857250">
              <a:defRPr sz="1800">
                <a:solidFill>
                  <a:srgbClr val="22228B"/>
                </a:solidFill>
              </a:defRPr>
            </a:pPr>
            <a:r>
              <a:t>typical size (GB) 	0.01	0.16	1	20	160	1,500	3,000	</a:t>
            </a:r>
            <a:r>
              <a:rPr i="1"/>
              <a:t>300,000</a:t>
            </a:r>
          </a:p>
        </p:txBody>
      </p:sp>
      <p:sp>
        <p:nvSpPr>
          <p:cNvPr id="1901" name="Rectangle 11"/>
          <p:cNvSpPr txBox="1"/>
          <p:nvPr/>
        </p:nvSpPr>
        <p:spPr>
          <a:xfrm>
            <a:off x="68261" y="4903787"/>
            <a:ext cx="497522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r>
              <a:t>Disk</a:t>
            </a:r>
          </a:p>
        </p:txBody>
      </p:sp>
      <p:sp>
        <p:nvSpPr>
          <p:cNvPr id="1902" name="Rectangle 6"/>
          <p:cNvSpPr/>
          <p:nvPr/>
        </p:nvSpPr>
        <p:spPr>
          <a:xfrm>
            <a:off x="98425" y="1482724"/>
            <a:ext cx="8893175" cy="1171576"/>
          </a:xfrm>
          <a:prstGeom prst="rect">
            <a:avLst/>
          </a:prstGeom>
          <a:ln w="28575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450" tIns="44450" rIns="44450" bIns="44450">
            <a:spAutoFit/>
          </a:bodyPr>
          <a:lstStyle/>
          <a:p>
            <a:pPr defTabSz="857250">
              <a:defRPr sz="2000"/>
            </a:pPr>
            <a:r>
              <a:t>Metric		1985	1990	1995	2000	2005	2010	2015	</a:t>
            </a:r>
            <a:r>
              <a:rPr i="1"/>
              <a:t>2015:1985</a:t>
            </a:r>
          </a:p>
          <a:p>
            <a:pPr defTabSz="857250">
              <a:defRPr sz="1600">
                <a:solidFill>
                  <a:srgbClr val="22228B"/>
                </a:solidFill>
              </a:defRPr>
            </a:pPr>
            <a:endParaRPr i="1"/>
          </a:p>
          <a:p>
            <a:pPr defTabSz="857250">
              <a:defRPr sz="1800">
                <a:solidFill>
                  <a:srgbClr val="22228B"/>
                </a:solidFill>
              </a:defRPr>
            </a:pPr>
            <a:r>
              <a:t>$/MB		2,900	320	256	100	75	60	</a:t>
            </a:r>
            <a:r>
              <a:rPr i="1"/>
              <a:t>320	116</a:t>
            </a:r>
          </a:p>
          <a:p>
            <a:pPr defTabSz="857250">
              <a:defRPr sz="1800">
                <a:solidFill>
                  <a:srgbClr val="22228B"/>
                </a:solidFill>
              </a:defRPr>
            </a:pPr>
            <a:r>
              <a:t>access (ns)	150	35	15	3	2	1.5	</a:t>
            </a:r>
            <a:r>
              <a:rPr i="1"/>
              <a:t>200	115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52</a:t>
            </a:fld>
            <a:endParaRPr/>
          </a:p>
        </p:txBody>
      </p:sp>
      <p:sp>
        <p:nvSpPr>
          <p:cNvPr id="1905" name="Rectangle 14"/>
          <p:cNvSpPr/>
          <p:nvPr/>
        </p:nvSpPr>
        <p:spPr>
          <a:xfrm>
            <a:off x="76200" y="1814513"/>
            <a:ext cx="8826500" cy="395288"/>
          </a:xfrm>
          <a:prstGeom prst="rect">
            <a:avLst/>
          </a:prstGeom>
          <a:solidFill>
            <a:srgbClr val="E0E0E0"/>
          </a:solidFill>
          <a:ln w="28575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06" name="Rectangle 2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CPU Clock Rates</a:t>
            </a:r>
          </a:p>
        </p:txBody>
      </p:sp>
      <p:sp>
        <p:nvSpPr>
          <p:cNvPr id="1907" name="Rectangle 3"/>
          <p:cNvSpPr/>
          <p:nvPr/>
        </p:nvSpPr>
        <p:spPr>
          <a:xfrm>
            <a:off x="76200" y="1814513"/>
            <a:ext cx="8826500" cy="4079876"/>
          </a:xfrm>
          <a:prstGeom prst="rect">
            <a:avLst/>
          </a:prstGeom>
          <a:ln w="28575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450" tIns="44450" rIns="44450" bIns="44450">
            <a:spAutoFit/>
          </a:bodyPr>
          <a:lstStyle/>
          <a:p>
            <a:pPr>
              <a:defRPr sz="1600"/>
            </a:pPr>
            <a:r>
              <a:t>	</a:t>
            </a:r>
            <a:r>
              <a:rPr sz="2000"/>
              <a:t>1985	1990	1995	</a:t>
            </a:r>
            <a:r>
              <a:rPr sz="1800"/>
              <a:t>2003	2005	2010	2015	</a:t>
            </a:r>
            <a:r>
              <a:rPr sz="1800" i="1"/>
              <a:t>2015:1985</a:t>
            </a:r>
          </a:p>
          <a:p>
            <a:pPr>
              <a:defRPr sz="1400"/>
            </a:pPr>
            <a:endParaRPr sz="1800" i="1"/>
          </a:p>
          <a:p>
            <a:pPr>
              <a:defRPr sz="1800"/>
            </a:pPr>
            <a:r>
              <a:t>CPU	 80286	80386	Pentium	P-4	Core 2	Core i7(n)	Core i7(h)	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Clock </a:t>
            </a:r>
          </a:p>
          <a:p>
            <a:pPr>
              <a:defRPr sz="1800"/>
            </a:pPr>
            <a:r>
              <a:t>rate (MHz) 6	20	150	3,300	2,000	2,500	3,000	500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Cycle </a:t>
            </a:r>
          </a:p>
          <a:p>
            <a:pPr>
              <a:defRPr sz="1800"/>
            </a:pPr>
            <a:r>
              <a:t>time (ns)	166	50	6	0.30	0.50	0.4	0.33	500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Cores	 1  	1	1	1	2	4	4	4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Effective</a:t>
            </a:r>
          </a:p>
          <a:p>
            <a:pPr>
              <a:defRPr sz="1800"/>
            </a:pPr>
            <a:r>
              <a:t>cycle 	166	50	6	0.30	0.25	0.10	0.08	2,075</a:t>
            </a:r>
          </a:p>
          <a:p>
            <a:pPr>
              <a:defRPr sz="1800"/>
            </a:pPr>
            <a:r>
              <a:t>time (ns)</a:t>
            </a:r>
          </a:p>
        </p:txBody>
      </p:sp>
      <p:sp>
        <p:nvSpPr>
          <p:cNvPr id="1908" name="TextBox 6"/>
          <p:cNvSpPr txBox="1"/>
          <p:nvPr/>
        </p:nvSpPr>
        <p:spPr>
          <a:xfrm>
            <a:off x="4516119" y="621267"/>
            <a:ext cx="3597547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Inflection point in computer history</a:t>
            </a:r>
          </a:p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when designers hit the “Power Wall”</a:t>
            </a:r>
          </a:p>
        </p:txBody>
      </p:sp>
      <p:sp>
        <p:nvSpPr>
          <p:cNvPr id="1909" name="Straight Arrow Connector 8"/>
          <p:cNvSpPr/>
          <p:nvPr/>
        </p:nvSpPr>
        <p:spPr>
          <a:xfrm flipH="1">
            <a:off x="4470401" y="1267598"/>
            <a:ext cx="457199" cy="33260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10" name="Rectangle 13"/>
          <p:cNvSpPr/>
          <p:nvPr/>
        </p:nvSpPr>
        <p:spPr>
          <a:xfrm>
            <a:off x="3683000" y="1600204"/>
            <a:ext cx="685800" cy="4724398"/>
          </a:xfrm>
          <a:prstGeom prst="rect">
            <a:avLst/>
          </a:prstGeom>
          <a:ln w="12700">
            <a:solidFill>
              <a:srgbClr val="000000"/>
            </a:solidFill>
            <a:prstDash val="dash"/>
            <a:tailEnd type="triangle"/>
          </a:ln>
        </p:spPr>
        <p:txBody>
          <a:bodyPr lIns="45719" rIns="45719" anchor="ctr"/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11" name="TextBox 1"/>
          <p:cNvSpPr txBox="1"/>
          <p:nvPr/>
        </p:nvSpPr>
        <p:spPr>
          <a:xfrm>
            <a:off x="5341619" y="6197601"/>
            <a:ext cx="2252289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(n) Nehalem processor</a:t>
            </a:r>
          </a:p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(h) Haswell processor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53</a:t>
            </a:fld>
            <a:endParaRPr/>
          </a:p>
        </p:txBody>
      </p:sp>
      <p:sp>
        <p:nvSpPr>
          <p:cNvPr id="378" name="Rectangle 52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Conventional DRAM Organization</a:t>
            </a:r>
          </a:p>
        </p:txBody>
      </p:sp>
      <p:sp>
        <p:nvSpPr>
          <p:cNvPr id="379" name="Rectangle 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/>
            </a:pPr>
            <a:r>
              <a:t>d</a:t>
            </a:r>
            <a:r>
              <a:rPr i="0"/>
              <a:t> x </a:t>
            </a:r>
            <a:r>
              <a:t>w</a:t>
            </a:r>
            <a:r>
              <a:rPr i="0"/>
              <a:t> DRAM:</a:t>
            </a:r>
          </a:p>
          <a:p>
            <a:pPr marL="742950" lvl="1" indent="-285750">
              <a:spcBef>
                <a:spcPts val="400"/>
              </a:spcBef>
              <a:defRPr sz="2000" b="0" i="1"/>
            </a:pPr>
            <a:r>
              <a:t>d⋅ w</a:t>
            </a:r>
            <a:r>
              <a:rPr i="0"/>
              <a:t> total bits organized as </a:t>
            </a:r>
            <a:r>
              <a:t>d</a:t>
            </a:r>
            <a:r>
              <a:rPr i="0"/>
              <a:t> </a:t>
            </a:r>
            <a:r>
              <a:rPr i="0">
                <a:solidFill>
                  <a:srgbClr val="FF0000"/>
                </a:solidFill>
              </a:rPr>
              <a:t>supercells</a:t>
            </a:r>
            <a:r>
              <a:rPr i="0"/>
              <a:t> of size </a:t>
            </a:r>
            <a:r>
              <a:t>w</a:t>
            </a:r>
            <a:r>
              <a:rPr i="0"/>
              <a:t> bits</a:t>
            </a:r>
          </a:p>
        </p:txBody>
      </p:sp>
      <p:sp>
        <p:nvSpPr>
          <p:cNvPr id="380" name="Text Box 4"/>
          <p:cNvSpPr txBox="1"/>
          <p:nvPr/>
        </p:nvSpPr>
        <p:spPr>
          <a:xfrm>
            <a:off x="5851207" y="2748279"/>
            <a:ext cx="43761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cols</a:t>
            </a:r>
          </a:p>
        </p:txBody>
      </p:sp>
      <p:sp>
        <p:nvSpPr>
          <p:cNvPr id="381" name="Text Box 5"/>
          <p:cNvSpPr txBox="1"/>
          <p:nvPr/>
        </p:nvSpPr>
        <p:spPr>
          <a:xfrm>
            <a:off x="4046219" y="4151629"/>
            <a:ext cx="49307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rows</a:t>
            </a:r>
          </a:p>
        </p:txBody>
      </p:sp>
      <p:sp>
        <p:nvSpPr>
          <p:cNvPr id="382" name="Rectangle 6"/>
          <p:cNvSpPr/>
          <p:nvPr/>
        </p:nvSpPr>
        <p:spPr>
          <a:xfrm>
            <a:off x="4867275" y="32607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/>
            </a:pPr>
            <a:endParaRPr/>
          </a:p>
        </p:txBody>
      </p:sp>
      <p:sp>
        <p:nvSpPr>
          <p:cNvPr id="383" name="Rectangle 7"/>
          <p:cNvSpPr/>
          <p:nvPr/>
        </p:nvSpPr>
        <p:spPr>
          <a:xfrm>
            <a:off x="5476875" y="32607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4" name="Rectangle 8"/>
          <p:cNvSpPr/>
          <p:nvPr/>
        </p:nvSpPr>
        <p:spPr>
          <a:xfrm>
            <a:off x="6086475" y="32607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5" name="Rectangle 9"/>
          <p:cNvSpPr/>
          <p:nvPr/>
        </p:nvSpPr>
        <p:spPr>
          <a:xfrm>
            <a:off x="6696075" y="32607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6" name="Rectangle 10"/>
          <p:cNvSpPr/>
          <p:nvPr/>
        </p:nvSpPr>
        <p:spPr>
          <a:xfrm>
            <a:off x="4867275" y="37941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/>
            </a:pPr>
            <a:endParaRPr/>
          </a:p>
        </p:txBody>
      </p:sp>
      <p:sp>
        <p:nvSpPr>
          <p:cNvPr id="387" name="Rectangle 11"/>
          <p:cNvSpPr/>
          <p:nvPr/>
        </p:nvSpPr>
        <p:spPr>
          <a:xfrm>
            <a:off x="5476875" y="37941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8" name="Rectangle 12"/>
          <p:cNvSpPr/>
          <p:nvPr/>
        </p:nvSpPr>
        <p:spPr>
          <a:xfrm>
            <a:off x="6086475" y="37941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9" name="Rectangle 13"/>
          <p:cNvSpPr/>
          <p:nvPr/>
        </p:nvSpPr>
        <p:spPr>
          <a:xfrm>
            <a:off x="6696075" y="37941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0" name="Rectangle 14"/>
          <p:cNvSpPr/>
          <p:nvPr/>
        </p:nvSpPr>
        <p:spPr>
          <a:xfrm>
            <a:off x="4867275" y="43275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/>
            </a:pPr>
            <a:endParaRPr/>
          </a:p>
        </p:txBody>
      </p:sp>
      <p:sp>
        <p:nvSpPr>
          <p:cNvPr id="391" name="Rectangle 15"/>
          <p:cNvSpPr/>
          <p:nvPr/>
        </p:nvSpPr>
        <p:spPr>
          <a:xfrm>
            <a:off x="5476875" y="4327525"/>
            <a:ext cx="609600" cy="533400"/>
          </a:xfrm>
          <a:prstGeom prst="rect">
            <a:avLst/>
          </a:prstGeom>
          <a:solidFill>
            <a:srgbClr val="00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/>
            </a:pPr>
            <a:endParaRPr/>
          </a:p>
        </p:txBody>
      </p:sp>
      <p:sp>
        <p:nvSpPr>
          <p:cNvPr id="392" name="Rectangle 16"/>
          <p:cNvSpPr/>
          <p:nvPr/>
        </p:nvSpPr>
        <p:spPr>
          <a:xfrm>
            <a:off x="6086475" y="43275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3" name="Rectangle 17"/>
          <p:cNvSpPr/>
          <p:nvPr/>
        </p:nvSpPr>
        <p:spPr>
          <a:xfrm>
            <a:off x="6696075" y="43275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4" name="Rectangle 18"/>
          <p:cNvSpPr/>
          <p:nvPr/>
        </p:nvSpPr>
        <p:spPr>
          <a:xfrm>
            <a:off x="4867275" y="48609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/>
            </a:pPr>
            <a:endParaRPr/>
          </a:p>
        </p:txBody>
      </p:sp>
      <p:sp>
        <p:nvSpPr>
          <p:cNvPr id="395" name="Rectangle 19"/>
          <p:cNvSpPr/>
          <p:nvPr/>
        </p:nvSpPr>
        <p:spPr>
          <a:xfrm>
            <a:off x="5476875" y="48609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6" name="Rectangle 20"/>
          <p:cNvSpPr/>
          <p:nvPr/>
        </p:nvSpPr>
        <p:spPr>
          <a:xfrm>
            <a:off x="6086475" y="48609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7" name="Rectangle 21"/>
          <p:cNvSpPr/>
          <p:nvPr/>
        </p:nvSpPr>
        <p:spPr>
          <a:xfrm>
            <a:off x="6696075" y="48609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8" name="Text Box 22"/>
          <p:cNvSpPr txBox="1"/>
          <p:nvPr/>
        </p:nvSpPr>
        <p:spPr>
          <a:xfrm>
            <a:off x="5065394" y="2948304"/>
            <a:ext cx="19681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0</a:t>
            </a:r>
          </a:p>
        </p:txBody>
      </p:sp>
      <p:sp>
        <p:nvSpPr>
          <p:cNvPr id="399" name="Text Box 23"/>
          <p:cNvSpPr txBox="1"/>
          <p:nvPr/>
        </p:nvSpPr>
        <p:spPr>
          <a:xfrm>
            <a:off x="5674994" y="2964179"/>
            <a:ext cx="19681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1</a:t>
            </a:r>
          </a:p>
        </p:txBody>
      </p:sp>
      <p:sp>
        <p:nvSpPr>
          <p:cNvPr id="400" name="Text Box 24"/>
          <p:cNvSpPr txBox="1"/>
          <p:nvPr/>
        </p:nvSpPr>
        <p:spPr>
          <a:xfrm>
            <a:off x="6292532" y="2964179"/>
            <a:ext cx="19681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2</a:t>
            </a:r>
          </a:p>
        </p:txBody>
      </p:sp>
      <p:sp>
        <p:nvSpPr>
          <p:cNvPr id="401" name="Text Box 25"/>
          <p:cNvSpPr txBox="1"/>
          <p:nvPr/>
        </p:nvSpPr>
        <p:spPr>
          <a:xfrm>
            <a:off x="6902133" y="2964179"/>
            <a:ext cx="19681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3</a:t>
            </a:r>
          </a:p>
        </p:txBody>
      </p:sp>
      <p:sp>
        <p:nvSpPr>
          <p:cNvPr id="402" name="Text Box 26"/>
          <p:cNvSpPr txBox="1"/>
          <p:nvPr/>
        </p:nvSpPr>
        <p:spPr>
          <a:xfrm>
            <a:off x="4608194" y="3389629"/>
            <a:ext cx="19681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0</a:t>
            </a:r>
          </a:p>
        </p:txBody>
      </p:sp>
      <p:sp>
        <p:nvSpPr>
          <p:cNvPr id="403" name="Text Box 27"/>
          <p:cNvSpPr txBox="1"/>
          <p:nvPr/>
        </p:nvSpPr>
        <p:spPr>
          <a:xfrm>
            <a:off x="4608194" y="3923029"/>
            <a:ext cx="19681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1</a:t>
            </a:r>
          </a:p>
        </p:txBody>
      </p:sp>
      <p:sp>
        <p:nvSpPr>
          <p:cNvPr id="404" name="Text Box 28"/>
          <p:cNvSpPr txBox="1"/>
          <p:nvPr/>
        </p:nvSpPr>
        <p:spPr>
          <a:xfrm>
            <a:off x="4608194" y="4456429"/>
            <a:ext cx="19681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2</a:t>
            </a:r>
          </a:p>
        </p:txBody>
      </p:sp>
      <p:sp>
        <p:nvSpPr>
          <p:cNvPr id="405" name="Text Box 29"/>
          <p:cNvSpPr txBox="1"/>
          <p:nvPr/>
        </p:nvSpPr>
        <p:spPr>
          <a:xfrm>
            <a:off x="4608194" y="4989829"/>
            <a:ext cx="19681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3</a:t>
            </a:r>
          </a:p>
        </p:txBody>
      </p:sp>
      <p:sp>
        <p:nvSpPr>
          <p:cNvPr id="406" name="Rectangle 30"/>
          <p:cNvSpPr/>
          <p:nvPr/>
        </p:nvSpPr>
        <p:spPr>
          <a:xfrm>
            <a:off x="4864100" y="3260725"/>
            <a:ext cx="2438400" cy="2133600"/>
          </a:xfrm>
          <a:prstGeom prst="rect">
            <a:avLst/>
          </a:prstGeom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7" name="Rectangle 31"/>
          <p:cNvSpPr/>
          <p:nvPr/>
        </p:nvSpPr>
        <p:spPr>
          <a:xfrm>
            <a:off x="4864100" y="56991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/>
            </a:pPr>
            <a:endParaRPr/>
          </a:p>
        </p:txBody>
      </p:sp>
      <p:sp>
        <p:nvSpPr>
          <p:cNvPr id="408" name="Rectangle 32"/>
          <p:cNvSpPr/>
          <p:nvPr/>
        </p:nvSpPr>
        <p:spPr>
          <a:xfrm>
            <a:off x="5473700" y="56991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/>
            </a:pPr>
            <a:endParaRPr/>
          </a:p>
        </p:txBody>
      </p:sp>
      <p:sp>
        <p:nvSpPr>
          <p:cNvPr id="409" name="Rectangle 33"/>
          <p:cNvSpPr/>
          <p:nvPr/>
        </p:nvSpPr>
        <p:spPr>
          <a:xfrm>
            <a:off x="6083300" y="56991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0" name="Rectangle 34"/>
          <p:cNvSpPr/>
          <p:nvPr/>
        </p:nvSpPr>
        <p:spPr>
          <a:xfrm>
            <a:off x="6692900" y="56991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1" name="Rectangle 35"/>
          <p:cNvSpPr/>
          <p:nvPr/>
        </p:nvSpPr>
        <p:spPr>
          <a:xfrm>
            <a:off x="4864100" y="5699125"/>
            <a:ext cx="2438400" cy="533400"/>
          </a:xfrm>
          <a:prstGeom prst="rect">
            <a:avLst/>
          </a:prstGeom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2" name="Text Box 36"/>
          <p:cNvSpPr txBox="1"/>
          <p:nvPr/>
        </p:nvSpPr>
        <p:spPr>
          <a:xfrm>
            <a:off x="5350639" y="6301105"/>
            <a:ext cx="156692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/>
            </a:lvl1pPr>
          </a:lstStyle>
          <a:p>
            <a:r>
              <a:t>Internal row buffer</a:t>
            </a:r>
          </a:p>
        </p:txBody>
      </p:sp>
      <p:sp>
        <p:nvSpPr>
          <p:cNvPr id="413" name="Rectangle 37"/>
          <p:cNvSpPr/>
          <p:nvPr/>
        </p:nvSpPr>
        <p:spPr>
          <a:xfrm>
            <a:off x="4029075" y="2667000"/>
            <a:ext cx="3505200" cy="4038600"/>
          </a:xfrm>
          <a:prstGeom prst="rect">
            <a:avLst/>
          </a:prstGeom>
          <a:ln w="12700">
            <a:solidFill>
              <a:srgbClr val="000000"/>
            </a:solidFill>
            <a:prstDash val="dash"/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4" name="Text Box 38"/>
          <p:cNvSpPr txBox="1"/>
          <p:nvPr/>
        </p:nvSpPr>
        <p:spPr>
          <a:xfrm>
            <a:off x="3938269" y="2354579"/>
            <a:ext cx="150233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16 x 8 DRAM chip</a:t>
            </a:r>
          </a:p>
        </p:txBody>
      </p:sp>
      <p:sp>
        <p:nvSpPr>
          <p:cNvPr id="415" name="Line 39"/>
          <p:cNvSpPr/>
          <p:nvPr/>
        </p:nvSpPr>
        <p:spPr>
          <a:xfrm flipV="1">
            <a:off x="2886075" y="3702049"/>
            <a:ext cx="1143001" cy="1587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6" name="Text Box 40"/>
          <p:cNvSpPr txBox="1"/>
          <p:nvPr/>
        </p:nvSpPr>
        <p:spPr>
          <a:xfrm>
            <a:off x="3206433" y="3770629"/>
            <a:ext cx="59190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addr</a:t>
            </a:r>
          </a:p>
        </p:txBody>
      </p:sp>
      <p:sp>
        <p:nvSpPr>
          <p:cNvPr id="417" name="Line 41"/>
          <p:cNvSpPr/>
          <p:nvPr/>
        </p:nvSpPr>
        <p:spPr>
          <a:xfrm>
            <a:off x="2886075" y="5470525"/>
            <a:ext cx="1143001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8" name="Text Box 42"/>
          <p:cNvSpPr txBox="1"/>
          <p:nvPr/>
        </p:nvSpPr>
        <p:spPr>
          <a:xfrm>
            <a:off x="3174683" y="5523229"/>
            <a:ext cx="59190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data</a:t>
            </a:r>
          </a:p>
        </p:txBody>
      </p:sp>
      <p:sp>
        <p:nvSpPr>
          <p:cNvPr id="419" name="Text Box 43"/>
          <p:cNvSpPr txBox="1"/>
          <p:nvPr/>
        </p:nvSpPr>
        <p:spPr>
          <a:xfrm>
            <a:off x="7876747" y="4458017"/>
            <a:ext cx="835879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sz="1600"/>
            </a:pPr>
            <a:r>
              <a:t>supercell</a:t>
            </a:r>
          </a:p>
          <a:p>
            <a:pPr algn="ctr">
              <a:defRPr sz="1600"/>
            </a:pPr>
            <a:r>
              <a:t>(2,1)</a:t>
            </a:r>
          </a:p>
        </p:txBody>
      </p:sp>
      <p:sp>
        <p:nvSpPr>
          <p:cNvPr id="420" name="Line 44"/>
          <p:cNvSpPr/>
          <p:nvPr/>
        </p:nvSpPr>
        <p:spPr>
          <a:xfrm flipH="1" flipV="1">
            <a:off x="5857874" y="4632324"/>
            <a:ext cx="1981201" cy="15240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1" name="Text Box 45"/>
          <p:cNvSpPr txBox="1"/>
          <p:nvPr/>
        </p:nvSpPr>
        <p:spPr>
          <a:xfrm>
            <a:off x="3228658" y="3388042"/>
            <a:ext cx="43059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200"/>
            </a:pPr>
            <a:r>
              <a:t>2 bits</a:t>
            </a:r>
          </a:p>
          <a:p>
            <a:pPr>
              <a:defRPr sz="1200"/>
            </a:pPr>
            <a:r>
              <a:t>/</a:t>
            </a:r>
          </a:p>
        </p:txBody>
      </p:sp>
      <p:sp>
        <p:nvSpPr>
          <p:cNvPr id="422" name="Text Box 46"/>
          <p:cNvSpPr txBox="1"/>
          <p:nvPr/>
        </p:nvSpPr>
        <p:spPr>
          <a:xfrm>
            <a:off x="3235008" y="5170804"/>
            <a:ext cx="43059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200"/>
            </a:pPr>
            <a:r>
              <a:t>8 bits</a:t>
            </a:r>
          </a:p>
          <a:p>
            <a:pPr>
              <a:defRPr sz="1200"/>
            </a:pPr>
            <a:r>
              <a:t>/</a:t>
            </a:r>
          </a:p>
        </p:txBody>
      </p:sp>
      <p:grpSp>
        <p:nvGrpSpPr>
          <p:cNvPr id="425" name="Rectangle 47"/>
          <p:cNvGrpSpPr/>
          <p:nvPr/>
        </p:nvGrpSpPr>
        <p:grpSpPr>
          <a:xfrm>
            <a:off x="1743075" y="3032125"/>
            <a:ext cx="1143000" cy="3200400"/>
            <a:chOff x="0" y="0"/>
            <a:chExt cx="1143000" cy="3200400"/>
          </a:xfrm>
        </p:grpSpPr>
        <p:sp>
          <p:nvSpPr>
            <p:cNvPr id="423" name="Rectangle"/>
            <p:cNvSpPr/>
            <p:nvPr/>
          </p:nvSpPr>
          <p:spPr>
            <a:xfrm>
              <a:off x="0" y="0"/>
              <a:ext cx="1143000" cy="32004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24" name="Memory…"/>
            <p:cNvSpPr txBox="1"/>
            <p:nvPr/>
          </p:nvSpPr>
          <p:spPr>
            <a:xfrm>
              <a:off x="135205" y="1325879"/>
              <a:ext cx="872590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600"/>
              </a:pPr>
              <a:r>
                <a:t>Memory</a:t>
              </a:r>
            </a:p>
            <a:p>
              <a:pPr algn="ctr">
                <a:defRPr sz="1600"/>
              </a:pPr>
              <a:r>
                <a:t>controller</a:t>
              </a:r>
            </a:p>
          </p:txBody>
        </p:sp>
      </p:grpSp>
      <p:sp>
        <p:nvSpPr>
          <p:cNvPr id="426" name="AutoShape 48"/>
          <p:cNvSpPr/>
          <p:nvPr/>
        </p:nvSpPr>
        <p:spPr>
          <a:xfrm>
            <a:off x="447675" y="4251325"/>
            <a:ext cx="1295400" cy="457200"/>
          </a:xfrm>
          <a:prstGeom prst="leftRightArrow">
            <a:avLst>
              <a:gd name="adj1" fmla="val 50000"/>
              <a:gd name="adj2" fmla="val 56667"/>
            </a:avLst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/>
            </a:pPr>
            <a:endParaRPr/>
          </a:p>
        </p:txBody>
      </p:sp>
      <p:sp>
        <p:nvSpPr>
          <p:cNvPr id="427" name="Text Box 49"/>
          <p:cNvSpPr txBox="1"/>
          <p:nvPr/>
        </p:nvSpPr>
        <p:spPr>
          <a:xfrm>
            <a:off x="502920" y="4792980"/>
            <a:ext cx="127978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(to/from cores)</a:t>
            </a:r>
          </a:p>
        </p:txBody>
      </p:sp>
    </p:spTree>
    <p:extLst>
      <p:ext uri="{BB962C8B-B14F-4D97-AF65-F5344CB8AC3E}">
        <p14:creationId xmlns:p14="http://schemas.microsoft.com/office/powerpoint/2010/main" val="1998529970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54</a:t>
            </a:fld>
            <a:endParaRPr/>
          </a:p>
        </p:txBody>
      </p:sp>
      <p:sp>
        <p:nvSpPr>
          <p:cNvPr id="430" name="Rectangle 62"/>
          <p:cNvSpPr/>
          <p:nvPr/>
        </p:nvSpPr>
        <p:spPr>
          <a:xfrm>
            <a:off x="4714875" y="5715000"/>
            <a:ext cx="2438400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1" name="Rectangle 52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Reading DRAM Supercell (2,1)</a:t>
            </a:r>
          </a:p>
        </p:txBody>
      </p:sp>
      <p:sp>
        <p:nvSpPr>
          <p:cNvPr id="432" name="Rectangle 53"/>
          <p:cNvSpPr txBox="1">
            <a:spLocks noGrp="1"/>
          </p:cNvSpPr>
          <p:nvPr>
            <p:ph type="body" sz="quarter" idx="1"/>
          </p:nvPr>
        </p:nvSpPr>
        <p:spPr>
          <a:xfrm>
            <a:off x="519111" y="1219200"/>
            <a:ext cx="8167690" cy="9906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Font typeface="Wingdings 2"/>
              <a:buNone/>
              <a:defRPr sz="2000"/>
            </a:pPr>
            <a:r>
              <a:t>Step 1(a): Row access strobe (</a:t>
            </a:r>
            <a:r>
              <a:rPr>
                <a:solidFill>
                  <a:srgbClr val="FF0000"/>
                </a:solidFill>
              </a:rPr>
              <a:t>RAS</a:t>
            </a:r>
            <a:r>
              <a:t>) selects row 2.</a:t>
            </a:r>
          </a:p>
          <a:p>
            <a:pPr>
              <a:spcBef>
                <a:spcPts val="400"/>
              </a:spcBef>
              <a:buSzTx/>
              <a:buFont typeface="Wingdings 2"/>
              <a:buNone/>
              <a:defRPr sz="2000">
                <a:effectLst>
                  <a:outerShdw blurRad="38100" dist="38100" dir="2700000" rotWithShape="0">
                    <a:srgbClr val="DDDDDD"/>
                  </a:outerShdw>
                </a:effectLst>
              </a:defRPr>
            </a:pPr>
            <a:r>
              <a:t>Step 1(b): Row 2 copied from DRAM array to row buffer.</a:t>
            </a:r>
          </a:p>
        </p:txBody>
      </p:sp>
      <p:sp>
        <p:nvSpPr>
          <p:cNvPr id="433" name="Text Box 5"/>
          <p:cNvSpPr txBox="1"/>
          <p:nvPr/>
        </p:nvSpPr>
        <p:spPr>
          <a:xfrm>
            <a:off x="5689282" y="2748279"/>
            <a:ext cx="46519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Cols</a:t>
            </a:r>
          </a:p>
        </p:txBody>
      </p:sp>
      <p:sp>
        <p:nvSpPr>
          <p:cNvPr id="434" name="Text Box 6"/>
          <p:cNvSpPr txBox="1"/>
          <p:nvPr/>
        </p:nvSpPr>
        <p:spPr>
          <a:xfrm>
            <a:off x="3881008" y="4151630"/>
            <a:ext cx="54854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/>
            </a:lvl1pPr>
          </a:lstStyle>
          <a:p>
            <a:r>
              <a:t>Rows</a:t>
            </a:r>
          </a:p>
        </p:txBody>
      </p:sp>
      <p:sp>
        <p:nvSpPr>
          <p:cNvPr id="435" name="Rectangle 7"/>
          <p:cNvSpPr/>
          <p:nvPr/>
        </p:nvSpPr>
        <p:spPr>
          <a:xfrm>
            <a:off x="4705350" y="32607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/>
            </a:pPr>
            <a:endParaRPr/>
          </a:p>
        </p:txBody>
      </p:sp>
      <p:sp>
        <p:nvSpPr>
          <p:cNvPr id="436" name="Rectangle 8"/>
          <p:cNvSpPr/>
          <p:nvPr/>
        </p:nvSpPr>
        <p:spPr>
          <a:xfrm>
            <a:off x="5314950" y="32607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7" name="Rectangle 9"/>
          <p:cNvSpPr/>
          <p:nvPr/>
        </p:nvSpPr>
        <p:spPr>
          <a:xfrm>
            <a:off x="5924550" y="32607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8" name="Rectangle 10"/>
          <p:cNvSpPr/>
          <p:nvPr/>
        </p:nvSpPr>
        <p:spPr>
          <a:xfrm>
            <a:off x="6534150" y="32607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9" name="Rectangle 11"/>
          <p:cNvSpPr/>
          <p:nvPr/>
        </p:nvSpPr>
        <p:spPr>
          <a:xfrm>
            <a:off x="4705350" y="37941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/>
            </a:pPr>
            <a:endParaRPr/>
          </a:p>
        </p:txBody>
      </p:sp>
      <p:sp>
        <p:nvSpPr>
          <p:cNvPr id="440" name="Rectangle 12"/>
          <p:cNvSpPr/>
          <p:nvPr/>
        </p:nvSpPr>
        <p:spPr>
          <a:xfrm>
            <a:off x="5314950" y="37941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1" name="Rectangle 13"/>
          <p:cNvSpPr/>
          <p:nvPr/>
        </p:nvSpPr>
        <p:spPr>
          <a:xfrm>
            <a:off x="5924550" y="37941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2" name="Rectangle 14"/>
          <p:cNvSpPr/>
          <p:nvPr/>
        </p:nvSpPr>
        <p:spPr>
          <a:xfrm>
            <a:off x="6534150" y="37941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3" name="Text Box 4"/>
          <p:cNvSpPr txBox="1"/>
          <p:nvPr/>
        </p:nvSpPr>
        <p:spPr>
          <a:xfrm>
            <a:off x="2806383" y="3084829"/>
            <a:ext cx="95771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RAS = 2</a:t>
            </a:r>
          </a:p>
        </p:txBody>
      </p:sp>
      <p:sp>
        <p:nvSpPr>
          <p:cNvPr id="444" name="Rectangle 15"/>
          <p:cNvSpPr/>
          <p:nvPr/>
        </p:nvSpPr>
        <p:spPr>
          <a:xfrm>
            <a:off x="4705350" y="4327525"/>
            <a:ext cx="609600" cy="533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/>
            </a:pPr>
            <a:endParaRPr/>
          </a:p>
        </p:txBody>
      </p:sp>
      <p:sp>
        <p:nvSpPr>
          <p:cNvPr id="445" name="Rectangle 16"/>
          <p:cNvSpPr/>
          <p:nvPr/>
        </p:nvSpPr>
        <p:spPr>
          <a:xfrm>
            <a:off x="5314950" y="4327525"/>
            <a:ext cx="609600" cy="533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/>
            </a:pPr>
            <a:endParaRPr/>
          </a:p>
        </p:txBody>
      </p:sp>
      <p:sp>
        <p:nvSpPr>
          <p:cNvPr id="446" name="Rectangle 17"/>
          <p:cNvSpPr/>
          <p:nvPr/>
        </p:nvSpPr>
        <p:spPr>
          <a:xfrm>
            <a:off x="5924550" y="4327525"/>
            <a:ext cx="609600" cy="533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7" name="Rectangle 18"/>
          <p:cNvSpPr/>
          <p:nvPr/>
        </p:nvSpPr>
        <p:spPr>
          <a:xfrm>
            <a:off x="6534150" y="4327525"/>
            <a:ext cx="609600" cy="533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8" name="Text Box 23"/>
          <p:cNvSpPr txBox="1"/>
          <p:nvPr/>
        </p:nvSpPr>
        <p:spPr>
          <a:xfrm>
            <a:off x="4903469" y="2948304"/>
            <a:ext cx="19681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0</a:t>
            </a:r>
          </a:p>
        </p:txBody>
      </p:sp>
      <p:sp>
        <p:nvSpPr>
          <p:cNvPr id="449" name="Text Box 24"/>
          <p:cNvSpPr txBox="1"/>
          <p:nvPr/>
        </p:nvSpPr>
        <p:spPr>
          <a:xfrm>
            <a:off x="5513069" y="2964179"/>
            <a:ext cx="19681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1</a:t>
            </a:r>
          </a:p>
        </p:txBody>
      </p:sp>
      <p:sp>
        <p:nvSpPr>
          <p:cNvPr id="450" name="Text Box 25"/>
          <p:cNvSpPr txBox="1"/>
          <p:nvPr/>
        </p:nvSpPr>
        <p:spPr>
          <a:xfrm>
            <a:off x="6130607" y="2964179"/>
            <a:ext cx="19681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2</a:t>
            </a:r>
          </a:p>
        </p:txBody>
      </p:sp>
      <p:sp>
        <p:nvSpPr>
          <p:cNvPr id="451" name="Text Box 26"/>
          <p:cNvSpPr txBox="1"/>
          <p:nvPr/>
        </p:nvSpPr>
        <p:spPr>
          <a:xfrm>
            <a:off x="6740208" y="2964179"/>
            <a:ext cx="19681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3</a:t>
            </a:r>
          </a:p>
        </p:txBody>
      </p:sp>
      <p:sp>
        <p:nvSpPr>
          <p:cNvPr id="452" name="Text Box 27"/>
          <p:cNvSpPr txBox="1"/>
          <p:nvPr/>
        </p:nvSpPr>
        <p:spPr>
          <a:xfrm>
            <a:off x="4446269" y="3389629"/>
            <a:ext cx="19681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0</a:t>
            </a:r>
          </a:p>
        </p:txBody>
      </p:sp>
      <p:sp>
        <p:nvSpPr>
          <p:cNvPr id="453" name="Text Box 28"/>
          <p:cNvSpPr txBox="1"/>
          <p:nvPr/>
        </p:nvSpPr>
        <p:spPr>
          <a:xfrm>
            <a:off x="4446269" y="3923029"/>
            <a:ext cx="19681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1</a:t>
            </a:r>
          </a:p>
        </p:txBody>
      </p:sp>
      <p:sp>
        <p:nvSpPr>
          <p:cNvPr id="454" name="Text Box 29"/>
          <p:cNvSpPr txBox="1"/>
          <p:nvPr/>
        </p:nvSpPr>
        <p:spPr>
          <a:xfrm>
            <a:off x="4446269" y="4456429"/>
            <a:ext cx="19681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2</a:t>
            </a:r>
          </a:p>
        </p:txBody>
      </p:sp>
      <p:sp>
        <p:nvSpPr>
          <p:cNvPr id="455" name="Text Box 37"/>
          <p:cNvSpPr txBox="1"/>
          <p:nvPr/>
        </p:nvSpPr>
        <p:spPr>
          <a:xfrm>
            <a:off x="5188714" y="6301105"/>
            <a:ext cx="156692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/>
            </a:lvl1pPr>
          </a:lstStyle>
          <a:p>
            <a:r>
              <a:t>Internal row buffer</a:t>
            </a:r>
          </a:p>
        </p:txBody>
      </p:sp>
      <p:sp>
        <p:nvSpPr>
          <p:cNvPr id="456" name="Rectangle 38"/>
          <p:cNvSpPr/>
          <p:nvPr/>
        </p:nvSpPr>
        <p:spPr>
          <a:xfrm>
            <a:off x="3867150" y="2667000"/>
            <a:ext cx="3667125" cy="4038600"/>
          </a:xfrm>
          <a:prstGeom prst="rect">
            <a:avLst/>
          </a:prstGeom>
          <a:ln w="12700">
            <a:solidFill>
              <a:srgbClr val="000000"/>
            </a:solidFill>
            <a:prstDash val="dash"/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7" name="Text Box 39"/>
          <p:cNvSpPr txBox="1"/>
          <p:nvPr/>
        </p:nvSpPr>
        <p:spPr>
          <a:xfrm>
            <a:off x="3785869" y="2354579"/>
            <a:ext cx="150233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16 x 8 DRAM chip</a:t>
            </a:r>
          </a:p>
        </p:txBody>
      </p:sp>
      <p:sp>
        <p:nvSpPr>
          <p:cNvPr id="458" name="Rectangle 19"/>
          <p:cNvSpPr/>
          <p:nvPr/>
        </p:nvSpPr>
        <p:spPr>
          <a:xfrm>
            <a:off x="4705350" y="48609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/>
            </a:pPr>
            <a:endParaRPr/>
          </a:p>
        </p:txBody>
      </p:sp>
      <p:sp>
        <p:nvSpPr>
          <p:cNvPr id="459" name="Rectangle 20"/>
          <p:cNvSpPr/>
          <p:nvPr/>
        </p:nvSpPr>
        <p:spPr>
          <a:xfrm>
            <a:off x="5314950" y="48609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0" name="Rectangle 21"/>
          <p:cNvSpPr/>
          <p:nvPr/>
        </p:nvSpPr>
        <p:spPr>
          <a:xfrm>
            <a:off x="5924550" y="48609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1" name="Rectangle 22"/>
          <p:cNvSpPr/>
          <p:nvPr/>
        </p:nvSpPr>
        <p:spPr>
          <a:xfrm>
            <a:off x="6534150" y="4860925"/>
            <a:ext cx="609600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2" name="Text Box 30"/>
          <p:cNvSpPr txBox="1"/>
          <p:nvPr/>
        </p:nvSpPr>
        <p:spPr>
          <a:xfrm>
            <a:off x="4446269" y="4989829"/>
            <a:ext cx="19681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3</a:t>
            </a:r>
          </a:p>
        </p:txBody>
      </p:sp>
      <p:sp>
        <p:nvSpPr>
          <p:cNvPr id="463" name="Rectangle 32"/>
          <p:cNvSpPr/>
          <p:nvPr/>
        </p:nvSpPr>
        <p:spPr>
          <a:xfrm>
            <a:off x="4702175" y="5699125"/>
            <a:ext cx="609600" cy="533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/>
            </a:pPr>
            <a:endParaRPr/>
          </a:p>
        </p:txBody>
      </p:sp>
      <p:sp>
        <p:nvSpPr>
          <p:cNvPr id="464" name="Rectangle 33"/>
          <p:cNvSpPr/>
          <p:nvPr/>
        </p:nvSpPr>
        <p:spPr>
          <a:xfrm>
            <a:off x="5311775" y="5699125"/>
            <a:ext cx="609600" cy="533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/>
            </a:pPr>
            <a:endParaRPr/>
          </a:p>
        </p:txBody>
      </p:sp>
      <p:sp>
        <p:nvSpPr>
          <p:cNvPr id="465" name="Rectangle 34"/>
          <p:cNvSpPr/>
          <p:nvPr/>
        </p:nvSpPr>
        <p:spPr>
          <a:xfrm>
            <a:off x="5921375" y="5699125"/>
            <a:ext cx="609600" cy="533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6" name="Rectangle 35"/>
          <p:cNvSpPr/>
          <p:nvPr/>
        </p:nvSpPr>
        <p:spPr>
          <a:xfrm>
            <a:off x="6530975" y="5699125"/>
            <a:ext cx="609600" cy="533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7" name="Line 45"/>
          <p:cNvSpPr/>
          <p:nvPr/>
        </p:nvSpPr>
        <p:spPr>
          <a:xfrm flipV="1">
            <a:off x="2733675" y="3625849"/>
            <a:ext cx="1143001" cy="1587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8" name="Text Box 46"/>
          <p:cNvSpPr txBox="1"/>
          <p:nvPr/>
        </p:nvSpPr>
        <p:spPr>
          <a:xfrm>
            <a:off x="3054033" y="3694429"/>
            <a:ext cx="59190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addr</a:t>
            </a:r>
          </a:p>
        </p:txBody>
      </p:sp>
      <p:sp>
        <p:nvSpPr>
          <p:cNvPr id="469" name="Line 47"/>
          <p:cNvSpPr/>
          <p:nvPr/>
        </p:nvSpPr>
        <p:spPr>
          <a:xfrm>
            <a:off x="2733675" y="5394325"/>
            <a:ext cx="1143001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0" name="Text Box 48"/>
          <p:cNvSpPr txBox="1"/>
          <p:nvPr/>
        </p:nvSpPr>
        <p:spPr>
          <a:xfrm>
            <a:off x="3022283" y="5447029"/>
            <a:ext cx="59190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data</a:t>
            </a:r>
          </a:p>
        </p:txBody>
      </p:sp>
      <p:sp>
        <p:nvSpPr>
          <p:cNvPr id="471" name="Text Box 49"/>
          <p:cNvSpPr txBox="1"/>
          <p:nvPr/>
        </p:nvSpPr>
        <p:spPr>
          <a:xfrm>
            <a:off x="3230244" y="3311842"/>
            <a:ext cx="17364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200"/>
            </a:pPr>
            <a:r>
              <a:t>2</a:t>
            </a:r>
          </a:p>
          <a:p>
            <a:pPr>
              <a:defRPr sz="1200"/>
            </a:pPr>
            <a:r>
              <a:t>/</a:t>
            </a:r>
          </a:p>
        </p:txBody>
      </p:sp>
      <p:sp>
        <p:nvSpPr>
          <p:cNvPr id="472" name="Text Box 50"/>
          <p:cNvSpPr txBox="1"/>
          <p:nvPr/>
        </p:nvSpPr>
        <p:spPr>
          <a:xfrm>
            <a:off x="3236594" y="5094604"/>
            <a:ext cx="17364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200"/>
            </a:pPr>
            <a:r>
              <a:t>8</a:t>
            </a:r>
          </a:p>
          <a:p>
            <a:pPr>
              <a:defRPr sz="1200"/>
            </a:pPr>
            <a:r>
              <a:t>/</a:t>
            </a:r>
          </a:p>
        </p:txBody>
      </p:sp>
      <p:grpSp>
        <p:nvGrpSpPr>
          <p:cNvPr id="475" name="Rectangle 51"/>
          <p:cNvGrpSpPr/>
          <p:nvPr/>
        </p:nvGrpSpPr>
        <p:grpSpPr>
          <a:xfrm>
            <a:off x="1590675" y="2955925"/>
            <a:ext cx="1143000" cy="3200400"/>
            <a:chOff x="0" y="0"/>
            <a:chExt cx="1143000" cy="3200400"/>
          </a:xfrm>
        </p:grpSpPr>
        <p:sp>
          <p:nvSpPr>
            <p:cNvPr id="473" name="Rectangle"/>
            <p:cNvSpPr/>
            <p:nvPr/>
          </p:nvSpPr>
          <p:spPr>
            <a:xfrm>
              <a:off x="0" y="0"/>
              <a:ext cx="1143000" cy="32004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4" name="Memory…"/>
            <p:cNvSpPr txBox="1"/>
            <p:nvPr/>
          </p:nvSpPr>
          <p:spPr>
            <a:xfrm>
              <a:off x="135205" y="1325879"/>
              <a:ext cx="872590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600"/>
              </a:pPr>
              <a:r>
                <a:t>Memory</a:t>
              </a:r>
            </a:p>
            <a:p>
              <a:pPr>
                <a:defRPr sz="1600"/>
              </a:pPr>
              <a:r>
                <a:t>controller</a:t>
              </a:r>
            </a:p>
          </p:txBody>
        </p:sp>
      </p:grpSp>
      <p:grpSp>
        <p:nvGrpSpPr>
          <p:cNvPr id="480" name="Group 65"/>
          <p:cNvGrpSpPr/>
          <p:nvPr/>
        </p:nvGrpSpPr>
        <p:grpSpPr>
          <a:xfrm>
            <a:off x="4705350" y="4324350"/>
            <a:ext cx="2438400" cy="533400"/>
            <a:chOff x="0" y="0"/>
            <a:chExt cx="2438400" cy="533400"/>
          </a:xfrm>
        </p:grpSpPr>
        <p:sp>
          <p:nvSpPr>
            <p:cNvPr id="476" name="Rectangle 66"/>
            <p:cNvSpPr/>
            <p:nvPr/>
          </p:nvSpPr>
          <p:spPr>
            <a:xfrm>
              <a:off x="0" y="0"/>
              <a:ext cx="609600" cy="533400"/>
            </a:xfrm>
            <a:prstGeom prst="rect">
              <a:avLst/>
            </a:prstGeom>
            <a:solidFill>
              <a:srgbClr val="FF99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477" name="Rectangle 67"/>
            <p:cNvSpPr/>
            <p:nvPr/>
          </p:nvSpPr>
          <p:spPr>
            <a:xfrm>
              <a:off x="609600" y="0"/>
              <a:ext cx="609600" cy="533400"/>
            </a:xfrm>
            <a:prstGeom prst="rect">
              <a:avLst/>
            </a:prstGeom>
            <a:solidFill>
              <a:srgbClr val="FF99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478" name="Rectangle 68"/>
            <p:cNvSpPr/>
            <p:nvPr/>
          </p:nvSpPr>
          <p:spPr>
            <a:xfrm>
              <a:off x="1219200" y="0"/>
              <a:ext cx="609600" cy="533400"/>
            </a:xfrm>
            <a:prstGeom prst="rect">
              <a:avLst/>
            </a:prstGeom>
            <a:solidFill>
              <a:srgbClr val="FF99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9" name="Rectangle 69"/>
            <p:cNvSpPr/>
            <p:nvPr/>
          </p:nvSpPr>
          <p:spPr>
            <a:xfrm>
              <a:off x="1828800" y="0"/>
              <a:ext cx="609600" cy="533400"/>
            </a:xfrm>
            <a:prstGeom prst="rect">
              <a:avLst/>
            </a:prstGeom>
            <a:solidFill>
              <a:srgbClr val="FF99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481" name="Rectangle 31"/>
          <p:cNvSpPr/>
          <p:nvPr/>
        </p:nvSpPr>
        <p:spPr>
          <a:xfrm>
            <a:off x="4702175" y="3260725"/>
            <a:ext cx="2438400" cy="2133600"/>
          </a:xfrm>
          <a:prstGeom prst="rect">
            <a:avLst/>
          </a:prstGeom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486" name="Group 63"/>
          <p:cNvGrpSpPr/>
          <p:nvPr/>
        </p:nvGrpSpPr>
        <p:grpSpPr>
          <a:xfrm>
            <a:off x="4857750" y="4708525"/>
            <a:ext cx="2133601" cy="990601"/>
            <a:chOff x="0" y="0"/>
            <a:chExt cx="2133600" cy="990600"/>
          </a:xfrm>
        </p:grpSpPr>
        <p:sp>
          <p:nvSpPr>
            <p:cNvPr id="482" name="AutoShape 40"/>
            <p:cNvSpPr/>
            <p:nvPr/>
          </p:nvSpPr>
          <p:spPr>
            <a:xfrm>
              <a:off x="0" y="0"/>
              <a:ext cx="304801" cy="990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200"/>
                  </a:moveTo>
                  <a:lnTo>
                    <a:pt x="5400" y="162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6200"/>
                  </a:lnTo>
                  <a:lnTo>
                    <a:pt x="21600" y="162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3" name="AutoShape 41"/>
            <p:cNvSpPr/>
            <p:nvPr/>
          </p:nvSpPr>
          <p:spPr>
            <a:xfrm>
              <a:off x="609600" y="0"/>
              <a:ext cx="304801" cy="990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200"/>
                  </a:moveTo>
                  <a:lnTo>
                    <a:pt x="5400" y="162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6200"/>
                  </a:lnTo>
                  <a:lnTo>
                    <a:pt x="21600" y="162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4" name="AutoShape 42"/>
            <p:cNvSpPr/>
            <p:nvPr/>
          </p:nvSpPr>
          <p:spPr>
            <a:xfrm>
              <a:off x="1219200" y="0"/>
              <a:ext cx="304801" cy="990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200"/>
                  </a:moveTo>
                  <a:lnTo>
                    <a:pt x="5400" y="162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6200"/>
                  </a:lnTo>
                  <a:lnTo>
                    <a:pt x="21600" y="162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5" name="AutoShape 43"/>
            <p:cNvSpPr/>
            <p:nvPr/>
          </p:nvSpPr>
          <p:spPr>
            <a:xfrm>
              <a:off x="1828800" y="0"/>
              <a:ext cx="304801" cy="990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200"/>
                  </a:moveTo>
                  <a:lnTo>
                    <a:pt x="5400" y="162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6200"/>
                  </a:lnTo>
                  <a:lnTo>
                    <a:pt x="21600" y="162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900955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" grpId="0" animBg="1" advAuto="0"/>
      <p:bldP spid="443" grpId="0" animBg="1" advAuto="0"/>
      <p:bldP spid="480" grpId="0" animBg="1" advAuto="0"/>
      <p:bldP spid="486" grpId="0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55</a:t>
            </a:fld>
            <a:endParaRPr/>
          </a:p>
        </p:txBody>
      </p:sp>
      <p:sp>
        <p:nvSpPr>
          <p:cNvPr id="489" name="Rectangle 50"/>
          <p:cNvSpPr txBox="1">
            <a:spLocks noGrp="1"/>
          </p:cNvSpPr>
          <p:nvPr>
            <p:ph type="title"/>
          </p:nvPr>
        </p:nvSpPr>
        <p:spPr>
          <a:xfrm>
            <a:off x="370343" y="249600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Reading DRAM Supercell (2,1)</a:t>
            </a:r>
          </a:p>
        </p:txBody>
      </p:sp>
      <p:sp>
        <p:nvSpPr>
          <p:cNvPr id="490" name="Rectangle 51"/>
          <p:cNvSpPr txBox="1">
            <a:spLocks noGrp="1"/>
          </p:cNvSpPr>
          <p:nvPr>
            <p:ph type="body" sz="quarter" idx="1"/>
          </p:nvPr>
        </p:nvSpPr>
        <p:spPr>
          <a:xfrm>
            <a:off x="611982" y="927462"/>
            <a:ext cx="8091486" cy="14253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Font typeface="Wingdings 2"/>
              <a:buNone/>
              <a:defRPr sz="2000"/>
            </a:pPr>
            <a:r>
              <a:t>Step 2(a): Column access strobe (</a:t>
            </a:r>
            <a:r>
              <a:rPr>
                <a:solidFill>
                  <a:srgbClr val="FF0000"/>
                </a:solidFill>
              </a:rPr>
              <a:t>CAS</a:t>
            </a:r>
            <a:r>
              <a:t>) selects column 1.</a:t>
            </a:r>
          </a:p>
          <a:p>
            <a:pPr>
              <a:spcBef>
                <a:spcPts val="400"/>
              </a:spcBef>
              <a:buSzTx/>
              <a:buFont typeface="Wingdings 2"/>
              <a:buNone/>
              <a:defRPr sz="2000">
                <a:effectLst>
                  <a:outerShdw blurRad="38100" dist="38100" dir="2700000" rotWithShape="0">
                    <a:srgbClr val="DDDDDD"/>
                  </a:outerShdw>
                </a:effectLst>
              </a:defRPr>
            </a:pPr>
            <a:r>
              <a:t>Step 2(b): Supercell (2,1) copied from buffer to data lines, and eventually back to the CPU.</a:t>
            </a:r>
          </a:p>
          <a:p>
            <a:pPr>
              <a:spcBef>
                <a:spcPts val="400"/>
              </a:spcBef>
              <a:buSzTx/>
              <a:buFont typeface="Wingdings 2"/>
              <a:buNone/>
              <a:defRPr sz="2000">
                <a:effectLst>
                  <a:outerShdw blurRad="38100" dist="38100" dir="2700000" rotWithShape="0">
                    <a:srgbClr val="DDDDDD"/>
                  </a:outerShdw>
                </a:effectLst>
              </a:defRPr>
            </a:pPr>
            <a:r>
              <a:t>Step 3: All data written back to row to provide refresh</a:t>
            </a:r>
          </a:p>
        </p:txBody>
      </p:sp>
      <p:sp>
        <p:nvSpPr>
          <p:cNvPr id="491" name="Text Box 6"/>
          <p:cNvSpPr txBox="1"/>
          <p:nvPr/>
        </p:nvSpPr>
        <p:spPr>
          <a:xfrm>
            <a:off x="5700395" y="2757804"/>
            <a:ext cx="46519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Cols</a:t>
            </a:r>
          </a:p>
        </p:txBody>
      </p:sp>
      <p:sp>
        <p:nvSpPr>
          <p:cNvPr id="492" name="Text Box 7"/>
          <p:cNvSpPr txBox="1"/>
          <p:nvPr/>
        </p:nvSpPr>
        <p:spPr>
          <a:xfrm>
            <a:off x="3892120" y="4161155"/>
            <a:ext cx="54854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/>
            </a:lvl1pPr>
          </a:lstStyle>
          <a:p>
            <a:r>
              <a:t>Rows</a:t>
            </a:r>
          </a:p>
        </p:txBody>
      </p:sp>
      <p:sp>
        <p:nvSpPr>
          <p:cNvPr id="493" name="Rectangle 8"/>
          <p:cNvSpPr/>
          <p:nvPr/>
        </p:nvSpPr>
        <p:spPr>
          <a:xfrm>
            <a:off x="4716462" y="3270250"/>
            <a:ext cx="609601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/>
            </a:pPr>
            <a:endParaRPr/>
          </a:p>
        </p:txBody>
      </p:sp>
      <p:sp>
        <p:nvSpPr>
          <p:cNvPr id="494" name="Rectangle 9"/>
          <p:cNvSpPr/>
          <p:nvPr/>
        </p:nvSpPr>
        <p:spPr>
          <a:xfrm>
            <a:off x="5326062" y="3270250"/>
            <a:ext cx="609601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5" name="Rectangle 10"/>
          <p:cNvSpPr/>
          <p:nvPr/>
        </p:nvSpPr>
        <p:spPr>
          <a:xfrm>
            <a:off x="5935662" y="3270250"/>
            <a:ext cx="609601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6" name="Rectangle 11"/>
          <p:cNvSpPr/>
          <p:nvPr/>
        </p:nvSpPr>
        <p:spPr>
          <a:xfrm>
            <a:off x="6545263" y="3270250"/>
            <a:ext cx="609601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7" name="Rectangle 12"/>
          <p:cNvSpPr/>
          <p:nvPr/>
        </p:nvSpPr>
        <p:spPr>
          <a:xfrm>
            <a:off x="4716462" y="3803650"/>
            <a:ext cx="609601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/>
            </a:pPr>
            <a:endParaRPr/>
          </a:p>
        </p:txBody>
      </p:sp>
      <p:sp>
        <p:nvSpPr>
          <p:cNvPr id="498" name="Rectangle 13"/>
          <p:cNvSpPr/>
          <p:nvPr/>
        </p:nvSpPr>
        <p:spPr>
          <a:xfrm>
            <a:off x="5326062" y="3803650"/>
            <a:ext cx="609601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9" name="Rectangle 14"/>
          <p:cNvSpPr/>
          <p:nvPr/>
        </p:nvSpPr>
        <p:spPr>
          <a:xfrm>
            <a:off x="5935662" y="3803650"/>
            <a:ext cx="609601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0" name="Rectangle 15"/>
          <p:cNvSpPr/>
          <p:nvPr/>
        </p:nvSpPr>
        <p:spPr>
          <a:xfrm>
            <a:off x="6545263" y="3803650"/>
            <a:ext cx="609601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1" name="Rectangle 16"/>
          <p:cNvSpPr/>
          <p:nvPr/>
        </p:nvSpPr>
        <p:spPr>
          <a:xfrm>
            <a:off x="4716462" y="4337050"/>
            <a:ext cx="609601" cy="533400"/>
          </a:xfrm>
          <a:prstGeom prst="rect">
            <a:avLst/>
          </a:prstGeom>
          <a:solidFill>
            <a:srgbClr val="FF99CC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/>
            </a:pPr>
            <a:endParaRPr/>
          </a:p>
        </p:txBody>
      </p:sp>
      <p:sp>
        <p:nvSpPr>
          <p:cNvPr id="502" name="Rectangle 17"/>
          <p:cNvSpPr/>
          <p:nvPr/>
        </p:nvSpPr>
        <p:spPr>
          <a:xfrm>
            <a:off x="5326062" y="4337050"/>
            <a:ext cx="609601" cy="533400"/>
          </a:xfrm>
          <a:prstGeom prst="rect">
            <a:avLst/>
          </a:prstGeom>
          <a:solidFill>
            <a:srgbClr val="FF99CC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/>
            </a:pPr>
            <a:endParaRPr/>
          </a:p>
        </p:txBody>
      </p:sp>
      <p:sp>
        <p:nvSpPr>
          <p:cNvPr id="503" name="Rectangle 18"/>
          <p:cNvSpPr/>
          <p:nvPr/>
        </p:nvSpPr>
        <p:spPr>
          <a:xfrm>
            <a:off x="5935662" y="4337050"/>
            <a:ext cx="609601" cy="533400"/>
          </a:xfrm>
          <a:prstGeom prst="rect">
            <a:avLst/>
          </a:prstGeom>
          <a:solidFill>
            <a:srgbClr val="FF99CC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4" name="Rectangle 19"/>
          <p:cNvSpPr/>
          <p:nvPr/>
        </p:nvSpPr>
        <p:spPr>
          <a:xfrm>
            <a:off x="6545263" y="4337050"/>
            <a:ext cx="609601" cy="533400"/>
          </a:xfrm>
          <a:prstGeom prst="rect">
            <a:avLst/>
          </a:prstGeom>
          <a:solidFill>
            <a:srgbClr val="FF99CC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5" name="Rectangle 20"/>
          <p:cNvSpPr/>
          <p:nvPr/>
        </p:nvSpPr>
        <p:spPr>
          <a:xfrm>
            <a:off x="4716462" y="4870450"/>
            <a:ext cx="609601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/>
            </a:pPr>
            <a:endParaRPr/>
          </a:p>
        </p:txBody>
      </p:sp>
      <p:sp>
        <p:nvSpPr>
          <p:cNvPr id="506" name="Rectangle 21"/>
          <p:cNvSpPr/>
          <p:nvPr/>
        </p:nvSpPr>
        <p:spPr>
          <a:xfrm>
            <a:off x="5326062" y="4870450"/>
            <a:ext cx="609601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7" name="Rectangle 22"/>
          <p:cNvSpPr/>
          <p:nvPr/>
        </p:nvSpPr>
        <p:spPr>
          <a:xfrm>
            <a:off x="5935662" y="4870450"/>
            <a:ext cx="609601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8" name="Rectangle 23"/>
          <p:cNvSpPr/>
          <p:nvPr/>
        </p:nvSpPr>
        <p:spPr>
          <a:xfrm>
            <a:off x="6545263" y="4870450"/>
            <a:ext cx="609601" cy="533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9" name="Text Box 24"/>
          <p:cNvSpPr txBox="1"/>
          <p:nvPr/>
        </p:nvSpPr>
        <p:spPr>
          <a:xfrm>
            <a:off x="4914582" y="2957829"/>
            <a:ext cx="19681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0</a:t>
            </a:r>
          </a:p>
        </p:txBody>
      </p:sp>
      <p:sp>
        <p:nvSpPr>
          <p:cNvPr id="510" name="Text Box 25"/>
          <p:cNvSpPr txBox="1"/>
          <p:nvPr/>
        </p:nvSpPr>
        <p:spPr>
          <a:xfrm>
            <a:off x="5524182" y="2973704"/>
            <a:ext cx="19681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1</a:t>
            </a:r>
          </a:p>
        </p:txBody>
      </p:sp>
      <p:sp>
        <p:nvSpPr>
          <p:cNvPr id="511" name="Text Box 26"/>
          <p:cNvSpPr txBox="1"/>
          <p:nvPr/>
        </p:nvSpPr>
        <p:spPr>
          <a:xfrm>
            <a:off x="6141719" y="2973704"/>
            <a:ext cx="19681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2</a:t>
            </a:r>
          </a:p>
        </p:txBody>
      </p:sp>
      <p:sp>
        <p:nvSpPr>
          <p:cNvPr id="512" name="Text Box 27"/>
          <p:cNvSpPr txBox="1"/>
          <p:nvPr/>
        </p:nvSpPr>
        <p:spPr>
          <a:xfrm>
            <a:off x="6751319" y="2973704"/>
            <a:ext cx="19681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3</a:t>
            </a:r>
          </a:p>
        </p:txBody>
      </p:sp>
      <p:sp>
        <p:nvSpPr>
          <p:cNvPr id="513" name="Text Box 28"/>
          <p:cNvSpPr txBox="1"/>
          <p:nvPr/>
        </p:nvSpPr>
        <p:spPr>
          <a:xfrm>
            <a:off x="4457382" y="3399154"/>
            <a:ext cx="19681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0</a:t>
            </a:r>
          </a:p>
        </p:txBody>
      </p:sp>
      <p:sp>
        <p:nvSpPr>
          <p:cNvPr id="514" name="Text Box 29"/>
          <p:cNvSpPr txBox="1"/>
          <p:nvPr/>
        </p:nvSpPr>
        <p:spPr>
          <a:xfrm>
            <a:off x="4457382" y="3932554"/>
            <a:ext cx="19681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1</a:t>
            </a:r>
          </a:p>
        </p:txBody>
      </p:sp>
      <p:sp>
        <p:nvSpPr>
          <p:cNvPr id="515" name="Text Box 30"/>
          <p:cNvSpPr txBox="1"/>
          <p:nvPr/>
        </p:nvSpPr>
        <p:spPr>
          <a:xfrm>
            <a:off x="4457382" y="4465954"/>
            <a:ext cx="19681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2</a:t>
            </a:r>
          </a:p>
        </p:txBody>
      </p:sp>
      <p:sp>
        <p:nvSpPr>
          <p:cNvPr id="516" name="Text Box 31"/>
          <p:cNvSpPr txBox="1"/>
          <p:nvPr/>
        </p:nvSpPr>
        <p:spPr>
          <a:xfrm>
            <a:off x="4457382" y="4999354"/>
            <a:ext cx="19681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3</a:t>
            </a:r>
          </a:p>
        </p:txBody>
      </p:sp>
      <p:sp>
        <p:nvSpPr>
          <p:cNvPr id="517" name="Rectangle 32"/>
          <p:cNvSpPr/>
          <p:nvPr/>
        </p:nvSpPr>
        <p:spPr>
          <a:xfrm>
            <a:off x="4713287" y="3270250"/>
            <a:ext cx="2438401" cy="2133600"/>
          </a:xfrm>
          <a:prstGeom prst="rect">
            <a:avLst/>
          </a:prstGeom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8" name="Rectangle 35"/>
          <p:cNvSpPr/>
          <p:nvPr/>
        </p:nvSpPr>
        <p:spPr>
          <a:xfrm>
            <a:off x="5932487" y="5699125"/>
            <a:ext cx="609601" cy="533400"/>
          </a:xfrm>
          <a:prstGeom prst="rect">
            <a:avLst/>
          </a:prstGeom>
          <a:solidFill>
            <a:srgbClr val="FF99CC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9" name="Rectangle 36"/>
          <p:cNvSpPr/>
          <p:nvPr/>
        </p:nvSpPr>
        <p:spPr>
          <a:xfrm>
            <a:off x="6542088" y="5699125"/>
            <a:ext cx="609601" cy="533400"/>
          </a:xfrm>
          <a:prstGeom prst="rect">
            <a:avLst/>
          </a:prstGeom>
          <a:solidFill>
            <a:srgbClr val="FF99CC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20" name="Text Box 38"/>
          <p:cNvSpPr txBox="1"/>
          <p:nvPr/>
        </p:nvSpPr>
        <p:spPr>
          <a:xfrm>
            <a:off x="5199826" y="6310630"/>
            <a:ext cx="156692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/>
            </a:lvl1pPr>
          </a:lstStyle>
          <a:p>
            <a:r>
              <a:t>Internal row buffer</a:t>
            </a:r>
          </a:p>
        </p:txBody>
      </p:sp>
      <p:sp>
        <p:nvSpPr>
          <p:cNvPr id="521" name="Rectangle 39"/>
          <p:cNvSpPr/>
          <p:nvPr/>
        </p:nvSpPr>
        <p:spPr>
          <a:xfrm>
            <a:off x="3878262" y="2676525"/>
            <a:ext cx="3644901" cy="4038600"/>
          </a:xfrm>
          <a:prstGeom prst="rect">
            <a:avLst/>
          </a:prstGeom>
          <a:ln w="12700">
            <a:solidFill>
              <a:srgbClr val="000000"/>
            </a:solidFill>
            <a:prstDash val="dash"/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22" name="Text Box 40"/>
          <p:cNvSpPr txBox="1"/>
          <p:nvPr/>
        </p:nvSpPr>
        <p:spPr>
          <a:xfrm>
            <a:off x="3804919" y="2364104"/>
            <a:ext cx="150233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16 x 8 DRAM chip</a:t>
            </a:r>
          </a:p>
        </p:txBody>
      </p:sp>
      <p:sp>
        <p:nvSpPr>
          <p:cNvPr id="523" name="Text Box 42"/>
          <p:cNvSpPr txBox="1"/>
          <p:nvPr/>
        </p:nvSpPr>
        <p:spPr>
          <a:xfrm>
            <a:off x="2823845" y="3094354"/>
            <a:ext cx="95771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CAS = 1</a:t>
            </a:r>
          </a:p>
        </p:txBody>
      </p:sp>
      <p:sp>
        <p:nvSpPr>
          <p:cNvPr id="524" name="Line 43"/>
          <p:cNvSpPr/>
          <p:nvPr/>
        </p:nvSpPr>
        <p:spPr>
          <a:xfrm flipV="1">
            <a:off x="2697163" y="3635374"/>
            <a:ext cx="1143001" cy="1587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5" name="Text Box 44"/>
          <p:cNvSpPr txBox="1"/>
          <p:nvPr/>
        </p:nvSpPr>
        <p:spPr>
          <a:xfrm>
            <a:off x="3017519" y="3703954"/>
            <a:ext cx="59190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addr</a:t>
            </a:r>
          </a:p>
        </p:txBody>
      </p:sp>
      <p:sp>
        <p:nvSpPr>
          <p:cNvPr id="526" name="Line 45"/>
          <p:cNvSpPr/>
          <p:nvPr/>
        </p:nvSpPr>
        <p:spPr>
          <a:xfrm>
            <a:off x="2697163" y="5403850"/>
            <a:ext cx="1143001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7" name="Text Box 46"/>
          <p:cNvSpPr txBox="1"/>
          <p:nvPr/>
        </p:nvSpPr>
        <p:spPr>
          <a:xfrm>
            <a:off x="2985769" y="5456554"/>
            <a:ext cx="59190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data</a:t>
            </a:r>
          </a:p>
        </p:txBody>
      </p:sp>
      <p:sp>
        <p:nvSpPr>
          <p:cNvPr id="528" name="Text Box 47"/>
          <p:cNvSpPr txBox="1"/>
          <p:nvPr/>
        </p:nvSpPr>
        <p:spPr>
          <a:xfrm>
            <a:off x="3193733" y="3321367"/>
            <a:ext cx="17364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200"/>
            </a:pPr>
            <a:r>
              <a:t>2</a:t>
            </a:r>
          </a:p>
          <a:p>
            <a:pPr>
              <a:defRPr sz="1200"/>
            </a:pPr>
            <a:r>
              <a:t>/</a:t>
            </a:r>
          </a:p>
        </p:txBody>
      </p:sp>
      <p:sp>
        <p:nvSpPr>
          <p:cNvPr id="529" name="Text Box 48"/>
          <p:cNvSpPr txBox="1"/>
          <p:nvPr/>
        </p:nvSpPr>
        <p:spPr>
          <a:xfrm>
            <a:off x="3200083" y="5104129"/>
            <a:ext cx="17364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200"/>
            </a:pPr>
            <a:r>
              <a:t>8</a:t>
            </a:r>
          </a:p>
          <a:p>
            <a:pPr>
              <a:defRPr sz="1200"/>
            </a:pPr>
            <a:r>
              <a:t>/</a:t>
            </a:r>
          </a:p>
        </p:txBody>
      </p:sp>
      <p:grpSp>
        <p:nvGrpSpPr>
          <p:cNvPr id="532" name="Rectangle 49"/>
          <p:cNvGrpSpPr/>
          <p:nvPr/>
        </p:nvGrpSpPr>
        <p:grpSpPr>
          <a:xfrm>
            <a:off x="1554162" y="2965450"/>
            <a:ext cx="1143001" cy="3200400"/>
            <a:chOff x="0" y="0"/>
            <a:chExt cx="1143000" cy="3200400"/>
          </a:xfrm>
        </p:grpSpPr>
        <p:sp>
          <p:nvSpPr>
            <p:cNvPr id="530" name="Rectangle"/>
            <p:cNvSpPr/>
            <p:nvPr/>
          </p:nvSpPr>
          <p:spPr>
            <a:xfrm>
              <a:off x="0" y="0"/>
              <a:ext cx="1143000" cy="32004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1" name="Memory…"/>
            <p:cNvSpPr txBox="1"/>
            <p:nvPr/>
          </p:nvSpPr>
          <p:spPr>
            <a:xfrm>
              <a:off x="135205" y="1325879"/>
              <a:ext cx="872590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600"/>
              </a:pPr>
              <a:r>
                <a:t>Memory</a:t>
              </a:r>
            </a:p>
            <a:p>
              <a:pPr>
                <a:defRPr sz="1600"/>
              </a:pPr>
              <a:r>
                <a:t>controller</a:t>
              </a:r>
            </a:p>
          </p:txBody>
        </p:sp>
      </p:grpSp>
      <p:sp>
        <p:nvSpPr>
          <p:cNvPr id="533" name="Rectangle 33"/>
          <p:cNvSpPr/>
          <p:nvPr/>
        </p:nvSpPr>
        <p:spPr>
          <a:xfrm>
            <a:off x="4713287" y="5699125"/>
            <a:ext cx="609601" cy="533400"/>
          </a:xfrm>
          <a:prstGeom prst="rect">
            <a:avLst/>
          </a:prstGeom>
          <a:solidFill>
            <a:srgbClr val="FF99CC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/>
            </a:pPr>
            <a:endParaRPr/>
          </a:p>
        </p:txBody>
      </p:sp>
      <p:sp>
        <p:nvSpPr>
          <p:cNvPr id="534" name="Rectangle 54"/>
          <p:cNvSpPr/>
          <p:nvPr/>
        </p:nvSpPr>
        <p:spPr>
          <a:xfrm>
            <a:off x="5322887" y="5689600"/>
            <a:ext cx="609601" cy="533400"/>
          </a:xfrm>
          <a:prstGeom prst="rect">
            <a:avLst/>
          </a:prstGeom>
          <a:solidFill>
            <a:srgbClr val="FF99CC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/>
            </a:pPr>
            <a:endParaRPr/>
          </a:p>
        </p:txBody>
      </p:sp>
      <p:sp>
        <p:nvSpPr>
          <p:cNvPr id="535" name="Rectangle 34"/>
          <p:cNvSpPr/>
          <p:nvPr/>
        </p:nvSpPr>
        <p:spPr>
          <a:xfrm>
            <a:off x="5311775" y="5708650"/>
            <a:ext cx="609600" cy="533400"/>
          </a:xfrm>
          <a:prstGeom prst="rect">
            <a:avLst/>
          </a:prstGeom>
          <a:solidFill>
            <a:srgbClr val="00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/>
            </a:pPr>
            <a:endParaRPr/>
          </a:p>
        </p:txBody>
      </p:sp>
      <p:sp>
        <p:nvSpPr>
          <p:cNvPr id="536" name="Rectangle 37"/>
          <p:cNvSpPr/>
          <p:nvPr/>
        </p:nvSpPr>
        <p:spPr>
          <a:xfrm>
            <a:off x="4703762" y="5697537"/>
            <a:ext cx="2438401" cy="533401"/>
          </a:xfrm>
          <a:prstGeom prst="rect">
            <a:avLst/>
          </a:prstGeom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7" name="AutoShape 41"/>
          <p:cNvSpPr/>
          <p:nvPr/>
        </p:nvSpPr>
        <p:spPr>
          <a:xfrm rot="6382932">
            <a:off x="4505326" y="4778374"/>
            <a:ext cx="304801" cy="1724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679"/>
                </a:moveTo>
                <a:lnTo>
                  <a:pt x="4500" y="17679"/>
                </a:lnTo>
                <a:lnTo>
                  <a:pt x="4500" y="0"/>
                </a:lnTo>
                <a:lnTo>
                  <a:pt x="17100" y="0"/>
                </a:lnTo>
                <a:lnTo>
                  <a:pt x="17100" y="17679"/>
                </a:lnTo>
                <a:lnTo>
                  <a:pt x="21600" y="17679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540" name="Group 57"/>
          <p:cNvGrpSpPr/>
          <p:nvPr/>
        </p:nvGrpSpPr>
        <p:grpSpPr>
          <a:xfrm>
            <a:off x="2873593" y="5748341"/>
            <a:ext cx="882215" cy="1002983"/>
            <a:chOff x="0" y="0"/>
            <a:chExt cx="882213" cy="1002982"/>
          </a:xfrm>
        </p:grpSpPr>
        <p:sp>
          <p:nvSpPr>
            <p:cNvPr id="538" name="Text Box 5"/>
            <p:cNvSpPr txBox="1"/>
            <p:nvPr/>
          </p:nvSpPr>
          <p:spPr>
            <a:xfrm>
              <a:off x="0" y="454342"/>
              <a:ext cx="882214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600">
                  <a:solidFill>
                    <a:srgbClr val="FF0000"/>
                  </a:solidFill>
                </a:defRPr>
              </a:pPr>
              <a:r>
                <a:t>supercell </a:t>
              </a:r>
            </a:p>
            <a:p>
              <a:pPr algn="ctr">
                <a:defRPr sz="1600">
                  <a:solidFill>
                    <a:srgbClr val="FF0000"/>
                  </a:solidFill>
                </a:defRPr>
              </a:pPr>
              <a:r>
                <a:t>(2,1)</a:t>
              </a:r>
            </a:p>
          </p:txBody>
        </p:sp>
        <p:sp>
          <p:nvSpPr>
            <p:cNvPr id="539" name="Rectangle 55"/>
            <p:cNvSpPr/>
            <p:nvPr/>
          </p:nvSpPr>
          <p:spPr>
            <a:xfrm>
              <a:off x="80744" y="0"/>
              <a:ext cx="609601" cy="533400"/>
            </a:xfrm>
            <a:prstGeom prst="rect">
              <a:avLst/>
            </a:prstGeom>
            <a:solidFill>
              <a:srgbClr val="00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  <a:endParaRPr/>
            </a:p>
          </p:txBody>
        </p:sp>
      </p:grpSp>
      <p:grpSp>
        <p:nvGrpSpPr>
          <p:cNvPr id="546" name="Group 56"/>
          <p:cNvGrpSpPr/>
          <p:nvPr/>
        </p:nvGrpSpPr>
        <p:grpSpPr>
          <a:xfrm>
            <a:off x="415924" y="3886199"/>
            <a:ext cx="1117601" cy="1585600"/>
            <a:chOff x="0" y="0"/>
            <a:chExt cx="1117600" cy="1585598"/>
          </a:xfrm>
        </p:grpSpPr>
        <p:grpSp>
          <p:nvGrpSpPr>
            <p:cNvPr id="543" name="Group 58"/>
            <p:cNvGrpSpPr/>
            <p:nvPr/>
          </p:nvGrpSpPr>
          <p:grpSpPr>
            <a:xfrm>
              <a:off x="131980" y="582616"/>
              <a:ext cx="882215" cy="1002983"/>
              <a:chOff x="0" y="0"/>
              <a:chExt cx="882213" cy="1002982"/>
            </a:xfrm>
          </p:grpSpPr>
          <p:sp>
            <p:nvSpPr>
              <p:cNvPr id="541" name="Text Box 59"/>
              <p:cNvSpPr txBox="1"/>
              <p:nvPr/>
            </p:nvSpPr>
            <p:spPr>
              <a:xfrm>
                <a:off x="0" y="454342"/>
                <a:ext cx="882214" cy="548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defRPr sz="1600">
                    <a:solidFill>
                      <a:srgbClr val="FF0000"/>
                    </a:solidFill>
                  </a:defRPr>
                </a:pPr>
                <a:r>
                  <a:t>supercell </a:t>
                </a:r>
              </a:p>
              <a:p>
                <a:pPr algn="ctr">
                  <a:defRPr sz="1600">
                    <a:solidFill>
                      <a:srgbClr val="FF0000"/>
                    </a:solidFill>
                  </a:defRPr>
                </a:pPr>
                <a:r>
                  <a:t>(2,1)</a:t>
                </a:r>
              </a:p>
            </p:txBody>
          </p:sp>
          <p:sp>
            <p:nvSpPr>
              <p:cNvPr id="542" name="Rectangle 60"/>
              <p:cNvSpPr/>
              <p:nvPr/>
            </p:nvSpPr>
            <p:spPr>
              <a:xfrm>
                <a:off x="80744" y="0"/>
                <a:ext cx="609601" cy="533400"/>
              </a:xfrm>
              <a:prstGeom prst="rect">
                <a:avLst/>
              </a:prstGeom>
              <a:solidFill>
                <a:srgbClr val="00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/>
                </a:pPr>
                <a:endParaRPr/>
              </a:p>
            </p:txBody>
          </p:sp>
        </p:grpSp>
        <p:sp>
          <p:nvSpPr>
            <p:cNvPr id="544" name="Line 61"/>
            <p:cNvSpPr/>
            <p:nvPr/>
          </p:nvSpPr>
          <p:spPr>
            <a:xfrm flipH="1" flipV="1">
              <a:off x="0" y="430213"/>
              <a:ext cx="1117601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5" name="Text Box 62"/>
            <p:cNvSpPr txBox="1"/>
            <p:nvPr/>
          </p:nvSpPr>
          <p:spPr>
            <a:xfrm>
              <a:off x="119448" y="0"/>
              <a:ext cx="991528" cy="383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/>
              </a:lvl1pPr>
            </a:lstStyle>
            <a:p>
              <a:r>
                <a:t>To Cores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172321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" grpId="0" animBg="1" advAuto="0"/>
      <p:bldP spid="535" grpId="0" animBg="1" advAuto="0"/>
      <p:bldP spid="537" grpId="0" animBg="1" advAuto="0"/>
      <p:bldP spid="540" grpId="0" animBg="1" advAuto="0"/>
      <p:bldP spid="546" grpId="0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56</a:t>
            </a:fld>
            <a:endParaRPr/>
          </a:p>
        </p:txBody>
      </p:sp>
      <p:sp>
        <p:nvSpPr>
          <p:cNvPr id="549" name="Rectangle 86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Memory Modules</a:t>
            </a:r>
          </a:p>
        </p:txBody>
      </p:sp>
      <p:sp>
        <p:nvSpPr>
          <p:cNvPr id="550" name="Rectangle 4"/>
          <p:cNvSpPr/>
          <p:nvPr/>
        </p:nvSpPr>
        <p:spPr>
          <a:xfrm>
            <a:off x="1549400" y="1327150"/>
            <a:ext cx="5062538" cy="2692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ffectLst>
            <a:outerShdw blurRad="63500" dist="107762" dir="2700000" rotWithShape="0">
              <a:srgbClr val="000004">
                <a:alpha val="74998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551" name="Rectangle 5"/>
          <p:cNvSpPr/>
          <p:nvPr/>
        </p:nvSpPr>
        <p:spPr>
          <a:xfrm>
            <a:off x="2044700" y="4710112"/>
            <a:ext cx="4510088" cy="127952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ffectLst>
            <a:outerShdw blurRad="63500" dist="107762" dir="2700000" rotWithShape="0">
              <a:srgbClr val="000004">
                <a:alpha val="74998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552" name="Rectangle 6"/>
          <p:cNvSpPr/>
          <p:nvPr/>
        </p:nvSpPr>
        <p:spPr>
          <a:xfrm>
            <a:off x="5099050" y="2073275"/>
            <a:ext cx="1096963" cy="97472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3" name="Rectangle 7"/>
          <p:cNvSpPr/>
          <p:nvPr/>
        </p:nvSpPr>
        <p:spPr>
          <a:xfrm>
            <a:off x="4611687" y="2195513"/>
            <a:ext cx="1096963" cy="97472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4" name="Rectangle 8"/>
          <p:cNvSpPr/>
          <p:nvPr/>
        </p:nvSpPr>
        <p:spPr>
          <a:xfrm>
            <a:off x="4124325" y="2317750"/>
            <a:ext cx="1096963" cy="97472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5" name="Rectangle 9"/>
          <p:cNvSpPr/>
          <p:nvPr/>
        </p:nvSpPr>
        <p:spPr>
          <a:xfrm>
            <a:off x="3636962" y="2438400"/>
            <a:ext cx="1096963" cy="97631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6" name="Rectangle 10"/>
          <p:cNvSpPr/>
          <p:nvPr/>
        </p:nvSpPr>
        <p:spPr>
          <a:xfrm>
            <a:off x="3149600" y="2560638"/>
            <a:ext cx="1096963" cy="97631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7" name="Rectangle 11"/>
          <p:cNvSpPr/>
          <p:nvPr/>
        </p:nvSpPr>
        <p:spPr>
          <a:xfrm>
            <a:off x="2662238" y="2682875"/>
            <a:ext cx="1096963" cy="97472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8" name="Rectangle 12"/>
          <p:cNvSpPr/>
          <p:nvPr/>
        </p:nvSpPr>
        <p:spPr>
          <a:xfrm>
            <a:off x="2173288" y="2805113"/>
            <a:ext cx="1096963" cy="97472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9" name="Rectangle 13"/>
          <p:cNvSpPr/>
          <p:nvPr/>
        </p:nvSpPr>
        <p:spPr>
          <a:xfrm>
            <a:off x="1685925" y="2927350"/>
            <a:ext cx="1096963" cy="97472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/>
            </a:pPr>
            <a:endParaRPr/>
          </a:p>
        </p:txBody>
      </p:sp>
      <p:sp>
        <p:nvSpPr>
          <p:cNvPr id="560" name="Rectangle 15"/>
          <p:cNvSpPr/>
          <p:nvPr/>
        </p:nvSpPr>
        <p:spPr>
          <a:xfrm>
            <a:off x="6743700" y="1712913"/>
            <a:ext cx="101600" cy="111126"/>
          </a:xfrm>
          <a:prstGeom prst="rect">
            <a:avLst/>
          </a:prstGeom>
          <a:solidFill>
            <a:srgbClr val="FF99CC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61" name="Text Box 16"/>
          <p:cNvSpPr txBox="1"/>
          <p:nvPr/>
        </p:nvSpPr>
        <p:spPr>
          <a:xfrm>
            <a:off x="6860858" y="1606867"/>
            <a:ext cx="123394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/>
            </a:lvl1pPr>
          </a:lstStyle>
          <a:p>
            <a:r>
              <a:t>: supercell (i,j)</a:t>
            </a:r>
          </a:p>
        </p:txBody>
      </p:sp>
      <p:sp>
        <p:nvSpPr>
          <p:cNvPr id="562" name="Text Box 61"/>
          <p:cNvSpPr txBox="1"/>
          <p:nvPr/>
        </p:nvSpPr>
        <p:spPr>
          <a:xfrm>
            <a:off x="6694170" y="2276991"/>
            <a:ext cx="1723391" cy="1062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64 MB  </a:t>
            </a:r>
          </a:p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memory module</a:t>
            </a:r>
          </a:p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consisting of</a:t>
            </a:r>
          </a:p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eight 8Mx8 DRAMs</a:t>
            </a:r>
          </a:p>
        </p:txBody>
      </p:sp>
      <p:grpSp>
        <p:nvGrpSpPr>
          <p:cNvPr id="576" name="Group 102"/>
          <p:cNvGrpSpPr/>
          <p:nvPr/>
        </p:nvGrpSpPr>
        <p:grpSpPr>
          <a:xfrm>
            <a:off x="1219200" y="1302067"/>
            <a:ext cx="4164013" cy="4027172"/>
            <a:chOff x="0" y="0"/>
            <a:chExt cx="4164013" cy="4027170"/>
          </a:xfrm>
        </p:grpSpPr>
        <p:sp>
          <p:nvSpPr>
            <p:cNvPr id="563" name="Line 42"/>
            <p:cNvSpPr/>
            <p:nvPr/>
          </p:nvSpPr>
          <p:spPr>
            <a:xfrm>
              <a:off x="0" y="299720"/>
              <a:ext cx="4164014" cy="1"/>
            </a:xfrm>
            <a:prstGeom prst="line">
              <a:avLst/>
            </a:prstGeom>
            <a:noFill/>
            <a:ln w="38100" cap="flat">
              <a:solidFill>
                <a:srgbClr val="99CC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75" name="Group 99"/>
            <p:cNvGrpSpPr/>
            <p:nvPr/>
          </p:nvGrpSpPr>
          <p:grpSpPr>
            <a:xfrm>
              <a:off x="0" y="-1"/>
              <a:ext cx="4143376" cy="4027172"/>
              <a:chOff x="0" y="0"/>
              <a:chExt cx="4143375" cy="4027170"/>
            </a:xfrm>
          </p:grpSpPr>
          <p:sp>
            <p:nvSpPr>
              <p:cNvPr id="564" name="Text Box 43"/>
              <p:cNvSpPr txBox="1"/>
              <p:nvPr/>
            </p:nvSpPr>
            <p:spPr>
              <a:xfrm>
                <a:off x="1101407" y="0"/>
                <a:ext cx="2908758" cy="320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r>
                  <a:t>addr (row = i, col = j)</a:t>
                </a:r>
              </a:p>
            </p:txBody>
          </p:sp>
          <p:sp>
            <p:nvSpPr>
              <p:cNvPr id="565" name="Line 53"/>
              <p:cNvSpPr/>
              <p:nvPr/>
            </p:nvSpPr>
            <p:spPr>
              <a:xfrm>
                <a:off x="4143375" y="299720"/>
                <a:ext cx="1" cy="476251"/>
              </a:xfrm>
              <a:prstGeom prst="line">
                <a:avLst/>
              </a:prstGeom>
              <a:noFill/>
              <a:ln w="38100" cap="flat">
                <a:solidFill>
                  <a:srgbClr val="99CC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66" name="Line 54"/>
              <p:cNvSpPr/>
              <p:nvPr/>
            </p:nvSpPr>
            <p:spPr>
              <a:xfrm>
                <a:off x="3595687" y="299719"/>
                <a:ext cx="1" cy="598489"/>
              </a:xfrm>
              <a:prstGeom prst="line">
                <a:avLst/>
              </a:prstGeom>
              <a:noFill/>
              <a:ln w="38100" cap="flat">
                <a:solidFill>
                  <a:srgbClr val="99CC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67" name="Line 55"/>
              <p:cNvSpPr/>
              <p:nvPr/>
            </p:nvSpPr>
            <p:spPr>
              <a:xfrm>
                <a:off x="3108325" y="299720"/>
                <a:ext cx="1" cy="730251"/>
              </a:xfrm>
              <a:prstGeom prst="line">
                <a:avLst/>
              </a:prstGeom>
              <a:noFill/>
              <a:ln w="38100" cap="flat">
                <a:solidFill>
                  <a:srgbClr val="99CC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68" name="Line 56"/>
              <p:cNvSpPr/>
              <p:nvPr/>
            </p:nvSpPr>
            <p:spPr>
              <a:xfrm>
                <a:off x="2620962" y="299719"/>
                <a:ext cx="1" cy="852489"/>
              </a:xfrm>
              <a:prstGeom prst="line">
                <a:avLst/>
              </a:prstGeom>
              <a:noFill/>
              <a:ln w="38100" cap="flat">
                <a:solidFill>
                  <a:srgbClr val="99CC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69" name="Line 57"/>
              <p:cNvSpPr/>
              <p:nvPr/>
            </p:nvSpPr>
            <p:spPr>
              <a:xfrm>
                <a:off x="2133600" y="299720"/>
                <a:ext cx="1" cy="974726"/>
              </a:xfrm>
              <a:prstGeom prst="line">
                <a:avLst/>
              </a:prstGeom>
              <a:noFill/>
              <a:ln w="38100" cap="flat">
                <a:solidFill>
                  <a:srgbClr val="99CC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70" name="Line 58"/>
              <p:cNvSpPr/>
              <p:nvPr/>
            </p:nvSpPr>
            <p:spPr>
              <a:xfrm flipH="1">
                <a:off x="1584325" y="299719"/>
                <a:ext cx="1" cy="1096964"/>
              </a:xfrm>
              <a:prstGeom prst="line">
                <a:avLst/>
              </a:prstGeom>
              <a:noFill/>
              <a:ln w="38100" cap="flat">
                <a:solidFill>
                  <a:srgbClr val="99CC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71" name="Line 59"/>
              <p:cNvSpPr/>
              <p:nvPr/>
            </p:nvSpPr>
            <p:spPr>
              <a:xfrm flipH="1">
                <a:off x="1157287" y="299719"/>
                <a:ext cx="1" cy="1217614"/>
              </a:xfrm>
              <a:prstGeom prst="line">
                <a:avLst/>
              </a:prstGeom>
              <a:noFill/>
              <a:ln w="38100" cap="flat">
                <a:solidFill>
                  <a:srgbClr val="99CC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72" name="Line 60"/>
              <p:cNvSpPr/>
              <p:nvPr/>
            </p:nvSpPr>
            <p:spPr>
              <a:xfrm flipH="1">
                <a:off x="669925" y="299720"/>
                <a:ext cx="1" cy="1339851"/>
              </a:xfrm>
              <a:prstGeom prst="line">
                <a:avLst/>
              </a:prstGeom>
              <a:noFill/>
              <a:ln w="38100" cap="flat">
                <a:solidFill>
                  <a:srgbClr val="99CC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73" name="Line 62"/>
              <p:cNvSpPr/>
              <p:nvPr/>
            </p:nvSpPr>
            <p:spPr>
              <a:xfrm flipH="1" flipV="1">
                <a:off x="0" y="4017645"/>
                <a:ext cx="822326" cy="9526"/>
              </a:xfrm>
              <a:prstGeom prst="line">
                <a:avLst/>
              </a:prstGeom>
              <a:noFill/>
              <a:ln w="38100" cap="flat">
                <a:solidFill>
                  <a:srgbClr val="99CC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74" name="Line 63"/>
              <p:cNvSpPr/>
              <p:nvPr/>
            </p:nvSpPr>
            <p:spPr>
              <a:xfrm flipV="1">
                <a:off x="-1" y="299719"/>
                <a:ext cx="2" cy="3717927"/>
              </a:xfrm>
              <a:prstGeom prst="line">
                <a:avLst/>
              </a:prstGeom>
              <a:noFill/>
              <a:ln w="38100" cap="flat">
                <a:solidFill>
                  <a:srgbClr val="99CC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577" name="Text Box 64"/>
          <p:cNvSpPr txBox="1"/>
          <p:nvPr/>
        </p:nvSpPr>
        <p:spPr>
          <a:xfrm>
            <a:off x="6624320" y="5010467"/>
            <a:ext cx="872590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600"/>
            </a:pPr>
            <a:r>
              <a:t>Memory</a:t>
            </a:r>
          </a:p>
          <a:p>
            <a:pPr>
              <a:defRPr sz="1600"/>
            </a:pPr>
            <a:r>
              <a:t>controller</a:t>
            </a:r>
          </a:p>
        </p:txBody>
      </p:sp>
      <p:sp>
        <p:nvSpPr>
          <p:cNvPr id="578" name="Rectangle 65"/>
          <p:cNvSpPr/>
          <p:nvPr/>
        </p:nvSpPr>
        <p:spPr>
          <a:xfrm>
            <a:off x="3078163" y="3221038"/>
            <a:ext cx="101601" cy="112713"/>
          </a:xfrm>
          <a:prstGeom prst="rect">
            <a:avLst/>
          </a:prstGeom>
          <a:solidFill>
            <a:srgbClr val="FF99CC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9" name="Rectangle 66"/>
          <p:cNvSpPr/>
          <p:nvPr/>
        </p:nvSpPr>
        <p:spPr>
          <a:xfrm>
            <a:off x="2611438" y="3338512"/>
            <a:ext cx="101601" cy="111126"/>
          </a:xfrm>
          <a:prstGeom prst="rect">
            <a:avLst/>
          </a:prstGeom>
          <a:solidFill>
            <a:srgbClr val="FF99CC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0" name="Rectangle 67"/>
          <p:cNvSpPr/>
          <p:nvPr/>
        </p:nvSpPr>
        <p:spPr>
          <a:xfrm>
            <a:off x="3565525" y="3094038"/>
            <a:ext cx="101600" cy="112713"/>
          </a:xfrm>
          <a:prstGeom prst="rect">
            <a:avLst/>
          </a:prstGeom>
          <a:solidFill>
            <a:srgbClr val="FF99CC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1" name="Rectangle 68"/>
          <p:cNvSpPr/>
          <p:nvPr/>
        </p:nvSpPr>
        <p:spPr>
          <a:xfrm>
            <a:off x="4057650" y="2967038"/>
            <a:ext cx="101600" cy="112713"/>
          </a:xfrm>
          <a:prstGeom prst="rect">
            <a:avLst/>
          </a:prstGeom>
          <a:solidFill>
            <a:srgbClr val="FF99CC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2" name="Rectangle 69"/>
          <p:cNvSpPr/>
          <p:nvPr/>
        </p:nvSpPr>
        <p:spPr>
          <a:xfrm>
            <a:off x="4560887" y="2835275"/>
            <a:ext cx="101601" cy="111125"/>
          </a:xfrm>
          <a:prstGeom prst="rect">
            <a:avLst/>
          </a:prstGeom>
          <a:solidFill>
            <a:srgbClr val="FF99CC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3" name="Rectangle 70"/>
          <p:cNvSpPr/>
          <p:nvPr/>
        </p:nvSpPr>
        <p:spPr>
          <a:xfrm>
            <a:off x="5038725" y="2724150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4" name="Rectangle 71"/>
          <p:cNvSpPr/>
          <p:nvPr/>
        </p:nvSpPr>
        <p:spPr>
          <a:xfrm>
            <a:off x="5526087" y="2590800"/>
            <a:ext cx="101601" cy="112713"/>
          </a:xfrm>
          <a:prstGeom prst="rect">
            <a:avLst/>
          </a:prstGeom>
          <a:solidFill>
            <a:srgbClr val="FF99CC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5" name="Rectangle 72"/>
          <p:cNvSpPr/>
          <p:nvPr/>
        </p:nvSpPr>
        <p:spPr>
          <a:xfrm>
            <a:off x="6003925" y="2470150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6" name="Text Box 74"/>
          <p:cNvSpPr txBox="1"/>
          <p:nvPr/>
        </p:nvSpPr>
        <p:spPr>
          <a:xfrm>
            <a:off x="2255519" y="2904485"/>
            <a:ext cx="543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100"/>
            </a:lvl1pPr>
          </a:lstStyle>
          <a:p>
            <a:r>
              <a:t>DRAM 7</a:t>
            </a:r>
          </a:p>
        </p:txBody>
      </p:sp>
      <p:sp>
        <p:nvSpPr>
          <p:cNvPr id="587" name="Text Box 75"/>
          <p:cNvSpPr txBox="1"/>
          <p:nvPr/>
        </p:nvSpPr>
        <p:spPr>
          <a:xfrm>
            <a:off x="5684519" y="2033275"/>
            <a:ext cx="543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100"/>
            </a:lvl1pPr>
          </a:lstStyle>
          <a:p>
            <a:r>
              <a:t>DRAM 0</a:t>
            </a:r>
          </a:p>
        </p:txBody>
      </p:sp>
      <p:grpSp>
        <p:nvGrpSpPr>
          <p:cNvPr id="634" name="Group 138"/>
          <p:cNvGrpSpPr/>
          <p:nvPr/>
        </p:nvGrpSpPr>
        <p:grpSpPr>
          <a:xfrm>
            <a:off x="2376169" y="2576512"/>
            <a:ext cx="4015692" cy="3145315"/>
            <a:chOff x="0" y="0"/>
            <a:chExt cx="4015690" cy="3145313"/>
          </a:xfrm>
        </p:grpSpPr>
        <p:grpSp>
          <p:nvGrpSpPr>
            <p:cNvPr id="615" name="Group 108"/>
            <p:cNvGrpSpPr/>
            <p:nvPr/>
          </p:nvGrpSpPr>
          <p:grpSpPr>
            <a:xfrm>
              <a:off x="-1" y="2381566"/>
              <a:ext cx="4005398" cy="763748"/>
              <a:chOff x="0" y="0"/>
              <a:chExt cx="4005396" cy="763746"/>
            </a:xfrm>
          </p:grpSpPr>
          <p:sp>
            <p:nvSpPr>
              <p:cNvPr id="588" name="Text Box 17"/>
              <p:cNvSpPr txBox="1"/>
              <p:nvPr/>
            </p:nvSpPr>
            <p:spPr>
              <a:xfrm>
                <a:off x="3843337" y="0"/>
                <a:ext cx="162060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0</a:t>
                </a:r>
              </a:p>
            </p:txBody>
          </p:sp>
          <p:sp>
            <p:nvSpPr>
              <p:cNvPr id="589" name="Text Box 18"/>
              <p:cNvSpPr txBox="1"/>
              <p:nvPr/>
            </p:nvSpPr>
            <p:spPr>
              <a:xfrm>
                <a:off x="1947862" y="0"/>
                <a:ext cx="219979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31</a:t>
                </a:r>
              </a:p>
            </p:txBody>
          </p:sp>
          <p:sp>
            <p:nvSpPr>
              <p:cNvPr id="590" name="Text Box 23"/>
              <p:cNvSpPr txBox="1"/>
              <p:nvPr/>
            </p:nvSpPr>
            <p:spPr>
              <a:xfrm>
                <a:off x="3455987" y="0"/>
                <a:ext cx="162060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7</a:t>
                </a:r>
              </a:p>
            </p:txBody>
          </p:sp>
          <p:sp>
            <p:nvSpPr>
              <p:cNvPr id="591" name="Text Box 24"/>
              <p:cNvSpPr txBox="1"/>
              <p:nvPr/>
            </p:nvSpPr>
            <p:spPr>
              <a:xfrm>
                <a:off x="3311525" y="0"/>
                <a:ext cx="162060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8</a:t>
                </a:r>
              </a:p>
            </p:txBody>
          </p:sp>
          <p:sp>
            <p:nvSpPr>
              <p:cNvPr id="592" name="Text Box 25"/>
              <p:cNvSpPr txBox="1"/>
              <p:nvPr/>
            </p:nvSpPr>
            <p:spPr>
              <a:xfrm>
                <a:off x="2922587" y="0"/>
                <a:ext cx="219979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15</a:t>
                </a:r>
              </a:p>
            </p:txBody>
          </p:sp>
          <p:sp>
            <p:nvSpPr>
              <p:cNvPr id="593" name="Text Box 26"/>
              <p:cNvSpPr txBox="1"/>
              <p:nvPr/>
            </p:nvSpPr>
            <p:spPr>
              <a:xfrm>
                <a:off x="2740025" y="0"/>
                <a:ext cx="219979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16</a:t>
                </a:r>
              </a:p>
            </p:txBody>
          </p:sp>
          <p:sp>
            <p:nvSpPr>
              <p:cNvPr id="594" name="Text Box 27"/>
              <p:cNvSpPr txBox="1"/>
              <p:nvPr/>
            </p:nvSpPr>
            <p:spPr>
              <a:xfrm>
                <a:off x="2479675" y="0"/>
                <a:ext cx="219979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23</a:t>
                </a:r>
              </a:p>
            </p:txBody>
          </p:sp>
          <p:sp>
            <p:nvSpPr>
              <p:cNvPr id="595" name="Text Box 28"/>
              <p:cNvSpPr txBox="1"/>
              <p:nvPr/>
            </p:nvSpPr>
            <p:spPr>
              <a:xfrm>
                <a:off x="2312987" y="0"/>
                <a:ext cx="219979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24</a:t>
                </a:r>
              </a:p>
            </p:txBody>
          </p:sp>
          <p:sp>
            <p:nvSpPr>
              <p:cNvPr id="596" name="Text Box 29"/>
              <p:cNvSpPr txBox="1"/>
              <p:nvPr/>
            </p:nvSpPr>
            <p:spPr>
              <a:xfrm>
                <a:off x="1782762" y="0"/>
                <a:ext cx="219979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32</a:t>
                </a:r>
              </a:p>
            </p:txBody>
          </p:sp>
          <p:sp>
            <p:nvSpPr>
              <p:cNvPr id="597" name="Text Box 30"/>
              <p:cNvSpPr txBox="1"/>
              <p:nvPr/>
            </p:nvSpPr>
            <p:spPr>
              <a:xfrm>
                <a:off x="0" y="0"/>
                <a:ext cx="219978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63</a:t>
                </a:r>
              </a:p>
            </p:txBody>
          </p:sp>
          <p:sp>
            <p:nvSpPr>
              <p:cNvPr id="598" name="Text Box 35"/>
              <p:cNvSpPr txBox="1"/>
              <p:nvPr/>
            </p:nvSpPr>
            <p:spPr>
              <a:xfrm>
                <a:off x="1490662" y="0"/>
                <a:ext cx="219979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39</a:t>
                </a:r>
              </a:p>
            </p:txBody>
          </p:sp>
          <p:sp>
            <p:nvSpPr>
              <p:cNvPr id="599" name="Text Box 36"/>
              <p:cNvSpPr txBox="1"/>
              <p:nvPr/>
            </p:nvSpPr>
            <p:spPr>
              <a:xfrm>
                <a:off x="1293812" y="0"/>
                <a:ext cx="219979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40</a:t>
                </a:r>
              </a:p>
            </p:txBody>
          </p:sp>
          <p:sp>
            <p:nvSpPr>
              <p:cNvPr id="600" name="Text Box 37"/>
              <p:cNvSpPr txBox="1"/>
              <p:nvPr/>
            </p:nvSpPr>
            <p:spPr>
              <a:xfrm>
                <a:off x="974725" y="0"/>
                <a:ext cx="219979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47</a:t>
                </a:r>
              </a:p>
            </p:txBody>
          </p:sp>
          <p:sp>
            <p:nvSpPr>
              <p:cNvPr id="601" name="Text Box 38"/>
              <p:cNvSpPr txBox="1"/>
              <p:nvPr/>
            </p:nvSpPr>
            <p:spPr>
              <a:xfrm>
                <a:off x="806450" y="0"/>
                <a:ext cx="219978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48</a:t>
                </a:r>
              </a:p>
            </p:txBody>
          </p:sp>
          <p:sp>
            <p:nvSpPr>
              <p:cNvPr id="602" name="Text Box 39"/>
              <p:cNvSpPr txBox="1"/>
              <p:nvPr/>
            </p:nvSpPr>
            <p:spPr>
              <a:xfrm>
                <a:off x="501650" y="0"/>
                <a:ext cx="219978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55</a:t>
                </a:r>
              </a:p>
            </p:txBody>
          </p:sp>
          <p:sp>
            <p:nvSpPr>
              <p:cNvPr id="603" name="Text Box 40"/>
              <p:cNvSpPr txBox="1"/>
              <p:nvPr/>
            </p:nvSpPr>
            <p:spPr>
              <a:xfrm>
                <a:off x="301625" y="0"/>
                <a:ext cx="219978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56</a:t>
                </a:r>
              </a:p>
            </p:txBody>
          </p:sp>
          <p:grpSp>
            <p:nvGrpSpPr>
              <p:cNvPr id="614" name="Group 107"/>
              <p:cNvGrpSpPr/>
              <p:nvPr/>
            </p:nvGrpSpPr>
            <p:grpSpPr>
              <a:xfrm>
                <a:off x="62230" y="199707"/>
                <a:ext cx="3883026" cy="564040"/>
                <a:chOff x="0" y="0"/>
                <a:chExt cx="3883025" cy="564038"/>
              </a:xfrm>
            </p:grpSpPr>
            <p:grpSp>
              <p:nvGrpSpPr>
                <p:cNvPr id="612" name="Group 97"/>
                <p:cNvGrpSpPr/>
                <p:nvPr/>
              </p:nvGrpSpPr>
              <p:grpSpPr>
                <a:xfrm>
                  <a:off x="0" y="0"/>
                  <a:ext cx="3883026" cy="244475"/>
                  <a:chOff x="0" y="0"/>
                  <a:chExt cx="3883025" cy="244474"/>
                </a:xfrm>
              </p:grpSpPr>
              <p:sp>
                <p:nvSpPr>
                  <p:cNvPr id="604" name="Rectangle 19"/>
                  <p:cNvSpPr/>
                  <p:nvPr/>
                </p:nvSpPr>
                <p:spPr>
                  <a:xfrm>
                    <a:off x="1931987" y="-1"/>
                    <a:ext cx="487363" cy="244476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605" name="Rectangle 20"/>
                  <p:cNvSpPr/>
                  <p:nvPr/>
                </p:nvSpPr>
                <p:spPr>
                  <a:xfrm>
                    <a:off x="2419350" y="-1"/>
                    <a:ext cx="487363" cy="244476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606" name="Rectangle 21"/>
                  <p:cNvSpPr/>
                  <p:nvPr/>
                </p:nvSpPr>
                <p:spPr>
                  <a:xfrm>
                    <a:off x="2906712" y="-1"/>
                    <a:ext cx="487363" cy="244476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607" name="Rectangle 22"/>
                  <p:cNvSpPr/>
                  <p:nvPr/>
                </p:nvSpPr>
                <p:spPr>
                  <a:xfrm>
                    <a:off x="3394075" y="-1"/>
                    <a:ext cx="488951" cy="244476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608" name="Rectangle 31"/>
                  <p:cNvSpPr/>
                  <p:nvPr/>
                </p:nvSpPr>
                <p:spPr>
                  <a:xfrm>
                    <a:off x="-1" y="-1"/>
                    <a:ext cx="487363" cy="244476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609" name="Rectangle 32"/>
                  <p:cNvSpPr/>
                  <p:nvPr/>
                </p:nvSpPr>
                <p:spPr>
                  <a:xfrm>
                    <a:off x="487362" y="-1"/>
                    <a:ext cx="487363" cy="244476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610" name="Rectangle 33"/>
                  <p:cNvSpPr/>
                  <p:nvPr/>
                </p:nvSpPr>
                <p:spPr>
                  <a:xfrm>
                    <a:off x="974725" y="-1"/>
                    <a:ext cx="487363" cy="244476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611" name="Rectangle 34"/>
                  <p:cNvSpPr/>
                  <p:nvPr/>
                </p:nvSpPr>
                <p:spPr>
                  <a:xfrm>
                    <a:off x="1462087" y="-1"/>
                    <a:ext cx="487363" cy="244476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sp>
              <p:nvSpPr>
                <p:cNvPr id="613" name="Text Box 41"/>
                <p:cNvSpPr txBox="1"/>
                <p:nvPr/>
              </p:nvSpPr>
              <p:spPr>
                <a:xfrm>
                  <a:off x="379531" y="243998"/>
                  <a:ext cx="2974738" cy="320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/>
                <a:p>
                  <a:pPr algn="ctr">
                    <a:defRPr sz="1600"/>
                  </a:pPr>
                  <a:r>
                    <a:t>64-bit word main memory address </a:t>
                  </a:r>
                  <a:r>
                    <a:rPr i="1"/>
                    <a:t>A</a:t>
                  </a:r>
                </a:p>
              </p:txBody>
            </p:sp>
          </p:grpSp>
        </p:grpSp>
        <p:grpSp>
          <p:nvGrpSpPr>
            <p:cNvPr id="633" name="Group 106"/>
            <p:cNvGrpSpPr/>
            <p:nvPr/>
          </p:nvGrpSpPr>
          <p:grpSpPr>
            <a:xfrm>
              <a:off x="286067" y="-1"/>
              <a:ext cx="3729624" cy="2376489"/>
              <a:chOff x="0" y="0"/>
              <a:chExt cx="3729623" cy="2376487"/>
            </a:xfrm>
          </p:grpSpPr>
          <p:grpSp>
            <p:nvGrpSpPr>
              <p:cNvPr id="624" name="Group 100"/>
              <p:cNvGrpSpPr/>
              <p:nvPr/>
            </p:nvGrpSpPr>
            <p:grpSpPr>
              <a:xfrm>
                <a:off x="0" y="-1"/>
                <a:ext cx="3392488" cy="2376489"/>
                <a:chOff x="0" y="0"/>
                <a:chExt cx="3392487" cy="2376487"/>
              </a:xfrm>
            </p:grpSpPr>
            <p:sp>
              <p:nvSpPr>
                <p:cNvPr id="616" name="Line 44"/>
                <p:cNvSpPr/>
                <p:nvPr/>
              </p:nvSpPr>
              <p:spPr>
                <a:xfrm flipH="1">
                  <a:off x="3392487" y="-1"/>
                  <a:ext cx="1" cy="2376488"/>
                </a:xfrm>
                <a:prstGeom prst="line">
                  <a:avLst/>
                </a:prstGeom>
                <a:noFill/>
                <a:ln w="38100" cap="flat">
                  <a:solidFill>
                    <a:srgbClr val="99CC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7" name="Line 45"/>
                <p:cNvSpPr/>
                <p:nvPr/>
              </p:nvSpPr>
              <p:spPr>
                <a:xfrm flipH="1">
                  <a:off x="2914650" y="122237"/>
                  <a:ext cx="1" cy="2244725"/>
                </a:xfrm>
                <a:prstGeom prst="line">
                  <a:avLst/>
                </a:prstGeom>
                <a:noFill/>
                <a:ln w="38100" cap="flat">
                  <a:solidFill>
                    <a:srgbClr val="99CC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8" name="Line 46"/>
                <p:cNvSpPr/>
                <p:nvPr/>
              </p:nvSpPr>
              <p:spPr>
                <a:xfrm flipH="1">
                  <a:off x="2428557" y="242887"/>
                  <a:ext cx="1" cy="2133600"/>
                </a:xfrm>
                <a:prstGeom prst="line">
                  <a:avLst/>
                </a:prstGeom>
                <a:noFill/>
                <a:ln w="38100" cap="flat">
                  <a:solidFill>
                    <a:srgbClr val="99CC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9" name="Line 47"/>
                <p:cNvSpPr/>
                <p:nvPr/>
              </p:nvSpPr>
              <p:spPr>
                <a:xfrm flipH="1">
                  <a:off x="1949450" y="365124"/>
                  <a:ext cx="1" cy="2001838"/>
                </a:xfrm>
                <a:prstGeom prst="line">
                  <a:avLst/>
                </a:prstGeom>
                <a:noFill/>
                <a:ln w="38100" cap="flat">
                  <a:solidFill>
                    <a:srgbClr val="99CC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0" name="Line 48"/>
                <p:cNvSpPr/>
                <p:nvPr/>
              </p:nvSpPr>
              <p:spPr>
                <a:xfrm flipH="1">
                  <a:off x="1452562" y="487362"/>
                  <a:ext cx="1" cy="1889125"/>
                </a:xfrm>
                <a:prstGeom prst="line">
                  <a:avLst/>
                </a:prstGeom>
                <a:noFill/>
                <a:ln w="38100" cap="flat">
                  <a:solidFill>
                    <a:srgbClr val="99CC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1" name="Line 49"/>
                <p:cNvSpPr/>
                <p:nvPr/>
              </p:nvSpPr>
              <p:spPr>
                <a:xfrm flipH="1">
                  <a:off x="954087" y="609599"/>
                  <a:ext cx="1" cy="1766889"/>
                </a:xfrm>
                <a:prstGeom prst="line">
                  <a:avLst/>
                </a:prstGeom>
                <a:noFill/>
                <a:ln w="38100" cap="flat">
                  <a:solidFill>
                    <a:srgbClr val="99CC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2" name="Line 50"/>
                <p:cNvSpPr/>
                <p:nvPr/>
              </p:nvSpPr>
              <p:spPr>
                <a:xfrm flipH="1">
                  <a:off x="467995" y="731837"/>
                  <a:ext cx="1" cy="1644650"/>
                </a:xfrm>
                <a:prstGeom prst="line">
                  <a:avLst/>
                </a:prstGeom>
                <a:noFill/>
                <a:ln w="38100" cap="flat">
                  <a:solidFill>
                    <a:srgbClr val="99CC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3" name="Line 51"/>
                <p:cNvSpPr/>
                <p:nvPr/>
              </p:nvSpPr>
              <p:spPr>
                <a:xfrm flipH="1">
                  <a:off x="-1" y="852487"/>
                  <a:ext cx="1" cy="1514475"/>
                </a:xfrm>
                <a:prstGeom prst="line">
                  <a:avLst/>
                </a:prstGeom>
                <a:noFill/>
                <a:ln w="38100" cap="flat">
                  <a:solidFill>
                    <a:srgbClr val="99CC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625" name="Text Box 73"/>
              <p:cNvSpPr txBox="1"/>
              <p:nvPr/>
            </p:nvSpPr>
            <p:spPr>
              <a:xfrm>
                <a:off x="3403282" y="1544954"/>
                <a:ext cx="326342" cy="447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>
                  <a:defRPr sz="1200"/>
                </a:pPr>
                <a:r>
                  <a:t>bits</a:t>
                </a:r>
              </a:p>
              <a:p>
                <a:pPr>
                  <a:defRPr sz="1200"/>
                </a:pPr>
                <a:r>
                  <a:t>0-7</a:t>
                </a:r>
              </a:p>
            </p:txBody>
          </p:sp>
          <p:sp>
            <p:nvSpPr>
              <p:cNvPr id="626" name="Text Box 76"/>
              <p:cNvSpPr txBox="1"/>
              <p:nvPr/>
            </p:nvSpPr>
            <p:spPr>
              <a:xfrm>
                <a:off x="2930207" y="1544954"/>
                <a:ext cx="354247" cy="447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>
                  <a:defRPr sz="1200"/>
                </a:pPr>
                <a:r>
                  <a:t>bits</a:t>
                </a:r>
              </a:p>
              <a:p>
                <a:pPr>
                  <a:defRPr sz="1200"/>
                </a:pPr>
                <a:r>
                  <a:t>8-15</a:t>
                </a:r>
              </a:p>
            </p:txBody>
          </p:sp>
          <p:sp>
            <p:nvSpPr>
              <p:cNvPr id="627" name="Text Box 77"/>
              <p:cNvSpPr txBox="1"/>
              <p:nvPr/>
            </p:nvSpPr>
            <p:spPr>
              <a:xfrm>
                <a:off x="2441257" y="1544954"/>
                <a:ext cx="423750" cy="447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>
                  <a:defRPr sz="1200"/>
                </a:pPr>
                <a:r>
                  <a:t>bits</a:t>
                </a:r>
              </a:p>
              <a:p>
                <a:pPr>
                  <a:defRPr sz="1200"/>
                </a:pPr>
                <a:r>
                  <a:t>16-23</a:t>
                </a:r>
              </a:p>
            </p:txBody>
          </p:sp>
          <p:sp>
            <p:nvSpPr>
              <p:cNvPr id="628" name="Text Box 78"/>
              <p:cNvSpPr txBox="1"/>
              <p:nvPr/>
            </p:nvSpPr>
            <p:spPr>
              <a:xfrm>
                <a:off x="1953895" y="1544954"/>
                <a:ext cx="423749" cy="447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>
                  <a:defRPr sz="1200"/>
                </a:pPr>
                <a:r>
                  <a:t>bits</a:t>
                </a:r>
              </a:p>
              <a:p>
                <a:pPr>
                  <a:defRPr sz="1200"/>
                </a:pPr>
                <a:r>
                  <a:t>24-31</a:t>
                </a:r>
              </a:p>
            </p:txBody>
          </p:sp>
          <p:sp>
            <p:nvSpPr>
              <p:cNvPr id="629" name="Text Box 79"/>
              <p:cNvSpPr txBox="1"/>
              <p:nvPr/>
            </p:nvSpPr>
            <p:spPr>
              <a:xfrm>
                <a:off x="1466532" y="1544954"/>
                <a:ext cx="423750" cy="447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>
                  <a:defRPr sz="1200"/>
                </a:pPr>
                <a:r>
                  <a:t>bits</a:t>
                </a:r>
              </a:p>
              <a:p>
                <a:pPr>
                  <a:defRPr sz="1200"/>
                </a:pPr>
                <a:r>
                  <a:t>32-39</a:t>
                </a:r>
              </a:p>
            </p:txBody>
          </p:sp>
          <p:sp>
            <p:nvSpPr>
              <p:cNvPr id="630" name="Text Box 80"/>
              <p:cNvSpPr txBox="1"/>
              <p:nvPr/>
            </p:nvSpPr>
            <p:spPr>
              <a:xfrm>
                <a:off x="947420" y="1544954"/>
                <a:ext cx="423749" cy="447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>
                  <a:defRPr sz="1200"/>
                </a:pPr>
                <a:r>
                  <a:t>bits</a:t>
                </a:r>
              </a:p>
              <a:p>
                <a:pPr>
                  <a:defRPr sz="1200"/>
                </a:pPr>
                <a:r>
                  <a:t>40-47</a:t>
                </a:r>
              </a:p>
            </p:txBody>
          </p:sp>
          <p:sp>
            <p:nvSpPr>
              <p:cNvPr id="631" name="Text Box 81"/>
              <p:cNvSpPr txBox="1"/>
              <p:nvPr/>
            </p:nvSpPr>
            <p:spPr>
              <a:xfrm>
                <a:off x="460057" y="1544954"/>
                <a:ext cx="423749" cy="447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>
                  <a:defRPr sz="1200"/>
                </a:pPr>
                <a:r>
                  <a:t>bits</a:t>
                </a:r>
              </a:p>
              <a:p>
                <a:pPr>
                  <a:defRPr sz="1200"/>
                </a:pPr>
                <a:r>
                  <a:t>48-55</a:t>
                </a:r>
              </a:p>
            </p:txBody>
          </p:sp>
          <p:sp>
            <p:nvSpPr>
              <p:cNvPr id="632" name="Text Box 82"/>
              <p:cNvSpPr txBox="1"/>
              <p:nvPr/>
            </p:nvSpPr>
            <p:spPr>
              <a:xfrm>
                <a:off x="4445" y="1544954"/>
                <a:ext cx="423749" cy="447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>
                  <a:defRPr sz="1200"/>
                </a:pPr>
                <a:r>
                  <a:t>bits</a:t>
                </a:r>
              </a:p>
              <a:p>
                <a:pPr>
                  <a:defRPr sz="1200"/>
                </a:pPr>
                <a:r>
                  <a:t>56-63</a:t>
                </a:r>
              </a:p>
            </p:txBody>
          </p:sp>
        </p:grpSp>
      </p:grpSp>
      <p:grpSp>
        <p:nvGrpSpPr>
          <p:cNvPr id="664" name="Group 139"/>
          <p:cNvGrpSpPr/>
          <p:nvPr/>
        </p:nvGrpSpPr>
        <p:grpSpPr>
          <a:xfrm>
            <a:off x="2376169" y="4958079"/>
            <a:ext cx="4005398" cy="1823721"/>
            <a:chOff x="0" y="0"/>
            <a:chExt cx="4005396" cy="1823719"/>
          </a:xfrm>
        </p:grpSpPr>
        <p:grpSp>
          <p:nvGrpSpPr>
            <p:cNvPr id="637" name="Group 105"/>
            <p:cNvGrpSpPr/>
            <p:nvPr/>
          </p:nvGrpSpPr>
          <p:grpSpPr>
            <a:xfrm>
              <a:off x="1554480" y="1031557"/>
              <a:ext cx="1794312" cy="792163"/>
              <a:chOff x="0" y="0"/>
              <a:chExt cx="1794311" cy="792162"/>
            </a:xfrm>
          </p:grpSpPr>
          <p:sp>
            <p:nvSpPr>
              <p:cNvPr id="635" name="AutoShape 83"/>
              <p:cNvSpPr/>
              <p:nvPr/>
            </p:nvSpPr>
            <p:spPr>
              <a:xfrm>
                <a:off x="0" y="0"/>
                <a:ext cx="854075" cy="7921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200"/>
                    </a:moveTo>
                    <a:lnTo>
                      <a:pt x="5400" y="16200"/>
                    </a:lnTo>
                    <a:lnTo>
                      <a:pt x="5400" y="0"/>
                    </a:lnTo>
                    <a:lnTo>
                      <a:pt x="16200" y="0"/>
                    </a:lnTo>
                    <a:lnTo>
                      <a:pt x="16200" y="16200"/>
                    </a:lnTo>
                    <a:lnTo>
                      <a:pt x="21600" y="1620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rgbClr val="FF99CC"/>
              </a:solidFill>
              <a:ln w="12700" cap="flat">
                <a:solidFill>
                  <a:srgbClr val="000004"/>
                </a:solidFill>
                <a:prstDash val="solid"/>
                <a:miter lim="800000"/>
              </a:ln>
              <a:effectLst>
                <a:outerShdw blurRad="63500" dist="38099" dir="2700000" rotWithShape="0">
                  <a:srgbClr val="000004">
                    <a:alpha val="74998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6" name="Text Box 84"/>
              <p:cNvSpPr txBox="1"/>
              <p:nvPr/>
            </p:nvSpPr>
            <p:spPr>
              <a:xfrm>
                <a:off x="801370" y="131285"/>
                <a:ext cx="992942" cy="320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600"/>
                </a:lvl1pPr>
              </a:lstStyle>
              <a:p>
                <a:r>
                  <a:t>64-bit word</a:t>
                </a:r>
              </a:p>
            </p:txBody>
          </p:sp>
        </p:grpSp>
        <p:grpSp>
          <p:nvGrpSpPr>
            <p:cNvPr id="663" name="Group 110"/>
            <p:cNvGrpSpPr/>
            <p:nvPr/>
          </p:nvGrpSpPr>
          <p:grpSpPr>
            <a:xfrm>
              <a:off x="-1" y="-1"/>
              <a:ext cx="4005398" cy="444183"/>
              <a:chOff x="0" y="0"/>
              <a:chExt cx="4005396" cy="444181"/>
            </a:xfrm>
          </p:grpSpPr>
          <p:sp>
            <p:nvSpPr>
              <p:cNvPr id="638" name="Text Box 111"/>
              <p:cNvSpPr txBox="1"/>
              <p:nvPr/>
            </p:nvSpPr>
            <p:spPr>
              <a:xfrm>
                <a:off x="3843337" y="0"/>
                <a:ext cx="162060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0</a:t>
                </a:r>
              </a:p>
            </p:txBody>
          </p:sp>
          <p:sp>
            <p:nvSpPr>
              <p:cNvPr id="639" name="Text Box 112"/>
              <p:cNvSpPr txBox="1"/>
              <p:nvPr/>
            </p:nvSpPr>
            <p:spPr>
              <a:xfrm>
                <a:off x="1947862" y="0"/>
                <a:ext cx="219979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31</a:t>
                </a:r>
              </a:p>
            </p:txBody>
          </p:sp>
          <p:sp>
            <p:nvSpPr>
              <p:cNvPr id="640" name="Text Box 113"/>
              <p:cNvSpPr txBox="1"/>
              <p:nvPr/>
            </p:nvSpPr>
            <p:spPr>
              <a:xfrm>
                <a:off x="3455987" y="0"/>
                <a:ext cx="162060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7</a:t>
                </a:r>
              </a:p>
            </p:txBody>
          </p:sp>
          <p:sp>
            <p:nvSpPr>
              <p:cNvPr id="641" name="Text Box 114"/>
              <p:cNvSpPr txBox="1"/>
              <p:nvPr/>
            </p:nvSpPr>
            <p:spPr>
              <a:xfrm>
                <a:off x="3311525" y="0"/>
                <a:ext cx="162060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8</a:t>
                </a:r>
              </a:p>
            </p:txBody>
          </p:sp>
          <p:sp>
            <p:nvSpPr>
              <p:cNvPr id="642" name="Text Box 115"/>
              <p:cNvSpPr txBox="1"/>
              <p:nvPr/>
            </p:nvSpPr>
            <p:spPr>
              <a:xfrm>
                <a:off x="2922587" y="0"/>
                <a:ext cx="219979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15</a:t>
                </a:r>
              </a:p>
            </p:txBody>
          </p:sp>
          <p:sp>
            <p:nvSpPr>
              <p:cNvPr id="643" name="Text Box 116"/>
              <p:cNvSpPr txBox="1"/>
              <p:nvPr/>
            </p:nvSpPr>
            <p:spPr>
              <a:xfrm>
                <a:off x="2740025" y="0"/>
                <a:ext cx="219979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16</a:t>
                </a:r>
              </a:p>
            </p:txBody>
          </p:sp>
          <p:sp>
            <p:nvSpPr>
              <p:cNvPr id="644" name="Text Box 117"/>
              <p:cNvSpPr txBox="1"/>
              <p:nvPr/>
            </p:nvSpPr>
            <p:spPr>
              <a:xfrm>
                <a:off x="2479675" y="0"/>
                <a:ext cx="219979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23</a:t>
                </a:r>
              </a:p>
            </p:txBody>
          </p:sp>
          <p:sp>
            <p:nvSpPr>
              <p:cNvPr id="645" name="Text Box 118"/>
              <p:cNvSpPr txBox="1"/>
              <p:nvPr/>
            </p:nvSpPr>
            <p:spPr>
              <a:xfrm>
                <a:off x="2312987" y="0"/>
                <a:ext cx="219979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24</a:t>
                </a:r>
              </a:p>
            </p:txBody>
          </p:sp>
          <p:sp>
            <p:nvSpPr>
              <p:cNvPr id="646" name="Text Box 119"/>
              <p:cNvSpPr txBox="1"/>
              <p:nvPr/>
            </p:nvSpPr>
            <p:spPr>
              <a:xfrm>
                <a:off x="1782762" y="0"/>
                <a:ext cx="219979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32</a:t>
                </a:r>
              </a:p>
            </p:txBody>
          </p:sp>
          <p:sp>
            <p:nvSpPr>
              <p:cNvPr id="647" name="Text Box 120"/>
              <p:cNvSpPr txBox="1"/>
              <p:nvPr/>
            </p:nvSpPr>
            <p:spPr>
              <a:xfrm>
                <a:off x="0" y="0"/>
                <a:ext cx="219978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63</a:t>
                </a:r>
              </a:p>
            </p:txBody>
          </p:sp>
          <p:sp>
            <p:nvSpPr>
              <p:cNvPr id="648" name="Text Box 121"/>
              <p:cNvSpPr txBox="1"/>
              <p:nvPr/>
            </p:nvSpPr>
            <p:spPr>
              <a:xfrm>
                <a:off x="1490662" y="0"/>
                <a:ext cx="219979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39</a:t>
                </a:r>
              </a:p>
            </p:txBody>
          </p:sp>
          <p:sp>
            <p:nvSpPr>
              <p:cNvPr id="649" name="Text Box 122"/>
              <p:cNvSpPr txBox="1"/>
              <p:nvPr/>
            </p:nvSpPr>
            <p:spPr>
              <a:xfrm>
                <a:off x="1293812" y="0"/>
                <a:ext cx="219979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40</a:t>
                </a:r>
              </a:p>
            </p:txBody>
          </p:sp>
          <p:sp>
            <p:nvSpPr>
              <p:cNvPr id="650" name="Text Box 123"/>
              <p:cNvSpPr txBox="1"/>
              <p:nvPr/>
            </p:nvSpPr>
            <p:spPr>
              <a:xfrm>
                <a:off x="974725" y="0"/>
                <a:ext cx="219979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47</a:t>
                </a:r>
              </a:p>
            </p:txBody>
          </p:sp>
          <p:sp>
            <p:nvSpPr>
              <p:cNvPr id="651" name="Text Box 124"/>
              <p:cNvSpPr txBox="1"/>
              <p:nvPr/>
            </p:nvSpPr>
            <p:spPr>
              <a:xfrm>
                <a:off x="806450" y="0"/>
                <a:ext cx="219978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48</a:t>
                </a:r>
              </a:p>
            </p:txBody>
          </p:sp>
          <p:sp>
            <p:nvSpPr>
              <p:cNvPr id="652" name="Text Box 125"/>
              <p:cNvSpPr txBox="1"/>
              <p:nvPr/>
            </p:nvSpPr>
            <p:spPr>
              <a:xfrm>
                <a:off x="501650" y="0"/>
                <a:ext cx="219978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55</a:t>
                </a:r>
              </a:p>
            </p:txBody>
          </p:sp>
          <p:sp>
            <p:nvSpPr>
              <p:cNvPr id="653" name="Text Box 126"/>
              <p:cNvSpPr txBox="1"/>
              <p:nvPr/>
            </p:nvSpPr>
            <p:spPr>
              <a:xfrm>
                <a:off x="301625" y="0"/>
                <a:ext cx="219978" cy="231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000"/>
                </a:lvl1pPr>
              </a:lstStyle>
              <a:p>
                <a:r>
                  <a:t>56</a:t>
                </a:r>
              </a:p>
            </p:txBody>
          </p:sp>
          <p:grpSp>
            <p:nvGrpSpPr>
              <p:cNvPr id="662" name="Group 128"/>
              <p:cNvGrpSpPr/>
              <p:nvPr/>
            </p:nvGrpSpPr>
            <p:grpSpPr>
              <a:xfrm>
                <a:off x="62230" y="199707"/>
                <a:ext cx="3883026" cy="244475"/>
                <a:chOff x="0" y="0"/>
                <a:chExt cx="3883025" cy="244474"/>
              </a:xfrm>
            </p:grpSpPr>
            <p:sp>
              <p:nvSpPr>
                <p:cNvPr id="654" name="Rectangle 129"/>
                <p:cNvSpPr/>
                <p:nvPr/>
              </p:nvSpPr>
              <p:spPr>
                <a:xfrm>
                  <a:off x="1931987" y="-1"/>
                  <a:ext cx="487363" cy="244476"/>
                </a:xfrm>
                <a:prstGeom prst="rect">
                  <a:avLst/>
                </a:prstGeom>
                <a:solidFill>
                  <a:srgbClr val="FF99CC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55" name="Rectangle 130"/>
                <p:cNvSpPr/>
                <p:nvPr/>
              </p:nvSpPr>
              <p:spPr>
                <a:xfrm>
                  <a:off x="2419350" y="-1"/>
                  <a:ext cx="487363" cy="244476"/>
                </a:xfrm>
                <a:prstGeom prst="rect">
                  <a:avLst/>
                </a:prstGeom>
                <a:solidFill>
                  <a:srgbClr val="FF99CC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56" name="Rectangle 131"/>
                <p:cNvSpPr/>
                <p:nvPr/>
              </p:nvSpPr>
              <p:spPr>
                <a:xfrm>
                  <a:off x="2906712" y="-1"/>
                  <a:ext cx="487363" cy="244476"/>
                </a:xfrm>
                <a:prstGeom prst="rect">
                  <a:avLst/>
                </a:prstGeom>
                <a:solidFill>
                  <a:srgbClr val="FF99CC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57" name="Rectangle 132"/>
                <p:cNvSpPr/>
                <p:nvPr/>
              </p:nvSpPr>
              <p:spPr>
                <a:xfrm>
                  <a:off x="3394075" y="-1"/>
                  <a:ext cx="488951" cy="244476"/>
                </a:xfrm>
                <a:prstGeom prst="rect">
                  <a:avLst/>
                </a:prstGeom>
                <a:solidFill>
                  <a:srgbClr val="FF99CC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58" name="Rectangle 133"/>
                <p:cNvSpPr/>
                <p:nvPr/>
              </p:nvSpPr>
              <p:spPr>
                <a:xfrm>
                  <a:off x="-1" y="-1"/>
                  <a:ext cx="487363" cy="244476"/>
                </a:xfrm>
                <a:prstGeom prst="rect">
                  <a:avLst/>
                </a:prstGeom>
                <a:solidFill>
                  <a:srgbClr val="FF99CC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59" name="Rectangle 134"/>
                <p:cNvSpPr/>
                <p:nvPr/>
              </p:nvSpPr>
              <p:spPr>
                <a:xfrm>
                  <a:off x="487362" y="-1"/>
                  <a:ext cx="487363" cy="244476"/>
                </a:xfrm>
                <a:prstGeom prst="rect">
                  <a:avLst/>
                </a:prstGeom>
                <a:solidFill>
                  <a:srgbClr val="FF99CC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60" name="Rectangle 135"/>
                <p:cNvSpPr/>
                <p:nvPr/>
              </p:nvSpPr>
              <p:spPr>
                <a:xfrm>
                  <a:off x="974725" y="-1"/>
                  <a:ext cx="487363" cy="244476"/>
                </a:xfrm>
                <a:prstGeom prst="rect">
                  <a:avLst/>
                </a:prstGeom>
                <a:solidFill>
                  <a:srgbClr val="FF99CC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61" name="Rectangle 136"/>
                <p:cNvSpPr/>
                <p:nvPr/>
              </p:nvSpPr>
              <p:spPr>
                <a:xfrm>
                  <a:off x="1462087" y="-1"/>
                  <a:ext cx="487363" cy="244476"/>
                </a:xfrm>
                <a:prstGeom prst="rect">
                  <a:avLst/>
                </a:prstGeom>
                <a:solidFill>
                  <a:srgbClr val="FF99CC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5000939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" grpId="0" animBg="1" advAuto="0"/>
      <p:bldP spid="634" grpId="0" animBg="1" advAuto="0"/>
      <p:bldP spid="664" grpId="0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57</a:t>
            </a:fld>
            <a:endParaRPr/>
          </a:p>
        </p:txBody>
      </p:sp>
      <p:sp>
        <p:nvSpPr>
          <p:cNvPr id="1435" name="Rectangle 30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Disk Operation (Multi-Platter View)</a:t>
            </a:r>
          </a:p>
        </p:txBody>
      </p:sp>
      <p:sp>
        <p:nvSpPr>
          <p:cNvPr id="1436" name="Line 4"/>
          <p:cNvSpPr/>
          <p:nvPr/>
        </p:nvSpPr>
        <p:spPr>
          <a:xfrm flipH="1">
            <a:off x="5218112" y="2720975"/>
            <a:ext cx="457201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7" name="Oval 5"/>
          <p:cNvSpPr/>
          <p:nvPr/>
        </p:nvSpPr>
        <p:spPr>
          <a:xfrm>
            <a:off x="5078412" y="2682875"/>
            <a:ext cx="304801" cy="76200"/>
          </a:xfrm>
          <a:prstGeom prst="ellipse">
            <a:avLst/>
          </a:prstGeom>
          <a:solidFill>
            <a:srgbClr val="00FF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38" name="Line 6"/>
          <p:cNvSpPr/>
          <p:nvPr/>
        </p:nvSpPr>
        <p:spPr>
          <a:xfrm flipH="1">
            <a:off x="5221287" y="3279775"/>
            <a:ext cx="457201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9" name="Oval 7"/>
          <p:cNvSpPr/>
          <p:nvPr/>
        </p:nvSpPr>
        <p:spPr>
          <a:xfrm>
            <a:off x="5081587" y="3241675"/>
            <a:ext cx="304801" cy="76200"/>
          </a:xfrm>
          <a:prstGeom prst="ellipse">
            <a:avLst/>
          </a:prstGeom>
          <a:solidFill>
            <a:srgbClr val="00FF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40" name="Line 8"/>
          <p:cNvSpPr/>
          <p:nvPr/>
        </p:nvSpPr>
        <p:spPr>
          <a:xfrm flipH="1">
            <a:off x="5218112" y="3889375"/>
            <a:ext cx="457201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1" name="Oval 9"/>
          <p:cNvSpPr/>
          <p:nvPr/>
        </p:nvSpPr>
        <p:spPr>
          <a:xfrm>
            <a:off x="5078412" y="3851275"/>
            <a:ext cx="304801" cy="76200"/>
          </a:xfrm>
          <a:prstGeom prst="ellipse">
            <a:avLst/>
          </a:prstGeom>
          <a:solidFill>
            <a:srgbClr val="00FF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445" name="AutoShape 10"/>
          <p:cNvGrpSpPr/>
          <p:nvPr/>
        </p:nvGrpSpPr>
        <p:grpSpPr>
          <a:xfrm>
            <a:off x="4103687" y="3736974"/>
            <a:ext cx="381001" cy="635001"/>
            <a:chOff x="0" y="0"/>
            <a:chExt cx="381000" cy="635000"/>
          </a:xfrm>
        </p:grpSpPr>
        <p:sp>
          <p:nvSpPr>
            <p:cNvPr id="1442" name="Shape"/>
            <p:cNvSpPr/>
            <p:nvPr/>
          </p:nvSpPr>
          <p:spPr>
            <a:xfrm>
              <a:off x="0" y="0"/>
              <a:ext cx="381001" cy="63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3"/>
                  </a:moveTo>
                  <a:cubicBezTo>
                    <a:pt x="0" y="413"/>
                    <a:pt x="4835" y="0"/>
                    <a:pt x="10800" y="0"/>
                  </a:cubicBezTo>
                  <a:cubicBezTo>
                    <a:pt x="16765" y="0"/>
                    <a:pt x="21600" y="413"/>
                    <a:pt x="21600" y="923"/>
                  </a:cubicBezTo>
                  <a:lnTo>
                    <a:pt x="21600" y="20677"/>
                  </a:lnTo>
                  <a:cubicBezTo>
                    <a:pt x="21600" y="21187"/>
                    <a:pt x="16765" y="21600"/>
                    <a:pt x="10800" y="21600"/>
                  </a:cubicBezTo>
                  <a:cubicBezTo>
                    <a:pt x="4835" y="21600"/>
                    <a:pt x="0" y="21187"/>
                    <a:pt x="0" y="20677"/>
                  </a:cubicBezTo>
                  <a:close/>
                </a:path>
              </a:pathLst>
            </a:custGeom>
            <a:solidFill>
              <a:srgbClr val="00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43" name="Oval"/>
            <p:cNvSpPr/>
            <p:nvPr/>
          </p:nvSpPr>
          <p:spPr>
            <a:xfrm>
              <a:off x="0" y="-1"/>
              <a:ext cx="381000" cy="54271"/>
            </a:xfrm>
            <a:prstGeom prst="ellipse">
              <a:avLst/>
            </a:prstGeom>
            <a:solidFill>
              <a:schemeClr val="accent3">
                <a:lumOff val="44000"/>
                <a:alpha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44" name="Line"/>
            <p:cNvSpPr/>
            <p:nvPr/>
          </p:nvSpPr>
          <p:spPr>
            <a:xfrm>
              <a:off x="0" y="0"/>
              <a:ext cx="381001" cy="63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23"/>
                  </a:moveTo>
                  <a:cubicBezTo>
                    <a:pt x="21600" y="1433"/>
                    <a:pt x="16765" y="1846"/>
                    <a:pt x="10800" y="1846"/>
                  </a:cubicBezTo>
                  <a:cubicBezTo>
                    <a:pt x="4835" y="1846"/>
                    <a:pt x="0" y="1433"/>
                    <a:pt x="0" y="923"/>
                  </a:cubicBezTo>
                  <a:cubicBezTo>
                    <a:pt x="0" y="413"/>
                    <a:pt x="4835" y="0"/>
                    <a:pt x="10800" y="0"/>
                  </a:cubicBezTo>
                  <a:cubicBezTo>
                    <a:pt x="16765" y="0"/>
                    <a:pt x="21600" y="413"/>
                    <a:pt x="21600" y="923"/>
                  </a:cubicBezTo>
                  <a:lnTo>
                    <a:pt x="21600" y="20677"/>
                  </a:lnTo>
                  <a:cubicBezTo>
                    <a:pt x="21600" y="21187"/>
                    <a:pt x="16765" y="21600"/>
                    <a:pt x="10800" y="21600"/>
                  </a:cubicBezTo>
                  <a:cubicBezTo>
                    <a:pt x="4835" y="21600"/>
                    <a:pt x="0" y="21187"/>
                    <a:pt x="0" y="20677"/>
                  </a:cubicBezTo>
                  <a:lnTo>
                    <a:pt x="0" y="92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446" name="Oval 11"/>
          <p:cNvSpPr/>
          <p:nvPr/>
        </p:nvSpPr>
        <p:spPr>
          <a:xfrm>
            <a:off x="3074988" y="3546475"/>
            <a:ext cx="2387601" cy="431800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47" name="Line 12"/>
          <p:cNvSpPr/>
          <p:nvPr/>
        </p:nvSpPr>
        <p:spPr>
          <a:xfrm>
            <a:off x="5675312" y="2479675"/>
            <a:ext cx="3176" cy="140970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8" name="Line 13"/>
          <p:cNvSpPr/>
          <p:nvPr/>
        </p:nvSpPr>
        <p:spPr>
          <a:xfrm flipH="1">
            <a:off x="5218112" y="3660775"/>
            <a:ext cx="457201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9" name="Oval 14"/>
          <p:cNvSpPr/>
          <p:nvPr/>
        </p:nvSpPr>
        <p:spPr>
          <a:xfrm>
            <a:off x="5078412" y="3622675"/>
            <a:ext cx="304801" cy="76200"/>
          </a:xfrm>
          <a:prstGeom prst="ellipse">
            <a:avLst/>
          </a:prstGeom>
          <a:solidFill>
            <a:srgbClr val="00FF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50" name="Line 15"/>
          <p:cNvSpPr/>
          <p:nvPr/>
        </p:nvSpPr>
        <p:spPr>
          <a:xfrm>
            <a:off x="5678487" y="3165475"/>
            <a:ext cx="639763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54" name="AutoShape 16"/>
          <p:cNvGrpSpPr/>
          <p:nvPr/>
        </p:nvGrpSpPr>
        <p:grpSpPr>
          <a:xfrm>
            <a:off x="4103687" y="3165474"/>
            <a:ext cx="381001" cy="635001"/>
            <a:chOff x="0" y="0"/>
            <a:chExt cx="381000" cy="635000"/>
          </a:xfrm>
        </p:grpSpPr>
        <p:sp>
          <p:nvSpPr>
            <p:cNvPr id="1451" name="Shape"/>
            <p:cNvSpPr/>
            <p:nvPr/>
          </p:nvSpPr>
          <p:spPr>
            <a:xfrm>
              <a:off x="0" y="0"/>
              <a:ext cx="381001" cy="63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3"/>
                  </a:moveTo>
                  <a:cubicBezTo>
                    <a:pt x="0" y="413"/>
                    <a:pt x="4835" y="0"/>
                    <a:pt x="10800" y="0"/>
                  </a:cubicBezTo>
                  <a:cubicBezTo>
                    <a:pt x="16765" y="0"/>
                    <a:pt x="21600" y="413"/>
                    <a:pt x="21600" y="923"/>
                  </a:cubicBezTo>
                  <a:lnTo>
                    <a:pt x="21600" y="20677"/>
                  </a:lnTo>
                  <a:cubicBezTo>
                    <a:pt x="21600" y="21187"/>
                    <a:pt x="16765" y="21600"/>
                    <a:pt x="10800" y="21600"/>
                  </a:cubicBezTo>
                  <a:cubicBezTo>
                    <a:pt x="4835" y="21600"/>
                    <a:pt x="0" y="21187"/>
                    <a:pt x="0" y="20677"/>
                  </a:cubicBezTo>
                  <a:close/>
                </a:path>
              </a:pathLst>
            </a:custGeom>
            <a:solidFill>
              <a:srgbClr val="00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52" name="Oval"/>
            <p:cNvSpPr/>
            <p:nvPr/>
          </p:nvSpPr>
          <p:spPr>
            <a:xfrm>
              <a:off x="0" y="-1"/>
              <a:ext cx="381000" cy="54271"/>
            </a:xfrm>
            <a:prstGeom prst="ellipse">
              <a:avLst/>
            </a:prstGeom>
            <a:solidFill>
              <a:schemeClr val="accent3">
                <a:lumOff val="44000"/>
                <a:alpha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53" name="Line"/>
            <p:cNvSpPr/>
            <p:nvPr/>
          </p:nvSpPr>
          <p:spPr>
            <a:xfrm>
              <a:off x="0" y="0"/>
              <a:ext cx="381001" cy="63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23"/>
                  </a:moveTo>
                  <a:cubicBezTo>
                    <a:pt x="21600" y="1433"/>
                    <a:pt x="16765" y="1846"/>
                    <a:pt x="10800" y="1846"/>
                  </a:cubicBezTo>
                  <a:cubicBezTo>
                    <a:pt x="4835" y="1846"/>
                    <a:pt x="0" y="1433"/>
                    <a:pt x="0" y="923"/>
                  </a:cubicBezTo>
                  <a:cubicBezTo>
                    <a:pt x="0" y="413"/>
                    <a:pt x="4835" y="0"/>
                    <a:pt x="10800" y="0"/>
                  </a:cubicBezTo>
                  <a:cubicBezTo>
                    <a:pt x="16765" y="0"/>
                    <a:pt x="21600" y="413"/>
                    <a:pt x="21600" y="923"/>
                  </a:cubicBezTo>
                  <a:lnTo>
                    <a:pt x="21600" y="20677"/>
                  </a:lnTo>
                  <a:cubicBezTo>
                    <a:pt x="21600" y="21187"/>
                    <a:pt x="16765" y="21600"/>
                    <a:pt x="10800" y="21600"/>
                  </a:cubicBezTo>
                  <a:cubicBezTo>
                    <a:pt x="4835" y="21600"/>
                    <a:pt x="0" y="21187"/>
                    <a:pt x="0" y="20677"/>
                  </a:cubicBezTo>
                  <a:lnTo>
                    <a:pt x="0" y="92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455" name="Oval 17"/>
          <p:cNvSpPr/>
          <p:nvPr/>
        </p:nvSpPr>
        <p:spPr>
          <a:xfrm>
            <a:off x="3100388" y="2936875"/>
            <a:ext cx="2387601" cy="431800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459" name="AutoShape 18"/>
          <p:cNvGrpSpPr/>
          <p:nvPr/>
        </p:nvGrpSpPr>
        <p:grpSpPr>
          <a:xfrm>
            <a:off x="4103687" y="2593974"/>
            <a:ext cx="381001" cy="635001"/>
            <a:chOff x="0" y="0"/>
            <a:chExt cx="381000" cy="635000"/>
          </a:xfrm>
        </p:grpSpPr>
        <p:sp>
          <p:nvSpPr>
            <p:cNvPr id="1456" name="Shape"/>
            <p:cNvSpPr/>
            <p:nvPr/>
          </p:nvSpPr>
          <p:spPr>
            <a:xfrm>
              <a:off x="0" y="0"/>
              <a:ext cx="381001" cy="63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3"/>
                  </a:moveTo>
                  <a:cubicBezTo>
                    <a:pt x="0" y="413"/>
                    <a:pt x="4835" y="0"/>
                    <a:pt x="10800" y="0"/>
                  </a:cubicBezTo>
                  <a:cubicBezTo>
                    <a:pt x="16765" y="0"/>
                    <a:pt x="21600" y="413"/>
                    <a:pt x="21600" y="923"/>
                  </a:cubicBezTo>
                  <a:lnTo>
                    <a:pt x="21600" y="20677"/>
                  </a:lnTo>
                  <a:cubicBezTo>
                    <a:pt x="21600" y="21187"/>
                    <a:pt x="16765" y="21600"/>
                    <a:pt x="10800" y="21600"/>
                  </a:cubicBezTo>
                  <a:cubicBezTo>
                    <a:pt x="4835" y="21600"/>
                    <a:pt x="0" y="21187"/>
                    <a:pt x="0" y="20677"/>
                  </a:cubicBezTo>
                  <a:close/>
                </a:path>
              </a:pathLst>
            </a:custGeom>
            <a:solidFill>
              <a:srgbClr val="00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57" name="Oval"/>
            <p:cNvSpPr/>
            <p:nvPr/>
          </p:nvSpPr>
          <p:spPr>
            <a:xfrm>
              <a:off x="0" y="-1"/>
              <a:ext cx="381000" cy="54271"/>
            </a:xfrm>
            <a:prstGeom prst="ellipse">
              <a:avLst/>
            </a:prstGeom>
            <a:solidFill>
              <a:schemeClr val="accent3">
                <a:lumOff val="44000"/>
                <a:alpha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58" name="Line"/>
            <p:cNvSpPr/>
            <p:nvPr/>
          </p:nvSpPr>
          <p:spPr>
            <a:xfrm>
              <a:off x="0" y="0"/>
              <a:ext cx="381001" cy="63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23"/>
                  </a:moveTo>
                  <a:cubicBezTo>
                    <a:pt x="21600" y="1433"/>
                    <a:pt x="16765" y="1846"/>
                    <a:pt x="10800" y="1846"/>
                  </a:cubicBezTo>
                  <a:cubicBezTo>
                    <a:pt x="4835" y="1846"/>
                    <a:pt x="0" y="1433"/>
                    <a:pt x="0" y="923"/>
                  </a:cubicBezTo>
                  <a:cubicBezTo>
                    <a:pt x="0" y="413"/>
                    <a:pt x="4835" y="0"/>
                    <a:pt x="10800" y="0"/>
                  </a:cubicBezTo>
                  <a:cubicBezTo>
                    <a:pt x="16765" y="0"/>
                    <a:pt x="21600" y="413"/>
                    <a:pt x="21600" y="923"/>
                  </a:cubicBezTo>
                  <a:lnTo>
                    <a:pt x="21600" y="20677"/>
                  </a:lnTo>
                  <a:cubicBezTo>
                    <a:pt x="21600" y="21187"/>
                    <a:pt x="16765" y="21600"/>
                    <a:pt x="10800" y="21600"/>
                  </a:cubicBezTo>
                  <a:cubicBezTo>
                    <a:pt x="4835" y="21600"/>
                    <a:pt x="0" y="21187"/>
                    <a:pt x="0" y="20677"/>
                  </a:cubicBezTo>
                  <a:lnTo>
                    <a:pt x="0" y="92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460" name="Oval 19"/>
          <p:cNvSpPr/>
          <p:nvPr/>
        </p:nvSpPr>
        <p:spPr>
          <a:xfrm>
            <a:off x="3062288" y="2390775"/>
            <a:ext cx="2387601" cy="431800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464" name="AutoShape 20"/>
          <p:cNvGrpSpPr/>
          <p:nvPr/>
        </p:nvGrpSpPr>
        <p:grpSpPr>
          <a:xfrm>
            <a:off x="4103687" y="1997074"/>
            <a:ext cx="381001" cy="635001"/>
            <a:chOff x="0" y="0"/>
            <a:chExt cx="381000" cy="635000"/>
          </a:xfrm>
        </p:grpSpPr>
        <p:sp>
          <p:nvSpPr>
            <p:cNvPr id="1461" name="Shape"/>
            <p:cNvSpPr/>
            <p:nvPr/>
          </p:nvSpPr>
          <p:spPr>
            <a:xfrm>
              <a:off x="0" y="0"/>
              <a:ext cx="381001" cy="63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3"/>
                  </a:moveTo>
                  <a:cubicBezTo>
                    <a:pt x="0" y="413"/>
                    <a:pt x="4835" y="0"/>
                    <a:pt x="10800" y="0"/>
                  </a:cubicBezTo>
                  <a:cubicBezTo>
                    <a:pt x="16765" y="0"/>
                    <a:pt x="21600" y="413"/>
                    <a:pt x="21600" y="923"/>
                  </a:cubicBezTo>
                  <a:lnTo>
                    <a:pt x="21600" y="20677"/>
                  </a:lnTo>
                  <a:cubicBezTo>
                    <a:pt x="21600" y="21187"/>
                    <a:pt x="16765" y="21600"/>
                    <a:pt x="10800" y="21600"/>
                  </a:cubicBezTo>
                  <a:cubicBezTo>
                    <a:pt x="4835" y="21600"/>
                    <a:pt x="0" y="21187"/>
                    <a:pt x="0" y="20677"/>
                  </a:cubicBezTo>
                  <a:close/>
                </a:path>
              </a:pathLst>
            </a:custGeom>
            <a:solidFill>
              <a:srgbClr val="00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62" name="Oval"/>
            <p:cNvSpPr/>
            <p:nvPr/>
          </p:nvSpPr>
          <p:spPr>
            <a:xfrm>
              <a:off x="0" y="-1"/>
              <a:ext cx="381000" cy="54271"/>
            </a:xfrm>
            <a:prstGeom prst="ellipse">
              <a:avLst/>
            </a:prstGeom>
            <a:solidFill>
              <a:schemeClr val="accent3">
                <a:lumOff val="44000"/>
                <a:alpha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63" name="Line"/>
            <p:cNvSpPr/>
            <p:nvPr/>
          </p:nvSpPr>
          <p:spPr>
            <a:xfrm>
              <a:off x="0" y="0"/>
              <a:ext cx="381001" cy="63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23"/>
                  </a:moveTo>
                  <a:cubicBezTo>
                    <a:pt x="21600" y="1433"/>
                    <a:pt x="16765" y="1846"/>
                    <a:pt x="10800" y="1846"/>
                  </a:cubicBezTo>
                  <a:cubicBezTo>
                    <a:pt x="4835" y="1846"/>
                    <a:pt x="0" y="1433"/>
                    <a:pt x="0" y="923"/>
                  </a:cubicBezTo>
                  <a:cubicBezTo>
                    <a:pt x="0" y="413"/>
                    <a:pt x="4835" y="0"/>
                    <a:pt x="10800" y="0"/>
                  </a:cubicBezTo>
                  <a:cubicBezTo>
                    <a:pt x="16765" y="0"/>
                    <a:pt x="21600" y="413"/>
                    <a:pt x="21600" y="923"/>
                  </a:cubicBezTo>
                  <a:lnTo>
                    <a:pt x="21600" y="20677"/>
                  </a:lnTo>
                  <a:cubicBezTo>
                    <a:pt x="21600" y="21187"/>
                    <a:pt x="16765" y="21600"/>
                    <a:pt x="10800" y="21600"/>
                  </a:cubicBezTo>
                  <a:cubicBezTo>
                    <a:pt x="4835" y="21600"/>
                    <a:pt x="0" y="21187"/>
                    <a:pt x="0" y="20677"/>
                  </a:cubicBezTo>
                  <a:lnTo>
                    <a:pt x="0" y="92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465" name="Line 21"/>
          <p:cNvSpPr/>
          <p:nvPr/>
        </p:nvSpPr>
        <p:spPr>
          <a:xfrm flipH="1">
            <a:off x="5218112" y="2479675"/>
            <a:ext cx="457201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6" name="Oval 22"/>
          <p:cNvSpPr/>
          <p:nvPr/>
        </p:nvSpPr>
        <p:spPr>
          <a:xfrm>
            <a:off x="5065712" y="2441575"/>
            <a:ext cx="304801" cy="76200"/>
          </a:xfrm>
          <a:prstGeom prst="ellipse">
            <a:avLst/>
          </a:prstGeom>
          <a:solidFill>
            <a:srgbClr val="00FF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67" name="Line 23"/>
          <p:cNvSpPr/>
          <p:nvPr/>
        </p:nvSpPr>
        <p:spPr>
          <a:xfrm flipH="1">
            <a:off x="5218112" y="3038475"/>
            <a:ext cx="457201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8" name="Oval 24"/>
          <p:cNvSpPr/>
          <p:nvPr/>
        </p:nvSpPr>
        <p:spPr>
          <a:xfrm>
            <a:off x="5078412" y="3000375"/>
            <a:ext cx="304801" cy="76200"/>
          </a:xfrm>
          <a:prstGeom prst="ellipse">
            <a:avLst/>
          </a:prstGeom>
          <a:solidFill>
            <a:srgbClr val="00FF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69" name="Text Box 25"/>
          <p:cNvSpPr txBox="1"/>
          <p:nvPr/>
        </p:nvSpPr>
        <p:spPr>
          <a:xfrm>
            <a:off x="5817869" y="2846903"/>
            <a:ext cx="464802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Arm</a:t>
            </a:r>
          </a:p>
        </p:txBody>
      </p:sp>
      <p:sp>
        <p:nvSpPr>
          <p:cNvPr id="1470" name="Text Box 26"/>
          <p:cNvSpPr txBox="1"/>
          <p:nvPr/>
        </p:nvSpPr>
        <p:spPr>
          <a:xfrm>
            <a:off x="5351746" y="1185915"/>
            <a:ext cx="2108837" cy="1062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Read/write heads </a:t>
            </a:r>
          </a:p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move in unison</a:t>
            </a:r>
          </a:p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from cylinder to cylinder</a:t>
            </a:r>
          </a:p>
        </p:txBody>
      </p:sp>
      <p:sp>
        <p:nvSpPr>
          <p:cNvPr id="1471" name="Line 27"/>
          <p:cNvSpPr/>
          <p:nvPr/>
        </p:nvSpPr>
        <p:spPr>
          <a:xfrm flipH="1">
            <a:off x="5360987" y="2165350"/>
            <a:ext cx="317501" cy="22542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2" name="Text Box 28"/>
          <p:cNvSpPr txBox="1"/>
          <p:nvPr/>
        </p:nvSpPr>
        <p:spPr>
          <a:xfrm>
            <a:off x="4494630" y="4053403"/>
            <a:ext cx="729417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Spindle</a:t>
            </a:r>
          </a:p>
        </p:txBody>
      </p:sp>
      <p:sp>
        <p:nvSpPr>
          <p:cNvPr id="1473" name="Line 29"/>
          <p:cNvSpPr/>
          <p:nvPr/>
        </p:nvSpPr>
        <p:spPr>
          <a:xfrm flipH="1">
            <a:off x="5284787" y="2165350"/>
            <a:ext cx="390526" cy="84455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9314966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58</a:t>
            </a:fld>
            <a:endParaRPr/>
          </a:p>
        </p:txBody>
      </p:sp>
      <p:sp>
        <p:nvSpPr>
          <p:cNvPr id="1476" name="Rectangle 2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8092662" cy="762001"/>
          </a:xfrm>
          <a:prstGeom prst="rect">
            <a:avLst/>
          </a:prstGeom>
        </p:spPr>
        <p:txBody>
          <a:bodyPr/>
          <a:lstStyle/>
          <a:p>
            <a:r>
              <a:t>Disk Access – Service Time Components</a:t>
            </a:r>
          </a:p>
        </p:txBody>
      </p:sp>
      <p:sp>
        <p:nvSpPr>
          <p:cNvPr id="1477" name="Text Box 3"/>
          <p:cNvSpPr txBox="1"/>
          <p:nvPr/>
        </p:nvSpPr>
        <p:spPr>
          <a:xfrm>
            <a:off x="579119" y="3946525"/>
            <a:ext cx="2042162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1200"/>
              </a:spcBef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After </a:t>
            </a:r>
            <a:r>
              <a:rPr>
                <a:solidFill>
                  <a:srgbClr val="0000FF"/>
                </a:solidFill>
              </a:rPr>
              <a:t>BLUE</a:t>
            </a:r>
            <a:r>
              <a:rPr>
                <a:solidFill>
                  <a:schemeClr val="accent2"/>
                </a:solidFill>
              </a:rPr>
              <a:t> </a:t>
            </a:r>
            <a:r>
              <a:t>read</a:t>
            </a:r>
          </a:p>
        </p:txBody>
      </p:sp>
      <p:sp>
        <p:nvSpPr>
          <p:cNvPr id="1478" name="Text Box 4"/>
          <p:cNvSpPr txBox="1"/>
          <p:nvPr/>
        </p:nvSpPr>
        <p:spPr>
          <a:xfrm>
            <a:off x="2788919" y="3946525"/>
            <a:ext cx="1737362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1200"/>
              </a:spcBef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Seek for </a:t>
            </a:r>
            <a:r>
              <a:rPr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1479" name="Text Box 5"/>
          <p:cNvSpPr txBox="1"/>
          <p:nvPr/>
        </p:nvSpPr>
        <p:spPr>
          <a:xfrm>
            <a:off x="4541519" y="3946525"/>
            <a:ext cx="2346962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Rotational latency</a:t>
            </a:r>
          </a:p>
        </p:txBody>
      </p:sp>
      <p:sp>
        <p:nvSpPr>
          <p:cNvPr id="1480" name="Text Box 6"/>
          <p:cNvSpPr txBox="1"/>
          <p:nvPr/>
        </p:nvSpPr>
        <p:spPr>
          <a:xfrm>
            <a:off x="6751319" y="3946525"/>
            <a:ext cx="2042162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1200"/>
              </a:spcBef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After </a:t>
            </a:r>
            <a:r>
              <a:rPr>
                <a:solidFill>
                  <a:srgbClr val="FF0000"/>
                </a:solidFill>
              </a:rPr>
              <a:t>RED</a:t>
            </a:r>
            <a:r>
              <a:t> read</a:t>
            </a:r>
          </a:p>
        </p:txBody>
      </p:sp>
      <p:grpSp>
        <p:nvGrpSpPr>
          <p:cNvPr id="1497" name="Group 7"/>
          <p:cNvGrpSpPr/>
          <p:nvPr/>
        </p:nvGrpSpPr>
        <p:grpSpPr>
          <a:xfrm>
            <a:off x="735647" y="1962150"/>
            <a:ext cx="1719415" cy="1944757"/>
            <a:chOff x="0" y="0"/>
            <a:chExt cx="1719413" cy="1944756"/>
          </a:xfrm>
        </p:grpSpPr>
        <p:grpSp>
          <p:nvGrpSpPr>
            <p:cNvPr id="1495" name="Group 8"/>
            <p:cNvGrpSpPr/>
            <p:nvPr/>
          </p:nvGrpSpPr>
          <p:grpSpPr>
            <a:xfrm>
              <a:off x="-1" y="129059"/>
              <a:ext cx="1719415" cy="1815698"/>
              <a:chOff x="0" y="0"/>
              <a:chExt cx="1719413" cy="1815697"/>
            </a:xfrm>
          </p:grpSpPr>
          <p:grpSp>
            <p:nvGrpSpPr>
              <p:cNvPr id="1492" name="Group 9"/>
              <p:cNvGrpSpPr/>
              <p:nvPr/>
            </p:nvGrpSpPr>
            <p:grpSpPr>
              <a:xfrm>
                <a:off x="-1" y="0"/>
                <a:ext cx="1719415" cy="1715131"/>
                <a:chOff x="0" y="0"/>
                <a:chExt cx="1719413" cy="1715131"/>
              </a:xfrm>
            </p:grpSpPr>
            <p:sp>
              <p:nvSpPr>
                <p:cNvPr id="1481" name="Oval 10"/>
                <p:cNvSpPr/>
                <p:nvPr/>
              </p:nvSpPr>
              <p:spPr>
                <a:xfrm>
                  <a:off x="2941" y="0"/>
                  <a:ext cx="1716473" cy="1713940"/>
                </a:xfrm>
                <a:prstGeom prst="ellipse">
                  <a:avLst/>
                </a:prstGeom>
                <a:solidFill>
                  <a:schemeClr val="accent3">
                    <a:lumOff val="44000"/>
                  </a:schemeClr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63500" dist="107762" dir="2700000" rotWithShape="0">
                    <a:srgbClr val="808080">
                      <a:alpha val="74998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82" name="Oval 11"/>
                <p:cNvSpPr/>
                <p:nvPr/>
              </p:nvSpPr>
              <p:spPr>
                <a:xfrm>
                  <a:off x="192468" y="178659"/>
                  <a:ext cx="1373179" cy="1372107"/>
                </a:xfrm>
                <a:prstGeom prst="ellipse">
                  <a:avLst/>
                </a:prstGeom>
                <a:solidFill>
                  <a:schemeClr val="accent3">
                    <a:lumOff val="44000"/>
                  </a:schemeClr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83" name="Oval 12"/>
                <p:cNvSpPr/>
                <p:nvPr/>
              </p:nvSpPr>
              <p:spPr>
                <a:xfrm>
                  <a:off x="364115" y="350172"/>
                  <a:ext cx="1029885" cy="1029081"/>
                </a:xfrm>
                <a:prstGeom prst="ellipse">
                  <a:avLst/>
                </a:prstGeom>
                <a:solidFill>
                  <a:schemeClr val="accent3">
                    <a:lumOff val="44000"/>
                  </a:schemeClr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84" name="Oval 13"/>
                <p:cNvSpPr/>
                <p:nvPr/>
              </p:nvSpPr>
              <p:spPr>
                <a:xfrm>
                  <a:off x="521458" y="539551"/>
                  <a:ext cx="686589" cy="686053"/>
                </a:xfrm>
                <a:prstGeom prst="ellipse">
                  <a:avLst/>
                </a:prstGeom>
                <a:solidFill>
                  <a:schemeClr val="accent3">
                    <a:lumOff val="44000"/>
                  </a:schemeClr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85" name="Line 14"/>
                <p:cNvSpPr/>
                <p:nvPr/>
              </p:nvSpPr>
              <p:spPr>
                <a:xfrm flipH="1">
                  <a:off x="861177" y="0"/>
                  <a:ext cx="1" cy="1715132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86" name="Line 15"/>
                <p:cNvSpPr/>
                <p:nvPr/>
              </p:nvSpPr>
              <p:spPr>
                <a:xfrm flipH="1">
                  <a:off x="436055" y="118147"/>
                  <a:ext cx="857567" cy="1485348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87" name="Line 16"/>
                <p:cNvSpPr/>
                <p:nvPr/>
              </p:nvSpPr>
              <p:spPr>
                <a:xfrm flipH="1">
                  <a:off x="114664" y="435044"/>
                  <a:ext cx="1486509" cy="858237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88" name="Line 17"/>
                <p:cNvSpPr/>
                <p:nvPr/>
              </p:nvSpPr>
              <p:spPr>
                <a:xfrm flipH="1" flipV="1">
                  <a:off x="0" y="842638"/>
                  <a:ext cx="1716473" cy="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89" name="Line 18"/>
                <p:cNvSpPr/>
                <p:nvPr/>
              </p:nvSpPr>
              <p:spPr>
                <a:xfrm flipH="1" flipV="1">
                  <a:off x="126027" y="402885"/>
                  <a:ext cx="1486509" cy="858237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90" name="Line 19"/>
                <p:cNvSpPr/>
                <p:nvPr/>
              </p:nvSpPr>
              <p:spPr>
                <a:xfrm flipH="1" flipV="1">
                  <a:off x="451459" y="121721"/>
                  <a:ext cx="857566" cy="1485348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91" name="Oval 20"/>
                <p:cNvSpPr/>
                <p:nvPr/>
              </p:nvSpPr>
              <p:spPr>
                <a:xfrm>
                  <a:off x="693105" y="711065"/>
                  <a:ext cx="343295" cy="343027"/>
                </a:xfrm>
                <a:prstGeom prst="ellipse">
                  <a:avLst/>
                </a:prstGeom>
                <a:solidFill>
                  <a:schemeClr val="accent3">
                    <a:lumOff val="44000"/>
                  </a:schemeClr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1493" name="Freeform 21"/>
              <p:cNvSpPr/>
              <p:nvPr/>
            </p:nvSpPr>
            <p:spPr>
              <a:xfrm>
                <a:off x="623117" y="347125"/>
                <a:ext cx="243561" cy="2299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166" y="21600"/>
                    </a:moveTo>
                    <a:lnTo>
                      <a:pt x="0" y="6689"/>
                    </a:lnTo>
                    <a:lnTo>
                      <a:pt x="2766" y="5295"/>
                    </a:lnTo>
                    <a:lnTo>
                      <a:pt x="5927" y="3623"/>
                    </a:lnTo>
                    <a:lnTo>
                      <a:pt x="8166" y="2926"/>
                    </a:lnTo>
                    <a:lnTo>
                      <a:pt x="10537" y="1951"/>
                    </a:lnTo>
                    <a:lnTo>
                      <a:pt x="13434" y="1254"/>
                    </a:lnTo>
                    <a:lnTo>
                      <a:pt x="16068" y="697"/>
                    </a:lnTo>
                    <a:lnTo>
                      <a:pt x="20020" y="279"/>
                    </a:lnTo>
                    <a:lnTo>
                      <a:pt x="21600" y="0"/>
                    </a:lnTo>
                    <a:lnTo>
                      <a:pt x="21600" y="17977"/>
                    </a:lnTo>
                    <a:lnTo>
                      <a:pt x="19624" y="18255"/>
                    </a:lnTo>
                    <a:lnTo>
                      <a:pt x="18044" y="18255"/>
                    </a:lnTo>
                    <a:lnTo>
                      <a:pt x="16595" y="18395"/>
                    </a:lnTo>
                    <a:lnTo>
                      <a:pt x="14093" y="19231"/>
                    </a:lnTo>
                    <a:lnTo>
                      <a:pt x="11722" y="19928"/>
                    </a:lnTo>
                    <a:lnTo>
                      <a:pt x="9351" y="20903"/>
                    </a:lnTo>
                    <a:lnTo>
                      <a:pt x="8166" y="2160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94" name="Freeform 22"/>
              <p:cNvSpPr/>
              <p:nvPr/>
            </p:nvSpPr>
            <p:spPr>
              <a:xfrm rot="19800000">
                <a:off x="832519" y="1464158"/>
                <a:ext cx="426232" cy="262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447"/>
                    </a:moveTo>
                    <a:lnTo>
                      <a:pt x="4440" y="0"/>
                    </a:lnTo>
                    <a:lnTo>
                      <a:pt x="6698" y="2075"/>
                    </a:lnTo>
                    <a:lnTo>
                      <a:pt x="8806" y="3661"/>
                    </a:lnTo>
                    <a:lnTo>
                      <a:pt x="11063" y="5125"/>
                    </a:lnTo>
                    <a:lnTo>
                      <a:pt x="12644" y="5858"/>
                    </a:lnTo>
                    <a:lnTo>
                      <a:pt x="14676" y="6834"/>
                    </a:lnTo>
                    <a:lnTo>
                      <a:pt x="16708" y="7322"/>
                    </a:lnTo>
                    <a:lnTo>
                      <a:pt x="18514" y="7932"/>
                    </a:lnTo>
                    <a:lnTo>
                      <a:pt x="19869" y="8054"/>
                    </a:lnTo>
                    <a:lnTo>
                      <a:pt x="21600" y="8054"/>
                    </a:lnTo>
                    <a:lnTo>
                      <a:pt x="21600" y="21600"/>
                    </a:lnTo>
                    <a:lnTo>
                      <a:pt x="18966" y="21600"/>
                    </a:lnTo>
                    <a:lnTo>
                      <a:pt x="17160" y="21478"/>
                    </a:lnTo>
                    <a:lnTo>
                      <a:pt x="15052" y="21112"/>
                    </a:lnTo>
                    <a:lnTo>
                      <a:pt x="12794" y="20380"/>
                    </a:lnTo>
                    <a:lnTo>
                      <a:pt x="10838" y="19647"/>
                    </a:lnTo>
                    <a:lnTo>
                      <a:pt x="8279" y="18549"/>
                    </a:lnTo>
                    <a:lnTo>
                      <a:pt x="5193" y="16841"/>
                    </a:lnTo>
                    <a:lnTo>
                      <a:pt x="3161" y="15376"/>
                    </a:lnTo>
                    <a:lnTo>
                      <a:pt x="1731" y="14156"/>
                    </a:lnTo>
                    <a:lnTo>
                      <a:pt x="0" y="12447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496" name="AutoShape 23"/>
            <p:cNvSpPr/>
            <p:nvPr/>
          </p:nvSpPr>
          <p:spPr>
            <a:xfrm>
              <a:off x="725590" y="0"/>
              <a:ext cx="289600" cy="556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194"/>
                  </a:moveTo>
                  <a:lnTo>
                    <a:pt x="5400" y="16194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6194"/>
                  </a:lnTo>
                  <a:lnTo>
                    <a:pt x="21600" y="16194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14" name="Group 24"/>
          <p:cNvGrpSpPr/>
          <p:nvPr/>
        </p:nvGrpSpPr>
        <p:grpSpPr>
          <a:xfrm>
            <a:off x="2785109" y="1600199"/>
            <a:ext cx="1719415" cy="2210588"/>
            <a:chOff x="0" y="0"/>
            <a:chExt cx="1719413" cy="2210586"/>
          </a:xfrm>
        </p:grpSpPr>
        <p:grpSp>
          <p:nvGrpSpPr>
            <p:cNvPr id="1512" name="Group 25"/>
            <p:cNvGrpSpPr/>
            <p:nvPr/>
          </p:nvGrpSpPr>
          <p:grpSpPr>
            <a:xfrm>
              <a:off x="-1" y="493123"/>
              <a:ext cx="1719415" cy="1717464"/>
              <a:chOff x="0" y="0"/>
              <a:chExt cx="1719413" cy="1717462"/>
            </a:xfrm>
          </p:grpSpPr>
          <p:grpSp>
            <p:nvGrpSpPr>
              <p:cNvPr id="1509" name="Group 26"/>
              <p:cNvGrpSpPr/>
              <p:nvPr/>
            </p:nvGrpSpPr>
            <p:grpSpPr>
              <a:xfrm>
                <a:off x="-1" y="0"/>
                <a:ext cx="1719415" cy="1717463"/>
                <a:chOff x="0" y="0"/>
                <a:chExt cx="1719413" cy="1717462"/>
              </a:xfrm>
            </p:grpSpPr>
            <p:sp>
              <p:nvSpPr>
                <p:cNvPr id="1498" name="Oval 27"/>
                <p:cNvSpPr/>
                <p:nvPr/>
              </p:nvSpPr>
              <p:spPr>
                <a:xfrm>
                  <a:off x="2941" y="0"/>
                  <a:ext cx="1716473" cy="1716272"/>
                </a:xfrm>
                <a:prstGeom prst="ellipse">
                  <a:avLst/>
                </a:prstGeom>
                <a:solidFill>
                  <a:schemeClr val="accent3">
                    <a:lumOff val="44000"/>
                  </a:schemeClr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63500" dist="107762" dir="2700000" rotWithShape="0">
                    <a:srgbClr val="808080">
                      <a:alpha val="74998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99" name="Oval 28"/>
                <p:cNvSpPr/>
                <p:nvPr/>
              </p:nvSpPr>
              <p:spPr>
                <a:xfrm>
                  <a:off x="192468" y="179970"/>
                  <a:ext cx="1373179" cy="1373019"/>
                </a:xfrm>
                <a:prstGeom prst="ellipse">
                  <a:avLst/>
                </a:prstGeom>
                <a:solidFill>
                  <a:schemeClr val="accent3">
                    <a:lumOff val="44000"/>
                  </a:schemeClr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00" name="Oval 29"/>
                <p:cNvSpPr/>
                <p:nvPr/>
              </p:nvSpPr>
              <p:spPr>
                <a:xfrm>
                  <a:off x="364115" y="351597"/>
                  <a:ext cx="1029885" cy="1029765"/>
                </a:xfrm>
                <a:prstGeom prst="ellipse">
                  <a:avLst/>
                </a:prstGeom>
                <a:solidFill>
                  <a:schemeClr val="accent3">
                    <a:lumOff val="44000"/>
                  </a:schemeClr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01" name="Oval 30"/>
                <p:cNvSpPr/>
                <p:nvPr/>
              </p:nvSpPr>
              <p:spPr>
                <a:xfrm>
                  <a:off x="521458" y="541102"/>
                  <a:ext cx="686589" cy="686509"/>
                </a:xfrm>
                <a:prstGeom prst="ellipse">
                  <a:avLst/>
                </a:prstGeom>
                <a:solidFill>
                  <a:schemeClr val="accent3">
                    <a:lumOff val="44000"/>
                  </a:schemeClr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02" name="Line 31"/>
                <p:cNvSpPr/>
                <p:nvPr/>
              </p:nvSpPr>
              <p:spPr>
                <a:xfrm flipH="1">
                  <a:off x="861177" y="1191"/>
                  <a:ext cx="1" cy="1716272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03" name="Line 32"/>
                <p:cNvSpPr/>
                <p:nvPr/>
              </p:nvSpPr>
              <p:spPr>
                <a:xfrm flipH="1">
                  <a:off x="435770" y="119418"/>
                  <a:ext cx="858137" cy="1486335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04" name="Line 33"/>
                <p:cNvSpPr/>
                <p:nvPr/>
              </p:nvSpPr>
              <p:spPr>
                <a:xfrm flipH="1">
                  <a:off x="114664" y="436810"/>
                  <a:ext cx="1486509" cy="858237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05" name="Line 34"/>
                <p:cNvSpPr/>
                <p:nvPr/>
              </p:nvSpPr>
              <p:spPr>
                <a:xfrm flipH="1" flipV="1">
                  <a:off x="0" y="844390"/>
                  <a:ext cx="1716473" cy="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06" name="Line 35"/>
                <p:cNvSpPr/>
                <p:nvPr/>
              </p:nvSpPr>
              <p:spPr>
                <a:xfrm flipH="1" flipV="1">
                  <a:off x="126027" y="404630"/>
                  <a:ext cx="1486509" cy="858237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07" name="Line 36"/>
                <p:cNvSpPr/>
                <p:nvPr/>
              </p:nvSpPr>
              <p:spPr>
                <a:xfrm flipH="1" flipV="1">
                  <a:off x="451174" y="122994"/>
                  <a:ext cx="858136" cy="1486335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08" name="Oval 37"/>
                <p:cNvSpPr/>
                <p:nvPr/>
              </p:nvSpPr>
              <p:spPr>
                <a:xfrm>
                  <a:off x="693105" y="712729"/>
                  <a:ext cx="343295" cy="343255"/>
                </a:xfrm>
                <a:prstGeom prst="ellipse">
                  <a:avLst/>
                </a:prstGeom>
                <a:solidFill>
                  <a:schemeClr val="accent3">
                    <a:lumOff val="44000"/>
                  </a:schemeClr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1510" name="Freeform 38"/>
              <p:cNvSpPr/>
              <p:nvPr/>
            </p:nvSpPr>
            <p:spPr>
              <a:xfrm rot="18000000">
                <a:off x="1181627" y="1267348"/>
                <a:ext cx="439392" cy="2628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447"/>
                    </a:moveTo>
                    <a:lnTo>
                      <a:pt x="4440" y="0"/>
                    </a:lnTo>
                    <a:lnTo>
                      <a:pt x="6698" y="2075"/>
                    </a:lnTo>
                    <a:lnTo>
                      <a:pt x="8806" y="3661"/>
                    </a:lnTo>
                    <a:lnTo>
                      <a:pt x="11063" y="5125"/>
                    </a:lnTo>
                    <a:lnTo>
                      <a:pt x="12644" y="5858"/>
                    </a:lnTo>
                    <a:lnTo>
                      <a:pt x="14676" y="6834"/>
                    </a:lnTo>
                    <a:lnTo>
                      <a:pt x="16708" y="7322"/>
                    </a:lnTo>
                    <a:lnTo>
                      <a:pt x="18514" y="7932"/>
                    </a:lnTo>
                    <a:lnTo>
                      <a:pt x="19869" y="8054"/>
                    </a:lnTo>
                    <a:lnTo>
                      <a:pt x="21600" y="8054"/>
                    </a:lnTo>
                    <a:lnTo>
                      <a:pt x="21600" y="21600"/>
                    </a:lnTo>
                    <a:lnTo>
                      <a:pt x="18966" y="21600"/>
                    </a:lnTo>
                    <a:lnTo>
                      <a:pt x="17160" y="21478"/>
                    </a:lnTo>
                    <a:lnTo>
                      <a:pt x="15052" y="21112"/>
                    </a:lnTo>
                    <a:lnTo>
                      <a:pt x="12794" y="20380"/>
                    </a:lnTo>
                    <a:lnTo>
                      <a:pt x="10838" y="19647"/>
                    </a:lnTo>
                    <a:lnTo>
                      <a:pt x="8279" y="18549"/>
                    </a:lnTo>
                    <a:lnTo>
                      <a:pt x="5193" y="16841"/>
                    </a:lnTo>
                    <a:lnTo>
                      <a:pt x="3161" y="15376"/>
                    </a:lnTo>
                    <a:lnTo>
                      <a:pt x="1731" y="14156"/>
                    </a:lnTo>
                    <a:lnTo>
                      <a:pt x="0" y="12447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11" name="Freeform 39"/>
              <p:cNvSpPr/>
              <p:nvPr/>
            </p:nvSpPr>
            <p:spPr>
              <a:xfrm rot="19800000">
                <a:off x="444902" y="459880"/>
                <a:ext cx="243561" cy="230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166" y="21600"/>
                    </a:moveTo>
                    <a:lnTo>
                      <a:pt x="0" y="6689"/>
                    </a:lnTo>
                    <a:lnTo>
                      <a:pt x="2766" y="5295"/>
                    </a:lnTo>
                    <a:lnTo>
                      <a:pt x="5927" y="3623"/>
                    </a:lnTo>
                    <a:lnTo>
                      <a:pt x="8166" y="2926"/>
                    </a:lnTo>
                    <a:lnTo>
                      <a:pt x="10537" y="1951"/>
                    </a:lnTo>
                    <a:lnTo>
                      <a:pt x="13434" y="1254"/>
                    </a:lnTo>
                    <a:lnTo>
                      <a:pt x="16068" y="697"/>
                    </a:lnTo>
                    <a:lnTo>
                      <a:pt x="20020" y="279"/>
                    </a:lnTo>
                    <a:lnTo>
                      <a:pt x="21600" y="0"/>
                    </a:lnTo>
                    <a:lnTo>
                      <a:pt x="21600" y="17977"/>
                    </a:lnTo>
                    <a:lnTo>
                      <a:pt x="19624" y="18255"/>
                    </a:lnTo>
                    <a:lnTo>
                      <a:pt x="18044" y="18255"/>
                    </a:lnTo>
                    <a:lnTo>
                      <a:pt x="16595" y="18395"/>
                    </a:lnTo>
                    <a:lnTo>
                      <a:pt x="14093" y="19231"/>
                    </a:lnTo>
                    <a:lnTo>
                      <a:pt x="11722" y="19928"/>
                    </a:lnTo>
                    <a:lnTo>
                      <a:pt x="9351" y="20903"/>
                    </a:lnTo>
                    <a:lnTo>
                      <a:pt x="8166" y="2160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513" name="AutoShape 40"/>
            <p:cNvSpPr/>
            <p:nvPr/>
          </p:nvSpPr>
          <p:spPr>
            <a:xfrm>
              <a:off x="721135" y="0"/>
              <a:ext cx="289600" cy="556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197"/>
                  </a:moveTo>
                  <a:lnTo>
                    <a:pt x="5400" y="16197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6197"/>
                  </a:lnTo>
                  <a:lnTo>
                    <a:pt x="21600" y="1619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32" name="Group 41"/>
          <p:cNvGrpSpPr/>
          <p:nvPr/>
        </p:nvGrpSpPr>
        <p:grpSpPr>
          <a:xfrm>
            <a:off x="4833937" y="1625599"/>
            <a:ext cx="1720049" cy="2185184"/>
            <a:chOff x="0" y="0"/>
            <a:chExt cx="1720048" cy="2185182"/>
          </a:xfrm>
        </p:grpSpPr>
        <p:grpSp>
          <p:nvGrpSpPr>
            <p:cNvPr id="1530" name="Group 42"/>
            <p:cNvGrpSpPr/>
            <p:nvPr/>
          </p:nvGrpSpPr>
          <p:grpSpPr>
            <a:xfrm>
              <a:off x="-1" y="463421"/>
              <a:ext cx="1720050" cy="1721762"/>
              <a:chOff x="0" y="0"/>
              <a:chExt cx="1720048" cy="1721761"/>
            </a:xfrm>
          </p:grpSpPr>
          <p:grpSp>
            <p:nvGrpSpPr>
              <p:cNvPr id="1526" name="Group 43"/>
              <p:cNvGrpSpPr/>
              <p:nvPr/>
            </p:nvGrpSpPr>
            <p:grpSpPr>
              <a:xfrm>
                <a:off x="634" y="4456"/>
                <a:ext cx="1719415" cy="1717306"/>
                <a:chOff x="0" y="0"/>
                <a:chExt cx="1719413" cy="1717305"/>
              </a:xfrm>
            </p:grpSpPr>
            <p:sp>
              <p:nvSpPr>
                <p:cNvPr id="1515" name="Oval 44"/>
                <p:cNvSpPr/>
                <p:nvPr/>
              </p:nvSpPr>
              <p:spPr>
                <a:xfrm>
                  <a:off x="2941" y="0"/>
                  <a:ext cx="1716473" cy="1716113"/>
                </a:xfrm>
                <a:prstGeom prst="ellipse">
                  <a:avLst/>
                </a:prstGeom>
                <a:solidFill>
                  <a:schemeClr val="accent3">
                    <a:lumOff val="44000"/>
                  </a:schemeClr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63500" dist="107762" dir="2700000" rotWithShape="0">
                    <a:srgbClr val="808080">
                      <a:alpha val="74998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16" name="Oval 45"/>
                <p:cNvSpPr/>
                <p:nvPr/>
              </p:nvSpPr>
              <p:spPr>
                <a:xfrm>
                  <a:off x="192468" y="178885"/>
                  <a:ext cx="1373179" cy="1373846"/>
                </a:xfrm>
                <a:prstGeom prst="ellipse">
                  <a:avLst/>
                </a:prstGeom>
                <a:solidFill>
                  <a:schemeClr val="accent3">
                    <a:lumOff val="44000"/>
                  </a:schemeClr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17" name="Oval 46"/>
                <p:cNvSpPr/>
                <p:nvPr/>
              </p:nvSpPr>
              <p:spPr>
                <a:xfrm>
                  <a:off x="364115" y="350616"/>
                  <a:ext cx="1029885" cy="1030385"/>
                </a:xfrm>
                <a:prstGeom prst="ellipse">
                  <a:avLst/>
                </a:prstGeom>
                <a:solidFill>
                  <a:schemeClr val="accent3">
                    <a:lumOff val="44000"/>
                  </a:schemeClr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18" name="Oval 47"/>
                <p:cNvSpPr/>
                <p:nvPr/>
              </p:nvSpPr>
              <p:spPr>
                <a:xfrm>
                  <a:off x="521458" y="540235"/>
                  <a:ext cx="686589" cy="686923"/>
                </a:xfrm>
                <a:prstGeom prst="ellipse">
                  <a:avLst/>
                </a:prstGeom>
                <a:solidFill>
                  <a:schemeClr val="accent3">
                    <a:lumOff val="44000"/>
                  </a:schemeClr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19" name="Line 48"/>
                <p:cNvSpPr/>
                <p:nvPr/>
              </p:nvSpPr>
              <p:spPr>
                <a:xfrm flipH="1">
                  <a:off x="861177" y="0"/>
                  <a:ext cx="1" cy="1717306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20" name="Line 49"/>
                <p:cNvSpPr/>
                <p:nvPr/>
              </p:nvSpPr>
              <p:spPr>
                <a:xfrm flipH="1">
                  <a:off x="435511" y="118297"/>
                  <a:ext cx="858654" cy="148723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21" name="Line 50"/>
                <p:cNvSpPr/>
                <p:nvPr/>
              </p:nvSpPr>
              <p:spPr>
                <a:xfrm flipH="1">
                  <a:off x="114664" y="436140"/>
                  <a:ext cx="1486509" cy="858237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22" name="Line 51"/>
                <p:cNvSpPr/>
                <p:nvPr/>
              </p:nvSpPr>
              <p:spPr>
                <a:xfrm flipH="1" flipV="1">
                  <a:off x="0" y="843706"/>
                  <a:ext cx="1716473" cy="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23" name="Line 52"/>
                <p:cNvSpPr/>
                <p:nvPr/>
              </p:nvSpPr>
              <p:spPr>
                <a:xfrm flipH="1" flipV="1">
                  <a:off x="126027" y="403940"/>
                  <a:ext cx="1486509" cy="858237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24" name="Line 53"/>
                <p:cNvSpPr/>
                <p:nvPr/>
              </p:nvSpPr>
              <p:spPr>
                <a:xfrm flipH="1" flipV="1">
                  <a:off x="450915" y="121876"/>
                  <a:ext cx="858654" cy="148723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25" name="Oval 54"/>
                <p:cNvSpPr/>
                <p:nvPr/>
              </p:nvSpPr>
              <p:spPr>
                <a:xfrm>
                  <a:off x="693105" y="711966"/>
                  <a:ext cx="343295" cy="343463"/>
                </a:xfrm>
                <a:prstGeom prst="ellipse">
                  <a:avLst/>
                </a:prstGeom>
                <a:solidFill>
                  <a:schemeClr val="accent3">
                    <a:lumOff val="44000"/>
                  </a:schemeClr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1527" name="Freeform 55"/>
              <p:cNvSpPr/>
              <p:nvPr/>
            </p:nvSpPr>
            <p:spPr>
              <a:xfrm rot="10800000">
                <a:off x="859887" y="8911"/>
                <a:ext cx="435142" cy="2807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447"/>
                    </a:moveTo>
                    <a:lnTo>
                      <a:pt x="4440" y="0"/>
                    </a:lnTo>
                    <a:lnTo>
                      <a:pt x="6698" y="2075"/>
                    </a:lnTo>
                    <a:lnTo>
                      <a:pt x="8806" y="3661"/>
                    </a:lnTo>
                    <a:lnTo>
                      <a:pt x="11063" y="5125"/>
                    </a:lnTo>
                    <a:lnTo>
                      <a:pt x="12644" y="5858"/>
                    </a:lnTo>
                    <a:lnTo>
                      <a:pt x="14676" y="6834"/>
                    </a:lnTo>
                    <a:lnTo>
                      <a:pt x="16708" y="7322"/>
                    </a:lnTo>
                    <a:lnTo>
                      <a:pt x="18514" y="7932"/>
                    </a:lnTo>
                    <a:lnTo>
                      <a:pt x="19869" y="8054"/>
                    </a:lnTo>
                    <a:lnTo>
                      <a:pt x="21600" y="8054"/>
                    </a:lnTo>
                    <a:lnTo>
                      <a:pt x="21600" y="21600"/>
                    </a:lnTo>
                    <a:lnTo>
                      <a:pt x="18966" y="21600"/>
                    </a:lnTo>
                    <a:lnTo>
                      <a:pt x="17160" y="21478"/>
                    </a:lnTo>
                    <a:lnTo>
                      <a:pt x="15052" y="21112"/>
                    </a:lnTo>
                    <a:lnTo>
                      <a:pt x="12794" y="20380"/>
                    </a:lnTo>
                    <a:lnTo>
                      <a:pt x="10838" y="19647"/>
                    </a:lnTo>
                    <a:lnTo>
                      <a:pt x="8279" y="18549"/>
                    </a:lnTo>
                    <a:lnTo>
                      <a:pt x="5193" y="16841"/>
                    </a:lnTo>
                    <a:lnTo>
                      <a:pt x="3161" y="15376"/>
                    </a:lnTo>
                    <a:lnTo>
                      <a:pt x="1731" y="14156"/>
                    </a:lnTo>
                    <a:lnTo>
                      <a:pt x="0" y="12447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28" name="Freeform 56"/>
              <p:cNvSpPr/>
              <p:nvPr/>
            </p:nvSpPr>
            <p:spPr>
              <a:xfrm>
                <a:off x="610386" y="1179347"/>
                <a:ext cx="252472" cy="2064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3209"/>
                    </a:moveTo>
                    <a:lnTo>
                      <a:pt x="6353" y="0"/>
                    </a:lnTo>
                    <a:lnTo>
                      <a:pt x="9529" y="2331"/>
                    </a:lnTo>
                    <a:lnTo>
                      <a:pt x="12960" y="3729"/>
                    </a:lnTo>
                    <a:lnTo>
                      <a:pt x="16264" y="4817"/>
                    </a:lnTo>
                    <a:lnTo>
                      <a:pt x="21600" y="5594"/>
                    </a:lnTo>
                    <a:lnTo>
                      <a:pt x="21600" y="21600"/>
                    </a:lnTo>
                    <a:lnTo>
                      <a:pt x="17915" y="21134"/>
                    </a:lnTo>
                    <a:lnTo>
                      <a:pt x="13341" y="20201"/>
                    </a:lnTo>
                    <a:lnTo>
                      <a:pt x="9402" y="18803"/>
                    </a:lnTo>
                    <a:lnTo>
                      <a:pt x="4828" y="16783"/>
                    </a:lnTo>
                    <a:lnTo>
                      <a:pt x="2922" y="15850"/>
                    </a:lnTo>
                    <a:lnTo>
                      <a:pt x="0" y="13209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29" name="Freeform 57"/>
              <p:cNvSpPr/>
              <p:nvPr/>
            </p:nvSpPr>
            <p:spPr>
              <a:xfrm>
                <a:off x="0" y="0"/>
                <a:ext cx="859888" cy="1296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984" y="21600"/>
                    </a:moveTo>
                    <a:lnTo>
                      <a:pt x="7013" y="20041"/>
                    </a:lnTo>
                    <a:lnTo>
                      <a:pt x="6790" y="19794"/>
                    </a:lnTo>
                    <a:lnTo>
                      <a:pt x="6230" y="19052"/>
                    </a:lnTo>
                    <a:lnTo>
                      <a:pt x="5820" y="18334"/>
                    </a:lnTo>
                    <a:lnTo>
                      <a:pt x="5484" y="17592"/>
                    </a:lnTo>
                    <a:lnTo>
                      <a:pt x="5223" y="16998"/>
                    </a:lnTo>
                    <a:lnTo>
                      <a:pt x="5036" y="16181"/>
                    </a:lnTo>
                    <a:lnTo>
                      <a:pt x="4887" y="15192"/>
                    </a:lnTo>
                    <a:lnTo>
                      <a:pt x="4812" y="13955"/>
                    </a:lnTo>
                    <a:lnTo>
                      <a:pt x="4999" y="12990"/>
                    </a:lnTo>
                    <a:lnTo>
                      <a:pt x="5223" y="12099"/>
                    </a:lnTo>
                    <a:lnTo>
                      <a:pt x="5782" y="10738"/>
                    </a:lnTo>
                    <a:lnTo>
                      <a:pt x="6678" y="9328"/>
                    </a:lnTo>
                    <a:lnTo>
                      <a:pt x="7498" y="8363"/>
                    </a:lnTo>
                    <a:lnTo>
                      <a:pt x="8692" y="7274"/>
                    </a:lnTo>
                    <a:lnTo>
                      <a:pt x="9849" y="6384"/>
                    </a:lnTo>
                    <a:lnTo>
                      <a:pt x="11378" y="5493"/>
                    </a:lnTo>
                    <a:lnTo>
                      <a:pt x="12609" y="4899"/>
                    </a:lnTo>
                    <a:lnTo>
                      <a:pt x="14213" y="4280"/>
                    </a:lnTo>
                    <a:lnTo>
                      <a:pt x="16191" y="3687"/>
                    </a:lnTo>
                    <a:lnTo>
                      <a:pt x="18093" y="3340"/>
                    </a:lnTo>
                    <a:lnTo>
                      <a:pt x="20332" y="3093"/>
                    </a:lnTo>
                    <a:lnTo>
                      <a:pt x="21600" y="3043"/>
                    </a:lnTo>
                    <a:lnTo>
                      <a:pt x="21600" y="0"/>
                    </a:lnTo>
                    <a:lnTo>
                      <a:pt x="19996" y="0"/>
                    </a:lnTo>
                    <a:lnTo>
                      <a:pt x="18914" y="148"/>
                    </a:lnTo>
                    <a:lnTo>
                      <a:pt x="17907" y="272"/>
                    </a:lnTo>
                    <a:lnTo>
                      <a:pt x="16526" y="421"/>
                    </a:lnTo>
                    <a:lnTo>
                      <a:pt x="14400" y="816"/>
                    </a:lnTo>
                    <a:lnTo>
                      <a:pt x="13206" y="1188"/>
                    </a:lnTo>
                    <a:lnTo>
                      <a:pt x="11938" y="1534"/>
                    </a:lnTo>
                    <a:lnTo>
                      <a:pt x="10520" y="2128"/>
                    </a:lnTo>
                    <a:lnTo>
                      <a:pt x="9289" y="2598"/>
                    </a:lnTo>
                    <a:lnTo>
                      <a:pt x="8170" y="3167"/>
                    </a:lnTo>
                    <a:lnTo>
                      <a:pt x="7051" y="3786"/>
                    </a:lnTo>
                    <a:lnTo>
                      <a:pt x="6230" y="4305"/>
                    </a:lnTo>
                    <a:lnTo>
                      <a:pt x="5447" y="4874"/>
                    </a:lnTo>
                    <a:lnTo>
                      <a:pt x="4701" y="5493"/>
                    </a:lnTo>
                    <a:lnTo>
                      <a:pt x="3880" y="6210"/>
                    </a:lnTo>
                    <a:lnTo>
                      <a:pt x="3096" y="6977"/>
                    </a:lnTo>
                    <a:lnTo>
                      <a:pt x="2350" y="7868"/>
                    </a:lnTo>
                    <a:lnTo>
                      <a:pt x="1679" y="8833"/>
                    </a:lnTo>
                    <a:lnTo>
                      <a:pt x="783" y="10614"/>
                    </a:lnTo>
                    <a:lnTo>
                      <a:pt x="336" y="11926"/>
                    </a:lnTo>
                    <a:lnTo>
                      <a:pt x="187" y="12816"/>
                    </a:lnTo>
                    <a:lnTo>
                      <a:pt x="0" y="14029"/>
                    </a:lnTo>
                    <a:lnTo>
                      <a:pt x="0" y="15118"/>
                    </a:lnTo>
                    <a:lnTo>
                      <a:pt x="224" y="16454"/>
                    </a:lnTo>
                    <a:lnTo>
                      <a:pt x="634" y="17740"/>
                    </a:lnTo>
                    <a:lnTo>
                      <a:pt x="895" y="18458"/>
                    </a:lnTo>
                    <a:lnTo>
                      <a:pt x="1567" y="19670"/>
                    </a:lnTo>
                    <a:lnTo>
                      <a:pt x="2126" y="20561"/>
                    </a:lnTo>
                    <a:lnTo>
                      <a:pt x="2686" y="21229"/>
                    </a:lnTo>
                    <a:lnTo>
                      <a:pt x="2984" y="216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531" name="AutoShape 58"/>
            <p:cNvSpPr/>
            <p:nvPr/>
          </p:nvSpPr>
          <p:spPr>
            <a:xfrm>
              <a:off x="726225" y="0"/>
              <a:ext cx="289600" cy="556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201"/>
                  </a:moveTo>
                  <a:lnTo>
                    <a:pt x="5400" y="16201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6201"/>
                  </a:lnTo>
                  <a:lnTo>
                    <a:pt x="21600" y="16201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49" name="Group 59"/>
          <p:cNvGrpSpPr/>
          <p:nvPr/>
        </p:nvGrpSpPr>
        <p:grpSpPr>
          <a:xfrm>
            <a:off x="6884034" y="1649413"/>
            <a:ext cx="1719415" cy="2161375"/>
            <a:chOff x="0" y="0"/>
            <a:chExt cx="1719413" cy="2161374"/>
          </a:xfrm>
        </p:grpSpPr>
        <p:grpSp>
          <p:nvGrpSpPr>
            <p:cNvPr id="1547" name="Group 60"/>
            <p:cNvGrpSpPr/>
            <p:nvPr/>
          </p:nvGrpSpPr>
          <p:grpSpPr>
            <a:xfrm>
              <a:off x="-1" y="443798"/>
              <a:ext cx="1719415" cy="1717577"/>
              <a:chOff x="0" y="0"/>
              <a:chExt cx="1719413" cy="1717576"/>
            </a:xfrm>
          </p:grpSpPr>
          <p:grpSp>
            <p:nvGrpSpPr>
              <p:cNvPr id="1544" name="Group 61"/>
              <p:cNvGrpSpPr/>
              <p:nvPr/>
            </p:nvGrpSpPr>
            <p:grpSpPr>
              <a:xfrm>
                <a:off x="-1" y="1484"/>
                <a:ext cx="1719415" cy="1716093"/>
                <a:chOff x="0" y="0"/>
                <a:chExt cx="1719413" cy="1716091"/>
              </a:xfrm>
            </p:grpSpPr>
            <p:sp>
              <p:nvSpPr>
                <p:cNvPr id="1533" name="Oval 62"/>
                <p:cNvSpPr/>
                <p:nvPr/>
              </p:nvSpPr>
              <p:spPr>
                <a:xfrm>
                  <a:off x="2941" y="1191"/>
                  <a:ext cx="1716473" cy="1714901"/>
                </a:xfrm>
                <a:prstGeom prst="ellipse">
                  <a:avLst/>
                </a:prstGeom>
                <a:solidFill>
                  <a:schemeClr val="accent3">
                    <a:lumOff val="44000"/>
                  </a:schemeClr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63500" dist="107762" dir="2700000" rotWithShape="0">
                    <a:srgbClr val="808080">
                      <a:alpha val="74998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34" name="Oval 63"/>
                <p:cNvSpPr/>
                <p:nvPr/>
              </p:nvSpPr>
              <p:spPr>
                <a:xfrm>
                  <a:off x="192468" y="178759"/>
                  <a:ext cx="1373179" cy="1372875"/>
                </a:xfrm>
                <a:prstGeom prst="ellipse">
                  <a:avLst/>
                </a:prstGeom>
                <a:solidFill>
                  <a:schemeClr val="accent3">
                    <a:lumOff val="44000"/>
                  </a:schemeClr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35" name="Oval 64"/>
                <p:cNvSpPr/>
                <p:nvPr/>
              </p:nvSpPr>
              <p:spPr>
                <a:xfrm>
                  <a:off x="364115" y="350368"/>
                  <a:ext cx="1029885" cy="1029657"/>
                </a:xfrm>
                <a:prstGeom prst="ellipse">
                  <a:avLst/>
                </a:prstGeom>
                <a:solidFill>
                  <a:schemeClr val="accent3">
                    <a:lumOff val="44000"/>
                  </a:schemeClr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36" name="Oval 65"/>
                <p:cNvSpPr/>
                <p:nvPr/>
              </p:nvSpPr>
              <p:spPr>
                <a:xfrm>
                  <a:off x="521458" y="539854"/>
                  <a:ext cx="686589" cy="686437"/>
                </a:xfrm>
                <a:prstGeom prst="ellipse">
                  <a:avLst/>
                </a:prstGeom>
                <a:solidFill>
                  <a:schemeClr val="accent3">
                    <a:lumOff val="44000"/>
                  </a:schemeClr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37" name="Line 66"/>
                <p:cNvSpPr/>
                <p:nvPr/>
              </p:nvSpPr>
              <p:spPr>
                <a:xfrm flipH="1">
                  <a:off x="861177" y="0"/>
                  <a:ext cx="1" cy="1716093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38" name="Line 67"/>
                <p:cNvSpPr/>
                <p:nvPr/>
              </p:nvSpPr>
              <p:spPr>
                <a:xfrm flipH="1">
                  <a:off x="435815" y="118214"/>
                  <a:ext cx="858047" cy="148618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39" name="Line 68"/>
                <p:cNvSpPr/>
                <p:nvPr/>
              </p:nvSpPr>
              <p:spPr>
                <a:xfrm flipH="1">
                  <a:off x="114664" y="435528"/>
                  <a:ext cx="1486509" cy="858237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40" name="Line 69"/>
                <p:cNvSpPr/>
                <p:nvPr/>
              </p:nvSpPr>
              <p:spPr>
                <a:xfrm flipH="1" flipV="1">
                  <a:off x="0" y="843110"/>
                  <a:ext cx="1716473" cy="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41" name="Line 70"/>
                <p:cNvSpPr/>
                <p:nvPr/>
              </p:nvSpPr>
              <p:spPr>
                <a:xfrm flipH="1" flipV="1">
                  <a:off x="126027" y="403351"/>
                  <a:ext cx="1486509" cy="858237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42" name="Line 71"/>
                <p:cNvSpPr/>
                <p:nvPr/>
              </p:nvSpPr>
              <p:spPr>
                <a:xfrm flipH="1" flipV="1">
                  <a:off x="451218" y="121789"/>
                  <a:ext cx="858047" cy="148618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43" name="Oval 72"/>
                <p:cNvSpPr/>
                <p:nvPr/>
              </p:nvSpPr>
              <p:spPr>
                <a:xfrm>
                  <a:off x="693105" y="711463"/>
                  <a:ext cx="343295" cy="343219"/>
                </a:xfrm>
                <a:prstGeom prst="ellipse">
                  <a:avLst/>
                </a:prstGeom>
                <a:solidFill>
                  <a:schemeClr val="accent3">
                    <a:lumOff val="44000"/>
                  </a:schemeClr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1545" name="Freeform 73"/>
              <p:cNvSpPr/>
              <p:nvPr/>
            </p:nvSpPr>
            <p:spPr>
              <a:xfrm>
                <a:off x="440447" y="0"/>
                <a:ext cx="421776" cy="271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164"/>
                    </a:moveTo>
                    <a:lnTo>
                      <a:pt x="21600" y="0"/>
                    </a:lnTo>
                    <a:lnTo>
                      <a:pt x="19090" y="118"/>
                    </a:lnTo>
                    <a:lnTo>
                      <a:pt x="16656" y="354"/>
                    </a:lnTo>
                    <a:lnTo>
                      <a:pt x="13918" y="1062"/>
                    </a:lnTo>
                    <a:lnTo>
                      <a:pt x="10420" y="2243"/>
                    </a:lnTo>
                    <a:lnTo>
                      <a:pt x="6997" y="3659"/>
                    </a:lnTo>
                    <a:lnTo>
                      <a:pt x="4944" y="4957"/>
                    </a:lnTo>
                    <a:lnTo>
                      <a:pt x="2738" y="6374"/>
                    </a:lnTo>
                    <a:lnTo>
                      <a:pt x="0" y="8852"/>
                    </a:lnTo>
                    <a:lnTo>
                      <a:pt x="4792" y="21600"/>
                    </a:lnTo>
                    <a:lnTo>
                      <a:pt x="7454" y="19475"/>
                    </a:lnTo>
                    <a:lnTo>
                      <a:pt x="10039" y="17705"/>
                    </a:lnTo>
                    <a:lnTo>
                      <a:pt x="13006" y="16289"/>
                    </a:lnTo>
                    <a:lnTo>
                      <a:pt x="15059" y="15344"/>
                    </a:lnTo>
                    <a:lnTo>
                      <a:pt x="18406" y="14518"/>
                    </a:lnTo>
                    <a:lnTo>
                      <a:pt x="21600" y="14164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46" name="Freeform 74"/>
              <p:cNvSpPr/>
              <p:nvPr/>
            </p:nvSpPr>
            <p:spPr>
              <a:xfrm>
                <a:off x="1050833" y="1012275"/>
                <a:ext cx="285145" cy="2983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284"/>
                    </a:moveTo>
                    <a:lnTo>
                      <a:pt x="6412" y="21600"/>
                    </a:lnTo>
                    <a:lnTo>
                      <a:pt x="10462" y="19666"/>
                    </a:lnTo>
                    <a:lnTo>
                      <a:pt x="13838" y="16442"/>
                    </a:lnTo>
                    <a:lnTo>
                      <a:pt x="17550" y="12573"/>
                    </a:lnTo>
                    <a:lnTo>
                      <a:pt x="20588" y="8060"/>
                    </a:lnTo>
                    <a:lnTo>
                      <a:pt x="21600" y="6125"/>
                    </a:lnTo>
                    <a:lnTo>
                      <a:pt x="9787" y="0"/>
                    </a:lnTo>
                    <a:lnTo>
                      <a:pt x="8437" y="2579"/>
                    </a:lnTo>
                    <a:lnTo>
                      <a:pt x="6075" y="5481"/>
                    </a:lnTo>
                    <a:lnTo>
                      <a:pt x="3037" y="8704"/>
                    </a:lnTo>
                    <a:lnTo>
                      <a:pt x="0" y="11284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548" name="AutoShape 75"/>
            <p:cNvSpPr/>
            <p:nvPr/>
          </p:nvSpPr>
          <p:spPr>
            <a:xfrm>
              <a:off x="716680" y="0"/>
              <a:ext cx="289600" cy="556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197"/>
                  </a:moveTo>
                  <a:lnTo>
                    <a:pt x="5400" y="16197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6197"/>
                  </a:lnTo>
                  <a:lnTo>
                    <a:pt x="21600" y="1619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53" name="AutoShape 76"/>
          <p:cNvGrpSpPr/>
          <p:nvPr/>
        </p:nvGrpSpPr>
        <p:grpSpPr>
          <a:xfrm>
            <a:off x="380919" y="2065338"/>
            <a:ext cx="304882" cy="1717520"/>
            <a:chOff x="0" y="0"/>
            <a:chExt cx="304880" cy="1717519"/>
          </a:xfrm>
        </p:grpSpPr>
        <p:sp>
          <p:nvSpPr>
            <p:cNvPr id="1550" name="Shape"/>
            <p:cNvSpPr/>
            <p:nvPr/>
          </p:nvSpPr>
          <p:spPr>
            <a:xfrm>
              <a:off x="0" y="0"/>
              <a:ext cx="304881" cy="1717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58" h="21600" extrusionOk="0">
                  <a:moveTo>
                    <a:pt x="5" y="7714"/>
                  </a:moveTo>
                  <a:cubicBezTo>
                    <a:pt x="5" y="10984"/>
                    <a:pt x="5175" y="13898"/>
                    <a:pt x="12907" y="14988"/>
                  </a:cubicBezTo>
                  <a:lnTo>
                    <a:pt x="12907" y="12784"/>
                  </a:lnTo>
                  <a:lnTo>
                    <a:pt x="19358" y="17633"/>
                  </a:lnTo>
                  <a:lnTo>
                    <a:pt x="12907" y="21600"/>
                  </a:lnTo>
                  <a:lnTo>
                    <a:pt x="12907" y="19396"/>
                  </a:lnTo>
                  <a:cubicBezTo>
                    <a:pt x="5175" y="18306"/>
                    <a:pt x="5" y="15392"/>
                    <a:pt x="5" y="12123"/>
                  </a:cubicBezTo>
                  <a:close/>
                  <a:moveTo>
                    <a:pt x="19358" y="4408"/>
                  </a:moveTo>
                  <a:cubicBezTo>
                    <a:pt x="10799" y="4408"/>
                    <a:pt x="3257" y="6649"/>
                    <a:pt x="812" y="9919"/>
                  </a:cubicBezTo>
                  <a:lnTo>
                    <a:pt x="812" y="9919"/>
                  </a:lnTo>
                  <a:cubicBezTo>
                    <a:pt x="-2242" y="5836"/>
                    <a:pt x="3586" y="1539"/>
                    <a:pt x="13829" y="322"/>
                  </a:cubicBezTo>
                  <a:cubicBezTo>
                    <a:pt x="15623" y="108"/>
                    <a:pt x="17486" y="0"/>
                    <a:pt x="19358" y="0"/>
                  </a:cubicBezTo>
                  <a:close/>
                </a:path>
              </a:pathLst>
            </a:custGeom>
            <a:solidFill>
              <a:srgbClr val="F7F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51" name="Shape"/>
            <p:cNvSpPr/>
            <p:nvPr/>
          </p:nvSpPr>
          <p:spPr>
            <a:xfrm>
              <a:off x="0" y="0"/>
              <a:ext cx="304881" cy="78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58" h="21600" extrusionOk="0">
                  <a:moveTo>
                    <a:pt x="19358" y="9600"/>
                  </a:moveTo>
                  <a:cubicBezTo>
                    <a:pt x="10799" y="9600"/>
                    <a:pt x="3257" y="14480"/>
                    <a:pt x="812" y="21600"/>
                  </a:cubicBezTo>
                  <a:lnTo>
                    <a:pt x="812" y="21600"/>
                  </a:lnTo>
                  <a:cubicBezTo>
                    <a:pt x="-2242" y="12708"/>
                    <a:pt x="3586" y="3351"/>
                    <a:pt x="13829" y="700"/>
                  </a:cubicBezTo>
                  <a:cubicBezTo>
                    <a:pt x="15623" y="236"/>
                    <a:pt x="17486" y="0"/>
                    <a:pt x="19358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52" name="Line"/>
            <p:cNvSpPr/>
            <p:nvPr/>
          </p:nvSpPr>
          <p:spPr>
            <a:xfrm>
              <a:off x="80" y="0"/>
              <a:ext cx="304801" cy="1717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714"/>
                  </a:moveTo>
                  <a:cubicBezTo>
                    <a:pt x="0" y="10984"/>
                    <a:pt x="5770" y="13898"/>
                    <a:pt x="14400" y="14988"/>
                  </a:cubicBezTo>
                  <a:lnTo>
                    <a:pt x="14400" y="12784"/>
                  </a:lnTo>
                  <a:lnTo>
                    <a:pt x="21600" y="17633"/>
                  </a:lnTo>
                  <a:lnTo>
                    <a:pt x="14400" y="21600"/>
                  </a:lnTo>
                  <a:lnTo>
                    <a:pt x="14400" y="19396"/>
                  </a:lnTo>
                  <a:cubicBezTo>
                    <a:pt x="5770" y="18306"/>
                    <a:pt x="0" y="15392"/>
                    <a:pt x="0" y="12123"/>
                  </a:cubicBezTo>
                  <a:lnTo>
                    <a:pt x="0" y="7714"/>
                  </a:lnTo>
                  <a:cubicBezTo>
                    <a:pt x="0" y="3454"/>
                    <a:pt x="9671" y="0"/>
                    <a:pt x="21600" y="0"/>
                  </a:cubicBezTo>
                  <a:lnTo>
                    <a:pt x="21600" y="4408"/>
                  </a:lnTo>
                  <a:cubicBezTo>
                    <a:pt x="12048" y="4408"/>
                    <a:pt x="3630" y="6649"/>
                    <a:pt x="900" y="9919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54" name="TextBox 83"/>
          <p:cNvSpPr txBox="1"/>
          <p:nvPr/>
        </p:nvSpPr>
        <p:spPr>
          <a:xfrm>
            <a:off x="704373" y="5341203"/>
            <a:ext cx="1759258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Data transfer</a:t>
            </a:r>
          </a:p>
        </p:txBody>
      </p:sp>
      <p:sp>
        <p:nvSpPr>
          <p:cNvPr id="1555" name="TextBox 84"/>
          <p:cNvSpPr txBox="1"/>
          <p:nvPr/>
        </p:nvSpPr>
        <p:spPr>
          <a:xfrm>
            <a:off x="3296574" y="5341203"/>
            <a:ext cx="701388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Seek</a:t>
            </a:r>
          </a:p>
        </p:txBody>
      </p:sp>
      <p:sp>
        <p:nvSpPr>
          <p:cNvPr id="1556" name="TextBox 85"/>
          <p:cNvSpPr txBox="1"/>
          <p:nvPr/>
        </p:nvSpPr>
        <p:spPr>
          <a:xfrm>
            <a:off x="4922519" y="5341203"/>
            <a:ext cx="1565132" cy="760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Rotational </a:t>
            </a:r>
          </a:p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latency</a:t>
            </a:r>
          </a:p>
        </p:txBody>
      </p:sp>
      <p:sp>
        <p:nvSpPr>
          <p:cNvPr id="1557" name="TextBox 86"/>
          <p:cNvSpPr txBox="1"/>
          <p:nvPr/>
        </p:nvSpPr>
        <p:spPr>
          <a:xfrm>
            <a:off x="6876572" y="5341203"/>
            <a:ext cx="1759259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Data transfer</a:t>
            </a:r>
          </a:p>
        </p:txBody>
      </p:sp>
      <p:sp>
        <p:nvSpPr>
          <p:cNvPr id="1558" name="Straight Arrow Connector 88"/>
          <p:cNvSpPr/>
          <p:nvPr/>
        </p:nvSpPr>
        <p:spPr>
          <a:xfrm flipV="1">
            <a:off x="1601689" y="4574004"/>
            <a:ext cx="1" cy="76783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9" name="Straight Arrow Connector 89"/>
          <p:cNvSpPr/>
          <p:nvPr/>
        </p:nvSpPr>
        <p:spPr>
          <a:xfrm flipV="1">
            <a:off x="3661349" y="4632701"/>
            <a:ext cx="1" cy="77367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0" name="Straight Arrow Connector 90"/>
          <p:cNvSpPr/>
          <p:nvPr/>
        </p:nvSpPr>
        <p:spPr>
          <a:xfrm flipV="1">
            <a:off x="5711858" y="4632701"/>
            <a:ext cx="1" cy="77367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1" name="Straight Arrow Connector 91"/>
          <p:cNvSpPr/>
          <p:nvPr/>
        </p:nvSpPr>
        <p:spPr>
          <a:xfrm flipV="1">
            <a:off x="7761320" y="4644369"/>
            <a:ext cx="1" cy="77366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7448746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59</a:t>
            </a:fld>
            <a:endParaRPr/>
          </a:p>
        </p:txBody>
      </p:sp>
      <p:sp>
        <p:nvSpPr>
          <p:cNvPr id="1566" name="Rectangle 1028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Disk Access Time</a:t>
            </a:r>
          </a:p>
        </p:txBody>
      </p:sp>
      <p:sp>
        <p:nvSpPr>
          <p:cNvPr id="1567" name="Rectangle 1029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  <a:prstGeom prst="rect">
            <a:avLst/>
          </a:prstGeom>
        </p:spPr>
        <p:txBody>
          <a:bodyPr/>
          <a:lstStyle/>
          <a:p>
            <a:pPr marL="332613" indent="-332613" defTabSz="886968">
              <a:defRPr sz="2328"/>
            </a:pPr>
            <a:r>
              <a:t>Average time to access some target sector approximated by:</a:t>
            </a:r>
          </a:p>
          <a:p>
            <a:pPr marL="720661" lvl="1" indent="-277177" defTabSz="886968">
              <a:spcBef>
                <a:spcPts val="400"/>
              </a:spcBef>
              <a:defRPr sz="1940" b="0"/>
            </a:pPr>
            <a:r>
              <a:t>T</a:t>
            </a:r>
            <a:r>
              <a:rPr baseline="-25587"/>
              <a:t>access</a:t>
            </a:r>
            <a:r>
              <a:t>  =  T</a:t>
            </a:r>
            <a:r>
              <a:rPr baseline="-25587"/>
              <a:t>avg seek</a:t>
            </a:r>
            <a:r>
              <a:t> +  T</a:t>
            </a:r>
            <a:r>
              <a:rPr baseline="-25587"/>
              <a:t>avg rotation</a:t>
            </a:r>
            <a:r>
              <a:t> + T</a:t>
            </a:r>
            <a:r>
              <a:rPr baseline="-25587"/>
              <a:t>avg transfer</a:t>
            </a:r>
            <a:r>
              <a:t> </a:t>
            </a:r>
          </a:p>
          <a:p>
            <a:pPr marL="332613" indent="-332613" defTabSz="886968">
              <a:defRPr sz="2328">
                <a:solidFill>
                  <a:srgbClr val="C00000"/>
                </a:solidFill>
              </a:defRPr>
            </a:pPr>
            <a:r>
              <a:t>Seek time </a:t>
            </a:r>
            <a:r>
              <a:rPr>
                <a:solidFill>
                  <a:srgbClr val="000000"/>
                </a:solidFill>
              </a:rPr>
              <a:t>(T</a:t>
            </a:r>
            <a:r>
              <a:rPr baseline="-25587">
                <a:solidFill>
                  <a:srgbClr val="000000"/>
                </a:solidFill>
              </a:rPr>
              <a:t>avg seek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marL="720661" lvl="1" indent="-277177" defTabSz="886968">
              <a:spcBef>
                <a:spcPts val="400"/>
              </a:spcBef>
              <a:defRPr sz="1940" b="0"/>
            </a:pPr>
            <a:r>
              <a:t>Time to position heads over cylinder containing target sector.</a:t>
            </a:r>
          </a:p>
          <a:p>
            <a:pPr marL="720661" lvl="1" indent="-277177" defTabSz="886968">
              <a:spcBef>
                <a:spcPts val="400"/>
              </a:spcBef>
              <a:defRPr sz="1940" b="0"/>
            </a:pPr>
            <a:r>
              <a:t>Typical  T</a:t>
            </a:r>
            <a:r>
              <a:rPr baseline="-25587"/>
              <a:t>avg seek</a:t>
            </a:r>
            <a:r>
              <a:t> is 3—9 ms</a:t>
            </a:r>
          </a:p>
          <a:p>
            <a:pPr marL="332613" indent="-332613" defTabSz="886968">
              <a:defRPr sz="2328">
                <a:solidFill>
                  <a:srgbClr val="C00000"/>
                </a:solidFill>
              </a:defRPr>
            </a:pPr>
            <a:r>
              <a:t>Rotational latency </a:t>
            </a:r>
            <a:r>
              <a:rPr>
                <a:solidFill>
                  <a:srgbClr val="000000"/>
                </a:solidFill>
              </a:rPr>
              <a:t>(T</a:t>
            </a:r>
            <a:r>
              <a:rPr baseline="-25587">
                <a:solidFill>
                  <a:srgbClr val="000000"/>
                </a:solidFill>
              </a:rPr>
              <a:t>avg rotation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marL="720661" lvl="1" indent="-277177" defTabSz="886968">
              <a:spcBef>
                <a:spcPts val="400"/>
              </a:spcBef>
              <a:defRPr sz="1940" b="0"/>
            </a:pPr>
            <a:r>
              <a:t>Time waiting for first bit of target sector to pass under r/w head.</a:t>
            </a:r>
          </a:p>
          <a:p>
            <a:pPr marL="720661" lvl="1" indent="-277177" defTabSz="886968">
              <a:spcBef>
                <a:spcPts val="400"/>
              </a:spcBef>
              <a:defRPr sz="1940" b="0"/>
            </a:pPr>
            <a:r>
              <a:t>T</a:t>
            </a:r>
            <a:r>
              <a:rPr baseline="-25587"/>
              <a:t>avg rotation</a:t>
            </a:r>
            <a:r>
              <a:t> = 1/2 x 1/RPMs x 60 sec/1 min</a:t>
            </a:r>
          </a:p>
          <a:p>
            <a:pPr marL="720661" lvl="1" indent="-277177" defTabSz="886968">
              <a:spcBef>
                <a:spcPts val="400"/>
              </a:spcBef>
              <a:defRPr sz="1940" b="0"/>
            </a:pPr>
            <a:r>
              <a:t>Typical rotational rate = 7,200 RPMs</a:t>
            </a:r>
          </a:p>
          <a:p>
            <a:pPr marL="332613" indent="-332613" defTabSz="886968">
              <a:defRPr sz="2328">
                <a:solidFill>
                  <a:srgbClr val="C00000"/>
                </a:solidFill>
              </a:defRPr>
            </a:pPr>
            <a:r>
              <a:t>Transfer time </a:t>
            </a:r>
            <a:r>
              <a:rPr>
                <a:solidFill>
                  <a:srgbClr val="000000"/>
                </a:solidFill>
              </a:rPr>
              <a:t>(T</a:t>
            </a:r>
            <a:r>
              <a:rPr baseline="-25587">
                <a:solidFill>
                  <a:srgbClr val="000000"/>
                </a:solidFill>
              </a:rPr>
              <a:t>avg transfer</a:t>
            </a:r>
            <a:r>
              <a:rPr>
                <a:solidFill>
                  <a:srgbClr val="000000"/>
                </a:solidFill>
              </a:rPr>
              <a:t>)	</a:t>
            </a:r>
          </a:p>
          <a:p>
            <a:pPr marL="720661" lvl="1" indent="-277177" defTabSz="886968">
              <a:spcBef>
                <a:spcPts val="400"/>
              </a:spcBef>
              <a:defRPr sz="1940" b="0"/>
            </a:pPr>
            <a:r>
              <a:t>Time to read the bits in the target sector.</a:t>
            </a:r>
          </a:p>
          <a:p>
            <a:pPr marL="720661" lvl="1" indent="-277177" defTabSz="886968">
              <a:spcBef>
                <a:spcPts val="400"/>
              </a:spcBef>
              <a:defRPr sz="1940" b="0"/>
            </a:pPr>
            <a:r>
              <a:t>T</a:t>
            </a:r>
            <a:r>
              <a:rPr baseline="-25587"/>
              <a:t>avg transfer</a:t>
            </a:r>
            <a:r>
              <a:t> = </a:t>
            </a:r>
            <a:r>
              <a:rPr>
                <a:solidFill>
                  <a:srgbClr val="00B050"/>
                </a:solidFill>
              </a:rPr>
              <a:t>1/RPM </a:t>
            </a:r>
            <a:r>
              <a:t>x </a:t>
            </a:r>
            <a:r>
              <a:rPr>
                <a:solidFill>
                  <a:schemeClr val="accent2"/>
                </a:solidFill>
              </a:rPr>
              <a:t>1/(avg # sectors/track) </a:t>
            </a:r>
            <a:r>
              <a:t>x 60 secs/1 min</a:t>
            </a:r>
          </a:p>
        </p:txBody>
      </p:sp>
      <p:sp>
        <p:nvSpPr>
          <p:cNvPr id="1568" name="Straight Arrow Connector 2"/>
          <p:cNvSpPr/>
          <p:nvPr/>
        </p:nvSpPr>
        <p:spPr>
          <a:xfrm flipV="1">
            <a:off x="2573078" y="6071191"/>
            <a:ext cx="101010" cy="191386"/>
          </a:xfrm>
          <a:prstGeom prst="line">
            <a:avLst/>
          </a:prstGeom>
          <a:ln w="25400">
            <a:solidFill>
              <a:srgbClr val="00B05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9" name="TextBox 4"/>
          <p:cNvSpPr txBox="1"/>
          <p:nvPr/>
        </p:nvSpPr>
        <p:spPr>
          <a:xfrm>
            <a:off x="242421" y="6195864"/>
            <a:ext cx="3218705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 b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time for one rotation (in minutes)</a:t>
            </a:r>
          </a:p>
        </p:txBody>
      </p:sp>
      <p:sp>
        <p:nvSpPr>
          <p:cNvPr id="1570" name="Straight Arrow Connector 7"/>
          <p:cNvSpPr/>
          <p:nvPr/>
        </p:nvSpPr>
        <p:spPr>
          <a:xfrm flipV="1">
            <a:off x="4057472" y="6071191"/>
            <a:ext cx="1" cy="191385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1" name="TextBox 8"/>
          <p:cNvSpPr txBox="1"/>
          <p:nvPr/>
        </p:nvSpPr>
        <p:spPr>
          <a:xfrm>
            <a:off x="3632435" y="6195864"/>
            <a:ext cx="3030847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 b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fraction of a rotation to be read</a:t>
            </a:r>
          </a:p>
        </p:txBody>
      </p:sp>
    </p:spTree>
    <p:extLst>
      <p:ext uri="{BB962C8B-B14F-4D97-AF65-F5344CB8AC3E}">
        <p14:creationId xmlns:p14="http://schemas.microsoft.com/office/powerpoint/2010/main" val="120765483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" grpId="0" build="p" bldLvl="5" animBg="1" advAuto="0"/>
      <p:bldP spid="1568" grpId="0" animBg="1" advAuto="0"/>
      <p:bldP spid="1569" grpId="0" animBg="1" advAuto="0"/>
      <p:bldP spid="1570" grpId="0" animBg="1" advAuto="0"/>
      <p:bldP spid="1571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168509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92" name="Rectangle 28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Memory Read Transaction (2)</a:t>
            </a:r>
          </a:p>
        </p:txBody>
      </p:sp>
      <p:sp>
        <p:nvSpPr>
          <p:cNvPr id="193" name="Rectangle 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Main memory reads A from the memory bus, retrieves word x, and places it on the bus.</a:t>
            </a:r>
          </a:p>
        </p:txBody>
      </p:sp>
      <p:sp>
        <p:nvSpPr>
          <p:cNvPr id="194" name="AutoShape 4"/>
          <p:cNvSpPr/>
          <p:nvPr/>
        </p:nvSpPr>
        <p:spPr>
          <a:xfrm>
            <a:off x="2874233" y="3959225"/>
            <a:ext cx="3866292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5" name="Rectangle 7"/>
          <p:cNvSpPr/>
          <p:nvPr/>
        </p:nvSpPr>
        <p:spPr>
          <a:xfrm>
            <a:off x="1892299" y="2663825"/>
            <a:ext cx="684215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6" name="Rectangle 8"/>
          <p:cNvSpPr/>
          <p:nvPr/>
        </p:nvSpPr>
        <p:spPr>
          <a:xfrm>
            <a:off x="1892299" y="2816225"/>
            <a:ext cx="684215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7" name="Rectangle 9"/>
          <p:cNvSpPr/>
          <p:nvPr/>
        </p:nvSpPr>
        <p:spPr>
          <a:xfrm>
            <a:off x="1892299" y="2968625"/>
            <a:ext cx="684215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8" name="Rectangle 10"/>
          <p:cNvSpPr/>
          <p:nvPr/>
        </p:nvSpPr>
        <p:spPr>
          <a:xfrm>
            <a:off x="1892299" y="3121025"/>
            <a:ext cx="684215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9" name="Rectangle 11"/>
          <p:cNvSpPr/>
          <p:nvPr/>
        </p:nvSpPr>
        <p:spPr>
          <a:xfrm>
            <a:off x="1892299" y="3273425"/>
            <a:ext cx="684215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0" name="AutoShape 12"/>
          <p:cNvSpPr/>
          <p:nvPr/>
        </p:nvSpPr>
        <p:spPr>
          <a:xfrm>
            <a:off x="2665413" y="2663825"/>
            <a:ext cx="444501" cy="381000"/>
          </a:xfrm>
          <a:prstGeom prst="rightArrow">
            <a:avLst>
              <a:gd name="adj1" fmla="val 50000"/>
              <a:gd name="adj2" fmla="val 29167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1" name="AutoShape 13"/>
          <p:cNvSpPr/>
          <p:nvPr/>
        </p:nvSpPr>
        <p:spPr>
          <a:xfrm flipH="1">
            <a:off x="2576513" y="3044825"/>
            <a:ext cx="444501" cy="381000"/>
          </a:xfrm>
          <a:prstGeom prst="rightArrow">
            <a:avLst>
              <a:gd name="adj1" fmla="val 50000"/>
              <a:gd name="adj2" fmla="val 29167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204" name="Rectangle 14"/>
          <p:cNvGrpSpPr/>
          <p:nvPr/>
        </p:nvGrpSpPr>
        <p:grpSpPr>
          <a:xfrm>
            <a:off x="3109913" y="2511425"/>
            <a:ext cx="533401" cy="1066800"/>
            <a:chOff x="0" y="0"/>
            <a:chExt cx="533400" cy="1066800"/>
          </a:xfrm>
        </p:grpSpPr>
        <p:sp>
          <p:nvSpPr>
            <p:cNvPr id="202" name="Rectangle"/>
            <p:cNvSpPr/>
            <p:nvPr/>
          </p:nvSpPr>
          <p:spPr>
            <a:xfrm>
              <a:off x="0" y="0"/>
              <a:ext cx="533400" cy="106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3" name="ALU"/>
            <p:cNvSpPr txBox="1"/>
            <p:nvPr/>
          </p:nvSpPr>
          <p:spPr>
            <a:xfrm>
              <a:off x="46255" y="383103"/>
              <a:ext cx="440890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ALU</a:t>
              </a:r>
            </a:p>
          </p:txBody>
        </p:sp>
      </p:grpSp>
      <p:sp>
        <p:nvSpPr>
          <p:cNvPr id="205" name="Text Box 15"/>
          <p:cNvSpPr txBox="1"/>
          <p:nvPr/>
        </p:nvSpPr>
        <p:spPr>
          <a:xfrm>
            <a:off x="1734820" y="2361128"/>
            <a:ext cx="1097717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Register file</a:t>
            </a:r>
          </a:p>
        </p:txBody>
      </p:sp>
      <p:sp>
        <p:nvSpPr>
          <p:cNvPr id="206" name="AutoShape 16"/>
          <p:cNvSpPr/>
          <p:nvPr/>
        </p:nvSpPr>
        <p:spPr>
          <a:xfrm>
            <a:off x="1966913" y="3502025"/>
            <a:ext cx="6096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320"/>
                </a:moveTo>
                <a:lnTo>
                  <a:pt x="10800" y="0"/>
                </a:lnTo>
                <a:lnTo>
                  <a:pt x="21600" y="4320"/>
                </a:lnTo>
                <a:lnTo>
                  <a:pt x="16200" y="4320"/>
                </a:lnTo>
                <a:lnTo>
                  <a:pt x="16200" y="17280"/>
                </a:lnTo>
                <a:lnTo>
                  <a:pt x="21600" y="17280"/>
                </a:lnTo>
                <a:lnTo>
                  <a:pt x="10800" y="21600"/>
                </a:lnTo>
                <a:lnTo>
                  <a:pt x="0" y="17280"/>
                </a:lnTo>
                <a:lnTo>
                  <a:pt x="5400" y="17280"/>
                </a:lnTo>
                <a:lnTo>
                  <a:pt x="5400" y="4320"/>
                </a:ln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209" name="Rectangle 18"/>
          <p:cNvGrpSpPr/>
          <p:nvPr/>
        </p:nvGrpSpPr>
        <p:grpSpPr>
          <a:xfrm>
            <a:off x="976312" y="3990975"/>
            <a:ext cx="1873251" cy="577850"/>
            <a:chOff x="0" y="0"/>
            <a:chExt cx="1873250" cy="577850"/>
          </a:xfrm>
        </p:grpSpPr>
        <p:sp>
          <p:nvSpPr>
            <p:cNvPr id="207" name="Rectangle"/>
            <p:cNvSpPr/>
            <p:nvPr/>
          </p:nvSpPr>
          <p:spPr>
            <a:xfrm>
              <a:off x="0" y="0"/>
              <a:ext cx="1873250" cy="57785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8" name="Memory Controller"/>
            <p:cNvSpPr txBox="1"/>
            <p:nvPr/>
          </p:nvSpPr>
          <p:spPr>
            <a:xfrm>
              <a:off x="75822" y="138628"/>
              <a:ext cx="1721606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Memory Controller</a:t>
              </a:r>
            </a:p>
          </p:txBody>
        </p:sp>
      </p:grpSp>
      <p:grpSp>
        <p:nvGrpSpPr>
          <p:cNvPr id="212" name="Group 1"/>
          <p:cNvGrpSpPr/>
          <p:nvPr/>
        </p:nvGrpSpPr>
        <p:grpSpPr>
          <a:xfrm>
            <a:off x="2805113" y="3748603"/>
            <a:ext cx="3962401" cy="439223"/>
            <a:chOff x="0" y="0"/>
            <a:chExt cx="3962400" cy="439221"/>
          </a:xfrm>
        </p:grpSpPr>
        <p:sp>
          <p:nvSpPr>
            <p:cNvPr id="210" name="Line 17"/>
            <p:cNvSpPr/>
            <p:nvPr/>
          </p:nvSpPr>
          <p:spPr>
            <a:xfrm>
              <a:off x="0" y="439221"/>
              <a:ext cx="3962401" cy="1"/>
            </a:xfrm>
            <a:prstGeom prst="line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1" name="Text Box 19"/>
            <p:cNvSpPr txBox="1"/>
            <p:nvPr/>
          </p:nvSpPr>
          <p:spPr>
            <a:xfrm>
              <a:off x="3027828" y="0"/>
              <a:ext cx="197506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 i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x</a:t>
              </a:r>
            </a:p>
          </p:txBody>
        </p:sp>
      </p:grpSp>
      <p:sp>
        <p:nvSpPr>
          <p:cNvPr id="213" name="Rectangle 20"/>
          <p:cNvSpPr/>
          <p:nvPr/>
        </p:nvSpPr>
        <p:spPr>
          <a:xfrm>
            <a:off x="6772275" y="3806825"/>
            <a:ext cx="909638" cy="914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14" name="Text Box 21"/>
          <p:cNvSpPr txBox="1"/>
          <p:nvPr/>
        </p:nvSpPr>
        <p:spPr>
          <a:xfrm>
            <a:off x="7724458" y="3702566"/>
            <a:ext cx="20713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0</a:t>
            </a:r>
          </a:p>
        </p:txBody>
      </p:sp>
      <p:sp>
        <p:nvSpPr>
          <p:cNvPr id="215" name="Text Box 22"/>
          <p:cNvSpPr txBox="1"/>
          <p:nvPr/>
        </p:nvSpPr>
        <p:spPr>
          <a:xfrm>
            <a:off x="7708583" y="4205803"/>
            <a:ext cx="227271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</a:t>
            </a:r>
          </a:p>
        </p:txBody>
      </p:sp>
      <p:grpSp>
        <p:nvGrpSpPr>
          <p:cNvPr id="218" name="Rectangle 23"/>
          <p:cNvGrpSpPr/>
          <p:nvPr/>
        </p:nvGrpSpPr>
        <p:grpSpPr>
          <a:xfrm>
            <a:off x="6767513" y="4215700"/>
            <a:ext cx="914401" cy="280800"/>
            <a:chOff x="0" y="0"/>
            <a:chExt cx="914400" cy="280798"/>
          </a:xfrm>
        </p:grpSpPr>
        <p:sp>
          <p:nvSpPr>
            <p:cNvPr id="216" name="Rectangle"/>
            <p:cNvSpPr/>
            <p:nvPr/>
          </p:nvSpPr>
          <p:spPr>
            <a:xfrm>
              <a:off x="0" y="64199"/>
              <a:ext cx="914400" cy="1524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 i="1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7" name="x"/>
            <p:cNvSpPr txBox="1"/>
            <p:nvPr/>
          </p:nvSpPr>
          <p:spPr>
            <a:xfrm>
              <a:off x="364282" y="0"/>
              <a:ext cx="185836" cy="28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400" i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x</a:t>
              </a:r>
            </a:p>
          </p:txBody>
        </p:sp>
      </p:grpSp>
      <p:sp>
        <p:nvSpPr>
          <p:cNvPr id="219" name="Text Box 24"/>
          <p:cNvSpPr txBox="1"/>
          <p:nvPr/>
        </p:nvSpPr>
        <p:spPr>
          <a:xfrm>
            <a:off x="6598919" y="3194979"/>
            <a:ext cx="1228273" cy="554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Main memory</a:t>
            </a:r>
          </a:p>
        </p:txBody>
      </p:sp>
      <p:sp>
        <p:nvSpPr>
          <p:cNvPr id="220" name="Text Box 25"/>
          <p:cNvSpPr txBox="1"/>
          <p:nvPr/>
        </p:nvSpPr>
        <p:spPr>
          <a:xfrm>
            <a:off x="1249481" y="3021329"/>
            <a:ext cx="59190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%rax</a:t>
            </a:r>
          </a:p>
        </p:txBody>
      </p:sp>
      <p:sp>
        <p:nvSpPr>
          <p:cNvPr id="221" name="Text Box 27"/>
          <p:cNvSpPr txBox="1"/>
          <p:nvPr/>
        </p:nvSpPr>
        <p:spPr>
          <a:xfrm>
            <a:off x="4693919" y="2466974"/>
            <a:ext cx="2945270" cy="593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Load operation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movq A, %rax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1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60</a:t>
            </a:fld>
            <a:endParaRPr/>
          </a:p>
        </p:txBody>
      </p:sp>
      <p:sp>
        <p:nvSpPr>
          <p:cNvPr id="1574" name="Rectangle 1028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Disk Access Time Example</a:t>
            </a:r>
          </a:p>
        </p:txBody>
      </p:sp>
      <p:sp>
        <p:nvSpPr>
          <p:cNvPr id="1575" name="Rectangle 1029"/>
          <p:cNvSpPr txBox="1">
            <a:spLocks noGrp="1"/>
          </p:cNvSpPr>
          <p:nvPr>
            <p:ph type="body" idx="1"/>
          </p:nvPr>
        </p:nvSpPr>
        <p:spPr>
          <a:xfrm>
            <a:off x="396875" y="1288501"/>
            <a:ext cx="8747125" cy="4972051"/>
          </a:xfrm>
          <a:prstGeom prst="rect">
            <a:avLst/>
          </a:prstGeom>
        </p:spPr>
        <p:txBody>
          <a:bodyPr/>
          <a:lstStyle/>
          <a:p>
            <a:pPr marL="305180" indent="-305180" defTabSz="813816">
              <a:defRPr sz="2136"/>
            </a:pPr>
            <a:r>
              <a:t>Given:</a:t>
            </a:r>
          </a:p>
          <a:p>
            <a:pPr marL="661225" lvl="1" indent="-254317" defTabSz="813816">
              <a:spcBef>
                <a:spcPts val="400"/>
              </a:spcBef>
              <a:defRPr sz="1779" b="0"/>
            </a:pPr>
            <a:r>
              <a:t>Rotational rate = 7,200 RPM</a:t>
            </a:r>
          </a:p>
          <a:p>
            <a:pPr marL="661225" lvl="1" indent="-254317" defTabSz="813816">
              <a:spcBef>
                <a:spcPts val="400"/>
              </a:spcBef>
              <a:defRPr sz="1779" b="0"/>
            </a:pPr>
            <a:r>
              <a:t>Average seek time = </a:t>
            </a:r>
            <a:r>
              <a:rPr>
                <a:solidFill>
                  <a:srgbClr val="C00000"/>
                </a:solidFill>
              </a:rPr>
              <a:t>9 ms</a:t>
            </a:r>
          </a:p>
          <a:p>
            <a:pPr marL="661225" lvl="1" indent="-254317" defTabSz="813816">
              <a:spcBef>
                <a:spcPts val="400"/>
              </a:spcBef>
              <a:defRPr sz="1779" b="0"/>
            </a:pPr>
            <a:r>
              <a:t>Avg # sectors/track = 400</a:t>
            </a:r>
          </a:p>
          <a:p>
            <a:pPr marL="305180" indent="-305180" defTabSz="813816">
              <a:defRPr sz="2136"/>
            </a:pPr>
            <a:r>
              <a:t>Derived:</a:t>
            </a:r>
          </a:p>
          <a:p>
            <a:pPr marL="661225" lvl="1" indent="-254317" defTabSz="813816">
              <a:spcBef>
                <a:spcPts val="400"/>
              </a:spcBef>
              <a:defRPr sz="1779" b="0"/>
            </a:pPr>
            <a:r>
              <a:t>T</a:t>
            </a:r>
            <a:r>
              <a:rPr baseline="-27348"/>
              <a:t>avg rotation</a:t>
            </a:r>
            <a:r>
              <a:t> = 1/2 x (60 secs/7200 RPM) x 1000 ms/sec = </a:t>
            </a:r>
            <a:r>
              <a:rPr>
                <a:solidFill>
                  <a:srgbClr val="C00000"/>
                </a:solidFill>
              </a:rPr>
              <a:t>4 ms</a:t>
            </a:r>
          </a:p>
          <a:p>
            <a:pPr marL="661225" lvl="1" indent="-254317" defTabSz="813816">
              <a:spcBef>
                <a:spcPts val="400"/>
              </a:spcBef>
              <a:defRPr sz="1779" b="0"/>
            </a:pPr>
            <a:r>
              <a:t>T</a:t>
            </a:r>
            <a:r>
              <a:rPr baseline="-27348"/>
              <a:t>avg transfer</a:t>
            </a:r>
            <a:r>
              <a:t> = 60/7200 x 1/400 x 1000 ms/sec = </a:t>
            </a:r>
            <a:r>
              <a:rPr>
                <a:solidFill>
                  <a:srgbClr val="C00000"/>
                </a:solidFill>
              </a:rPr>
              <a:t>0.02 ms</a:t>
            </a:r>
          </a:p>
          <a:p>
            <a:pPr marL="661225" lvl="1" indent="-254317" defTabSz="813816">
              <a:spcBef>
                <a:spcPts val="400"/>
              </a:spcBef>
              <a:defRPr sz="1779" b="0"/>
            </a:pPr>
            <a:r>
              <a:t>T</a:t>
            </a:r>
            <a:r>
              <a:rPr baseline="-27348"/>
              <a:t>access</a:t>
            </a:r>
            <a:r>
              <a:t>  = </a:t>
            </a:r>
            <a:r>
              <a:rPr>
                <a:solidFill>
                  <a:srgbClr val="C00000"/>
                </a:solidFill>
              </a:rPr>
              <a:t>9 ms + 4 ms + 0.02 ms</a:t>
            </a:r>
          </a:p>
          <a:p>
            <a:pPr marL="305180" indent="-305180" defTabSz="813816">
              <a:defRPr sz="2136"/>
            </a:pPr>
            <a:r>
              <a:t>Important points:</a:t>
            </a:r>
          </a:p>
          <a:p>
            <a:pPr marL="661225" lvl="1" indent="-254317" defTabSz="813816">
              <a:spcBef>
                <a:spcPts val="400"/>
              </a:spcBef>
              <a:defRPr sz="1779" b="0"/>
            </a:pPr>
            <a:r>
              <a:t>Access time dominated by seek time and rotational latency.</a:t>
            </a:r>
          </a:p>
          <a:p>
            <a:pPr marL="661225" lvl="1" indent="-254317" defTabSz="813816">
              <a:spcBef>
                <a:spcPts val="400"/>
              </a:spcBef>
              <a:defRPr sz="1779" b="0"/>
            </a:pPr>
            <a:r>
              <a:t>First bit in a sector is the most expensive, the rest are free.</a:t>
            </a:r>
          </a:p>
          <a:p>
            <a:pPr marL="661225" lvl="1" indent="-254317" defTabSz="813816">
              <a:spcBef>
                <a:spcPts val="400"/>
              </a:spcBef>
              <a:defRPr sz="1779" i="1">
                <a:solidFill>
                  <a:srgbClr val="404040"/>
                </a:solidFill>
              </a:defRPr>
            </a:pPr>
            <a:r>
              <a:t>SRAM access time is about  4 ns/doubleword, DRAM about  60 ns</a:t>
            </a:r>
            <a:endParaRPr b="0"/>
          </a:p>
          <a:p>
            <a:pPr marL="1017269" lvl="2" indent="-203454" defTabSz="813816">
              <a:spcBef>
                <a:spcPts val="400"/>
              </a:spcBef>
              <a:buClrTx/>
              <a:defRPr sz="1779" i="1">
                <a:solidFill>
                  <a:srgbClr val="404040"/>
                </a:solidFill>
              </a:defRPr>
            </a:pPr>
            <a:r>
              <a:t>Disk is about 40,000 times slower than SRAM, </a:t>
            </a:r>
            <a:endParaRPr b="0"/>
          </a:p>
          <a:p>
            <a:pPr marL="1017269" lvl="2" indent="-203454" defTabSz="813816">
              <a:spcBef>
                <a:spcPts val="400"/>
              </a:spcBef>
              <a:buClrTx/>
              <a:defRPr sz="1779" i="1">
                <a:solidFill>
                  <a:srgbClr val="404040"/>
                </a:solidFill>
              </a:defRPr>
            </a:pPr>
            <a:r>
              <a:t>2,500 times slower than DRAM.</a:t>
            </a:r>
          </a:p>
        </p:txBody>
      </p:sp>
    </p:spTree>
    <p:extLst>
      <p:ext uri="{BB962C8B-B14F-4D97-AF65-F5344CB8AC3E}">
        <p14:creationId xmlns:p14="http://schemas.microsoft.com/office/powerpoint/2010/main" val="390847219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5" grpId="0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168509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224" name="Rectangle 27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Memory Read Transaction (3)</a:t>
            </a:r>
          </a:p>
        </p:txBody>
      </p:sp>
      <p:sp>
        <p:nvSpPr>
          <p:cNvPr id="225" name="Rectangle 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CPU reads word x from the bus and copies it into register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%rax</a:t>
            </a:r>
            <a:r>
              <a:t>.</a:t>
            </a:r>
          </a:p>
        </p:txBody>
      </p:sp>
      <p:sp>
        <p:nvSpPr>
          <p:cNvPr id="226" name="AutoShape 4"/>
          <p:cNvSpPr/>
          <p:nvPr/>
        </p:nvSpPr>
        <p:spPr>
          <a:xfrm>
            <a:off x="2871788" y="3962400"/>
            <a:ext cx="3868738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7" name="Rectangle 7"/>
          <p:cNvSpPr/>
          <p:nvPr/>
        </p:nvSpPr>
        <p:spPr>
          <a:xfrm>
            <a:off x="1892299" y="2667000"/>
            <a:ext cx="684215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8" name="Rectangle 8"/>
          <p:cNvSpPr/>
          <p:nvPr/>
        </p:nvSpPr>
        <p:spPr>
          <a:xfrm>
            <a:off x="1892299" y="2819400"/>
            <a:ext cx="684215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9" name="Rectangle 9"/>
          <p:cNvSpPr/>
          <p:nvPr/>
        </p:nvSpPr>
        <p:spPr>
          <a:xfrm>
            <a:off x="1892299" y="2971800"/>
            <a:ext cx="684215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0" name="Rectangle 10"/>
          <p:cNvSpPr/>
          <p:nvPr/>
        </p:nvSpPr>
        <p:spPr>
          <a:xfrm>
            <a:off x="1892299" y="3124200"/>
            <a:ext cx="684215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 i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1" name="Rectangle 11"/>
          <p:cNvSpPr/>
          <p:nvPr/>
        </p:nvSpPr>
        <p:spPr>
          <a:xfrm>
            <a:off x="1892299" y="3276600"/>
            <a:ext cx="684215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2" name="AutoShape 12"/>
          <p:cNvSpPr/>
          <p:nvPr/>
        </p:nvSpPr>
        <p:spPr>
          <a:xfrm>
            <a:off x="2665413" y="2667000"/>
            <a:ext cx="444501" cy="381000"/>
          </a:xfrm>
          <a:prstGeom prst="rightArrow">
            <a:avLst>
              <a:gd name="adj1" fmla="val 50000"/>
              <a:gd name="adj2" fmla="val 29167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3" name="AutoShape 13"/>
          <p:cNvSpPr/>
          <p:nvPr/>
        </p:nvSpPr>
        <p:spPr>
          <a:xfrm flipH="1">
            <a:off x="2576513" y="3048000"/>
            <a:ext cx="444501" cy="381000"/>
          </a:xfrm>
          <a:prstGeom prst="rightArrow">
            <a:avLst>
              <a:gd name="adj1" fmla="val 50000"/>
              <a:gd name="adj2" fmla="val 29167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236" name="Rectangle 14"/>
          <p:cNvGrpSpPr/>
          <p:nvPr/>
        </p:nvGrpSpPr>
        <p:grpSpPr>
          <a:xfrm>
            <a:off x="3109913" y="2514600"/>
            <a:ext cx="533401" cy="1066800"/>
            <a:chOff x="0" y="0"/>
            <a:chExt cx="533400" cy="1066800"/>
          </a:xfrm>
        </p:grpSpPr>
        <p:sp>
          <p:nvSpPr>
            <p:cNvPr id="234" name="Rectangle"/>
            <p:cNvSpPr/>
            <p:nvPr/>
          </p:nvSpPr>
          <p:spPr>
            <a:xfrm>
              <a:off x="0" y="0"/>
              <a:ext cx="533400" cy="106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5" name="ALU"/>
            <p:cNvSpPr txBox="1"/>
            <p:nvPr/>
          </p:nvSpPr>
          <p:spPr>
            <a:xfrm>
              <a:off x="52069" y="383103"/>
              <a:ext cx="440890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ALU</a:t>
              </a:r>
            </a:p>
          </p:txBody>
        </p:sp>
      </p:grpSp>
      <p:sp>
        <p:nvSpPr>
          <p:cNvPr id="237" name="Text Box 15"/>
          <p:cNvSpPr txBox="1"/>
          <p:nvPr/>
        </p:nvSpPr>
        <p:spPr>
          <a:xfrm>
            <a:off x="1734820" y="2364303"/>
            <a:ext cx="1097717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Register file</a:t>
            </a:r>
          </a:p>
        </p:txBody>
      </p:sp>
      <p:sp>
        <p:nvSpPr>
          <p:cNvPr id="238" name="AutoShape 16"/>
          <p:cNvSpPr/>
          <p:nvPr/>
        </p:nvSpPr>
        <p:spPr>
          <a:xfrm>
            <a:off x="1966913" y="3505200"/>
            <a:ext cx="6096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320"/>
                </a:moveTo>
                <a:lnTo>
                  <a:pt x="10800" y="0"/>
                </a:lnTo>
                <a:lnTo>
                  <a:pt x="21600" y="4320"/>
                </a:lnTo>
                <a:lnTo>
                  <a:pt x="16200" y="4320"/>
                </a:lnTo>
                <a:lnTo>
                  <a:pt x="16200" y="17280"/>
                </a:lnTo>
                <a:lnTo>
                  <a:pt x="21600" y="17280"/>
                </a:lnTo>
                <a:lnTo>
                  <a:pt x="10800" y="21600"/>
                </a:lnTo>
                <a:lnTo>
                  <a:pt x="0" y="17280"/>
                </a:lnTo>
                <a:lnTo>
                  <a:pt x="5400" y="17280"/>
                </a:lnTo>
                <a:lnTo>
                  <a:pt x="5400" y="4320"/>
                </a:ln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241" name="Rectangle 17"/>
          <p:cNvGrpSpPr/>
          <p:nvPr/>
        </p:nvGrpSpPr>
        <p:grpSpPr>
          <a:xfrm>
            <a:off x="976312" y="3994150"/>
            <a:ext cx="1873251" cy="577850"/>
            <a:chOff x="0" y="0"/>
            <a:chExt cx="1873250" cy="577850"/>
          </a:xfrm>
        </p:grpSpPr>
        <p:sp>
          <p:nvSpPr>
            <p:cNvPr id="239" name="Rectangle"/>
            <p:cNvSpPr/>
            <p:nvPr/>
          </p:nvSpPr>
          <p:spPr>
            <a:xfrm>
              <a:off x="0" y="0"/>
              <a:ext cx="1873250" cy="57785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0" name="Memory Controller"/>
            <p:cNvSpPr txBox="1"/>
            <p:nvPr/>
          </p:nvSpPr>
          <p:spPr>
            <a:xfrm>
              <a:off x="75822" y="138628"/>
              <a:ext cx="1721606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Memory Controller</a:t>
              </a:r>
            </a:p>
          </p:txBody>
        </p:sp>
      </p:grpSp>
      <p:sp>
        <p:nvSpPr>
          <p:cNvPr id="242" name="Line 18"/>
          <p:cNvSpPr/>
          <p:nvPr/>
        </p:nvSpPr>
        <p:spPr>
          <a:xfrm flipV="1">
            <a:off x="2271713" y="3276599"/>
            <a:ext cx="1" cy="762001"/>
          </a:xfrm>
          <a:prstGeom prst="line">
            <a:avLst/>
          </a:prstGeom>
          <a:ln w="76200">
            <a:solidFill>
              <a:srgbClr val="00FFFF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3" name="Rectangle 19"/>
          <p:cNvSpPr/>
          <p:nvPr/>
        </p:nvSpPr>
        <p:spPr>
          <a:xfrm>
            <a:off x="6772275" y="3810000"/>
            <a:ext cx="909638" cy="914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246" name="Rectangle 20"/>
          <p:cNvGrpSpPr/>
          <p:nvPr/>
        </p:nvGrpSpPr>
        <p:grpSpPr>
          <a:xfrm>
            <a:off x="6767513" y="4218875"/>
            <a:ext cx="914401" cy="280800"/>
            <a:chOff x="0" y="0"/>
            <a:chExt cx="914400" cy="280798"/>
          </a:xfrm>
        </p:grpSpPr>
        <p:sp>
          <p:nvSpPr>
            <p:cNvPr id="244" name="Rectangle"/>
            <p:cNvSpPr/>
            <p:nvPr/>
          </p:nvSpPr>
          <p:spPr>
            <a:xfrm>
              <a:off x="0" y="64199"/>
              <a:ext cx="914400" cy="1524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 i="1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5" name="x"/>
            <p:cNvSpPr txBox="1"/>
            <p:nvPr/>
          </p:nvSpPr>
          <p:spPr>
            <a:xfrm>
              <a:off x="364282" y="0"/>
              <a:ext cx="185836" cy="28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400" i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x</a:t>
              </a:r>
            </a:p>
          </p:txBody>
        </p:sp>
      </p:grpSp>
      <p:sp>
        <p:nvSpPr>
          <p:cNvPr id="247" name="Text Box 21"/>
          <p:cNvSpPr txBox="1"/>
          <p:nvPr/>
        </p:nvSpPr>
        <p:spPr>
          <a:xfrm>
            <a:off x="6522719" y="3490426"/>
            <a:ext cx="1407659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Main memory</a:t>
            </a:r>
          </a:p>
        </p:txBody>
      </p:sp>
      <p:sp>
        <p:nvSpPr>
          <p:cNvPr id="248" name="Text Box 22"/>
          <p:cNvSpPr txBox="1"/>
          <p:nvPr/>
        </p:nvSpPr>
        <p:spPr>
          <a:xfrm>
            <a:off x="7724458" y="3689866"/>
            <a:ext cx="20713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0</a:t>
            </a:r>
          </a:p>
        </p:txBody>
      </p:sp>
      <p:sp>
        <p:nvSpPr>
          <p:cNvPr id="249" name="Text Box 23"/>
          <p:cNvSpPr txBox="1"/>
          <p:nvPr/>
        </p:nvSpPr>
        <p:spPr>
          <a:xfrm>
            <a:off x="7708583" y="4193103"/>
            <a:ext cx="227271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</a:t>
            </a:r>
          </a:p>
        </p:txBody>
      </p:sp>
      <p:sp>
        <p:nvSpPr>
          <p:cNvPr id="250" name="Text Box 24"/>
          <p:cNvSpPr txBox="1"/>
          <p:nvPr/>
        </p:nvSpPr>
        <p:spPr>
          <a:xfrm>
            <a:off x="1249481" y="3008629"/>
            <a:ext cx="59190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%rax</a:t>
            </a:r>
          </a:p>
        </p:txBody>
      </p:sp>
      <p:sp>
        <p:nvSpPr>
          <p:cNvPr id="251" name="Text Box 26"/>
          <p:cNvSpPr txBox="1"/>
          <p:nvPr/>
        </p:nvSpPr>
        <p:spPr>
          <a:xfrm>
            <a:off x="4693919" y="2438400"/>
            <a:ext cx="2945270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Load operation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movq A, %rax</a:t>
            </a:r>
          </a:p>
        </p:txBody>
      </p:sp>
      <p:grpSp>
        <p:nvGrpSpPr>
          <p:cNvPr id="254" name="Rectangle 10"/>
          <p:cNvGrpSpPr/>
          <p:nvPr/>
        </p:nvGrpSpPr>
        <p:grpSpPr>
          <a:xfrm>
            <a:off x="1892299" y="3054002"/>
            <a:ext cx="684215" cy="280800"/>
            <a:chOff x="0" y="0"/>
            <a:chExt cx="684213" cy="280798"/>
          </a:xfrm>
        </p:grpSpPr>
        <p:sp>
          <p:nvSpPr>
            <p:cNvPr id="252" name="Rectangle"/>
            <p:cNvSpPr/>
            <p:nvPr/>
          </p:nvSpPr>
          <p:spPr>
            <a:xfrm>
              <a:off x="0" y="64199"/>
              <a:ext cx="684214" cy="1524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 i="1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3" name="x"/>
            <p:cNvSpPr txBox="1"/>
            <p:nvPr/>
          </p:nvSpPr>
          <p:spPr>
            <a:xfrm>
              <a:off x="249189" y="0"/>
              <a:ext cx="185835" cy="28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400" i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x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1" animBg="1" advAuto="0"/>
      <p:bldP spid="254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168509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257" name="Rectangle 28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Memory Write Transaction (1)</a:t>
            </a:r>
          </a:p>
        </p:txBody>
      </p:sp>
      <p:sp>
        <p:nvSpPr>
          <p:cNvPr id="258" name="Rectangle 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CPU places address A on bus. Main memory reads it and waits for the corresponding data word to arrive.</a:t>
            </a:r>
          </a:p>
        </p:txBody>
      </p:sp>
      <p:sp>
        <p:nvSpPr>
          <p:cNvPr id="259" name="AutoShape 4"/>
          <p:cNvSpPr/>
          <p:nvPr/>
        </p:nvSpPr>
        <p:spPr>
          <a:xfrm>
            <a:off x="2854325" y="3962400"/>
            <a:ext cx="388620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0" name="Rectangle 7"/>
          <p:cNvSpPr/>
          <p:nvPr/>
        </p:nvSpPr>
        <p:spPr>
          <a:xfrm>
            <a:off x="1892299" y="2667000"/>
            <a:ext cx="684215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1" name="Rectangle 8"/>
          <p:cNvSpPr/>
          <p:nvPr/>
        </p:nvSpPr>
        <p:spPr>
          <a:xfrm>
            <a:off x="1892299" y="2819400"/>
            <a:ext cx="684215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2" name="Rectangle 9"/>
          <p:cNvSpPr/>
          <p:nvPr/>
        </p:nvSpPr>
        <p:spPr>
          <a:xfrm>
            <a:off x="1892299" y="2971800"/>
            <a:ext cx="684215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265" name="Rectangle 10"/>
          <p:cNvGrpSpPr/>
          <p:nvPr/>
        </p:nvGrpSpPr>
        <p:grpSpPr>
          <a:xfrm>
            <a:off x="1892299" y="3060000"/>
            <a:ext cx="684215" cy="280800"/>
            <a:chOff x="0" y="0"/>
            <a:chExt cx="684213" cy="280798"/>
          </a:xfrm>
        </p:grpSpPr>
        <p:sp>
          <p:nvSpPr>
            <p:cNvPr id="263" name="Rectangle"/>
            <p:cNvSpPr/>
            <p:nvPr/>
          </p:nvSpPr>
          <p:spPr>
            <a:xfrm>
              <a:off x="0" y="64199"/>
              <a:ext cx="684214" cy="1524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 i="1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4" name="y"/>
            <p:cNvSpPr txBox="1"/>
            <p:nvPr/>
          </p:nvSpPr>
          <p:spPr>
            <a:xfrm>
              <a:off x="248234" y="0"/>
              <a:ext cx="187745" cy="28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400" i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y</a:t>
              </a:r>
            </a:p>
          </p:txBody>
        </p:sp>
      </p:grpSp>
      <p:sp>
        <p:nvSpPr>
          <p:cNvPr id="266" name="Rectangle 11"/>
          <p:cNvSpPr/>
          <p:nvPr/>
        </p:nvSpPr>
        <p:spPr>
          <a:xfrm>
            <a:off x="1892299" y="3276600"/>
            <a:ext cx="684215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7" name="AutoShape 12"/>
          <p:cNvSpPr/>
          <p:nvPr/>
        </p:nvSpPr>
        <p:spPr>
          <a:xfrm>
            <a:off x="2665413" y="2667000"/>
            <a:ext cx="444501" cy="381000"/>
          </a:xfrm>
          <a:prstGeom prst="rightArrow">
            <a:avLst>
              <a:gd name="adj1" fmla="val 50000"/>
              <a:gd name="adj2" fmla="val 29167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8" name="AutoShape 13"/>
          <p:cNvSpPr/>
          <p:nvPr/>
        </p:nvSpPr>
        <p:spPr>
          <a:xfrm flipH="1">
            <a:off x="2576513" y="3048000"/>
            <a:ext cx="444501" cy="381000"/>
          </a:xfrm>
          <a:prstGeom prst="rightArrow">
            <a:avLst>
              <a:gd name="adj1" fmla="val 50000"/>
              <a:gd name="adj2" fmla="val 29167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271" name="Rectangle 14"/>
          <p:cNvGrpSpPr/>
          <p:nvPr/>
        </p:nvGrpSpPr>
        <p:grpSpPr>
          <a:xfrm>
            <a:off x="3109913" y="2514600"/>
            <a:ext cx="533401" cy="1066800"/>
            <a:chOff x="0" y="0"/>
            <a:chExt cx="533400" cy="1066800"/>
          </a:xfrm>
        </p:grpSpPr>
        <p:sp>
          <p:nvSpPr>
            <p:cNvPr id="269" name="Rectangle"/>
            <p:cNvSpPr/>
            <p:nvPr/>
          </p:nvSpPr>
          <p:spPr>
            <a:xfrm>
              <a:off x="0" y="0"/>
              <a:ext cx="533400" cy="106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0" name="ALU"/>
            <p:cNvSpPr txBox="1"/>
            <p:nvPr/>
          </p:nvSpPr>
          <p:spPr>
            <a:xfrm>
              <a:off x="46255" y="383103"/>
              <a:ext cx="440890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ALU</a:t>
              </a:r>
            </a:p>
          </p:txBody>
        </p:sp>
      </p:grpSp>
      <p:sp>
        <p:nvSpPr>
          <p:cNvPr id="272" name="Text Box 15"/>
          <p:cNvSpPr txBox="1"/>
          <p:nvPr/>
        </p:nvSpPr>
        <p:spPr>
          <a:xfrm>
            <a:off x="1702217" y="2364303"/>
            <a:ext cx="1097717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Register file</a:t>
            </a:r>
          </a:p>
        </p:txBody>
      </p:sp>
      <p:sp>
        <p:nvSpPr>
          <p:cNvPr id="273" name="AutoShape 16"/>
          <p:cNvSpPr/>
          <p:nvPr/>
        </p:nvSpPr>
        <p:spPr>
          <a:xfrm>
            <a:off x="1966913" y="3505200"/>
            <a:ext cx="6096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320"/>
                </a:moveTo>
                <a:lnTo>
                  <a:pt x="10800" y="0"/>
                </a:lnTo>
                <a:lnTo>
                  <a:pt x="21600" y="4320"/>
                </a:lnTo>
                <a:lnTo>
                  <a:pt x="16200" y="4320"/>
                </a:lnTo>
                <a:lnTo>
                  <a:pt x="16200" y="17280"/>
                </a:lnTo>
                <a:lnTo>
                  <a:pt x="21600" y="17280"/>
                </a:lnTo>
                <a:lnTo>
                  <a:pt x="10800" y="21600"/>
                </a:lnTo>
                <a:lnTo>
                  <a:pt x="0" y="17280"/>
                </a:lnTo>
                <a:lnTo>
                  <a:pt x="5400" y="17280"/>
                </a:lnTo>
                <a:lnTo>
                  <a:pt x="5400" y="4320"/>
                </a:ln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276" name="Rectangle 18"/>
          <p:cNvGrpSpPr/>
          <p:nvPr/>
        </p:nvGrpSpPr>
        <p:grpSpPr>
          <a:xfrm>
            <a:off x="976312" y="3994150"/>
            <a:ext cx="1873251" cy="577850"/>
            <a:chOff x="0" y="0"/>
            <a:chExt cx="1873250" cy="577850"/>
          </a:xfrm>
        </p:grpSpPr>
        <p:sp>
          <p:nvSpPr>
            <p:cNvPr id="274" name="Rectangle"/>
            <p:cNvSpPr/>
            <p:nvPr/>
          </p:nvSpPr>
          <p:spPr>
            <a:xfrm>
              <a:off x="0" y="0"/>
              <a:ext cx="1873250" cy="57785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5" name="Memory Controller"/>
            <p:cNvSpPr txBox="1"/>
            <p:nvPr/>
          </p:nvSpPr>
          <p:spPr>
            <a:xfrm>
              <a:off x="75822" y="138628"/>
              <a:ext cx="1721606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Memory Controller</a:t>
              </a:r>
            </a:p>
          </p:txBody>
        </p:sp>
      </p:grpSp>
      <p:grpSp>
        <p:nvGrpSpPr>
          <p:cNvPr id="279" name="Group 1"/>
          <p:cNvGrpSpPr/>
          <p:nvPr/>
        </p:nvGrpSpPr>
        <p:grpSpPr>
          <a:xfrm>
            <a:off x="2805113" y="3827978"/>
            <a:ext cx="3962401" cy="363023"/>
            <a:chOff x="0" y="0"/>
            <a:chExt cx="3962400" cy="363021"/>
          </a:xfrm>
        </p:grpSpPr>
        <p:sp>
          <p:nvSpPr>
            <p:cNvPr id="277" name="Line 17"/>
            <p:cNvSpPr/>
            <p:nvPr/>
          </p:nvSpPr>
          <p:spPr>
            <a:xfrm>
              <a:off x="0" y="363021"/>
              <a:ext cx="3962401" cy="1"/>
            </a:xfrm>
            <a:prstGeom prst="line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8" name="Text Box 19"/>
            <p:cNvSpPr txBox="1"/>
            <p:nvPr/>
          </p:nvSpPr>
          <p:spPr>
            <a:xfrm>
              <a:off x="3012151" y="0"/>
              <a:ext cx="227272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 i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</a:t>
              </a:r>
            </a:p>
          </p:txBody>
        </p:sp>
      </p:grpSp>
      <p:sp>
        <p:nvSpPr>
          <p:cNvPr id="280" name="Rectangle 20"/>
          <p:cNvSpPr/>
          <p:nvPr/>
        </p:nvSpPr>
        <p:spPr>
          <a:xfrm>
            <a:off x="6772275" y="3810000"/>
            <a:ext cx="909638" cy="914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1" name="Rectangle 21"/>
          <p:cNvSpPr/>
          <p:nvPr/>
        </p:nvSpPr>
        <p:spPr>
          <a:xfrm>
            <a:off x="6767513" y="4283075"/>
            <a:ext cx="914401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2" name="Text Box 22"/>
          <p:cNvSpPr txBox="1"/>
          <p:nvPr/>
        </p:nvSpPr>
        <p:spPr>
          <a:xfrm>
            <a:off x="6630264" y="3490426"/>
            <a:ext cx="1298437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Main memory</a:t>
            </a:r>
          </a:p>
        </p:txBody>
      </p:sp>
      <p:sp>
        <p:nvSpPr>
          <p:cNvPr id="283" name="Text Box 23"/>
          <p:cNvSpPr txBox="1"/>
          <p:nvPr/>
        </p:nvSpPr>
        <p:spPr>
          <a:xfrm>
            <a:off x="7724458" y="3689866"/>
            <a:ext cx="20713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0</a:t>
            </a:r>
          </a:p>
        </p:txBody>
      </p:sp>
      <p:sp>
        <p:nvSpPr>
          <p:cNvPr id="284" name="Text Box 24"/>
          <p:cNvSpPr txBox="1"/>
          <p:nvPr/>
        </p:nvSpPr>
        <p:spPr>
          <a:xfrm>
            <a:off x="7708583" y="4193103"/>
            <a:ext cx="227271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 i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</a:t>
            </a:r>
          </a:p>
        </p:txBody>
      </p:sp>
      <p:sp>
        <p:nvSpPr>
          <p:cNvPr id="285" name="Text Box 25"/>
          <p:cNvSpPr txBox="1"/>
          <p:nvPr/>
        </p:nvSpPr>
        <p:spPr>
          <a:xfrm>
            <a:off x="1249481" y="3008629"/>
            <a:ext cx="59190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%rax</a:t>
            </a:r>
          </a:p>
        </p:txBody>
      </p:sp>
      <p:sp>
        <p:nvSpPr>
          <p:cNvPr id="286" name="Text Box 27"/>
          <p:cNvSpPr txBox="1"/>
          <p:nvPr/>
        </p:nvSpPr>
        <p:spPr>
          <a:xfrm>
            <a:off x="4693919" y="2438399"/>
            <a:ext cx="2986744" cy="593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Store operation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movq %rax, 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830843" y="6611779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289" name="Rectangle 29"/>
          <p:cNvSpPr txBox="1">
            <a:spLocks noGrp="1"/>
          </p:cNvSpPr>
          <p:nvPr>
            <p:ph type="title"/>
          </p:nvPr>
        </p:nvSpPr>
        <p:spPr>
          <a:xfrm>
            <a:off x="357017" y="435678"/>
            <a:ext cx="7592095" cy="762001"/>
          </a:xfrm>
          <a:prstGeom prst="rect">
            <a:avLst/>
          </a:prstGeom>
        </p:spPr>
        <p:txBody>
          <a:bodyPr/>
          <a:lstStyle/>
          <a:p>
            <a:r>
              <a:t>Memory Write Transaction (2)</a:t>
            </a:r>
          </a:p>
        </p:txBody>
      </p:sp>
      <p:sp>
        <p:nvSpPr>
          <p:cNvPr id="290" name="Rectangle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88925" indent="-288925"/>
          </a:lstStyle>
          <a:p>
            <a:r>
              <a:t> CPU places data word y on the bus.</a:t>
            </a:r>
          </a:p>
        </p:txBody>
      </p:sp>
      <p:sp>
        <p:nvSpPr>
          <p:cNvPr id="291" name="Rectangle 4"/>
          <p:cNvSpPr/>
          <p:nvPr/>
        </p:nvSpPr>
        <p:spPr>
          <a:xfrm>
            <a:off x="6767513" y="3810000"/>
            <a:ext cx="909638" cy="914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2" name="AutoShape 5"/>
          <p:cNvSpPr/>
          <p:nvPr/>
        </p:nvSpPr>
        <p:spPr>
          <a:xfrm>
            <a:off x="2876550" y="3962400"/>
            <a:ext cx="3859213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3" name="Rectangle 8"/>
          <p:cNvSpPr/>
          <p:nvPr/>
        </p:nvSpPr>
        <p:spPr>
          <a:xfrm>
            <a:off x="1887538" y="2667000"/>
            <a:ext cx="684213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4" name="Rectangle 9"/>
          <p:cNvSpPr/>
          <p:nvPr/>
        </p:nvSpPr>
        <p:spPr>
          <a:xfrm>
            <a:off x="1887538" y="2819400"/>
            <a:ext cx="684213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5" name="Rectangle 10"/>
          <p:cNvSpPr/>
          <p:nvPr/>
        </p:nvSpPr>
        <p:spPr>
          <a:xfrm>
            <a:off x="1887538" y="2971800"/>
            <a:ext cx="684213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298" name="Rectangle 11"/>
          <p:cNvGrpSpPr/>
          <p:nvPr/>
        </p:nvGrpSpPr>
        <p:grpSpPr>
          <a:xfrm>
            <a:off x="1887538" y="3060000"/>
            <a:ext cx="684213" cy="280800"/>
            <a:chOff x="0" y="0"/>
            <a:chExt cx="684212" cy="280798"/>
          </a:xfrm>
        </p:grpSpPr>
        <p:sp>
          <p:nvSpPr>
            <p:cNvPr id="296" name="Rectangle"/>
            <p:cNvSpPr/>
            <p:nvPr/>
          </p:nvSpPr>
          <p:spPr>
            <a:xfrm>
              <a:off x="0" y="64199"/>
              <a:ext cx="684213" cy="1524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 i="1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97" name="y"/>
            <p:cNvSpPr txBox="1"/>
            <p:nvPr/>
          </p:nvSpPr>
          <p:spPr>
            <a:xfrm>
              <a:off x="248233" y="0"/>
              <a:ext cx="187746" cy="28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400" i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y</a:t>
              </a:r>
            </a:p>
          </p:txBody>
        </p:sp>
      </p:grpSp>
      <p:sp>
        <p:nvSpPr>
          <p:cNvPr id="299" name="Rectangle 12"/>
          <p:cNvSpPr/>
          <p:nvPr/>
        </p:nvSpPr>
        <p:spPr>
          <a:xfrm>
            <a:off x="1887538" y="3276600"/>
            <a:ext cx="684213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0" name="AutoShape 13"/>
          <p:cNvSpPr/>
          <p:nvPr/>
        </p:nvSpPr>
        <p:spPr>
          <a:xfrm>
            <a:off x="2660650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1" name="AutoShape 14"/>
          <p:cNvSpPr/>
          <p:nvPr/>
        </p:nvSpPr>
        <p:spPr>
          <a:xfrm flipH="1">
            <a:off x="2571750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304" name="Rectangle 15"/>
          <p:cNvGrpSpPr/>
          <p:nvPr/>
        </p:nvGrpSpPr>
        <p:grpSpPr>
          <a:xfrm>
            <a:off x="3105150" y="2514600"/>
            <a:ext cx="533400" cy="1066800"/>
            <a:chOff x="0" y="0"/>
            <a:chExt cx="533400" cy="1066800"/>
          </a:xfrm>
        </p:grpSpPr>
        <p:sp>
          <p:nvSpPr>
            <p:cNvPr id="302" name="Rectangle"/>
            <p:cNvSpPr/>
            <p:nvPr/>
          </p:nvSpPr>
          <p:spPr>
            <a:xfrm>
              <a:off x="0" y="0"/>
              <a:ext cx="533400" cy="106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3" name="ALU"/>
            <p:cNvSpPr txBox="1"/>
            <p:nvPr/>
          </p:nvSpPr>
          <p:spPr>
            <a:xfrm>
              <a:off x="52069" y="383103"/>
              <a:ext cx="440890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ALU</a:t>
              </a:r>
            </a:p>
          </p:txBody>
        </p:sp>
      </p:grpSp>
      <p:sp>
        <p:nvSpPr>
          <p:cNvPr id="305" name="Text Box 16"/>
          <p:cNvSpPr txBox="1"/>
          <p:nvPr/>
        </p:nvSpPr>
        <p:spPr>
          <a:xfrm>
            <a:off x="1697455" y="2364303"/>
            <a:ext cx="1097717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Register file</a:t>
            </a:r>
          </a:p>
        </p:txBody>
      </p:sp>
      <p:sp>
        <p:nvSpPr>
          <p:cNvPr id="306" name="AutoShape 17"/>
          <p:cNvSpPr/>
          <p:nvPr/>
        </p:nvSpPr>
        <p:spPr>
          <a:xfrm>
            <a:off x="1962150" y="3505200"/>
            <a:ext cx="6096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320"/>
                </a:moveTo>
                <a:lnTo>
                  <a:pt x="10800" y="0"/>
                </a:lnTo>
                <a:lnTo>
                  <a:pt x="21600" y="4320"/>
                </a:lnTo>
                <a:lnTo>
                  <a:pt x="16200" y="4320"/>
                </a:lnTo>
                <a:lnTo>
                  <a:pt x="16200" y="17280"/>
                </a:lnTo>
                <a:lnTo>
                  <a:pt x="21600" y="17280"/>
                </a:lnTo>
                <a:lnTo>
                  <a:pt x="10800" y="21600"/>
                </a:lnTo>
                <a:lnTo>
                  <a:pt x="0" y="17280"/>
                </a:lnTo>
                <a:lnTo>
                  <a:pt x="5400" y="17280"/>
                </a:lnTo>
                <a:lnTo>
                  <a:pt x="5400" y="4320"/>
                </a:ln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309" name="Rectangle 18"/>
          <p:cNvGrpSpPr/>
          <p:nvPr/>
        </p:nvGrpSpPr>
        <p:grpSpPr>
          <a:xfrm>
            <a:off x="971550" y="3994150"/>
            <a:ext cx="1873250" cy="577850"/>
            <a:chOff x="0" y="0"/>
            <a:chExt cx="1873250" cy="577850"/>
          </a:xfrm>
        </p:grpSpPr>
        <p:sp>
          <p:nvSpPr>
            <p:cNvPr id="307" name="Rectangle"/>
            <p:cNvSpPr/>
            <p:nvPr/>
          </p:nvSpPr>
          <p:spPr>
            <a:xfrm>
              <a:off x="0" y="0"/>
              <a:ext cx="1873250" cy="57785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8" name="Memory Controller"/>
            <p:cNvSpPr txBox="1"/>
            <p:nvPr/>
          </p:nvSpPr>
          <p:spPr>
            <a:xfrm>
              <a:off x="75822" y="138628"/>
              <a:ext cx="1721606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Memory Controller</a:t>
              </a:r>
            </a:p>
          </p:txBody>
        </p:sp>
      </p:grpSp>
      <p:sp>
        <p:nvSpPr>
          <p:cNvPr id="310" name="Line 20"/>
          <p:cNvSpPr/>
          <p:nvPr/>
        </p:nvSpPr>
        <p:spPr>
          <a:xfrm>
            <a:off x="2266950" y="3305502"/>
            <a:ext cx="0" cy="914401"/>
          </a:xfrm>
          <a:prstGeom prst="line">
            <a:avLst/>
          </a:prstGeom>
          <a:ln w="76200">
            <a:solidFill>
              <a:srgbClr val="00FFFF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3" name="Group 1"/>
          <p:cNvGrpSpPr/>
          <p:nvPr/>
        </p:nvGrpSpPr>
        <p:grpSpPr>
          <a:xfrm>
            <a:off x="2266950" y="3837876"/>
            <a:ext cx="4495801" cy="353125"/>
            <a:chOff x="0" y="0"/>
            <a:chExt cx="4495800" cy="353124"/>
          </a:xfrm>
        </p:grpSpPr>
        <p:sp>
          <p:nvSpPr>
            <p:cNvPr id="311" name="Text Box 19"/>
            <p:cNvSpPr txBox="1"/>
            <p:nvPr/>
          </p:nvSpPr>
          <p:spPr>
            <a:xfrm>
              <a:off x="3562033" y="0"/>
              <a:ext cx="187745" cy="28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400" i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y</a:t>
              </a:r>
            </a:p>
          </p:txBody>
        </p:sp>
        <p:sp>
          <p:nvSpPr>
            <p:cNvPr id="312" name="Line 21"/>
            <p:cNvSpPr/>
            <p:nvPr/>
          </p:nvSpPr>
          <p:spPr>
            <a:xfrm>
              <a:off x="0" y="353123"/>
              <a:ext cx="4495801" cy="1"/>
            </a:xfrm>
            <a:prstGeom prst="line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14" name="Rectangle 22"/>
          <p:cNvSpPr/>
          <p:nvPr/>
        </p:nvSpPr>
        <p:spPr>
          <a:xfrm>
            <a:off x="6762750" y="4267200"/>
            <a:ext cx="914400" cy="1524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5" name="Text Box 23"/>
          <p:cNvSpPr txBox="1"/>
          <p:nvPr/>
        </p:nvSpPr>
        <p:spPr>
          <a:xfrm>
            <a:off x="6564733" y="3490426"/>
            <a:ext cx="1298437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Main memory</a:t>
            </a:r>
          </a:p>
        </p:txBody>
      </p:sp>
      <p:sp>
        <p:nvSpPr>
          <p:cNvPr id="316" name="Text Box 24"/>
          <p:cNvSpPr txBox="1"/>
          <p:nvPr/>
        </p:nvSpPr>
        <p:spPr>
          <a:xfrm>
            <a:off x="7719694" y="3705741"/>
            <a:ext cx="207131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0</a:t>
            </a:r>
          </a:p>
        </p:txBody>
      </p:sp>
      <p:sp>
        <p:nvSpPr>
          <p:cNvPr id="317" name="Text Box 25"/>
          <p:cNvSpPr txBox="1"/>
          <p:nvPr/>
        </p:nvSpPr>
        <p:spPr>
          <a:xfrm>
            <a:off x="7703819" y="4208978"/>
            <a:ext cx="227272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</a:t>
            </a:r>
          </a:p>
        </p:txBody>
      </p:sp>
      <p:sp>
        <p:nvSpPr>
          <p:cNvPr id="318" name="Text Box 26"/>
          <p:cNvSpPr txBox="1"/>
          <p:nvPr/>
        </p:nvSpPr>
        <p:spPr>
          <a:xfrm>
            <a:off x="1244719" y="3024504"/>
            <a:ext cx="59190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%rax</a:t>
            </a:r>
          </a:p>
        </p:txBody>
      </p:sp>
      <p:sp>
        <p:nvSpPr>
          <p:cNvPr id="319" name="Text Box 28"/>
          <p:cNvSpPr txBox="1"/>
          <p:nvPr/>
        </p:nvSpPr>
        <p:spPr>
          <a:xfrm>
            <a:off x="4698682" y="2438399"/>
            <a:ext cx="2986743" cy="593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Store operation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movq %rax, 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1" animBg="1" advAuto="0"/>
      <p:bldP spid="313" grpId="2" animBg="1" advAuto="0"/>
    </p:bldLst>
  </p:timing>
</p:sld>
</file>

<file path=ppt/theme/theme1.xml><?xml version="1.0" encoding="utf-8"?>
<a:theme xmlns:a="http://schemas.openxmlformats.org/drawingml/2006/main" name="template2007">
  <a:themeElements>
    <a:clrScheme name="template200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template2007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template200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plate2007">
  <a:themeElements>
    <a:clrScheme name="template200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template2007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template200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4338</Words>
  <Application>Microsoft Office PowerPoint</Application>
  <PresentationFormat>On-screen Show (4:3)</PresentationFormat>
  <Paragraphs>1050</Paragraphs>
  <Slides>60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The Memory Hierarchy  15-213/15-513: Introduction to Computer Systems 9th Lecture,  June 8, 2023</vt:lpstr>
      <vt:lpstr>Today</vt:lpstr>
      <vt:lpstr>Writing &amp; Reading Memory</vt:lpstr>
      <vt:lpstr>Modern Connection between CPU and Memory</vt:lpstr>
      <vt:lpstr>Memory Read Transaction (1)</vt:lpstr>
      <vt:lpstr>Memory Read Transaction (2)</vt:lpstr>
      <vt:lpstr>Memory Read Transaction (3)</vt:lpstr>
      <vt:lpstr>Memory Write Transaction (1)</vt:lpstr>
      <vt:lpstr>Memory Write Transaction (2)</vt:lpstr>
      <vt:lpstr>Memory Write Transaction (3)</vt:lpstr>
      <vt:lpstr>Today</vt:lpstr>
      <vt:lpstr>Random-Access Memory (RAM)</vt:lpstr>
      <vt:lpstr>RAM Technologies</vt:lpstr>
      <vt:lpstr>SRAM vs DRAM Summary</vt:lpstr>
      <vt:lpstr>Enhanced DRAMs (Hidden Slide, Extra Detail for Modern Systems)</vt:lpstr>
      <vt:lpstr>Today</vt:lpstr>
      <vt:lpstr>The CPU-Memory Gap</vt:lpstr>
      <vt:lpstr>Locality to the Rescue! </vt:lpstr>
      <vt:lpstr>Locality</vt:lpstr>
      <vt:lpstr>Locality Example</vt:lpstr>
      <vt:lpstr>Qualitative Estimates of Locality</vt:lpstr>
      <vt:lpstr>Locality Example</vt:lpstr>
      <vt:lpstr>Locality Example</vt:lpstr>
      <vt:lpstr>Today</vt:lpstr>
      <vt:lpstr>Memory Hierarchies</vt:lpstr>
      <vt:lpstr>Example Memory       Hierarchy</vt:lpstr>
      <vt:lpstr>Caches</vt:lpstr>
      <vt:lpstr>General Cache Concepts</vt:lpstr>
      <vt:lpstr>General Cache Concepts: Hit</vt:lpstr>
      <vt:lpstr>General Cache Concepts: Miss</vt:lpstr>
      <vt:lpstr> General Caching Concepts:  3 Types of Cache Misses</vt:lpstr>
      <vt:lpstr>Examples of Caching in the Mem. Hierarchy</vt:lpstr>
      <vt:lpstr>Quiz</vt:lpstr>
      <vt:lpstr>Today</vt:lpstr>
      <vt:lpstr>Storage Technologies</vt:lpstr>
      <vt:lpstr>What’s Inside A Disk Drive?</vt:lpstr>
      <vt:lpstr>Disk Geometry</vt:lpstr>
      <vt:lpstr>Disk Capacity</vt:lpstr>
      <vt:lpstr>Disk Operation (Single-Platter View)</vt:lpstr>
      <vt:lpstr>I/O Bus</vt:lpstr>
      <vt:lpstr>Reading a Disk Sector (1)</vt:lpstr>
      <vt:lpstr>Reading a Disk Sector (2)</vt:lpstr>
      <vt:lpstr>Reading a Disk Sector (3)</vt:lpstr>
      <vt:lpstr>Nonvolatile Memories</vt:lpstr>
      <vt:lpstr>Solid State Disks (SSDs)</vt:lpstr>
      <vt:lpstr>PowerPoint Presentation</vt:lpstr>
      <vt:lpstr>SSD Performance Characteristics </vt:lpstr>
      <vt:lpstr>SSD Tradeoffs vs Rotating Disks</vt:lpstr>
      <vt:lpstr>Summary</vt:lpstr>
      <vt:lpstr>Supplemental slides</vt:lpstr>
      <vt:lpstr>Storage Trends</vt:lpstr>
      <vt:lpstr>CPU Clock Rates</vt:lpstr>
      <vt:lpstr>Conventional DRAM Organization</vt:lpstr>
      <vt:lpstr>Reading DRAM Supercell (2,1)</vt:lpstr>
      <vt:lpstr>Reading DRAM Supercell (2,1)</vt:lpstr>
      <vt:lpstr>Memory Modules</vt:lpstr>
      <vt:lpstr>Disk Operation (Multi-Platter View)</vt:lpstr>
      <vt:lpstr>Disk Access – Service Time Components</vt:lpstr>
      <vt:lpstr>Disk Access Time</vt:lpstr>
      <vt:lpstr>Disk Access Time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Memory Hierarchy  15-213/15-513: Introduction to Computer Systems 9th Lecture,  June 8, 2023</dc:title>
  <dc:creator>Brian Railing</dc:creator>
  <cp:lastModifiedBy>Brian Railing</cp:lastModifiedBy>
  <cp:revision>2</cp:revision>
  <dcterms:modified xsi:type="dcterms:W3CDTF">2023-06-08T18:00:52Z</dcterms:modified>
</cp:coreProperties>
</file>