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rts/chart1.xml" ContentType="application/vnd.openxmlformats-officedocument.drawingml.chart+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0"/>
  </p:notesMasterIdLst>
  <p:handoutMasterIdLst>
    <p:handoutMasterId r:id="rId51"/>
  </p:handoutMasterIdLst>
  <p:sldIdLst>
    <p:sldId id="1144" r:id="rId2"/>
    <p:sldId id="1145" r:id="rId3"/>
    <p:sldId id="1260" r:id="rId4"/>
    <p:sldId id="1180" r:id="rId5"/>
    <p:sldId id="1263" r:id="rId6"/>
    <p:sldId id="1264" r:id="rId7"/>
    <p:sldId id="1187" r:id="rId8"/>
    <p:sldId id="1090" r:id="rId9"/>
    <p:sldId id="1262" r:id="rId10"/>
    <p:sldId id="1283" r:id="rId11"/>
    <p:sldId id="1295" r:id="rId12"/>
    <p:sldId id="1188" r:id="rId13"/>
    <p:sldId id="1190" r:id="rId14"/>
    <p:sldId id="1186" r:id="rId15"/>
    <p:sldId id="1091" r:id="rId16"/>
    <p:sldId id="1192" r:id="rId17"/>
    <p:sldId id="1193" r:id="rId18"/>
    <p:sldId id="1194" r:id="rId19"/>
    <p:sldId id="1284" r:id="rId20"/>
    <p:sldId id="1102" r:id="rId21"/>
    <p:sldId id="1268" r:id="rId22"/>
    <p:sldId id="1104" r:id="rId23"/>
    <p:sldId id="1100" r:id="rId24"/>
    <p:sldId id="1269" r:id="rId25"/>
    <p:sldId id="1003" r:id="rId26"/>
    <p:sldId id="1285" r:id="rId27"/>
    <p:sldId id="1161" r:id="rId28"/>
    <p:sldId id="1076" r:id="rId29"/>
    <p:sldId id="1278" r:id="rId30"/>
    <p:sldId id="1079" r:id="rId31"/>
    <p:sldId id="1080" r:id="rId32"/>
    <p:sldId id="1081" r:id="rId33"/>
    <p:sldId id="1183" r:id="rId34"/>
    <p:sldId id="1279" r:id="rId35"/>
    <p:sldId id="1197" r:id="rId36"/>
    <p:sldId id="1258" r:id="rId37"/>
    <p:sldId id="1287" r:id="rId38"/>
    <p:sldId id="1147" r:id="rId39"/>
    <p:sldId id="1150" r:id="rId40"/>
    <p:sldId id="1053" r:id="rId41"/>
    <p:sldId id="1153" r:id="rId42"/>
    <p:sldId id="1152" r:id="rId43"/>
    <p:sldId id="1289" r:id="rId44"/>
    <p:sldId id="1061" r:id="rId45"/>
    <p:sldId id="1291" r:id="rId46"/>
    <p:sldId id="1290" r:id="rId47"/>
    <p:sldId id="1293" r:id="rId48"/>
    <p:sldId id="1288" r:id="rId49"/>
  </p:sldIdLst>
  <p:sldSz cx="9144000" cy="6858000" type="screen4x3"/>
  <p:notesSz cx="7302500" cy="9586913"/>
  <p:custDataLst>
    <p:tags r:id="rId52"/>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28B"/>
    <a:srgbClr val="F6F5BD"/>
    <a:srgbClr val="F1C7C7"/>
    <a:srgbClr val="C00000"/>
    <a:srgbClr val="2684C6"/>
    <a:srgbClr val="CC9900"/>
    <a:srgbClr val="D4EEFF"/>
    <a:srgbClr val="FF9999"/>
    <a:srgbClr val="D5F1CF"/>
    <a:srgbClr val="E9F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55" autoAdjust="0"/>
    <p:restoredTop sz="77551" autoAdjust="0"/>
  </p:normalViewPr>
  <p:slideViewPr>
    <p:cSldViewPr snapToObjects="1">
      <p:cViewPr varScale="1">
        <p:scale>
          <a:sx n="59" d="100"/>
          <a:sy n="59" d="100"/>
        </p:scale>
        <p:origin x="1332" y="66"/>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1" Type="http://schemas.openxmlformats.org/officeDocument/2006/relationships/oleObject" Target="OS%20X%20Lion:Users:bryant:ics3:opt:cpe-exampl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6807817589577"/>
          <c:y val="6.3380426983446495E-2"/>
          <c:w val="0.81758957654723097"/>
          <c:h val="0.76995481668779497"/>
        </c:manualLayout>
      </c:layout>
      <c:scatterChart>
        <c:scatterStyle val="lineMarker"/>
        <c:varyColors val="0"/>
        <c:ser>
          <c:idx val="0"/>
          <c:order val="0"/>
          <c:tx>
            <c:strRef>
              <c:f>'cpe2'!$A$3</c:f>
              <c:strCache>
                <c:ptCount val="1"/>
                <c:pt idx="0">
                  <c:v>psum1</c:v>
                </c:pt>
              </c:strCache>
            </c:strRef>
          </c:tx>
          <c:spPr>
            <a:ln w="28575">
              <a:noFill/>
            </a:ln>
          </c:spPr>
          <c:marker>
            <c:symbol val="diamond"/>
            <c:size val="5"/>
            <c:spPr>
              <a:solidFill>
                <a:srgbClr val="333333"/>
              </a:solidFill>
              <a:ln>
                <a:solidFill>
                  <a:srgbClr val="333333"/>
                </a:solidFill>
                <a:prstDash val="solid"/>
              </a:ln>
            </c:spPr>
          </c:marker>
          <c:xVal>
            <c:numRef>
              <c:f>'cpe2'!$B$2:$AE$2</c:f>
              <c:numCache>
                <c:formatCode>General</c:formatCode>
                <c:ptCount val="30"/>
                <c:pt idx="0">
                  <c:v>0</c:v>
                </c:pt>
                <c:pt idx="1">
                  <c:v>193</c:v>
                </c:pt>
                <c:pt idx="2">
                  <c:v>120</c:v>
                </c:pt>
                <c:pt idx="3">
                  <c:v>91</c:v>
                </c:pt>
                <c:pt idx="4">
                  <c:v>95</c:v>
                </c:pt>
                <c:pt idx="5">
                  <c:v>196</c:v>
                </c:pt>
                <c:pt idx="6">
                  <c:v>97</c:v>
                </c:pt>
                <c:pt idx="7">
                  <c:v>181</c:v>
                </c:pt>
                <c:pt idx="8">
                  <c:v>91</c:v>
                </c:pt>
                <c:pt idx="9">
                  <c:v>83</c:v>
                </c:pt>
                <c:pt idx="10">
                  <c:v>43</c:v>
                </c:pt>
                <c:pt idx="11">
                  <c:v>183</c:v>
                </c:pt>
                <c:pt idx="12">
                  <c:v>140</c:v>
                </c:pt>
                <c:pt idx="13">
                  <c:v>146</c:v>
                </c:pt>
                <c:pt idx="14">
                  <c:v>94</c:v>
                </c:pt>
                <c:pt idx="15">
                  <c:v>134</c:v>
                </c:pt>
                <c:pt idx="16">
                  <c:v>163</c:v>
                </c:pt>
                <c:pt idx="17">
                  <c:v>131</c:v>
                </c:pt>
                <c:pt idx="18">
                  <c:v>110</c:v>
                </c:pt>
                <c:pt idx="19">
                  <c:v>182</c:v>
                </c:pt>
                <c:pt idx="20">
                  <c:v>189</c:v>
                </c:pt>
                <c:pt idx="21">
                  <c:v>112</c:v>
                </c:pt>
                <c:pt idx="22">
                  <c:v>141</c:v>
                </c:pt>
                <c:pt idx="23">
                  <c:v>185</c:v>
                </c:pt>
                <c:pt idx="24">
                  <c:v>188</c:v>
                </c:pt>
                <c:pt idx="25">
                  <c:v>47</c:v>
                </c:pt>
                <c:pt idx="26">
                  <c:v>130</c:v>
                </c:pt>
                <c:pt idx="27">
                  <c:v>102</c:v>
                </c:pt>
                <c:pt idx="28">
                  <c:v>59</c:v>
                </c:pt>
                <c:pt idx="29">
                  <c:v>174</c:v>
                </c:pt>
              </c:numCache>
            </c:numRef>
          </c:xVal>
          <c:yVal>
            <c:numRef>
              <c:f>'cpe2'!$B$3:$AE$3</c:f>
              <c:numCache>
                <c:formatCode>General</c:formatCode>
                <c:ptCount val="30"/>
                <c:pt idx="1">
                  <c:v>2112.6</c:v>
                </c:pt>
                <c:pt idx="2">
                  <c:v>1451.1</c:v>
                </c:pt>
                <c:pt idx="3">
                  <c:v>1188.5999999999999</c:v>
                </c:pt>
                <c:pt idx="4">
                  <c:v>1218</c:v>
                </c:pt>
                <c:pt idx="5">
                  <c:v>2131.5</c:v>
                </c:pt>
                <c:pt idx="6">
                  <c:v>1247.4000000000001</c:v>
                </c:pt>
                <c:pt idx="7">
                  <c:v>2003.4</c:v>
                </c:pt>
                <c:pt idx="8">
                  <c:v>1190.7</c:v>
                </c:pt>
                <c:pt idx="9">
                  <c:v>1117.2</c:v>
                </c:pt>
                <c:pt idx="10">
                  <c:v>758.1</c:v>
                </c:pt>
                <c:pt idx="11">
                  <c:v>2020.2</c:v>
                </c:pt>
                <c:pt idx="12">
                  <c:v>1629.6</c:v>
                </c:pt>
                <c:pt idx="13">
                  <c:v>1686.3</c:v>
                </c:pt>
                <c:pt idx="14">
                  <c:v>1211.7</c:v>
                </c:pt>
                <c:pt idx="15">
                  <c:v>1568.7</c:v>
                </c:pt>
                <c:pt idx="16">
                  <c:v>1841.7</c:v>
                </c:pt>
                <c:pt idx="17">
                  <c:v>1543.5</c:v>
                </c:pt>
                <c:pt idx="18">
                  <c:v>1358.7</c:v>
                </c:pt>
                <c:pt idx="19">
                  <c:v>2011.8</c:v>
                </c:pt>
                <c:pt idx="20">
                  <c:v>2066.4</c:v>
                </c:pt>
                <c:pt idx="21">
                  <c:v>1373.4</c:v>
                </c:pt>
                <c:pt idx="22">
                  <c:v>1635.9</c:v>
                </c:pt>
                <c:pt idx="23">
                  <c:v>2032.8</c:v>
                </c:pt>
                <c:pt idx="24">
                  <c:v>2058</c:v>
                </c:pt>
                <c:pt idx="25">
                  <c:v>787.5</c:v>
                </c:pt>
                <c:pt idx="26">
                  <c:v>1539.3</c:v>
                </c:pt>
                <c:pt idx="27">
                  <c:v>1285.2</c:v>
                </c:pt>
                <c:pt idx="28">
                  <c:v>905.1</c:v>
                </c:pt>
                <c:pt idx="29">
                  <c:v>1938.3</c:v>
                </c:pt>
              </c:numCache>
            </c:numRef>
          </c:yVal>
          <c:smooth val="0"/>
          <c:extLst>
            <c:ext xmlns:c16="http://schemas.microsoft.com/office/drawing/2014/chart" uri="{C3380CC4-5D6E-409C-BE32-E72D297353CC}">
              <c16:uniqueId val="{00000000-6797-43E3-958A-EF62DD1BCE4A}"/>
            </c:ext>
          </c:extLst>
        </c:ser>
        <c:ser>
          <c:idx val="1"/>
          <c:order val="1"/>
          <c:tx>
            <c:strRef>
              <c:f>'cpe2'!$A$4</c:f>
              <c:strCache>
                <c:ptCount val="1"/>
                <c:pt idx="0">
                  <c:v>psum1i</c:v>
                </c:pt>
              </c:strCache>
            </c:strRef>
          </c:tx>
          <c:spPr>
            <a:ln w="12700">
              <a:solidFill>
                <a:srgbClr val="000000"/>
              </a:solidFill>
              <a:prstDash val="solid"/>
            </a:ln>
          </c:spPr>
          <c:marker>
            <c:symbol val="none"/>
          </c:marker>
          <c:xVal>
            <c:numRef>
              <c:f>'cpe2'!$B$2:$AE$2</c:f>
              <c:numCache>
                <c:formatCode>General</c:formatCode>
                <c:ptCount val="30"/>
                <c:pt idx="0">
                  <c:v>0</c:v>
                </c:pt>
                <c:pt idx="1">
                  <c:v>193</c:v>
                </c:pt>
                <c:pt idx="2">
                  <c:v>120</c:v>
                </c:pt>
                <c:pt idx="3">
                  <c:v>91</c:v>
                </c:pt>
                <c:pt idx="4">
                  <c:v>95</c:v>
                </c:pt>
                <c:pt idx="5">
                  <c:v>196</c:v>
                </c:pt>
                <c:pt idx="6">
                  <c:v>97</c:v>
                </c:pt>
                <c:pt idx="7">
                  <c:v>181</c:v>
                </c:pt>
                <c:pt idx="8">
                  <c:v>91</c:v>
                </c:pt>
                <c:pt idx="9">
                  <c:v>83</c:v>
                </c:pt>
                <c:pt idx="10">
                  <c:v>43</c:v>
                </c:pt>
                <c:pt idx="11">
                  <c:v>183</c:v>
                </c:pt>
                <c:pt idx="12">
                  <c:v>140</c:v>
                </c:pt>
                <c:pt idx="13">
                  <c:v>146</c:v>
                </c:pt>
                <c:pt idx="14">
                  <c:v>94</c:v>
                </c:pt>
                <c:pt idx="15">
                  <c:v>134</c:v>
                </c:pt>
                <c:pt idx="16">
                  <c:v>163</c:v>
                </c:pt>
                <c:pt idx="17">
                  <c:v>131</c:v>
                </c:pt>
                <c:pt idx="18">
                  <c:v>110</c:v>
                </c:pt>
                <c:pt idx="19">
                  <c:v>182</c:v>
                </c:pt>
                <c:pt idx="20">
                  <c:v>189</c:v>
                </c:pt>
                <c:pt idx="21">
                  <c:v>112</c:v>
                </c:pt>
                <c:pt idx="22">
                  <c:v>141</c:v>
                </c:pt>
                <c:pt idx="23">
                  <c:v>185</c:v>
                </c:pt>
                <c:pt idx="24">
                  <c:v>188</c:v>
                </c:pt>
                <c:pt idx="25">
                  <c:v>47</c:v>
                </c:pt>
                <c:pt idx="26">
                  <c:v>130</c:v>
                </c:pt>
                <c:pt idx="27">
                  <c:v>102</c:v>
                </c:pt>
                <c:pt idx="28">
                  <c:v>59</c:v>
                </c:pt>
                <c:pt idx="29">
                  <c:v>174</c:v>
                </c:pt>
              </c:numCache>
            </c:numRef>
          </c:xVal>
          <c:yVal>
            <c:numRef>
              <c:f>'cpe2'!$B$4:$AE$4</c:f>
              <c:numCache>
                <c:formatCode>General</c:formatCode>
                <c:ptCount val="30"/>
                <c:pt idx="0">
                  <c:v>367.79</c:v>
                </c:pt>
                <c:pt idx="1">
                  <c:v>2107.4299999999998</c:v>
                </c:pt>
                <c:pt idx="2">
                  <c:v>1449.43</c:v>
                </c:pt>
                <c:pt idx="3">
                  <c:v>1188.03</c:v>
                </c:pt>
                <c:pt idx="4">
                  <c:v>1224.0899999999999</c:v>
                </c:pt>
                <c:pt idx="5">
                  <c:v>2134.4699999999998</c:v>
                </c:pt>
                <c:pt idx="6">
                  <c:v>1242.1199999999999</c:v>
                </c:pt>
                <c:pt idx="7">
                  <c:v>1999.27</c:v>
                </c:pt>
                <c:pt idx="8">
                  <c:v>1188.03</c:v>
                </c:pt>
                <c:pt idx="9">
                  <c:v>1115.92</c:v>
                </c:pt>
                <c:pt idx="10">
                  <c:v>755.38</c:v>
                </c:pt>
                <c:pt idx="11">
                  <c:v>2017.29</c:v>
                </c:pt>
                <c:pt idx="12">
                  <c:v>1629.7</c:v>
                </c:pt>
                <c:pt idx="13">
                  <c:v>1683.79</c:v>
                </c:pt>
                <c:pt idx="14">
                  <c:v>1215.07</c:v>
                </c:pt>
                <c:pt idx="15">
                  <c:v>1575.62</c:v>
                </c:pt>
                <c:pt idx="16">
                  <c:v>1837.02</c:v>
                </c:pt>
                <c:pt idx="17">
                  <c:v>1548.58</c:v>
                </c:pt>
                <c:pt idx="18">
                  <c:v>1359.29</c:v>
                </c:pt>
                <c:pt idx="19">
                  <c:v>2008.28</c:v>
                </c:pt>
                <c:pt idx="20">
                  <c:v>2071.37</c:v>
                </c:pt>
                <c:pt idx="21">
                  <c:v>1377.32</c:v>
                </c:pt>
                <c:pt idx="22">
                  <c:v>1638.72</c:v>
                </c:pt>
                <c:pt idx="23">
                  <c:v>2035.32</c:v>
                </c:pt>
                <c:pt idx="24">
                  <c:v>2062.36</c:v>
                </c:pt>
                <c:pt idx="25">
                  <c:v>791.42999999999938</c:v>
                </c:pt>
                <c:pt idx="26">
                  <c:v>1539.57</c:v>
                </c:pt>
                <c:pt idx="27">
                  <c:v>1287.18</c:v>
                </c:pt>
                <c:pt idx="28">
                  <c:v>899.6</c:v>
                </c:pt>
                <c:pt idx="29">
                  <c:v>1936.17</c:v>
                </c:pt>
              </c:numCache>
            </c:numRef>
          </c:yVal>
          <c:smooth val="0"/>
          <c:extLst>
            <c:ext xmlns:c16="http://schemas.microsoft.com/office/drawing/2014/chart" uri="{C3380CC4-5D6E-409C-BE32-E72D297353CC}">
              <c16:uniqueId val="{00000001-6797-43E3-958A-EF62DD1BCE4A}"/>
            </c:ext>
          </c:extLst>
        </c:ser>
        <c:ser>
          <c:idx val="2"/>
          <c:order val="2"/>
          <c:tx>
            <c:strRef>
              <c:f>'cpe2'!$A$5</c:f>
              <c:strCache>
                <c:ptCount val="1"/>
                <c:pt idx="0">
                  <c:v>psum2</c:v>
                </c:pt>
              </c:strCache>
            </c:strRef>
          </c:tx>
          <c:spPr>
            <a:ln w="28575">
              <a:noFill/>
            </a:ln>
          </c:spPr>
          <c:marker>
            <c:symbol val="triangle"/>
            <c:size val="5"/>
            <c:spPr>
              <a:solidFill>
                <a:srgbClr val="333333"/>
              </a:solidFill>
              <a:ln>
                <a:solidFill>
                  <a:srgbClr val="333333"/>
                </a:solidFill>
                <a:prstDash val="solid"/>
              </a:ln>
            </c:spPr>
          </c:marker>
          <c:xVal>
            <c:numRef>
              <c:f>'cpe2'!$B$2:$AE$2</c:f>
              <c:numCache>
                <c:formatCode>General</c:formatCode>
                <c:ptCount val="30"/>
                <c:pt idx="0">
                  <c:v>0</c:v>
                </c:pt>
                <c:pt idx="1">
                  <c:v>193</c:v>
                </c:pt>
                <c:pt idx="2">
                  <c:v>120</c:v>
                </c:pt>
                <c:pt idx="3">
                  <c:v>91</c:v>
                </c:pt>
                <c:pt idx="4">
                  <c:v>95</c:v>
                </c:pt>
                <c:pt idx="5">
                  <c:v>196</c:v>
                </c:pt>
                <c:pt idx="6">
                  <c:v>97</c:v>
                </c:pt>
                <c:pt idx="7">
                  <c:v>181</c:v>
                </c:pt>
                <c:pt idx="8">
                  <c:v>91</c:v>
                </c:pt>
                <c:pt idx="9">
                  <c:v>83</c:v>
                </c:pt>
                <c:pt idx="10">
                  <c:v>43</c:v>
                </c:pt>
                <c:pt idx="11">
                  <c:v>183</c:v>
                </c:pt>
                <c:pt idx="12">
                  <c:v>140</c:v>
                </c:pt>
                <c:pt idx="13">
                  <c:v>146</c:v>
                </c:pt>
                <c:pt idx="14">
                  <c:v>94</c:v>
                </c:pt>
                <c:pt idx="15">
                  <c:v>134</c:v>
                </c:pt>
                <c:pt idx="16">
                  <c:v>163</c:v>
                </c:pt>
                <c:pt idx="17">
                  <c:v>131</c:v>
                </c:pt>
                <c:pt idx="18">
                  <c:v>110</c:v>
                </c:pt>
                <c:pt idx="19">
                  <c:v>182</c:v>
                </c:pt>
                <c:pt idx="20">
                  <c:v>189</c:v>
                </c:pt>
                <c:pt idx="21">
                  <c:v>112</c:v>
                </c:pt>
                <c:pt idx="22">
                  <c:v>141</c:v>
                </c:pt>
                <c:pt idx="23">
                  <c:v>185</c:v>
                </c:pt>
                <c:pt idx="24">
                  <c:v>188</c:v>
                </c:pt>
                <c:pt idx="25">
                  <c:v>47</c:v>
                </c:pt>
                <c:pt idx="26">
                  <c:v>130</c:v>
                </c:pt>
                <c:pt idx="27">
                  <c:v>102</c:v>
                </c:pt>
                <c:pt idx="28">
                  <c:v>59</c:v>
                </c:pt>
                <c:pt idx="29">
                  <c:v>174</c:v>
                </c:pt>
              </c:numCache>
            </c:numRef>
          </c:xVal>
          <c:yVal>
            <c:numRef>
              <c:f>'cpe2'!$B$5:$AE$5</c:f>
              <c:numCache>
                <c:formatCode>General</c:formatCode>
                <c:ptCount val="30"/>
                <c:pt idx="1">
                  <c:v>1535.1</c:v>
                </c:pt>
                <c:pt idx="2">
                  <c:v>1100.4000000000001</c:v>
                </c:pt>
                <c:pt idx="3">
                  <c:v>921.9</c:v>
                </c:pt>
                <c:pt idx="4">
                  <c:v>940.8</c:v>
                </c:pt>
                <c:pt idx="5">
                  <c:v>1545.6</c:v>
                </c:pt>
                <c:pt idx="6">
                  <c:v>949.2</c:v>
                </c:pt>
                <c:pt idx="7">
                  <c:v>1455.3</c:v>
                </c:pt>
                <c:pt idx="8">
                  <c:v>917.7</c:v>
                </c:pt>
                <c:pt idx="9">
                  <c:v>865.2</c:v>
                </c:pt>
                <c:pt idx="10">
                  <c:v>623.70000000000005</c:v>
                </c:pt>
                <c:pt idx="11">
                  <c:v>1467.9</c:v>
                </c:pt>
                <c:pt idx="12">
                  <c:v>1209.5999999999999</c:v>
                </c:pt>
                <c:pt idx="13">
                  <c:v>1253.7</c:v>
                </c:pt>
                <c:pt idx="14">
                  <c:v>936.6</c:v>
                </c:pt>
                <c:pt idx="15">
                  <c:v>1173.9000000000001</c:v>
                </c:pt>
                <c:pt idx="16">
                  <c:v>1352.4</c:v>
                </c:pt>
                <c:pt idx="17">
                  <c:v>1150.8</c:v>
                </c:pt>
                <c:pt idx="18">
                  <c:v>1029</c:v>
                </c:pt>
                <c:pt idx="19">
                  <c:v>1461.6</c:v>
                </c:pt>
                <c:pt idx="20">
                  <c:v>1509.9</c:v>
                </c:pt>
                <c:pt idx="21">
                  <c:v>1039.5</c:v>
                </c:pt>
                <c:pt idx="22">
                  <c:v>1215.9000000000001</c:v>
                </c:pt>
                <c:pt idx="23">
                  <c:v>1478.4</c:v>
                </c:pt>
                <c:pt idx="24">
                  <c:v>1505.7</c:v>
                </c:pt>
                <c:pt idx="25">
                  <c:v>642.6</c:v>
                </c:pt>
                <c:pt idx="26">
                  <c:v>1152.9000000000001</c:v>
                </c:pt>
                <c:pt idx="27">
                  <c:v>987</c:v>
                </c:pt>
                <c:pt idx="28">
                  <c:v>732.9</c:v>
                </c:pt>
                <c:pt idx="29">
                  <c:v>1419.6</c:v>
                </c:pt>
              </c:numCache>
            </c:numRef>
          </c:yVal>
          <c:smooth val="0"/>
          <c:extLst>
            <c:ext xmlns:c16="http://schemas.microsoft.com/office/drawing/2014/chart" uri="{C3380CC4-5D6E-409C-BE32-E72D297353CC}">
              <c16:uniqueId val="{00000002-6797-43E3-958A-EF62DD1BCE4A}"/>
            </c:ext>
          </c:extLst>
        </c:ser>
        <c:ser>
          <c:idx val="3"/>
          <c:order val="3"/>
          <c:tx>
            <c:strRef>
              <c:f>'cpe2'!$A$6</c:f>
              <c:strCache>
                <c:ptCount val="1"/>
                <c:pt idx="0">
                  <c:v>psum2i</c:v>
                </c:pt>
              </c:strCache>
            </c:strRef>
          </c:tx>
          <c:spPr>
            <a:ln w="12700">
              <a:solidFill>
                <a:srgbClr val="000000"/>
              </a:solidFill>
              <a:prstDash val="solid"/>
            </a:ln>
          </c:spPr>
          <c:marker>
            <c:symbol val="none"/>
          </c:marker>
          <c:xVal>
            <c:numRef>
              <c:f>'cpe2'!$B$2:$AE$2</c:f>
              <c:numCache>
                <c:formatCode>General</c:formatCode>
                <c:ptCount val="30"/>
                <c:pt idx="0">
                  <c:v>0</c:v>
                </c:pt>
                <c:pt idx="1">
                  <c:v>193</c:v>
                </c:pt>
                <c:pt idx="2">
                  <c:v>120</c:v>
                </c:pt>
                <c:pt idx="3">
                  <c:v>91</c:v>
                </c:pt>
                <c:pt idx="4">
                  <c:v>95</c:v>
                </c:pt>
                <c:pt idx="5">
                  <c:v>196</c:v>
                </c:pt>
                <c:pt idx="6">
                  <c:v>97</c:v>
                </c:pt>
                <c:pt idx="7">
                  <c:v>181</c:v>
                </c:pt>
                <c:pt idx="8">
                  <c:v>91</c:v>
                </c:pt>
                <c:pt idx="9">
                  <c:v>83</c:v>
                </c:pt>
                <c:pt idx="10">
                  <c:v>43</c:v>
                </c:pt>
                <c:pt idx="11">
                  <c:v>183</c:v>
                </c:pt>
                <c:pt idx="12">
                  <c:v>140</c:v>
                </c:pt>
                <c:pt idx="13">
                  <c:v>146</c:v>
                </c:pt>
                <c:pt idx="14">
                  <c:v>94</c:v>
                </c:pt>
                <c:pt idx="15">
                  <c:v>134</c:v>
                </c:pt>
                <c:pt idx="16">
                  <c:v>163</c:v>
                </c:pt>
                <c:pt idx="17">
                  <c:v>131</c:v>
                </c:pt>
                <c:pt idx="18">
                  <c:v>110</c:v>
                </c:pt>
                <c:pt idx="19">
                  <c:v>182</c:v>
                </c:pt>
                <c:pt idx="20">
                  <c:v>189</c:v>
                </c:pt>
                <c:pt idx="21">
                  <c:v>112</c:v>
                </c:pt>
                <c:pt idx="22">
                  <c:v>141</c:v>
                </c:pt>
                <c:pt idx="23">
                  <c:v>185</c:v>
                </c:pt>
                <c:pt idx="24">
                  <c:v>188</c:v>
                </c:pt>
                <c:pt idx="25">
                  <c:v>47</c:v>
                </c:pt>
                <c:pt idx="26">
                  <c:v>130</c:v>
                </c:pt>
                <c:pt idx="27">
                  <c:v>102</c:v>
                </c:pt>
                <c:pt idx="28">
                  <c:v>59</c:v>
                </c:pt>
                <c:pt idx="29">
                  <c:v>174</c:v>
                </c:pt>
              </c:numCache>
            </c:numRef>
          </c:xVal>
          <c:yVal>
            <c:numRef>
              <c:f>'cpe2'!$B$6:$AE$6</c:f>
              <c:numCache>
                <c:formatCode>General</c:formatCode>
                <c:ptCount val="30"/>
                <c:pt idx="0">
                  <c:v>367.66</c:v>
                </c:pt>
                <c:pt idx="1">
                  <c:v>1531.11</c:v>
                </c:pt>
                <c:pt idx="2">
                  <c:v>1091.05</c:v>
                </c:pt>
                <c:pt idx="3">
                  <c:v>916.23</c:v>
                </c:pt>
                <c:pt idx="4">
                  <c:v>940.33999999999912</c:v>
                </c:pt>
                <c:pt idx="5">
                  <c:v>1549.2</c:v>
                </c:pt>
                <c:pt idx="6">
                  <c:v>952.4</c:v>
                </c:pt>
                <c:pt idx="7">
                  <c:v>1458.77</c:v>
                </c:pt>
                <c:pt idx="8">
                  <c:v>916.23</c:v>
                </c:pt>
                <c:pt idx="9">
                  <c:v>868.01</c:v>
                </c:pt>
                <c:pt idx="10">
                  <c:v>626.87</c:v>
                </c:pt>
                <c:pt idx="11">
                  <c:v>1470.83</c:v>
                </c:pt>
                <c:pt idx="12">
                  <c:v>1211.6199999999999</c:v>
                </c:pt>
                <c:pt idx="13">
                  <c:v>1247.79</c:v>
                </c:pt>
                <c:pt idx="14">
                  <c:v>934.31999999999937</c:v>
                </c:pt>
                <c:pt idx="15">
                  <c:v>1175.45</c:v>
                </c:pt>
                <c:pt idx="16">
                  <c:v>1350.27</c:v>
                </c:pt>
                <c:pt idx="17">
                  <c:v>1157.3599999999999</c:v>
                </c:pt>
                <c:pt idx="18">
                  <c:v>1030.77</c:v>
                </c:pt>
                <c:pt idx="19">
                  <c:v>1464.8</c:v>
                </c:pt>
                <c:pt idx="20">
                  <c:v>1507</c:v>
                </c:pt>
                <c:pt idx="21">
                  <c:v>1042.82</c:v>
                </c:pt>
                <c:pt idx="22">
                  <c:v>1217.6400000000001</c:v>
                </c:pt>
                <c:pt idx="23">
                  <c:v>1482.89</c:v>
                </c:pt>
                <c:pt idx="24">
                  <c:v>1500.97</c:v>
                </c:pt>
                <c:pt idx="25">
                  <c:v>650.99</c:v>
                </c:pt>
                <c:pt idx="26">
                  <c:v>1151.33</c:v>
                </c:pt>
                <c:pt idx="27">
                  <c:v>982.54</c:v>
                </c:pt>
                <c:pt idx="28">
                  <c:v>723.32999999999936</c:v>
                </c:pt>
                <c:pt idx="29">
                  <c:v>1416.58</c:v>
                </c:pt>
              </c:numCache>
            </c:numRef>
          </c:yVal>
          <c:smooth val="0"/>
          <c:extLst>
            <c:ext xmlns:c16="http://schemas.microsoft.com/office/drawing/2014/chart" uri="{C3380CC4-5D6E-409C-BE32-E72D297353CC}">
              <c16:uniqueId val="{00000003-6797-43E3-958A-EF62DD1BCE4A}"/>
            </c:ext>
          </c:extLst>
        </c:ser>
        <c:dLbls>
          <c:showLegendKey val="0"/>
          <c:showVal val="0"/>
          <c:showCatName val="0"/>
          <c:showSerName val="0"/>
          <c:showPercent val="0"/>
          <c:showBubbleSize val="0"/>
        </c:dLbls>
        <c:axId val="84502784"/>
        <c:axId val="84503360"/>
      </c:scatterChart>
      <c:valAx>
        <c:axId val="84502784"/>
        <c:scaling>
          <c:orientation val="minMax"/>
          <c:max val="200"/>
        </c:scaling>
        <c:delete val="0"/>
        <c:axPos val="b"/>
        <c:title>
          <c:tx>
            <c:rich>
              <a:bodyPr/>
              <a:lstStyle/>
              <a:p>
                <a:pPr>
                  <a:defRPr sz="1075" b="1" i="0" u="none" strike="noStrike" baseline="0">
                    <a:solidFill>
                      <a:srgbClr val="000000"/>
                    </a:solidFill>
                    <a:latin typeface="Arial"/>
                    <a:ea typeface="Arial"/>
                    <a:cs typeface="Arial"/>
                  </a:defRPr>
                </a:pPr>
                <a:r>
                  <a:rPr lang="en-US"/>
                  <a:t>Elements</a:t>
                </a:r>
              </a:p>
            </c:rich>
          </c:tx>
          <c:layout>
            <c:manualLayout>
              <c:xMode val="edge"/>
              <c:yMode val="edge"/>
              <c:x val="0.49022801302931601"/>
              <c:y val="0.90845267580988998"/>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075" b="0" i="0" u="none" strike="noStrike" baseline="0">
                <a:solidFill>
                  <a:srgbClr val="000000"/>
                </a:solidFill>
                <a:latin typeface="Arial"/>
                <a:ea typeface="Arial"/>
                <a:cs typeface="Arial"/>
              </a:defRPr>
            </a:pPr>
            <a:endParaRPr lang="en-US"/>
          </a:p>
        </c:txPr>
        <c:crossAx val="84503360"/>
        <c:crosses val="autoZero"/>
        <c:crossBetween val="midCat"/>
      </c:valAx>
      <c:valAx>
        <c:axId val="84503360"/>
        <c:scaling>
          <c:orientation val="minMax"/>
        </c:scaling>
        <c:delete val="0"/>
        <c:axPos val="l"/>
        <c:majorGridlines>
          <c:spPr>
            <a:ln w="3175">
              <a:solidFill>
                <a:srgbClr val="000000"/>
              </a:solidFill>
              <a:prstDash val="solid"/>
            </a:ln>
          </c:spPr>
        </c:majorGridlines>
        <c:title>
          <c:tx>
            <c:rich>
              <a:bodyPr/>
              <a:lstStyle/>
              <a:p>
                <a:pPr>
                  <a:defRPr sz="1075" b="1" i="0" u="none" strike="noStrike" baseline="0">
                    <a:solidFill>
                      <a:srgbClr val="000000"/>
                    </a:solidFill>
                    <a:latin typeface="Arial"/>
                    <a:ea typeface="Arial"/>
                    <a:cs typeface="Arial"/>
                  </a:defRPr>
                </a:pPr>
                <a:r>
                  <a:rPr lang="en-US"/>
                  <a:t>Cycles</a:t>
                </a:r>
              </a:p>
            </c:rich>
          </c:tx>
          <c:layout>
            <c:manualLayout>
              <c:xMode val="edge"/>
              <c:yMode val="edge"/>
              <c:x val="2.6058631921824098E-2"/>
              <c:y val="0.38967234729461597"/>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075" b="0" i="0" u="none" strike="noStrike" baseline="0">
                <a:solidFill>
                  <a:srgbClr val="000000"/>
                </a:solidFill>
                <a:latin typeface="Arial"/>
                <a:ea typeface="Arial"/>
                <a:cs typeface="Arial"/>
              </a:defRPr>
            </a:pPr>
            <a:endParaRPr lang="en-US"/>
          </a:p>
        </c:txPr>
        <c:crossAx val="84502784"/>
        <c:crosses val="autoZero"/>
        <c:crossBetween val="midCat"/>
      </c:valAx>
      <c:spPr>
        <a:noFill/>
        <a:ln w="12700">
          <a:solidFill>
            <a:srgbClr val="80808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1075" b="0" i="0" u="none" strike="noStrike" baseline="0">
          <a:solidFill>
            <a:srgbClr val="000000"/>
          </a:solidFill>
          <a:latin typeface="Arial"/>
          <a:ea typeface="Arial"/>
          <a:cs typeface="Aria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4835684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40098482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There are hundreds of optimizations you could do. We have an entire course about writing compilers, 15-411.  Just to give you a taste, here are some examples of things just about every compiler will do.</a:t>
            </a:r>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10</a:t>
            </a:fld>
            <a:endParaRPr lang="en-US"/>
          </a:p>
        </p:txBody>
      </p:sp>
    </p:spTree>
    <p:extLst>
      <p:ext uri="{BB962C8B-B14F-4D97-AF65-F5344CB8AC3E}">
        <p14:creationId xmlns:p14="http://schemas.microsoft.com/office/powerpoint/2010/main" val="3305021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Probably the most obvious local optimization there is: if you can have the compiler do some math, instead of doing it when the program is run, that’s a win.  For example, you remember all those wacky expressions you had to write in data lab to get big constants? If you go back and disassemble your solutions you’ll probably see hex FF00 instead of hex FF shift left 8, and so on.</a:t>
            </a:r>
          </a:p>
          <a:p>
            <a:endParaRPr lang="en-US" dirty="0"/>
          </a:p>
          <a:p>
            <a:r>
              <a:rPr lang="en-US" dirty="0"/>
              <a:t>Really clever compilers might be able to fold through C library functions with constant arguments.</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12</a:t>
            </a:fld>
            <a:endParaRPr lang="en-US"/>
          </a:p>
        </p:txBody>
      </p:sp>
    </p:spTree>
    <p:extLst>
      <p:ext uri="{BB962C8B-B14F-4D97-AF65-F5344CB8AC3E}">
        <p14:creationId xmlns:p14="http://schemas.microsoft.com/office/powerpoint/2010/main" val="4265980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code is never going to be executed, don’t write it out!  And don’t do any calculations that would only be used by code that’s never executed, or that has its result overwritten before it’s used.</a:t>
            </a:r>
          </a:p>
          <a:p>
            <a:endParaRPr lang="en-US" dirty="0"/>
          </a:p>
          <a:p>
            <a:r>
              <a:rPr lang="en-US" dirty="0"/>
              <a:t>You might be thinking “why would anyone write that in the first place?” but other optimizations often make code be dead.  Maybe that “if zero” was “if some arithmetic that the constant folder evaluated to zero” in the source code.</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13</a:t>
            </a:fld>
            <a:endParaRPr lang="en-US"/>
          </a:p>
        </p:txBody>
      </p:sp>
    </p:spTree>
    <p:extLst>
      <p:ext uri="{BB962C8B-B14F-4D97-AF65-F5344CB8AC3E}">
        <p14:creationId xmlns:p14="http://schemas.microsoft.com/office/powerpoint/2010/main" val="1490921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you’ve got to do a calculation, only do it once, and remember the result.  This complex expression reads from memory four times, but we can calculate the address of v[</a:t>
            </a:r>
            <a:r>
              <a:rPr lang="en-US" dirty="0" err="1"/>
              <a:t>i</a:t>
            </a:r>
            <a:r>
              <a:rPr lang="en-US" dirty="0"/>
              <a:t>] just once…</a:t>
            </a:r>
          </a:p>
          <a:p>
            <a:endParaRPr lang="en-US" dirty="0"/>
          </a:p>
          <a:p>
            <a:r>
              <a:rPr lang="en-US" dirty="0"/>
              <a:t>… and we can load dot x and dot y from memory once each</a:t>
            </a:r>
          </a:p>
          <a:p>
            <a:endParaRPr lang="en-US" dirty="0"/>
          </a:p>
          <a:p>
            <a:r>
              <a:rPr lang="en-US" dirty="0"/>
              <a:t>… and finally we can do all the arithmetic in registers.</a:t>
            </a:r>
          </a:p>
          <a:p>
            <a:endParaRPr lang="en-US" dirty="0"/>
          </a:p>
          <a:p>
            <a:r>
              <a:rPr lang="en-US" dirty="0"/>
              <a:t>This can be a local or a global optimization and there are at least five different algorithms for it.</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14</a:t>
            </a:fld>
            <a:endParaRPr lang="en-US"/>
          </a:p>
        </p:txBody>
      </p:sp>
    </p:spTree>
    <p:extLst>
      <p:ext uri="{BB962C8B-B14F-4D97-AF65-F5344CB8AC3E}">
        <p14:creationId xmlns:p14="http://schemas.microsoft.com/office/powerpoint/2010/main" val="3082911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w="9525"/>
        </p:spPr>
        <p:txBody>
          <a:bodyPr/>
          <a:lstStyle/>
          <a:p>
            <a:r>
              <a:rPr lang="en-US" dirty="0"/>
              <a:t>Sometimes a program computes the same value over and over because the expression is inside a loop.  If every iteration of the loop computes the same result, we say the calculation is a ‘loop invariant’ and we move it to above the loop.  It’s CSE in time instead of space.  In the example, n times I is invariant so we make a temp variable for it.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important global optimizations is </a:t>
            </a:r>
            <a:r>
              <a:rPr lang="en-US" dirty="0" err="1"/>
              <a:t>inlining</a:t>
            </a:r>
            <a:r>
              <a:rPr lang="en-US" dirty="0"/>
              <a:t>.  Take a short function and copy its body in place of all calls to it.  Obviously this cuts out the function call overhead, but it also gets around that one-function-at-a-time restriction and gives the compiler opportunities to do more other optimizations.  Here we have two simple functions and there’s not much to do to either one by itself, but if we combine them…</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16</a:t>
            </a:fld>
            <a:endParaRPr lang="en-US"/>
          </a:p>
        </p:txBody>
      </p:sp>
    </p:spTree>
    <p:extLst>
      <p:ext uri="{BB962C8B-B14F-4D97-AF65-F5344CB8AC3E}">
        <p14:creationId xmlns:p14="http://schemas.microsoft.com/office/powerpoint/2010/main" val="37515991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each of the function calls is an expression that we can optimize based on the value of x at each call site.</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17</a:t>
            </a:fld>
            <a:endParaRPr lang="en-US"/>
          </a:p>
        </p:txBody>
      </p:sp>
    </p:spTree>
    <p:extLst>
      <p:ext uri="{BB962C8B-B14F-4D97-AF65-F5344CB8AC3E}">
        <p14:creationId xmlns:p14="http://schemas.microsoft.com/office/powerpoint/2010/main" val="1368310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so </a:t>
            </a:r>
            <a:r>
              <a:rPr lang="en-US" dirty="0" err="1"/>
              <a:t>inlining</a:t>
            </a:r>
            <a:r>
              <a:rPr lang="en-US" dirty="0"/>
              <a:t> plus local optimizations produces this much simpler function.</a:t>
            </a:r>
          </a:p>
          <a:p>
            <a:endParaRPr lang="en-US" dirty="0"/>
          </a:p>
          <a:p>
            <a:r>
              <a:rPr lang="en-US" dirty="0"/>
              <a:t>This kind of opportunity to simplify the code after </a:t>
            </a:r>
            <a:r>
              <a:rPr lang="en-US" dirty="0" err="1"/>
              <a:t>inlining</a:t>
            </a:r>
            <a:r>
              <a:rPr lang="en-US" dirty="0"/>
              <a:t>, comes up a whole lot in C++ with template functions.  If you ever wondered why almost the entire implementation of std::string and std::map is in the header files?  It’s so the compiler can inline all of it and then simplify it down to the cases that matter for the actual program.</a:t>
            </a:r>
          </a:p>
          <a:p>
            <a:endParaRPr lang="en-US" dirty="0"/>
          </a:p>
          <a:p>
            <a:r>
              <a:rPr lang="en-US" dirty="0"/>
              <a:t>The catch to </a:t>
            </a:r>
            <a:r>
              <a:rPr lang="en-US" dirty="0" err="1"/>
              <a:t>inlining</a:t>
            </a:r>
            <a:r>
              <a:rPr lang="en-US" dirty="0"/>
              <a:t> is that if you do it too much, the program can become really big.  Too big for the instruction cache.  That makes it slow no matter what.</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18</a:t>
            </a:fld>
            <a:endParaRPr lang="en-US"/>
          </a:p>
        </p:txBody>
      </p:sp>
    </p:spTree>
    <p:extLst>
      <p:ext uri="{BB962C8B-B14F-4D97-AF65-F5344CB8AC3E}">
        <p14:creationId xmlns:p14="http://schemas.microsoft.com/office/powerpoint/2010/main" val="30305027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There are hundreds of optimizations you could do. We have an entire course about writing compilers, 15-411.  Just to give you a taste, here are some examples of things just about every compiler will do.</a:t>
            </a:r>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19</a:t>
            </a:fld>
            <a:endParaRPr lang="en-US"/>
          </a:p>
        </p:txBody>
      </p:sp>
    </p:spTree>
    <p:extLst>
      <p:ext uri="{BB962C8B-B14F-4D97-AF65-F5344CB8AC3E}">
        <p14:creationId xmlns:p14="http://schemas.microsoft.com/office/powerpoint/2010/main" val="11442799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w="9525"/>
        </p:spPr>
        <p:txBody>
          <a:bodyPr/>
          <a:lstStyle/>
          <a:p>
            <a:r>
              <a:rPr lang="en-US" dirty="0"/>
              <a:t>A is N-by-N square matrix and we want to sum up the values in each row and put the sums in another array B.</a:t>
            </a:r>
          </a:p>
          <a:p>
            <a:endParaRPr lang="en-US" dirty="0"/>
          </a:p>
          <a:p>
            <a:r>
              <a:rPr lang="en-US" dirty="0"/>
              <a:t>The compiler loads b[</a:t>
            </a:r>
            <a:r>
              <a:rPr lang="en-US" dirty="0" err="1"/>
              <a:t>i</a:t>
            </a:r>
            <a:r>
              <a:rPr lang="en-US" dirty="0"/>
              <a:t>] from memory, adds a[</a:t>
            </a:r>
            <a:r>
              <a:rPr lang="en-US" dirty="0" err="1"/>
              <a:t>i</a:t>
            </a:r>
            <a:r>
              <a:rPr lang="en-US" dirty="0"/>
              <a:t>][j], and writes it back, on each cycle.  Why?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r>
              <a:rPr lang="en-US" dirty="0"/>
              <a:t>Well, what if B is inside A? Then, every time we modify B, we change the values in A and that might change what the next addition produces.  Watch what happens to the values in A as I step through the loop.</a:t>
            </a:r>
          </a:p>
          <a:p>
            <a:endParaRPr lang="en-US" dirty="0"/>
          </a:p>
          <a:p>
            <a:r>
              <a:rPr lang="en-US" dirty="0"/>
              <a:t>Remember I said the compiler can’t change any program behavior? That it doesn’t know what the programmer wanted? This could have been what the programmer wanted, even though what you get in B is not the sum of each row in A as it was before the call.</a:t>
            </a:r>
          </a:p>
          <a:p>
            <a:endParaRPr lang="en-US" dirty="0"/>
          </a:p>
          <a:p>
            <a:r>
              <a:rPr lang="en-US" dirty="0"/>
              <a:t>This is called pointer aliasing, or memory aliasing.</a:t>
            </a:r>
          </a:p>
        </p:txBody>
      </p:sp>
    </p:spTree>
    <p:extLst>
      <p:ext uri="{BB962C8B-B14F-4D97-AF65-F5344CB8AC3E}">
        <p14:creationId xmlns:p14="http://schemas.microsoft.com/office/powerpoint/2010/main" val="8635678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w="9525"/>
        </p:spPr>
        <p:txBody>
          <a:bodyPr/>
          <a:lstStyle/>
          <a:p>
            <a:r>
              <a:rPr lang="en-US" dirty="0"/>
              <a:t>What can we do about it?  The simplest thing is to do the code motion by hand.  We use a local variable to hold the sum, and write to b[</a:t>
            </a:r>
            <a:r>
              <a:rPr lang="en-US" dirty="0" err="1"/>
              <a:t>i</a:t>
            </a:r>
            <a:r>
              <a:rPr lang="en-US" dirty="0"/>
              <a:t>] only once per outer loop.</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w="9525"/>
        </p:spPr>
        <p:txBody>
          <a:bodyPr/>
          <a:lstStyle/>
          <a:p>
            <a:r>
              <a:rPr lang="en-US" dirty="0"/>
              <a:t>And because the compiler doesn’t know most of that, if you call </a:t>
            </a:r>
            <a:r>
              <a:rPr lang="en-US" dirty="0" err="1"/>
              <a:t>strlen</a:t>
            </a:r>
            <a:r>
              <a:rPr lang="en-US" dirty="0"/>
              <a:t> in a loop, it has to assume the result could change </a:t>
            </a:r>
            <a:r>
              <a:rPr lang="en-US" dirty="0" err="1"/>
              <a:t>evey</a:t>
            </a:r>
            <a:r>
              <a:rPr lang="en-US" dirty="0"/>
              <a:t> time.</a:t>
            </a:r>
          </a:p>
          <a:p>
            <a:endParaRPr lang="en-US" dirty="0"/>
          </a:p>
          <a:p>
            <a:r>
              <a:rPr lang="en-US" dirty="0"/>
              <a:t>In the function at the top, we have “for (I = 0, I &lt; </a:t>
            </a:r>
            <a:r>
              <a:rPr lang="en-US" dirty="0" err="1"/>
              <a:t>strlen</a:t>
            </a:r>
            <a:r>
              <a:rPr lang="en-US" dirty="0"/>
              <a:t>(s), I++)”, we’re calling </a:t>
            </a:r>
            <a:r>
              <a:rPr lang="en-US" dirty="0" err="1"/>
              <a:t>strlen</a:t>
            </a:r>
            <a:r>
              <a:rPr lang="en-US" dirty="0"/>
              <a:t>, which scans the whole string, for every character in the string, and that’s O(n squared) time complexity.  75 million instructions executed to lowercase 32k of text.</a:t>
            </a:r>
          </a:p>
          <a:p>
            <a:endParaRPr lang="en-US" dirty="0"/>
          </a:p>
          <a:p>
            <a:r>
              <a:rPr lang="en-US" dirty="0"/>
              <a:t>[space] GCC on the sharks does know that </a:t>
            </a:r>
            <a:r>
              <a:rPr lang="en-US" dirty="0" err="1"/>
              <a:t>strlen</a:t>
            </a:r>
            <a:r>
              <a:rPr lang="en-US" dirty="0"/>
              <a:t> is a “pure function”, meaning it doesn’t have any side effects and its return value only depends on its argument and the data pointed to by its argument.  That means it can assume </a:t>
            </a:r>
            <a:r>
              <a:rPr lang="en-US" dirty="0" err="1"/>
              <a:t>strlen</a:t>
            </a:r>
            <a:r>
              <a:rPr lang="en-US" dirty="0"/>
              <a:t> will return the same thing on each iteration UNLESS the loop changes the string.  So it only calls </a:t>
            </a:r>
            <a:r>
              <a:rPr lang="en-US" dirty="0" err="1"/>
              <a:t>strlen</a:t>
            </a:r>
            <a:r>
              <a:rPr lang="en-US" dirty="0"/>
              <a:t> right after each change. I generated the data for the graph with strings that were exactly 50 percent uppercase, so, the middle function is twice as fast, but it’s still quadratic.</a:t>
            </a:r>
          </a:p>
          <a:p>
            <a:endParaRPr lang="en-US" dirty="0"/>
          </a:p>
          <a:p>
            <a:r>
              <a:rPr lang="en-US" dirty="0"/>
              <a:t>[space] If we manually move the </a:t>
            </a:r>
            <a:r>
              <a:rPr lang="en-US" dirty="0" err="1"/>
              <a:t>strlen</a:t>
            </a:r>
            <a:r>
              <a:rPr lang="en-US" dirty="0"/>
              <a:t> call out of the loop and only call it once, now we get linear time complexity.</a:t>
            </a:r>
          </a:p>
          <a:p>
            <a:endParaRPr lang="en-US" dirty="0"/>
          </a:p>
          <a:p>
            <a:r>
              <a:rPr lang="en-US" dirty="0"/>
              <a:t>[space] This is called “accidentally quadratic” complexity because the programmer probably didn’t intend for lower to be this slow, but it is anyway.</a:t>
            </a:r>
          </a:p>
          <a:p>
            <a:r>
              <a:rPr lang="en-US" dirty="0"/>
              <a:t>Complexity theorists make a huge deal about the difference between polynomial and exponential time, but for practical purposes,</a:t>
            </a:r>
          </a:p>
          <a:p>
            <a:r>
              <a:rPr lang="en-US" dirty="0"/>
              <a:t>Quadratic is already too slow.</a:t>
            </a:r>
          </a:p>
          <a:p>
            <a:r>
              <a:rPr lang="en-US" dirty="0"/>
              <a:t>Even n log n can be too slow – database wranglers spend a lot of time avoiding sorting.</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w="9525"/>
        </p:spPr>
        <p:txBody>
          <a:bodyPr/>
          <a:lstStyle/>
          <a:p>
            <a:r>
              <a:rPr lang="en-US" dirty="0"/>
              <a:t>I zoomed in on the bottom of the graph so you can see that “</a:t>
            </a:r>
            <a:r>
              <a:rPr lang="en-US" dirty="0" err="1"/>
              <a:t>lower_linear</a:t>
            </a:r>
            <a:r>
              <a:rPr lang="en-US" dirty="0"/>
              <a:t>” really is linear and not O(1).  But look how much of a difference it makes to call </a:t>
            </a:r>
            <a:r>
              <a:rPr lang="en-US" dirty="0" err="1"/>
              <a:t>strlen</a:t>
            </a:r>
            <a:r>
              <a:rPr lang="en-US" dirty="0"/>
              <a:t> only once.</a:t>
            </a:r>
          </a:p>
          <a:p>
            <a:r>
              <a:rPr lang="en-US" dirty="0"/>
              <a:t>We can lowercase 32kB of text in the same number of CPU cycles that it takes </a:t>
            </a:r>
            <a:r>
              <a:rPr lang="en-US" dirty="0" err="1"/>
              <a:t>lower_still_quadratic</a:t>
            </a:r>
            <a:r>
              <a:rPr lang="en-US" dirty="0"/>
              <a:t> to do </a:t>
            </a:r>
            <a:r>
              <a:rPr lang="en-US" i="1" dirty="0"/>
              <a:t>two</a:t>
            </a:r>
            <a:r>
              <a:rPr lang="en-US" dirty="0"/>
              <a:t> kilobytes.</a:t>
            </a:r>
          </a:p>
        </p:txBody>
      </p:sp>
    </p:spTree>
    <p:extLst>
      <p:ext uri="{BB962C8B-B14F-4D97-AF65-F5344CB8AC3E}">
        <p14:creationId xmlns:p14="http://schemas.microsoft.com/office/powerpoint/2010/main" val="28489536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There are hundreds of optimizations you could do. We have an entire course about writing compilers, 15-411.  Just to give you a taste, here are some examples of things just about every compiler will do.</a:t>
            </a:r>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0F64717-A5A5-4C4E-9291-2F18B7410B06}"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26</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39415027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w="9525"/>
        </p:spPr>
        <p:txBody>
          <a:bodyPr/>
          <a:lstStyle/>
          <a:p>
            <a:r>
              <a:rPr lang="en-US" dirty="0"/>
              <a:t>To understand the goals of machine-dependent optimizations you have to understand what a modern CPU is like.  In the bottom part of the slide are the “functional units” that are actually doing the work. Each is specialized for a type of instruction – such as arithmetic, memory, and branching – and notice there are several arithmetic units, so it can do several arithmetic instructions at the same time.  There’s a bus that feeds data from the registers to the functional units, and another bus that takes the data back to the registers, and yet a third bus going from the load and store units out to the data cache.</a:t>
            </a:r>
          </a:p>
          <a:p>
            <a:endParaRPr lang="en-US" dirty="0"/>
          </a:p>
          <a:p>
            <a:r>
              <a:rPr lang="en-US" dirty="0"/>
              <a:t>Meanwhile, at the top of the slide, we have the control circuitry, whose job is to read instructions from memory and dispatch them to appropriate functional units.  It will try to keep all of them busy, even if that means executing instructions “out of order” – as soon as all the inputs to an instruction are available, and there’s a free functional unit that can process it, it goes, even if it was later in the machine code than other instructions that are still waiting.</a:t>
            </a:r>
          </a:p>
          <a:p>
            <a:endParaRPr lang="en-US" dirty="0"/>
          </a:p>
          <a:p>
            <a:r>
              <a:rPr lang="en-US" dirty="0"/>
              <a:t>This is just a taste – Professor Railing has an entire course about how these boxes are put together.  418.</a:t>
            </a:r>
          </a:p>
        </p:txBody>
      </p:sp>
    </p:spTree>
    <p:extLst>
      <p:ext uri="{BB962C8B-B14F-4D97-AF65-F5344CB8AC3E}">
        <p14:creationId xmlns:p14="http://schemas.microsoft.com/office/powerpoint/2010/main" val="29658919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w="9525"/>
        </p:spPr>
        <p:txBody>
          <a:bodyPr/>
          <a:lstStyle/>
          <a:p>
            <a:r>
              <a:rPr lang="en-US" dirty="0"/>
              <a:t>In order to keep all of those functional units busy, the control unit has to be fetching instructions well in advance of what’s currently being executed.  But that means code like this poses a problem.  Suppose the control unit has just fetched the </a:t>
            </a:r>
            <a:r>
              <a:rPr lang="en-US" dirty="0" err="1"/>
              <a:t>jge</a:t>
            </a:r>
            <a:r>
              <a:rPr lang="en-US" dirty="0"/>
              <a:t> instruction.  It needs to know, right now, what to fetch next.  But that depends on the result of the </a:t>
            </a:r>
            <a:r>
              <a:rPr lang="en-US" dirty="0" err="1"/>
              <a:t>cmp</a:t>
            </a:r>
            <a:r>
              <a:rPr lang="en-US" dirty="0"/>
              <a:t>, and the </a:t>
            </a:r>
            <a:r>
              <a:rPr lang="en-US" dirty="0" err="1"/>
              <a:t>cmp</a:t>
            </a:r>
            <a:r>
              <a:rPr lang="en-US" dirty="0"/>
              <a:t> is ten instructions back in the queue, so it’s going to be at least a half-dozen cycles before we know its result.  More if that </a:t>
            </a:r>
            <a:r>
              <a:rPr lang="en-US" dirty="0" err="1"/>
              <a:t>paren-rdi</a:t>
            </a:r>
            <a:r>
              <a:rPr lang="en-US" dirty="0"/>
              <a:t> memory access misses the cache.</a:t>
            </a:r>
          </a:p>
          <a:p>
            <a:endParaRPr lang="en-US" dirty="0"/>
          </a:p>
          <a:p>
            <a:r>
              <a:rPr lang="en-US" dirty="0"/>
              <a:t>Nobody knows how to make a wire that sends data backwards in time, not even a little, so what do we do?</a:t>
            </a:r>
          </a:p>
          <a:p>
            <a:endParaRPr lang="en-US" dirty="0"/>
          </a:p>
          <a:p>
            <a:r>
              <a:rPr lang="en-US" dirty="0"/>
              <a:t>Anyone know?</a:t>
            </a:r>
          </a:p>
        </p:txBody>
      </p:sp>
    </p:spTree>
    <p:extLst>
      <p:ext uri="{BB962C8B-B14F-4D97-AF65-F5344CB8AC3E}">
        <p14:creationId xmlns:p14="http://schemas.microsoft.com/office/powerpoint/2010/main" val="3070941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w="9525"/>
        </p:spPr>
        <p:txBody>
          <a:bodyPr/>
          <a:lstStyle/>
          <a:p>
            <a:r>
              <a:rPr lang="en-US" dirty="0"/>
              <a:t>The control unit makes a guess.  It starts fetching from the destination it guessed, and dispatching instructions, but the results of all those instructions are marked “speculative”.  They are held in the “retirement unit” until the result of the </a:t>
            </a:r>
            <a:r>
              <a:rPr lang="en-US" dirty="0" err="1"/>
              <a:t>cmp</a:t>
            </a:r>
            <a:r>
              <a:rPr lang="en-US" dirty="0"/>
              <a:t> is known.  If the guess was correct, then the CPU can commit all those results and keep going.</a:t>
            </a:r>
          </a:p>
          <a:p>
            <a:endParaRPr lang="en-US" dirty="0"/>
          </a:p>
          <a:p>
            <a:r>
              <a:rPr lang="en-US" dirty="0"/>
              <a:t>But if it guessed wrong, what’s it got to do?</a:t>
            </a:r>
          </a:p>
          <a:p>
            <a:endParaRPr lang="en-US" dirty="0"/>
          </a:p>
          <a:p>
            <a:r>
              <a:rPr lang="en-US" dirty="0"/>
              <a:t>It has to throw away all that speculative work and start over, fetching from the correct path through the code.</a:t>
            </a:r>
          </a:p>
        </p:txBody>
      </p:sp>
    </p:spTree>
    <p:extLst>
      <p:ext uri="{BB962C8B-B14F-4D97-AF65-F5344CB8AC3E}">
        <p14:creationId xmlns:p14="http://schemas.microsoft.com/office/powerpoint/2010/main" val="35972718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w="9525"/>
        </p:spPr>
        <p:txBody>
          <a:bodyPr/>
          <a:lstStyle/>
          <a:p>
            <a:r>
              <a:rPr lang="en-US" dirty="0"/>
              <a:t>So for instance here’s a little loop – walking through the elements of an array of doubles and multiplying register xmm0 by each one – suppose there are 100 elements in the array, and the control unit is guessing that the </a:t>
            </a:r>
            <a:r>
              <a:rPr lang="en-US" dirty="0" err="1"/>
              <a:t>jne</a:t>
            </a:r>
            <a:r>
              <a:rPr lang="en-US" dirty="0"/>
              <a:t> instruction will jump.  That’s a good guess the first 99 times through the loop.  But when we get to element 100, oops! </a:t>
            </a:r>
            <a:r>
              <a:rPr lang="en-US" dirty="0" err="1"/>
              <a:t>Jne</a:t>
            </a:r>
            <a:r>
              <a:rPr lang="en-US" dirty="0"/>
              <a:t> fell through, but we guessed it would jump, and we executed another four instructions and fetched four more beyond that before we noticed.</a:t>
            </a:r>
          </a:p>
        </p:txBody>
      </p:sp>
    </p:spTree>
    <p:extLst>
      <p:ext uri="{BB962C8B-B14F-4D97-AF65-F5344CB8AC3E}">
        <p14:creationId xmlns:p14="http://schemas.microsoft.com/office/powerpoint/2010/main" val="21851707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w="9525"/>
        </p:spPr>
        <p:txBody>
          <a:bodyPr/>
          <a:lstStyle/>
          <a:p>
            <a:r>
              <a:rPr lang="en-US" dirty="0"/>
              <a:t>So now we have to throw out four instructions’ worth of calculations, and four more fetches, and back up the visible processor state to what it should have been at the point of the mis-predicted branch, and start over.</a:t>
            </a:r>
          </a:p>
        </p:txBody>
      </p:sp>
    </p:spTree>
    <p:extLst>
      <p:ext uri="{BB962C8B-B14F-4D97-AF65-F5344CB8AC3E}">
        <p14:creationId xmlns:p14="http://schemas.microsoft.com/office/powerpoint/2010/main" val="1231504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Forty years ago, Ed </a:t>
            </a:r>
            <a:r>
              <a:rPr lang="en-US" dirty="0" err="1"/>
              <a:t>Nather</a:t>
            </a:r>
            <a:r>
              <a:rPr lang="en-US" dirty="0"/>
              <a:t> wrote a story about a fellow named Mel, whom he’d known twenty years before that, back when computers were made out of drums and vacuum tubes.</a:t>
            </a:r>
          </a:p>
          <a:p>
            <a:endParaRPr lang="en-US" dirty="0"/>
          </a:p>
          <a:p>
            <a:r>
              <a:rPr lang="en-US" dirty="0"/>
              <a:t>(Drums, by the way, were what we used for stable storage before disks and after paper tape.  Big metal cylinder with magnetic media wrapped around the outside.)</a:t>
            </a:r>
          </a:p>
          <a:p>
            <a:endParaRPr lang="en-US" dirty="0"/>
          </a:p>
          <a:p>
            <a:r>
              <a:rPr lang="en-US" dirty="0"/>
              <a:t>Mel wrote his programs in machine code. Raw, unadorned, inscrutable hexadecimal numbers. Directly.</a:t>
            </a:r>
          </a:p>
          <a:p>
            <a:endParaRPr lang="en-US" dirty="0"/>
          </a:p>
          <a:p>
            <a:r>
              <a:rPr lang="en-US" dirty="0"/>
              <a:t>Ed was impressed. Ed thought, of the two of them, Mel was the </a:t>
            </a:r>
            <a:r>
              <a:rPr lang="en-US" i="1" dirty="0"/>
              <a:t>real</a:t>
            </a:r>
            <a:r>
              <a:rPr lang="en-US" dirty="0"/>
              <a:t> programmer. But this is machismo. Programming in machine code is the </a:t>
            </a:r>
            <a:r>
              <a:rPr lang="en-US" i="1" dirty="0"/>
              <a:t>bad</a:t>
            </a:r>
            <a:r>
              <a:rPr lang="en-US" dirty="0"/>
              <a:t> kind of difficult. I’ve done it a couple times, for tiny little things, and you spend all your time triple-checking that individual inscrutable hexadecimals mean what you want them to mean, and you have no brain left over to think about what your program actually does.</a:t>
            </a:r>
          </a:p>
          <a:p>
            <a:endParaRPr lang="en-US" dirty="0"/>
          </a:p>
          <a:p>
            <a:r>
              <a:rPr lang="en-US" dirty="0"/>
              <a:t>Since the very beginning of computers, people have been trying to make the computer do the tedious, inscrutable parts of programming, so they, the humans, could concentrate on the fun, creative parts.</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3</a:t>
            </a:fld>
            <a:endParaRPr lang="en-US"/>
          </a:p>
        </p:txBody>
      </p:sp>
    </p:spTree>
    <p:extLst>
      <p:ext uri="{BB962C8B-B14F-4D97-AF65-F5344CB8AC3E}">
        <p14:creationId xmlns:p14="http://schemas.microsoft.com/office/powerpoint/2010/main" val="34144580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w="9525"/>
        </p:spPr>
        <p:txBody>
          <a:bodyPr/>
          <a:lstStyle/>
          <a:p>
            <a:r>
              <a:rPr lang="en-US" dirty="0"/>
              <a:t>We roll the register state back to loop cycle 99 and the instruction fetcher starts over, fetching from 401036 instead of 401029.  The instruction at 401036 is an </a:t>
            </a:r>
            <a:r>
              <a:rPr lang="en-US" i="1" dirty="0"/>
              <a:t>unconditional</a:t>
            </a:r>
            <a:r>
              <a:rPr lang="en-US" dirty="0"/>
              <a:t> jump – those don’t require guessing.  It just does it.  Fetch from 401040 next. And we go on.</a:t>
            </a:r>
          </a:p>
          <a:p>
            <a:endParaRPr lang="en-US" dirty="0"/>
          </a:p>
          <a:p>
            <a:r>
              <a:rPr lang="en-US" dirty="0"/>
              <a:t>As you might imagine, this is expensive.  We just wasted a bunch of time and electricity.  On a real CPU it wouldn’t be a measly four to eight instructions’ worth of wasted work, either, it would be more like </a:t>
            </a:r>
            <a:r>
              <a:rPr lang="en-US" i="1" dirty="0"/>
              <a:t>fifty</a:t>
            </a:r>
            <a:r>
              <a:rPr lang="en-US" dirty="0"/>
              <a:t> instructions. Tens to hundreds of clock cycles.</a:t>
            </a:r>
          </a:p>
          <a:p>
            <a:endParaRPr lang="en-US" dirty="0"/>
          </a:p>
          <a:p>
            <a:r>
              <a:rPr lang="en-US" dirty="0"/>
              <a:t>This is also one of the most troublesome parts of a modern CPU to implement correctly.  You’ve probably heard about the “</a:t>
            </a:r>
            <a:r>
              <a:rPr lang="en-US" dirty="0" err="1"/>
              <a:t>Spectre</a:t>
            </a:r>
            <a:r>
              <a:rPr lang="en-US" dirty="0"/>
              <a:t>” hardware security bugs –the root cause of those is that Intel and AMD and ARM and IBM, they </a:t>
            </a:r>
            <a:r>
              <a:rPr lang="en-US" i="1" dirty="0"/>
              <a:t>all</a:t>
            </a:r>
            <a:r>
              <a:rPr lang="en-US" dirty="0"/>
              <a:t> got the “back up and start over” process wrong.</a:t>
            </a:r>
          </a:p>
          <a:p>
            <a:endParaRPr lang="en-US" dirty="0"/>
          </a:p>
        </p:txBody>
      </p:sp>
    </p:spTree>
    <p:extLst>
      <p:ext uri="{BB962C8B-B14F-4D97-AF65-F5344CB8AC3E}">
        <p14:creationId xmlns:p14="http://schemas.microsoft.com/office/powerpoint/2010/main" val="13704807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33</a:t>
            </a:fld>
            <a:endParaRPr lang="en-US"/>
          </a:p>
        </p:txBody>
      </p:sp>
    </p:spTree>
    <p:extLst>
      <p:ext uri="{BB962C8B-B14F-4D97-AF65-F5344CB8AC3E}">
        <p14:creationId xmlns:p14="http://schemas.microsoft.com/office/powerpoint/2010/main" val="18203736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can the compiler do to make the branch predictor’s job easier?  Well, it can reduce the number of branches. Several of the loop transformations I showed you earlier can do this, and remember that most CPU time is spent in a loop, so that’s the place to target. Unrolling loops, which we’re about to see, also does this, although it’s not the main reason for unrolling.</a:t>
            </a:r>
          </a:p>
          <a:p>
            <a:endParaRPr lang="en-US" dirty="0"/>
          </a:p>
          <a:p>
            <a:r>
              <a:rPr lang="en-US" dirty="0"/>
              <a:t>The compiler can also turn branches into conditional moves.  On the right, that’s the assembly language for the lowercase-a-string function from earlier, in two versions: with a branch, at the top; with a conditional move, at the bottom.  This particular branch is liable to be hard to predict because it depends entirely on the string, so it’s a good target for converting to conditional moves – but watch out! [reveal] We are now writing each character back to memory whether or not it changed! Probably not a big deal, unless you have a write-through cache, but still a potential reason not to do this.</a:t>
            </a:r>
          </a:p>
          <a:p>
            <a:endParaRPr lang="en-US" dirty="0"/>
          </a:p>
          <a:p>
            <a:r>
              <a:rPr lang="en-US" dirty="0"/>
              <a:t>If we can’t get rid of branches, maybe we can make them more predictable.  Processing data in sorted order often makes branches more predictable – click that stack overflow link for a fun story about that.  Another thing that really helps is to avoid using indirect branches – function pointers, virtual method calls, jump tables – because processors haven’t put as much effort into optimizing those.  Microsoft’s C++ compiler will try to guess which concrete implementation of a virtual method is most likely to be in use, and inline that one, wrapped in an if-I-guessed-right conditional.</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34</a:t>
            </a:fld>
            <a:endParaRPr lang="en-US"/>
          </a:p>
        </p:txBody>
      </p:sp>
    </p:spTree>
    <p:extLst>
      <p:ext uri="{BB962C8B-B14F-4D97-AF65-F5344CB8AC3E}">
        <p14:creationId xmlns:p14="http://schemas.microsoft.com/office/powerpoint/2010/main" val="23693621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would it make the code faster if you duplicate the loop body four times?</a:t>
            </a:r>
          </a:p>
          <a:p>
            <a:endParaRPr lang="en-US" dirty="0"/>
          </a:p>
          <a:p>
            <a:r>
              <a:rPr lang="en-US" dirty="0"/>
              <a:t>The most elemental reason is that it means you execute the loop condition and branch four times less often.  That probably doesn’t make a huge difference for this code, but suppose the value of “</a:t>
            </a:r>
            <a:r>
              <a:rPr lang="en-US" dirty="0" err="1"/>
              <a:t>nelts</a:t>
            </a:r>
            <a:r>
              <a:rPr lang="en-US" dirty="0"/>
              <a:t>” is super unpredictable except it’s always a multiple of four – then we just reduced the frequency of branch misprediction stalls by a factor of four.</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It also creates opportunities for a bunch of other optimizations, which we’ll look at next.</a:t>
            </a:r>
          </a:p>
          <a:p>
            <a:endParaRPr lang="en-US" dirty="0"/>
          </a:p>
          <a:p>
            <a:r>
              <a:rPr lang="en-US" dirty="0"/>
              <a:t>You do have to watch out for increasing code size, though, like with </a:t>
            </a:r>
            <a:r>
              <a:rPr lang="en-US" dirty="0" err="1"/>
              <a:t>inlining</a:t>
            </a:r>
            <a:r>
              <a:rPr lang="en-US" dirty="0"/>
              <a:t>.  And you also have to watch out for running out of registers.  If there’s not enough registers to hold all of the variables and intermediates, this probably won’t be faster.</a:t>
            </a:r>
          </a:p>
          <a:p>
            <a:endParaRPr lang="en-US" dirty="0"/>
          </a:p>
          <a:p>
            <a:r>
              <a:rPr lang="en-US" dirty="0"/>
              <a:t>Also, I want to ask: [reveal] When is this change </a:t>
            </a:r>
            <a:r>
              <a:rPr lang="en-US" i="1" dirty="0"/>
              <a:t>incorrect</a:t>
            </a:r>
            <a:r>
              <a:rPr lang="en-US" dirty="0"/>
              <a:t>?</a:t>
            </a:r>
          </a:p>
          <a:p>
            <a:endParaRPr lang="en-US" dirty="0"/>
          </a:p>
          <a:p>
            <a:r>
              <a:rPr lang="en-US" dirty="0"/>
              <a:t>This change is incorrect when the number of elements is not a multiple of 4.  Sometimes the compiler can emit code to do the last few array elements separately from the loop, but that takes up even more space.</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35</a:t>
            </a:fld>
            <a:endParaRPr lang="en-US"/>
          </a:p>
        </p:txBody>
      </p:sp>
    </p:spTree>
    <p:extLst>
      <p:ext uri="{BB962C8B-B14F-4D97-AF65-F5344CB8AC3E}">
        <p14:creationId xmlns:p14="http://schemas.microsoft.com/office/powerpoint/2010/main" val="21867388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have a lot of work to do within a basic block, maybe it doesn’t have to be done all in a straight line.  [reveal] Maybe, for instance, we can take that unrolled loop and move all the memory loads to the beginning, so they can all issue at once and then the math can happen in whatever order the data comes back.  The CPU’s control unit might be able to do this itself, but then again it might not, and either way it works better if the compiler helps.</a:t>
            </a:r>
          </a:p>
          <a:p>
            <a:endParaRPr lang="en-US" dirty="0"/>
          </a:p>
          <a:p>
            <a:r>
              <a:rPr lang="en-US" dirty="0"/>
              <a:t>[reveal] When is this change incorrect?</a:t>
            </a:r>
          </a:p>
          <a:p>
            <a:endParaRPr lang="en-US" dirty="0"/>
          </a:p>
          <a:p>
            <a:r>
              <a:rPr lang="en-US" dirty="0"/>
              <a:t>This change is incorrect when A overlaps B or C, so the writes to A change the values being read from B or C.  Like with the vector row sums from earlier.</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36</a:t>
            </a:fld>
            <a:endParaRPr lang="en-US"/>
          </a:p>
        </p:txBody>
      </p:sp>
    </p:spTree>
    <p:extLst>
      <p:ext uri="{BB962C8B-B14F-4D97-AF65-F5344CB8AC3E}">
        <p14:creationId xmlns:p14="http://schemas.microsoft.com/office/powerpoint/2010/main" val="648578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There are hundreds of optimizations you could do. We have an entire course about writing compilers, 15-411.  Just to give you a taste, here are some examples of things just about every compiler will do.</a:t>
            </a:r>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0F64717-A5A5-4C4E-9291-2F18B7410B06}"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37</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7794074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Rot="1" noChangeAspect="1" noChangeArrowheads="1" noTextEdit="1"/>
          </p:cNvSpPr>
          <p:nvPr>
            <p:ph type="sldImg"/>
          </p:nvPr>
        </p:nvSpPr>
        <p:spPr>
          <a:ln/>
        </p:spPr>
      </p:sp>
      <p:sp>
        <p:nvSpPr>
          <p:cNvPr id="776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322958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4795595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Rot="1" noChangeAspect="1" noChangeArrowheads="1" noTextEdit="1"/>
          </p:cNvSpPr>
          <p:nvPr>
            <p:ph type="sldImg"/>
          </p:nvPr>
        </p:nvSpPr>
        <p:spPr>
          <a:ln/>
        </p:spPr>
      </p:sp>
      <p:sp>
        <p:nvSpPr>
          <p:cNvPr id="776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358149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Rot="1" noChangeAspect="1" noChangeArrowheads="1" noTextEdit="1"/>
          </p:cNvSpPr>
          <p:nvPr>
            <p:ph type="sldImg"/>
          </p:nvPr>
        </p:nvSpPr>
        <p:spPr>
          <a:ln/>
        </p:spPr>
      </p:sp>
      <p:sp>
        <p:nvSpPr>
          <p:cNvPr id="776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17478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like Admiral Grace Hopper, here, who found the very first bug.  A moth, stuck in one of ENIAC’s relays.</a:t>
            </a:r>
          </a:p>
          <a:p>
            <a:r>
              <a:rPr lang="en-US" dirty="0"/>
              <a:t>But more importantly, she thought up the idea of compiling.</a:t>
            </a:r>
          </a:p>
          <a:p>
            <a:r>
              <a:rPr lang="en-US" dirty="0"/>
              <a:t>She said, “I decided data processors ought to be able to write their programs in English, and the computers would translate them into machine code.”</a:t>
            </a:r>
          </a:p>
          <a:p>
            <a:r>
              <a:rPr lang="en-US" dirty="0"/>
              <a:t>“data processors” was what they called “computer users” back in 1951.  The people, trying to get the computer to crunch data for them.</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4</a:t>
            </a:fld>
            <a:endParaRPr lang="en-US"/>
          </a:p>
        </p:txBody>
      </p:sp>
    </p:spTree>
    <p:extLst>
      <p:ext uri="{BB962C8B-B14F-4D97-AF65-F5344CB8AC3E}">
        <p14:creationId xmlns:p14="http://schemas.microsoft.com/office/powerpoint/2010/main" val="42267742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Rot="1" noChangeAspect="1" noChangeArrowheads="1" noTextEdit="1"/>
          </p:cNvSpPr>
          <p:nvPr>
            <p:ph type="sldImg"/>
          </p:nvPr>
        </p:nvSpPr>
        <p:spPr>
          <a:ln/>
        </p:spPr>
      </p:sp>
      <p:sp>
        <p:nvSpPr>
          <p:cNvPr id="776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047373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w="9525"/>
        </p:spPr>
        <p:txBody>
          <a:bodyPr/>
          <a:lstStyle/>
          <a:p>
            <a:r>
              <a:rPr lang="en-US" dirty="0"/>
              <a:t>Loop unrolling saves on the overhead to check bounds and jump.</a:t>
            </a:r>
            <a:br>
              <a:rPr lang="en-US" dirty="0"/>
            </a:br>
            <a:r>
              <a:rPr lang="en-US" dirty="0"/>
              <a:t>What is the compiled assembly?</a:t>
            </a:r>
          </a:p>
        </p:txBody>
      </p:sp>
    </p:spTree>
    <p:extLst>
      <p:ext uri="{BB962C8B-B14F-4D97-AF65-F5344CB8AC3E}">
        <p14:creationId xmlns:p14="http://schemas.microsoft.com/office/powerpoint/2010/main" val="17159947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objective: 5 instructions, mental model is 1 cycle per instruction</a:t>
            </a:r>
          </a:p>
          <a:p>
            <a:endParaRPr lang="en-US" dirty="0"/>
          </a:p>
          <a:p>
            <a:r>
              <a:rPr lang="en-US" dirty="0"/>
              <a:t>Secondary objective: variables are “optimized out”, but a student should be able to identify them</a:t>
            </a:r>
          </a:p>
          <a:p>
            <a:endParaRPr lang="en-US" dirty="0"/>
          </a:p>
          <a:p>
            <a:r>
              <a:rPr lang="en-US" dirty="0"/>
              <a:t>Code from previous slide, using longs and multiplication.  Compiled at -O2 -</a:t>
            </a:r>
            <a:r>
              <a:rPr lang="en-US" dirty="0" err="1"/>
              <a:t>fno</a:t>
            </a:r>
            <a:r>
              <a:rPr lang="en-US" dirty="0"/>
              <a:t>-unroll-loops with a current compiler.  At O3, the compiler now does vectorization.</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45</a:t>
            </a:fld>
            <a:endParaRPr lang="en-US"/>
          </a:p>
        </p:txBody>
      </p:sp>
    </p:spTree>
    <p:extLst>
      <p:ext uri="{BB962C8B-B14F-4D97-AF65-F5344CB8AC3E}">
        <p14:creationId xmlns:p14="http://schemas.microsoft.com/office/powerpoint/2010/main" val="18455744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people like John Backus, who designed FORTRAN, the oldest machine-independent programming language that’s still used today.</a:t>
            </a:r>
          </a:p>
          <a:p>
            <a:endParaRPr lang="en-US" dirty="0"/>
          </a:p>
          <a:p>
            <a:r>
              <a:rPr lang="en-US" dirty="0"/>
              <a:t>“I was lazy, I didn’t like writing programs, I wanted to make it easier”, he said.</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5</a:t>
            </a:fld>
            <a:endParaRPr lang="en-US"/>
          </a:p>
        </p:txBody>
      </p:sp>
    </p:spTree>
    <p:extLst>
      <p:ext uri="{BB962C8B-B14F-4D97-AF65-F5344CB8AC3E}">
        <p14:creationId xmlns:p14="http://schemas.microsoft.com/office/powerpoint/2010/main" val="87367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Fran Allen, who realized that a compiler shouldn’t just directly </a:t>
            </a:r>
            <a:r>
              <a:rPr lang="en-US" i="1" dirty="0"/>
              <a:t>translate</a:t>
            </a:r>
            <a:r>
              <a:rPr lang="en-US" dirty="0"/>
              <a:t> the FORTRAN or Algol or whatever to machine code, it should </a:t>
            </a:r>
            <a:r>
              <a:rPr lang="en-US" i="1" dirty="0"/>
              <a:t>optimize</a:t>
            </a:r>
            <a:r>
              <a:rPr lang="en-US" dirty="0"/>
              <a:t>.</a:t>
            </a:r>
          </a:p>
          <a:p>
            <a:endParaRPr lang="en-US" dirty="0"/>
          </a:p>
          <a:p>
            <a:r>
              <a:rPr lang="en-US" dirty="0"/>
              <a:t>It should produce a machine code program that computes the same </a:t>
            </a:r>
            <a:r>
              <a:rPr lang="en-US" i="1" dirty="0"/>
              <a:t>results</a:t>
            </a:r>
            <a:r>
              <a:rPr lang="en-US" dirty="0"/>
              <a:t> as the source code, but does this </a:t>
            </a:r>
            <a:r>
              <a:rPr lang="en-US" i="1" dirty="0"/>
              <a:t>as efficiently as possible</a:t>
            </a:r>
            <a:r>
              <a:rPr lang="en-US" dirty="0"/>
              <a:t>, even if that means changing up how it works.</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6</a:t>
            </a:fld>
            <a:endParaRPr lang="en-US"/>
          </a:p>
        </p:txBody>
      </p:sp>
    </p:spTree>
    <p:extLst>
      <p:ext uri="{BB962C8B-B14F-4D97-AF65-F5344CB8AC3E}">
        <p14:creationId xmlns:p14="http://schemas.microsoft.com/office/powerpoint/2010/main" val="3984714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define “make this as efficient as possible” in a way that a computer can carry out?</a:t>
            </a:r>
          </a:p>
          <a:p>
            <a:endParaRPr lang="en-US" dirty="0"/>
          </a:p>
          <a:p>
            <a:r>
              <a:rPr lang="en-US" dirty="0"/>
              <a:t>One obvious goal is to minimize the number of instructions we execute.  Don’t do the same calculation over and over again.  Don’t do unnecessary calculations at all.</a:t>
            </a:r>
          </a:p>
          <a:p>
            <a:endParaRPr lang="en-US" dirty="0"/>
          </a:p>
          <a:p>
            <a:r>
              <a:rPr lang="en-US" dirty="0"/>
              <a:t>Another obvious goal, as you’re seeing right now in cache lab, is to avoid waiting for memory.  That means making the best possible use of the registers, and accessing memory in a pattern that maximizes locality, and stuff like that.</a:t>
            </a:r>
          </a:p>
          <a:p>
            <a:endParaRPr lang="en-US" dirty="0"/>
          </a:p>
          <a:p>
            <a:r>
              <a:rPr lang="en-US" dirty="0"/>
              <a:t>And another important goal, for reasons we’ll talk about later today, is to avoid branching, especially unpredictable branching.</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7</a:t>
            </a:fld>
            <a:endParaRPr lang="en-US"/>
          </a:p>
        </p:txBody>
      </p:sp>
    </p:spTree>
    <p:extLst>
      <p:ext uri="{BB962C8B-B14F-4D97-AF65-F5344CB8AC3E}">
        <p14:creationId xmlns:p14="http://schemas.microsoft.com/office/powerpoint/2010/main" val="3160820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w="9525"/>
        </p:spPr>
        <p:txBody>
          <a:bodyPr/>
          <a:lstStyle/>
          <a:p>
            <a:r>
              <a:rPr lang="en-US" dirty="0"/>
              <a:t>Compilers aren’t magic and they aren’t creative. This means they can’t do everything for you.</a:t>
            </a:r>
          </a:p>
          <a:p>
            <a:r>
              <a:rPr lang="en-US" dirty="0"/>
              <a:t>In most cases they can’t make your </a:t>
            </a:r>
            <a:r>
              <a:rPr lang="en-US" i="1" dirty="0"/>
              <a:t>algorithm</a:t>
            </a:r>
            <a:r>
              <a:rPr lang="en-US" dirty="0"/>
              <a:t> better.  They can edit all the unnecessary instructions out of your bubble sort, but it will still be bubble sort, not quicksort.</a:t>
            </a:r>
          </a:p>
          <a:p>
            <a:r>
              <a:rPr lang="en-US" dirty="0"/>
              <a:t>They don’t know what’s in or out of scope of your design, so they can’t change any behavior, not even edge-case behavior you never cared about… unless the language says it’s OK. A language spec might allow its compilers to apply the associative law to floating-point calculations even though floating point arithmetic isn’t associative.</a:t>
            </a:r>
          </a:p>
          <a:p>
            <a:r>
              <a:rPr lang="en-US" dirty="0"/>
              <a:t>They usually only look at one function at a time, just to keep compilation time down—except that </a:t>
            </a:r>
            <a:r>
              <a:rPr lang="en-US" i="1" dirty="0" err="1"/>
              <a:t>inlining</a:t>
            </a:r>
            <a:r>
              <a:rPr lang="en-US" dirty="0"/>
              <a:t> merges many functions into one.</a:t>
            </a:r>
          </a:p>
          <a:p>
            <a:r>
              <a:rPr lang="en-US" dirty="0"/>
              <a:t>And they typically have no information about what will happen when the program is run.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fundamental idea in compiler theory is the control flow graph.  That was Fran Allen’s insight: draw a flowchart of all the decisions that the program makes, and use mathematical graph theory to analyze it.  It’s a directed graph and it can have cycles – those are the loops. </a:t>
            </a:r>
          </a:p>
          <a:p>
            <a:endParaRPr lang="en-US" dirty="0"/>
          </a:p>
          <a:p>
            <a:r>
              <a:rPr lang="en-US" dirty="0"/>
              <a:t>We can divide optimizations into two classes based on how they interact with the control flow graph. Local optimizations work on one basic block at a time – that’s a chunk of “straight line” code, containing neither </a:t>
            </a:r>
            <a:r>
              <a:rPr lang="en-US" dirty="0" err="1"/>
              <a:t>gotos</a:t>
            </a:r>
            <a:r>
              <a:rPr lang="en-US" dirty="0"/>
              <a:t> nor labels.  They have limited impact but they’re reliable.  Doing local optimizations is just about always a win.</a:t>
            </a:r>
          </a:p>
          <a:p>
            <a:endParaRPr lang="en-US" dirty="0"/>
          </a:p>
          <a:p>
            <a:r>
              <a:rPr lang="en-US" dirty="0"/>
              <a:t>Global optimizations, on the other hand, process an entire function at once.  They can move code between basic blocks and rearrange the graph.  They can be very powerful but they’re not always a good idea.</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9</a:t>
            </a:fld>
            <a:endParaRPr lang="en-US"/>
          </a:p>
        </p:txBody>
      </p:sp>
    </p:spTree>
    <p:extLst>
      <p:ext uri="{BB962C8B-B14F-4D97-AF65-F5344CB8AC3E}">
        <p14:creationId xmlns:p14="http://schemas.microsoft.com/office/powerpoint/2010/main" val="874705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7897813" y="-26988"/>
            <a:ext cx="1309687" cy="277813"/>
          </a:xfrm>
          <a:prstGeom prst="rect">
            <a:avLst/>
          </a:prstGeom>
          <a:noFill/>
          <a:ln w="25400">
            <a:noFill/>
            <a:miter lim="800000"/>
            <a:headEnd/>
            <a:tailEnd/>
          </a:ln>
          <a:effectLst/>
        </p:spPr>
        <p:txBody>
          <a:bodyPr>
            <a:spAutoFit/>
          </a:bodyPr>
          <a:lstStyle/>
          <a:p>
            <a:pPr>
              <a:defRPr/>
            </a:pPr>
            <a:r>
              <a:rPr lang="en-US" sz="1200" dirty="0">
                <a:solidFill>
                  <a:schemeClr val="bg1"/>
                </a:solidFill>
                <a:latin typeface="Times New Roman" pitchFamily="18" charset="0"/>
              </a:rPr>
              <a:t>Carnegie Mellon</a:t>
            </a:r>
          </a:p>
        </p:txBody>
      </p:sp>
      <p:sp>
        <p:nvSpPr>
          <p:cNvPr id="8" name="Rectangle 7"/>
          <p:cNvSpPr/>
          <p:nvPr/>
        </p:nvSpPr>
        <p:spPr>
          <a:xfrm>
            <a:off x="8830843" y="6611779"/>
            <a:ext cx="338554"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itchFamily="-96" charset="-128"/>
                <a:cs typeface="ＭＳ Ｐゴシック" pitchFamily="-96" charset="-128"/>
              </a:rPr>
              <a:pPr/>
              <a:t>‹#›</a:t>
            </a:fld>
            <a:endParaRPr lang="en-US" dirty="0">
              <a:latin typeface="Calibri" panose="020F0502020204030204" pitchFamily="34" charset="0"/>
            </a:endParaRPr>
          </a:p>
        </p:txBody>
      </p:sp>
      <p:sp>
        <p:nvSpPr>
          <p:cNvPr id="9" name="TextBox 8"/>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odbolt.org/z/Es5s8qsvj"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2.svg"/></Relationships>
</file>

<file path=ppt/slides/_rels/slide25.xml.rels><?xml version="1.0" encoding="UTF-8" standalone="yes"?>
<Relationships xmlns="http://schemas.openxmlformats.org/package/2006/relationships"><Relationship Id="rId2" Type="http://schemas.openxmlformats.org/officeDocument/2006/relationships/hyperlink" Target="https://canvas.cmu.edu/courses/34989/quizzes/103072"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jilp.org/jwac-2/program/JWAC-2-program.htm"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s://hps.ece.utexas.edu/pub/PruettPatt_BranchRunahead.pdf"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stackoverflow.com/questions/11227809" TargetMode="External"/><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4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708150"/>
            <a:ext cx="8001000" cy="1470025"/>
          </a:xfrm>
        </p:spPr>
        <p:txBody>
          <a:bodyPr/>
          <a:lstStyle/>
          <a:p>
            <a:pPr marL="0" indent="0"/>
            <a:r>
              <a:rPr lang="en-US" dirty="0"/>
              <a:t>Code Optimization</a:t>
            </a:r>
            <a:br>
              <a:rPr lang="en-US" dirty="0"/>
            </a:br>
            <a:br>
              <a:rPr lang="en-US" dirty="0"/>
            </a:br>
            <a:r>
              <a:rPr lang="en-US" sz="2000" b="0" dirty="0"/>
              <a:t>15-213/15-513: Introduction to Computer Systems</a:t>
            </a:r>
            <a:br>
              <a:rPr lang="en-US" b="0" dirty="0"/>
            </a:br>
            <a:r>
              <a:rPr lang="en-US" sz="2000" b="0" dirty="0"/>
              <a:t>12</a:t>
            </a:r>
            <a:r>
              <a:rPr lang="en-US" sz="2000" b="0" baseline="30000" dirty="0"/>
              <a:t>th</a:t>
            </a:r>
            <a:r>
              <a:rPr lang="en-US" sz="2000" b="0" dirty="0"/>
              <a:t> Lecture, June 13, 2023</a:t>
            </a:r>
          </a:p>
        </p:txBody>
      </p:sp>
      <p:sp>
        <p:nvSpPr>
          <p:cNvPr id="2" name="TextBox 1">
            <a:extLst>
              <a:ext uri="{FF2B5EF4-FFF2-40B4-BE49-F238E27FC236}">
                <a16:creationId xmlns:a16="http://schemas.microsoft.com/office/drawing/2014/main" id="{72B24906-1397-8CD2-F536-85D051348A43}"/>
              </a:ext>
            </a:extLst>
          </p:cNvPr>
          <p:cNvSpPr txBox="1"/>
          <p:nvPr/>
        </p:nvSpPr>
        <p:spPr>
          <a:xfrm>
            <a:off x="685800" y="4382815"/>
            <a:ext cx="4611414" cy="769441"/>
          </a:xfrm>
          <a:prstGeom prst="rect">
            <a:avLst/>
          </a:prstGeom>
          <a:noFill/>
        </p:spPr>
        <p:txBody>
          <a:bodyPr wrap="square">
            <a:spAutoFit/>
          </a:bodyPr>
          <a:lstStyle/>
          <a:p>
            <a:pPr marL="0" marR="0" lvl="0" indent="0" algn="l" defTabSz="914400" rtl="0" eaLnBrk="1" fontAlgn="base" latinLnBrk="0" hangingPunct="1">
              <a:lnSpc>
                <a:spcPct val="100000"/>
              </a:lnSpc>
              <a:spcBef>
                <a:spcPts val="0"/>
              </a:spcBef>
              <a:spcAft>
                <a:spcPts val="0"/>
              </a:spcAft>
              <a:buClr>
                <a:srgbClr val="990000"/>
              </a:buClr>
              <a:buSzPts val="1200"/>
              <a:buFont typeface="Noto Sans Symbols"/>
              <a:buNone/>
              <a:tabLst/>
              <a:defRPr/>
            </a:pPr>
            <a:r>
              <a:rPr kumimoji="0" lang="en-US" sz="2000" b="1" i="0" u="none" strike="noStrike" kern="0" cap="none" spc="0" normalizeH="0" baseline="0" noProof="0" dirty="0">
                <a:ln>
                  <a:noFill/>
                </a:ln>
                <a:solidFill>
                  <a:srgbClr val="000000"/>
                </a:solidFill>
                <a:effectLst/>
                <a:uLnTx/>
                <a:uFillTx/>
                <a:latin typeface="Calibri"/>
                <a:ea typeface="Calibri"/>
                <a:cs typeface="Calibri"/>
                <a:sym typeface="Calibri"/>
              </a:rPr>
              <a:t>Instructors:</a:t>
            </a: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 </a:t>
            </a:r>
          </a:p>
          <a:p>
            <a:pPr marL="0" marR="0" lvl="0" indent="0" algn="l" defTabSz="914400" rtl="0" eaLnBrk="1" fontAlgn="base" latinLnBrk="0" hangingPunct="1">
              <a:lnSpc>
                <a:spcPct val="100000"/>
              </a:lnSpc>
              <a:spcBef>
                <a:spcPct val="20000"/>
              </a:spcBef>
              <a:spcAft>
                <a:spcPct val="0"/>
              </a:spcAft>
              <a:buClr>
                <a:srgbClr val="990000"/>
              </a:buClr>
              <a:buSzPct val="60000"/>
              <a:buFont typeface="Wingdings 2" pitchFamily="18" charset="2"/>
              <a:buNone/>
              <a:tabLst/>
              <a:defRPr/>
            </a:pPr>
            <a:r>
              <a:rPr kumimoji="0" lang="en-US" sz="2000" b="0" i="0" u="none" strike="noStrike" kern="0" cap="none" spc="0" normalizeH="0" baseline="0" noProof="0" dirty="0">
                <a:ln>
                  <a:noFill/>
                </a:ln>
                <a:solidFill>
                  <a:srgbClr val="000000"/>
                </a:solidFill>
                <a:effectLst/>
                <a:uLnTx/>
                <a:uFillTx/>
                <a:latin typeface="Calibri" pitchFamily="34" charset="0"/>
                <a:ea typeface="+mn-ea"/>
                <a:cs typeface="+mn-cs"/>
              </a:rPr>
              <a:t>Brian Railing</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p>
            <a:r>
              <a:rPr lang="en-US" dirty="0"/>
              <a:t>Today</a:t>
            </a:r>
          </a:p>
        </p:txBody>
      </p:sp>
      <p:sp>
        <p:nvSpPr>
          <p:cNvPr id="5" name="Content Placeholder 4">
            <a:extLst>
              <a:ext uri="{FF2B5EF4-FFF2-40B4-BE49-F238E27FC236}">
                <a16:creationId xmlns:a16="http://schemas.microsoft.com/office/drawing/2014/main" id="{3AD166AF-0C9F-4BCE-9CF7-4A01E3FB1CAA}"/>
              </a:ext>
            </a:extLst>
          </p:cNvPr>
          <p:cNvSpPr>
            <a:spLocks noGrp="1"/>
          </p:cNvSpPr>
          <p:nvPr>
            <p:ph idx="1"/>
          </p:nvPr>
        </p:nvSpPr>
        <p:spPr/>
        <p:txBody>
          <a:bodyPr/>
          <a:lstStyle/>
          <a:p>
            <a:r>
              <a:rPr lang="en-US" dirty="0">
                <a:solidFill>
                  <a:schemeClr val="bg1">
                    <a:lumMod val="65000"/>
                  </a:schemeClr>
                </a:solidFill>
              </a:rPr>
              <a:t>Principles and goals of compiler optimization</a:t>
            </a:r>
          </a:p>
          <a:p>
            <a:r>
              <a:rPr lang="en-US" dirty="0"/>
              <a:t>Examples of optimizations</a:t>
            </a:r>
          </a:p>
          <a:p>
            <a:r>
              <a:rPr lang="en-US" dirty="0">
                <a:solidFill>
                  <a:schemeClr val="accent6">
                    <a:lumMod val="75000"/>
                  </a:schemeClr>
                </a:solidFill>
              </a:rPr>
              <a:t>Obstacles to optimization</a:t>
            </a:r>
          </a:p>
          <a:p>
            <a:r>
              <a:rPr lang="en-US" dirty="0">
                <a:solidFill>
                  <a:schemeClr val="accent6">
                    <a:lumMod val="75000"/>
                  </a:schemeClr>
                </a:solidFill>
              </a:rPr>
              <a:t>Machine-dependent optimization</a:t>
            </a:r>
          </a:p>
          <a:p>
            <a:r>
              <a:rPr lang="en-US" dirty="0">
                <a:solidFill>
                  <a:schemeClr val="accent6">
                    <a:lumMod val="75000"/>
                  </a:schemeClr>
                </a:solidFill>
              </a:rPr>
              <a:t>Benchmark example</a:t>
            </a:r>
          </a:p>
        </p:txBody>
      </p:sp>
    </p:spTree>
    <p:extLst>
      <p:ext uri="{BB962C8B-B14F-4D97-AF65-F5344CB8AC3E}">
        <p14:creationId xmlns:p14="http://schemas.microsoft.com/office/powerpoint/2010/main" val="979385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AD283-2D6F-8E48-A574-B1A1D2D06B8B}"/>
              </a:ext>
            </a:extLst>
          </p:cNvPr>
          <p:cNvSpPr>
            <a:spLocks noGrp="1"/>
          </p:cNvSpPr>
          <p:nvPr>
            <p:ph type="title"/>
          </p:nvPr>
        </p:nvSpPr>
        <p:spPr/>
        <p:txBody>
          <a:bodyPr/>
          <a:lstStyle/>
          <a:p>
            <a:r>
              <a:rPr lang="en-US" dirty="0"/>
              <a:t>Next several slides done live…</a:t>
            </a:r>
          </a:p>
        </p:txBody>
      </p:sp>
      <p:sp>
        <p:nvSpPr>
          <p:cNvPr id="3" name="Content Placeholder 2">
            <a:extLst>
              <a:ext uri="{FF2B5EF4-FFF2-40B4-BE49-F238E27FC236}">
                <a16:creationId xmlns:a16="http://schemas.microsoft.com/office/drawing/2014/main" id="{78203699-CDC2-F84F-8909-E3C00BD627A9}"/>
              </a:ext>
            </a:extLst>
          </p:cNvPr>
          <p:cNvSpPr>
            <a:spLocks noGrp="1"/>
          </p:cNvSpPr>
          <p:nvPr>
            <p:ph idx="1"/>
          </p:nvPr>
        </p:nvSpPr>
        <p:spPr/>
        <p:txBody>
          <a:bodyPr/>
          <a:lstStyle/>
          <a:p>
            <a:r>
              <a:rPr lang="en-US" dirty="0">
                <a:hlinkClick r:id="rId2"/>
              </a:rPr>
              <a:t>https://godbolt.org/z/Es5s8qsvj</a:t>
            </a:r>
            <a:endParaRPr lang="en-US" dirty="0"/>
          </a:p>
          <a:p>
            <a:endParaRPr lang="en-US" dirty="0"/>
          </a:p>
          <a:p>
            <a:r>
              <a:rPr lang="en-US" dirty="0"/>
              <a:t>Go to Godbolt (the compiler explorer) to play around with C and the resulting assembly generated under different compiler optimizations (change the flag from –O3 to –</a:t>
            </a:r>
            <a:r>
              <a:rPr lang="en-US" dirty="0" err="1"/>
              <a:t>Og</a:t>
            </a:r>
            <a:r>
              <a:rPr lang="en-US" dirty="0"/>
              <a:t>, etc. to see more or less aggressive optimization).</a:t>
            </a:r>
          </a:p>
          <a:p>
            <a:r>
              <a:rPr lang="en-US" dirty="0"/>
              <a:t>If you missed class, </a:t>
            </a:r>
            <a:r>
              <a:rPr lang="en-US" dirty="0" err="1"/>
              <a:t>aof</a:t>
            </a:r>
            <a:r>
              <a:rPr lang="en-US" dirty="0"/>
              <a:t> the concepts we explored during the live demo are explained in the next few slides, so peek at them and then try playing with the </a:t>
            </a:r>
            <a:r>
              <a:rPr lang="en-US"/>
              <a:t>compiler explorer!</a:t>
            </a:r>
            <a:endParaRPr lang="en-US" dirty="0"/>
          </a:p>
        </p:txBody>
      </p:sp>
    </p:spTree>
    <p:extLst>
      <p:ext uri="{BB962C8B-B14F-4D97-AF65-F5344CB8AC3E}">
        <p14:creationId xmlns:p14="http://schemas.microsoft.com/office/powerpoint/2010/main" val="2586001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8B903-BE46-4463-B218-AE526925C611}"/>
              </a:ext>
            </a:extLst>
          </p:cNvPr>
          <p:cNvSpPr>
            <a:spLocks noGrp="1"/>
          </p:cNvSpPr>
          <p:nvPr>
            <p:ph type="title"/>
          </p:nvPr>
        </p:nvSpPr>
        <p:spPr>
          <a:xfrm>
            <a:off x="357018" y="435678"/>
            <a:ext cx="7592093" cy="762000"/>
          </a:xfrm>
        </p:spPr>
        <p:txBody>
          <a:bodyPr/>
          <a:lstStyle/>
          <a:p>
            <a:r>
              <a:rPr lang="en-US" dirty="0"/>
              <a:t>Constant folding</a:t>
            </a:r>
          </a:p>
        </p:txBody>
      </p:sp>
      <p:sp>
        <p:nvSpPr>
          <p:cNvPr id="3" name="Content Placeholder 2">
            <a:extLst>
              <a:ext uri="{FF2B5EF4-FFF2-40B4-BE49-F238E27FC236}">
                <a16:creationId xmlns:a16="http://schemas.microsoft.com/office/drawing/2014/main" id="{C20D84FD-5DAD-46DE-AFB2-CFDA62FED04E}"/>
              </a:ext>
            </a:extLst>
          </p:cNvPr>
          <p:cNvSpPr>
            <a:spLocks noGrp="1"/>
          </p:cNvSpPr>
          <p:nvPr>
            <p:ph idx="1"/>
          </p:nvPr>
        </p:nvSpPr>
        <p:spPr>
          <a:xfrm>
            <a:off x="396875" y="1362075"/>
            <a:ext cx="7896225" cy="4972050"/>
          </a:xfrm>
        </p:spPr>
        <p:txBody>
          <a:bodyPr/>
          <a:lstStyle/>
          <a:p>
            <a:r>
              <a:rPr lang="en-US" dirty="0"/>
              <a:t>Do arithmetic in the compiler</a:t>
            </a:r>
            <a:br>
              <a:rPr lang="en-US" dirty="0"/>
            </a:br>
            <a:br>
              <a:rPr lang="en-US" dirty="0"/>
            </a:br>
            <a:r>
              <a:rPr lang="en-US" b="0" dirty="0">
                <a:latin typeface="Consolas" panose="020B0609020204030204" pitchFamily="49" charset="0"/>
              </a:rPr>
              <a:t>long mask = </a:t>
            </a:r>
            <a:r>
              <a:rPr lang="en-US" b="0" dirty="0">
                <a:solidFill>
                  <a:srgbClr val="C00000"/>
                </a:solidFill>
                <a:latin typeface="Consolas" panose="020B0609020204030204" pitchFamily="49" charset="0"/>
              </a:rPr>
              <a:t>0xFF &lt;&lt; 8</a:t>
            </a:r>
            <a:r>
              <a:rPr lang="en-US" b="0" dirty="0">
                <a:latin typeface="Consolas" panose="020B0609020204030204" pitchFamily="49" charset="0"/>
              </a:rPr>
              <a:t>;    </a:t>
            </a:r>
            <a:r>
              <a:rPr lang="en-US" b="0" dirty="0"/>
              <a:t>→</a:t>
            </a:r>
            <a:br>
              <a:rPr lang="en-US" b="0" dirty="0"/>
            </a:br>
            <a:r>
              <a:rPr lang="en-US" b="0" dirty="0">
                <a:latin typeface="Consolas" panose="020B0609020204030204" pitchFamily="49" charset="0"/>
              </a:rPr>
              <a:t>long mask = </a:t>
            </a:r>
            <a:r>
              <a:rPr lang="en-US" b="0" dirty="0">
                <a:solidFill>
                  <a:srgbClr val="0070C0"/>
                </a:solidFill>
                <a:latin typeface="Consolas" panose="020B0609020204030204" pitchFamily="49" charset="0"/>
              </a:rPr>
              <a:t>0xFF00</a:t>
            </a:r>
            <a:r>
              <a:rPr lang="en-US" b="0" dirty="0">
                <a:latin typeface="Consolas" panose="020B0609020204030204" pitchFamily="49" charset="0"/>
              </a:rPr>
              <a:t>;</a:t>
            </a:r>
          </a:p>
          <a:p>
            <a:endParaRPr lang="en-US" dirty="0"/>
          </a:p>
          <a:p>
            <a:r>
              <a:rPr lang="en-US" dirty="0"/>
              <a:t>Any expression with constant inputs can be folded</a:t>
            </a:r>
          </a:p>
          <a:p>
            <a:r>
              <a:rPr lang="en-US" dirty="0"/>
              <a:t>Might even be able to remove library calls…</a:t>
            </a:r>
            <a:br>
              <a:rPr lang="en-US" dirty="0"/>
            </a:br>
            <a:br>
              <a:rPr lang="en-US" dirty="0"/>
            </a:br>
            <a:r>
              <a:rPr lang="en-US" b="0" dirty="0" err="1">
                <a:latin typeface="Consolas" panose="020B0609020204030204" pitchFamily="49" charset="0"/>
              </a:rPr>
              <a:t>size_t</a:t>
            </a:r>
            <a:r>
              <a:rPr lang="en-US" b="0" dirty="0">
                <a:latin typeface="Consolas" panose="020B0609020204030204" pitchFamily="49" charset="0"/>
              </a:rPr>
              <a:t> </a:t>
            </a:r>
            <a:r>
              <a:rPr lang="en-US" b="0" dirty="0" err="1">
                <a:latin typeface="Consolas" panose="020B0609020204030204" pitchFamily="49" charset="0"/>
              </a:rPr>
              <a:t>namelen</a:t>
            </a:r>
            <a:r>
              <a:rPr lang="en-US" b="0" dirty="0">
                <a:latin typeface="Consolas" panose="020B0609020204030204" pitchFamily="49" charset="0"/>
              </a:rPr>
              <a:t> = </a:t>
            </a:r>
            <a:r>
              <a:rPr lang="en-US" b="0" dirty="0" err="1">
                <a:solidFill>
                  <a:srgbClr val="C00000"/>
                </a:solidFill>
                <a:latin typeface="Consolas" panose="020B0609020204030204" pitchFamily="49" charset="0"/>
              </a:rPr>
              <a:t>strlen</a:t>
            </a:r>
            <a:r>
              <a:rPr lang="en-US" b="0" dirty="0">
                <a:solidFill>
                  <a:srgbClr val="C00000"/>
                </a:solidFill>
                <a:latin typeface="Consolas" panose="020B0609020204030204" pitchFamily="49" charset="0"/>
              </a:rPr>
              <a:t>("Harry </a:t>
            </a:r>
            <a:r>
              <a:rPr lang="en-US" b="0" dirty="0" err="1">
                <a:solidFill>
                  <a:srgbClr val="C00000"/>
                </a:solidFill>
                <a:latin typeface="Consolas" panose="020B0609020204030204" pitchFamily="49" charset="0"/>
              </a:rPr>
              <a:t>Bovik</a:t>
            </a:r>
            <a:r>
              <a:rPr lang="en-US" b="0" dirty="0">
                <a:solidFill>
                  <a:srgbClr val="C00000"/>
                </a:solidFill>
                <a:latin typeface="Consolas" panose="020B0609020204030204" pitchFamily="49" charset="0"/>
              </a:rPr>
              <a:t>")</a:t>
            </a:r>
            <a:r>
              <a:rPr lang="en-US" b="0" dirty="0">
                <a:latin typeface="Consolas" panose="020B0609020204030204" pitchFamily="49" charset="0"/>
              </a:rPr>
              <a:t>;   </a:t>
            </a:r>
            <a:r>
              <a:rPr lang="en-US" b="0" dirty="0"/>
              <a:t>→</a:t>
            </a:r>
            <a:br>
              <a:rPr lang="en-US" b="0" dirty="0"/>
            </a:br>
            <a:r>
              <a:rPr lang="en-US" b="0" dirty="0" err="1">
                <a:latin typeface="Consolas" panose="020B0609020204030204" pitchFamily="49" charset="0"/>
              </a:rPr>
              <a:t>size_t</a:t>
            </a:r>
            <a:r>
              <a:rPr lang="en-US" b="0" dirty="0">
                <a:latin typeface="Consolas" panose="020B0609020204030204" pitchFamily="49" charset="0"/>
              </a:rPr>
              <a:t> </a:t>
            </a:r>
            <a:r>
              <a:rPr lang="en-US" b="0" dirty="0" err="1">
                <a:latin typeface="Consolas" panose="020B0609020204030204" pitchFamily="49" charset="0"/>
              </a:rPr>
              <a:t>namelen</a:t>
            </a:r>
            <a:r>
              <a:rPr lang="en-US" b="0" dirty="0">
                <a:latin typeface="Consolas" panose="020B0609020204030204" pitchFamily="49" charset="0"/>
              </a:rPr>
              <a:t> = </a:t>
            </a:r>
            <a:r>
              <a:rPr lang="en-US" b="0" dirty="0">
                <a:solidFill>
                  <a:srgbClr val="0070C0"/>
                </a:solidFill>
                <a:latin typeface="Consolas" panose="020B0609020204030204" pitchFamily="49" charset="0"/>
              </a:rPr>
              <a:t>11</a:t>
            </a:r>
            <a:r>
              <a:rPr lang="en-US" b="0" dirty="0">
                <a:latin typeface="Consolas" panose="020B0609020204030204" pitchFamily="49" charset="0"/>
              </a:rPr>
              <a:t>;</a:t>
            </a:r>
          </a:p>
          <a:p>
            <a:endParaRPr lang="en-US" dirty="0"/>
          </a:p>
        </p:txBody>
      </p:sp>
    </p:spTree>
    <p:extLst>
      <p:ext uri="{BB962C8B-B14F-4D97-AF65-F5344CB8AC3E}">
        <p14:creationId xmlns:p14="http://schemas.microsoft.com/office/powerpoint/2010/main" val="1569897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9E82A-8937-4124-99A7-CFAF3E39585D}"/>
              </a:ext>
            </a:extLst>
          </p:cNvPr>
          <p:cNvSpPr>
            <a:spLocks noGrp="1"/>
          </p:cNvSpPr>
          <p:nvPr>
            <p:ph type="title"/>
          </p:nvPr>
        </p:nvSpPr>
        <p:spPr>
          <a:xfrm>
            <a:off x="357018" y="435678"/>
            <a:ext cx="7592093" cy="762000"/>
          </a:xfrm>
        </p:spPr>
        <p:txBody>
          <a:bodyPr/>
          <a:lstStyle/>
          <a:p>
            <a:r>
              <a:rPr lang="en-US" dirty="0"/>
              <a:t>Dead code elimination</a:t>
            </a:r>
          </a:p>
        </p:txBody>
      </p:sp>
      <p:sp>
        <p:nvSpPr>
          <p:cNvPr id="3" name="Content Placeholder 2">
            <a:extLst>
              <a:ext uri="{FF2B5EF4-FFF2-40B4-BE49-F238E27FC236}">
                <a16:creationId xmlns:a16="http://schemas.microsoft.com/office/drawing/2014/main" id="{9DF98A81-C75D-483E-96F4-16DCCE3FEA4E}"/>
              </a:ext>
            </a:extLst>
          </p:cNvPr>
          <p:cNvSpPr>
            <a:spLocks noGrp="1"/>
          </p:cNvSpPr>
          <p:nvPr>
            <p:ph idx="1"/>
          </p:nvPr>
        </p:nvSpPr>
        <p:spPr>
          <a:xfrm>
            <a:off x="396875" y="1362075"/>
            <a:ext cx="7896225" cy="4972050"/>
          </a:xfrm>
        </p:spPr>
        <p:txBody>
          <a:bodyPr/>
          <a:lstStyle/>
          <a:p>
            <a:r>
              <a:rPr lang="en-US" dirty="0"/>
              <a:t>Don’t emit code that will never be executed</a:t>
            </a:r>
            <a:br>
              <a:rPr lang="en-US" dirty="0"/>
            </a:br>
            <a:br>
              <a:rPr lang="en-US" dirty="0"/>
            </a:br>
            <a:r>
              <a:rPr lang="en-US" b="0" strike="sngStrike" dirty="0">
                <a:solidFill>
                  <a:srgbClr val="C00000"/>
                </a:solidFill>
                <a:latin typeface="Consolas" panose="020B0609020204030204" pitchFamily="49" charset="0"/>
              </a:rPr>
              <a:t>if (0) { puts("Kilroy was here"); }</a:t>
            </a:r>
            <a:br>
              <a:rPr lang="en-US" b="0" strike="sngStrike" dirty="0">
                <a:solidFill>
                  <a:srgbClr val="C00000"/>
                </a:solidFill>
                <a:latin typeface="Consolas" panose="020B0609020204030204" pitchFamily="49" charset="0"/>
              </a:rPr>
            </a:br>
            <a:r>
              <a:rPr lang="en-US" b="0" strike="sngStrike" dirty="0">
                <a:solidFill>
                  <a:srgbClr val="C00000"/>
                </a:solidFill>
                <a:latin typeface="Consolas" panose="020B0609020204030204" pitchFamily="49" charset="0"/>
              </a:rPr>
              <a:t>if (1) {</a:t>
            </a:r>
            <a:r>
              <a:rPr lang="en-US" b="0" dirty="0">
                <a:latin typeface="Consolas" panose="020B0609020204030204" pitchFamily="49" charset="0"/>
              </a:rPr>
              <a:t> puts("Only bozos on this bus"); </a:t>
            </a:r>
            <a:r>
              <a:rPr lang="en-US" b="0" strike="sngStrike" dirty="0">
                <a:solidFill>
                  <a:srgbClr val="C00000"/>
                </a:solidFill>
                <a:latin typeface="Consolas" panose="020B0609020204030204" pitchFamily="49" charset="0"/>
              </a:rPr>
              <a:t>}</a:t>
            </a:r>
          </a:p>
          <a:p>
            <a:endParaRPr lang="en-US" dirty="0"/>
          </a:p>
          <a:p>
            <a:r>
              <a:rPr lang="en-US" dirty="0"/>
              <a:t>Don’t emit code whose result is overwritten</a:t>
            </a:r>
            <a:br>
              <a:rPr lang="en-US" dirty="0"/>
            </a:br>
            <a:br>
              <a:rPr lang="en-US" dirty="0"/>
            </a:br>
            <a:r>
              <a:rPr lang="en-US" b="0" strike="sngStrike" dirty="0">
                <a:solidFill>
                  <a:srgbClr val="C00000"/>
                </a:solidFill>
                <a:latin typeface="Consolas" panose="020B0609020204030204" pitchFamily="49" charset="0"/>
              </a:rPr>
              <a:t>x = 23;</a:t>
            </a:r>
            <a:br>
              <a:rPr lang="en-US" b="0" strike="sngStrike" dirty="0">
                <a:solidFill>
                  <a:srgbClr val="C00000"/>
                </a:solidFill>
                <a:latin typeface="Consolas" panose="020B0609020204030204" pitchFamily="49" charset="0"/>
              </a:rPr>
            </a:br>
            <a:r>
              <a:rPr lang="en-US" b="0" dirty="0">
                <a:latin typeface="Consolas" panose="020B0609020204030204" pitchFamily="49" charset="0"/>
              </a:rPr>
              <a:t>x = 42;</a:t>
            </a:r>
            <a:br>
              <a:rPr lang="en-US" dirty="0"/>
            </a:br>
            <a:endParaRPr lang="en-US" dirty="0"/>
          </a:p>
          <a:p>
            <a:r>
              <a:rPr lang="en-US" dirty="0"/>
              <a:t>These may look silly, but...</a:t>
            </a:r>
          </a:p>
          <a:p>
            <a:pPr lvl="1"/>
            <a:r>
              <a:rPr lang="en-US" dirty="0"/>
              <a:t>Can be produced by other optimizations</a:t>
            </a:r>
          </a:p>
          <a:p>
            <a:pPr lvl="1"/>
            <a:r>
              <a:rPr lang="en-US" dirty="0"/>
              <a:t>Assignments to </a:t>
            </a:r>
            <a:r>
              <a:rPr lang="en-US" dirty="0">
                <a:latin typeface="Consolas" panose="020B0609020204030204" pitchFamily="49" charset="0"/>
              </a:rPr>
              <a:t>x</a:t>
            </a:r>
            <a:r>
              <a:rPr lang="en-US" dirty="0"/>
              <a:t> might be far apart</a:t>
            </a:r>
          </a:p>
        </p:txBody>
      </p:sp>
    </p:spTree>
    <p:extLst>
      <p:ext uri="{BB962C8B-B14F-4D97-AF65-F5344CB8AC3E}">
        <p14:creationId xmlns:p14="http://schemas.microsoft.com/office/powerpoint/2010/main" val="1121882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2E06D-3DEB-4BF2-BE7A-E0CD6FCC1C44}"/>
              </a:ext>
            </a:extLst>
          </p:cNvPr>
          <p:cNvSpPr>
            <a:spLocks noGrp="1"/>
          </p:cNvSpPr>
          <p:nvPr>
            <p:ph type="title"/>
          </p:nvPr>
        </p:nvSpPr>
        <p:spPr/>
        <p:txBody>
          <a:bodyPr/>
          <a:lstStyle/>
          <a:p>
            <a:r>
              <a:rPr lang="en-US" dirty="0"/>
              <a:t>Common subexpression elimination</a:t>
            </a:r>
          </a:p>
        </p:txBody>
      </p:sp>
      <p:sp>
        <p:nvSpPr>
          <p:cNvPr id="3" name="Content Placeholder 2">
            <a:extLst>
              <a:ext uri="{FF2B5EF4-FFF2-40B4-BE49-F238E27FC236}">
                <a16:creationId xmlns:a16="http://schemas.microsoft.com/office/drawing/2014/main" id="{75F0F01F-D58B-4E18-861A-D3F65BB9B82B}"/>
              </a:ext>
            </a:extLst>
          </p:cNvPr>
          <p:cNvSpPr>
            <a:spLocks noGrp="1"/>
          </p:cNvSpPr>
          <p:nvPr>
            <p:ph idx="1"/>
          </p:nvPr>
        </p:nvSpPr>
        <p:spPr/>
        <p:txBody>
          <a:bodyPr/>
          <a:lstStyle/>
          <a:p>
            <a:r>
              <a:rPr lang="en-US" dirty="0"/>
              <a:t>Factor out repeated calculations, only do them once</a:t>
            </a:r>
            <a:br>
              <a:rPr lang="en-US" dirty="0"/>
            </a:br>
            <a:endParaRPr lang="en-US" dirty="0"/>
          </a:p>
          <a:p>
            <a:pPr marL="400050" lvl="1" indent="0">
              <a:buNone/>
            </a:pPr>
            <a:r>
              <a:rPr lang="en-US" sz="2400" b="0" dirty="0">
                <a:latin typeface="Consolas" panose="020B0609020204030204" pitchFamily="49" charset="0"/>
              </a:rPr>
              <a:t>norm[</a:t>
            </a:r>
            <a:r>
              <a:rPr lang="en-US" sz="2400" b="0" dirty="0" err="1">
                <a:latin typeface="Consolas" panose="020B0609020204030204" pitchFamily="49" charset="0"/>
              </a:rPr>
              <a:t>i</a:t>
            </a:r>
            <a:r>
              <a:rPr lang="en-US" sz="2400" b="0" dirty="0">
                <a:latin typeface="Consolas" panose="020B0609020204030204" pitchFamily="49" charset="0"/>
              </a:rPr>
              <a:t>] = </a:t>
            </a:r>
            <a:r>
              <a:rPr lang="en-US" sz="2400" b="0" dirty="0">
                <a:solidFill>
                  <a:schemeClr val="accent1">
                    <a:lumMod val="75000"/>
                  </a:schemeClr>
                </a:solidFill>
                <a:latin typeface="Consolas" panose="020B0609020204030204" pitchFamily="49" charset="0"/>
              </a:rPr>
              <a:t>v[</a:t>
            </a:r>
            <a:r>
              <a:rPr lang="en-US" sz="2400" b="0" dirty="0" err="1">
                <a:solidFill>
                  <a:schemeClr val="accent1">
                    <a:lumMod val="75000"/>
                  </a:schemeClr>
                </a:solidFill>
                <a:latin typeface="Consolas" panose="020B0609020204030204" pitchFamily="49" charset="0"/>
              </a:rPr>
              <a:t>i</a:t>
            </a:r>
            <a:r>
              <a:rPr lang="en-US" sz="2400" b="0" dirty="0">
                <a:solidFill>
                  <a:schemeClr val="accent1">
                    <a:lumMod val="75000"/>
                  </a:schemeClr>
                </a:solidFill>
                <a:latin typeface="Consolas" panose="020B0609020204030204" pitchFamily="49" charset="0"/>
              </a:rPr>
              <a:t>]</a:t>
            </a:r>
            <a:r>
              <a:rPr lang="en-US" sz="2400" b="0" dirty="0">
                <a:solidFill>
                  <a:srgbClr val="00B0F0"/>
                </a:solidFill>
                <a:latin typeface="Consolas" panose="020B0609020204030204" pitchFamily="49" charset="0"/>
              </a:rPr>
              <a:t>.x</a:t>
            </a:r>
            <a:r>
              <a:rPr lang="en-US" sz="2400" b="0" dirty="0">
                <a:latin typeface="Consolas" panose="020B0609020204030204" pitchFamily="49" charset="0"/>
              </a:rPr>
              <a:t>*</a:t>
            </a:r>
            <a:r>
              <a:rPr lang="en-US" sz="2400" b="0" dirty="0">
                <a:solidFill>
                  <a:schemeClr val="accent1">
                    <a:lumMod val="75000"/>
                  </a:schemeClr>
                </a:solidFill>
                <a:latin typeface="Consolas" panose="020B0609020204030204" pitchFamily="49" charset="0"/>
              </a:rPr>
              <a:t>v[</a:t>
            </a:r>
            <a:r>
              <a:rPr lang="en-US" sz="2400" b="0" dirty="0" err="1">
                <a:solidFill>
                  <a:schemeClr val="accent1">
                    <a:lumMod val="75000"/>
                  </a:schemeClr>
                </a:solidFill>
                <a:latin typeface="Consolas" panose="020B0609020204030204" pitchFamily="49" charset="0"/>
              </a:rPr>
              <a:t>i</a:t>
            </a:r>
            <a:r>
              <a:rPr lang="en-US" sz="2400" b="0" dirty="0">
                <a:solidFill>
                  <a:schemeClr val="accent1">
                    <a:lumMod val="75000"/>
                  </a:schemeClr>
                </a:solidFill>
                <a:latin typeface="Consolas" panose="020B0609020204030204" pitchFamily="49" charset="0"/>
              </a:rPr>
              <a:t>]</a:t>
            </a:r>
            <a:r>
              <a:rPr lang="en-US" sz="2400" b="0" dirty="0">
                <a:solidFill>
                  <a:srgbClr val="00B0F0"/>
                </a:solidFill>
                <a:latin typeface="Consolas" panose="020B0609020204030204" pitchFamily="49" charset="0"/>
              </a:rPr>
              <a:t>.x</a:t>
            </a:r>
            <a:r>
              <a:rPr lang="en-US" sz="2400" b="0" dirty="0">
                <a:latin typeface="Consolas" panose="020B0609020204030204" pitchFamily="49" charset="0"/>
              </a:rPr>
              <a:t> + </a:t>
            </a:r>
            <a:r>
              <a:rPr lang="en-US" sz="2400" b="0" dirty="0">
                <a:solidFill>
                  <a:schemeClr val="accent1">
                    <a:lumMod val="75000"/>
                  </a:schemeClr>
                </a:solidFill>
                <a:latin typeface="Consolas" panose="020B0609020204030204" pitchFamily="49" charset="0"/>
              </a:rPr>
              <a:t>v[</a:t>
            </a:r>
            <a:r>
              <a:rPr lang="en-US" sz="2400" b="0" dirty="0" err="1">
                <a:solidFill>
                  <a:schemeClr val="accent1">
                    <a:lumMod val="75000"/>
                  </a:schemeClr>
                </a:solidFill>
                <a:latin typeface="Consolas" panose="020B0609020204030204" pitchFamily="49" charset="0"/>
              </a:rPr>
              <a:t>i</a:t>
            </a:r>
            <a:r>
              <a:rPr lang="en-US" sz="2400" b="0" dirty="0">
                <a:solidFill>
                  <a:schemeClr val="accent1">
                    <a:lumMod val="75000"/>
                  </a:schemeClr>
                </a:solidFill>
                <a:latin typeface="Consolas" panose="020B0609020204030204" pitchFamily="49" charset="0"/>
              </a:rPr>
              <a:t>]</a:t>
            </a:r>
            <a:r>
              <a:rPr lang="en-US" sz="2400" b="0" dirty="0">
                <a:solidFill>
                  <a:srgbClr val="7030A0"/>
                </a:solidFill>
                <a:latin typeface="Consolas" panose="020B0609020204030204" pitchFamily="49" charset="0"/>
              </a:rPr>
              <a:t>.y</a:t>
            </a:r>
            <a:r>
              <a:rPr lang="en-US" sz="2400" b="0" dirty="0">
                <a:latin typeface="Consolas" panose="020B0609020204030204" pitchFamily="49" charset="0"/>
              </a:rPr>
              <a:t>*</a:t>
            </a:r>
            <a:r>
              <a:rPr lang="en-US" sz="2400" b="0" dirty="0">
                <a:solidFill>
                  <a:schemeClr val="accent1">
                    <a:lumMod val="75000"/>
                  </a:schemeClr>
                </a:solidFill>
                <a:latin typeface="Consolas" panose="020B0609020204030204" pitchFamily="49" charset="0"/>
              </a:rPr>
              <a:t>v[</a:t>
            </a:r>
            <a:r>
              <a:rPr lang="en-US" sz="2400" b="0" dirty="0" err="1">
                <a:solidFill>
                  <a:schemeClr val="accent1">
                    <a:lumMod val="75000"/>
                  </a:schemeClr>
                </a:solidFill>
                <a:latin typeface="Consolas" panose="020B0609020204030204" pitchFamily="49" charset="0"/>
              </a:rPr>
              <a:t>i</a:t>
            </a:r>
            <a:r>
              <a:rPr lang="en-US" sz="2400" b="0" dirty="0">
                <a:solidFill>
                  <a:schemeClr val="accent1">
                    <a:lumMod val="75000"/>
                  </a:schemeClr>
                </a:solidFill>
                <a:latin typeface="Consolas" panose="020B0609020204030204" pitchFamily="49" charset="0"/>
              </a:rPr>
              <a:t>]</a:t>
            </a:r>
            <a:r>
              <a:rPr lang="en-US" sz="2400" b="0" dirty="0">
                <a:solidFill>
                  <a:srgbClr val="7030A0"/>
                </a:solidFill>
                <a:latin typeface="Consolas" panose="020B0609020204030204" pitchFamily="49" charset="0"/>
              </a:rPr>
              <a:t>.y</a:t>
            </a:r>
            <a:r>
              <a:rPr lang="en-US" sz="2400" b="0" dirty="0">
                <a:latin typeface="Consolas" panose="020B0609020204030204" pitchFamily="49" charset="0"/>
              </a:rPr>
              <a:t>;</a:t>
            </a:r>
            <a:endParaRPr lang="en-US" sz="2400" dirty="0">
              <a:latin typeface="Consolas" panose="020B0609020204030204" pitchFamily="49" charset="0"/>
            </a:endParaRPr>
          </a:p>
          <a:p>
            <a:pPr marL="400050" lvl="1" indent="0">
              <a:buNone/>
            </a:pPr>
            <a:r>
              <a:rPr lang="en-US" sz="2400" dirty="0">
                <a:latin typeface="Consolas" panose="020B0609020204030204" pitchFamily="49" charset="0"/>
              </a:rPr>
              <a:t>  </a:t>
            </a:r>
            <a:r>
              <a:rPr lang="en-US" sz="2400" dirty="0"/>
              <a:t>→</a:t>
            </a:r>
            <a:r>
              <a:rPr lang="en-US" sz="2400" dirty="0">
                <a:latin typeface="Consolas" panose="020B0609020204030204" pitchFamily="49" charset="0"/>
              </a:rPr>
              <a:t>  </a:t>
            </a:r>
          </a:p>
          <a:p>
            <a:pPr marL="400050" lvl="1" indent="0">
              <a:buNone/>
            </a:pPr>
            <a:r>
              <a:rPr lang="en-US" sz="2400" b="0" dirty="0" err="1">
                <a:latin typeface="Consolas" panose="020B0609020204030204" pitchFamily="49" charset="0"/>
              </a:rPr>
              <a:t>elt</a:t>
            </a:r>
            <a:r>
              <a:rPr lang="en-US" sz="2400" b="0" dirty="0">
                <a:latin typeface="Consolas" panose="020B0609020204030204" pitchFamily="49" charset="0"/>
              </a:rPr>
              <a:t> = </a:t>
            </a:r>
            <a:r>
              <a:rPr lang="en-US" sz="2400" b="0" dirty="0">
                <a:solidFill>
                  <a:schemeClr val="accent1">
                    <a:lumMod val="75000"/>
                  </a:schemeClr>
                </a:solidFill>
                <a:latin typeface="Consolas" panose="020B0609020204030204" pitchFamily="49" charset="0"/>
              </a:rPr>
              <a:t>&amp;v[</a:t>
            </a:r>
            <a:r>
              <a:rPr lang="en-US" sz="2400" b="0" dirty="0" err="1">
                <a:solidFill>
                  <a:schemeClr val="accent1">
                    <a:lumMod val="75000"/>
                  </a:schemeClr>
                </a:solidFill>
                <a:latin typeface="Consolas" panose="020B0609020204030204" pitchFamily="49" charset="0"/>
              </a:rPr>
              <a:t>i</a:t>
            </a:r>
            <a:r>
              <a:rPr lang="en-US" sz="2400" b="0" dirty="0">
                <a:solidFill>
                  <a:schemeClr val="accent1">
                    <a:lumMod val="75000"/>
                  </a:schemeClr>
                </a:solidFill>
                <a:latin typeface="Consolas" panose="020B0609020204030204" pitchFamily="49" charset="0"/>
              </a:rPr>
              <a:t>]</a:t>
            </a:r>
            <a:r>
              <a:rPr lang="en-US" sz="2400" b="0" dirty="0">
                <a:latin typeface="Consolas" panose="020B0609020204030204" pitchFamily="49" charset="0"/>
              </a:rPr>
              <a:t>;</a:t>
            </a:r>
          </a:p>
          <a:p>
            <a:pPr marL="400050" lvl="1" indent="0">
              <a:buNone/>
            </a:pPr>
            <a:r>
              <a:rPr lang="en-US" sz="2400" b="0" dirty="0">
                <a:latin typeface="Consolas" panose="020B0609020204030204" pitchFamily="49" charset="0"/>
              </a:rPr>
              <a:t>x = </a:t>
            </a:r>
            <a:r>
              <a:rPr lang="en-US" sz="2400" b="0" dirty="0" err="1">
                <a:solidFill>
                  <a:srgbClr val="00B0F0"/>
                </a:solidFill>
                <a:latin typeface="Consolas" panose="020B0609020204030204" pitchFamily="49" charset="0"/>
              </a:rPr>
              <a:t>elt</a:t>
            </a:r>
            <a:r>
              <a:rPr lang="en-US" sz="2400" b="0" dirty="0">
                <a:solidFill>
                  <a:srgbClr val="00B0F0"/>
                </a:solidFill>
                <a:latin typeface="Consolas" panose="020B0609020204030204" pitchFamily="49" charset="0"/>
              </a:rPr>
              <a:t>-&gt;x</a:t>
            </a:r>
            <a:r>
              <a:rPr lang="en-US" sz="2400" b="0" dirty="0">
                <a:latin typeface="Consolas" panose="020B0609020204030204" pitchFamily="49" charset="0"/>
              </a:rPr>
              <a:t>;</a:t>
            </a:r>
          </a:p>
          <a:p>
            <a:pPr marL="400050" lvl="1" indent="0">
              <a:buNone/>
            </a:pPr>
            <a:r>
              <a:rPr lang="en-US" sz="2400" b="0" dirty="0">
                <a:latin typeface="Consolas" panose="020B0609020204030204" pitchFamily="49" charset="0"/>
              </a:rPr>
              <a:t>y = </a:t>
            </a:r>
            <a:r>
              <a:rPr lang="en-US" sz="2400" b="0" dirty="0" err="1">
                <a:solidFill>
                  <a:srgbClr val="7030A0"/>
                </a:solidFill>
                <a:latin typeface="Consolas" panose="020B0609020204030204" pitchFamily="49" charset="0"/>
              </a:rPr>
              <a:t>elt</a:t>
            </a:r>
            <a:r>
              <a:rPr lang="en-US" sz="2400" b="0" dirty="0">
                <a:solidFill>
                  <a:srgbClr val="7030A0"/>
                </a:solidFill>
                <a:latin typeface="Consolas" panose="020B0609020204030204" pitchFamily="49" charset="0"/>
              </a:rPr>
              <a:t>-&gt;y</a:t>
            </a:r>
            <a:r>
              <a:rPr lang="en-US" sz="2400" b="0" dirty="0">
                <a:latin typeface="Consolas" panose="020B0609020204030204" pitchFamily="49" charset="0"/>
              </a:rPr>
              <a:t>;</a:t>
            </a:r>
          </a:p>
          <a:p>
            <a:pPr marL="400050" lvl="1" indent="0">
              <a:buNone/>
            </a:pPr>
            <a:r>
              <a:rPr lang="en-US" sz="2400" b="0" dirty="0">
                <a:latin typeface="Consolas" panose="020B0609020204030204" pitchFamily="49" charset="0"/>
              </a:rPr>
              <a:t>norm[</a:t>
            </a:r>
            <a:r>
              <a:rPr lang="en-US" sz="2400" b="0" dirty="0" err="1">
                <a:latin typeface="Consolas" panose="020B0609020204030204" pitchFamily="49" charset="0"/>
              </a:rPr>
              <a:t>i</a:t>
            </a:r>
            <a:r>
              <a:rPr lang="en-US" sz="2400" b="0" dirty="0">
                <a:latin typeface="Consolas" panose="020B0609020204030204" pitchFamily="49" charset="0"/>
              </a:rPr>
              <a:t>] = x*x + y*y;</a:t>
            </a:r>
          </a:p>
          <a:p>
            <a:endParaRPr lang="en-US" dirty="0"/>
          </a:p>
        </p:txBody>
      </p:sp>
    </p:spTree>
    <p:extLst>
      <p:ext uri="{BB962C8B-B14F-4D97-AF65-F5344CB8AC3E}">
        <p14:creationId xmlns:p14="http://schemas.microsoft.com/office/powerpoint/2010/main" val="102597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357018" y="435678"/>
            <a:ext cx="7592093" cy="762000"/>
          </a:xfrm>
        </p:spPr>
        <p:txBody>
          <a:bodyPr/>
          <a:lstStyle/>
          <a:p>
            <a:r>
              <a:rPr lang="en-US" dirty="0"/>
              <a:t>Code motion</a:t>
            </a:r>
          </a:p>
        </p:txBody>
      </p:sp>
      <p:sp>
        <p:nvSpPr>
          <p:cNvPr id="385027" name="Rectangle 3"/>
          <p:cNvSpPr>
            <a:spLocks noGrp="1" noChangeArrowheads="1"/>
          </p:cNvSpPr>
          <p:nvPr>
            <p:ph idx="1"/>
          </p:nvPr>
        </p:nvSpPr>
        <p:spPr>
          <a:xfrm>
            <a:off x="396875" y="1362075"/>
            <a:ext cx="7896225" cy="4972050"/>
          </a:xfrm>
        </p:spPr>
        <p:txBody>
          <a:bodyPr lIns="90487" tIns="44450" rIns="90487" bIns="44450"/>
          <a:lstStyle/>
          <a:p>
            <a:r>
              <a:rPr lang="en-US" dirty="0"/>
              <a:t>Move calculations out of a loop</a:t>
            </a:r>
          </a:p>
          <a:p>
            <a:r>
              <a:rPr lang="en-US" dirty="0"/>
              <a:t>Only valid if every iteration would produce same result</a:t>
            </a:r>
          </a:p>
          <a:p>
            <a:pPr marL="0" indent="0" algn="l">
              <a:lnSpc>
                <a:spcPct val="100000"/>
              </a:lnSpc>
              <a:buNone/>
            </a:pPr>
            <a:br>
              <a:rPr lang="en-US" sz="2400" dirty="0">
                <a:latin typeface="Courier New" pitchFamily="49" charset="0"/>
              </a:rPr>
            </a:br>
            <a:r>
              <a:rPr lang="en-US" sz="2400" b="0" dirty="0">
                <a:latin typeface="Consolas" panose="020B0609020204030204" pitchFamily="49" charset="0"/>
              </a:rPr>
              <a:t>long j;</a:t>
            </a:r>
            <a:br>
              <a:rPr lang="en-US" sz="2400" b="0" dirty="0">
                <a:latin typeface="Consolas" panose="020B0609020204030204" pitchFamily="49" charset="0"/>
              </a:rPr>
            </a:br>
            <a:r>
              <a:rPr lang="en-US" sz="2400" b="0" dirty="0">
                <a:latin typeface="Consolas" panose="020B0609020204030204" pitchFamily="49" charset="0"/>
              </a:rPr>
              <a:t>for (j = 0; j &lt; n; </a:t>
            </a:r>
            <a:r>
              <a:rPr lang="en-US" sz="2400" b="0" dirty="0" err="1">
                <a:latin typeface="Consolas" panose="020B0609020204030204" pitchFamily="49" charset="0"/>
              </a:rPr>
              <a:t>j++</a:t>
            </a:r>
            <a:r>
              <a:rPr lang="en-US" sz="2400" b="0" dirty="0">
                <a:latin typeface="Consolas" panose="020B0609020204030204" pitchFamily="49" charset="0"/>
              </a:rPr>
              <a:t>)</a:t>
            </a:r>
            <a:br>
              <a:rPr lang="en-US" sz="2400" b="0" dirty="0">
                <a:latin typeface="Consolas" panose="020B0609020204030204" pitchFamily="49" charset="0"/>
              </a:rPr>
            </a:br>
            <a:r>
              <a:rPr lang="en-US" b="0" dirty="0">
                <a:latin typeface="Consolas" panose="020B0609020204030204" pitchFamily="49" charset="0"/>
              </a:rPr>
              <a:t>    </a:t>
            </a:r>
            <a:r>
              <a:rPr lang="en-US" sz="2400" b="0" dirty="0">
                <a:latin typeface="Consolas" panose="020B0609020204030204" pitchFamily="49" charset="0"/>
              </a:rPr>
              <a:t>a[</a:t>
            </a:r>
            <a:r>
              <a:rPr lang="en-US" sz="2400" b="0" dirty="0">
                <a:solidFill>
                  <a:srgbClr val="C00000"/>
                </a:solidFill>
                <a:latin typeface="Consolas" panose="020B0609020204030204" pitchFamily="49" charset="0"/>
              </a:rPr>
              <a:t>n*</a:t>
            </a:r>
            <a:r>
              <a:rPr lang="en-US" sz="2400" b="0" dirty="0" err="1">
                <a:solidFill>
                  <a:srgbClr val="C00000"/>
                </a:solidFill>
                <a:latin typeface="Consolas" panose="020B0609020204030204" pitchFamily="49" charset="0"/>
              </a:rPr>
              <a:t>i</a:t>
            </a:r>
            <a:r>
              <a:rPr lang="en-US" sz="2400" b="0" dirty="0" err="1">
                <a:latin typeface="Consolas" panose="020B0609020204030204" pitchFamily="49" charset="0"/>
              </a:rPr>
              <a:t>+j</a:t>
            </a:r>
            <a:r>
              <a:rPr lang="en-US" sz="2400" b="0" dirty="0">
                <a:latin typeface="Consolas" panose="020B0609020204030204" pitchFamily="49" charset="0"/>
              </a:rPr>
              <a:t>] = b[j];</a:t>
            </a:r>
          </a:p>
          <a:p>
            <a:pPr marL="0" indent="0" algn="l">
              <a:lnSpc>
                <a:spcPct val="100000"/>
              </a:lnSpc>
              <a:buNone/>
            </a:pPr>
            <a:r>
              <a:rPr lang="en-US" b="0" dirty="0">
                <a:latin typeface="Consolas" panose="020B0609020204030204" pitchFamily="49" charset="0"/>
              </a:rPr>
              <a:t> </a:t>
            </a:r>
            <a:r>
              <a:rPr lang="en-US" dirty="0"/>
              <a:t>→</a:t>
            </a:r>
            <a:br>
              <a:rPr lang="en-US" dirty="0">
                <a:latin typeface="Consolas" panose="020B0609020204030204" pitchFamily="49" charset="0"/>
              </a:rPr>
            </a:br>
            <a:r>
              <a:rPr lang="en-US" sz="2400" b="0" dirty="0">
                <a:latin typeface="Consolas" panose="020B0609020204030204" pitchFamily="49" charset="0"/>
              </a:rPr>
              <a:t>long j;</a:t>
            </a:r>
          </a:p>
          <a:p>
            <a:pPr marL="0" indent="0">
              <a:buNone/>
            </a:pPr>
            <a:r>
              <a:rPr lang="en-US" b="0" i="1" dirty="0">
                <a:solidFill>
                  <a:srgbClr val="00B0F0"/>
                </a:solidFill>
                <a:latin typeface="Consolas" panose="020B0609020204030204" pitchFamily="49" charset="0"/>
              </a:rPr>
              <a:t>int </a:t>
            </a:r>
            <a:r>
              <a:rPr lang="en-US" b="0" i="1" dirty="0" err="1">
                <a:solidFill>
                  <a:srgbClr val="00B0F0"/>
                </a:solidFill>
                <a:latin typeface="Consolas" panose="020B0609020204030204" pitchFamily="49" charset="0"/>
              </a:rPr>
              <a:t>ni</a:t>
            </a:r>
            <a:r>
              <a:rPr lang="en-US" b="0" i="1" dirty="0">
                <a:solidFill>
                  <a:srgbClr val="00B0F0"/>
                </a:solidFill>
                <a:latin typeface="Consolas" panose="020B0609020204030204" pitchFamily="49" charset="0"/>
              </a:rPr>
              <a:t> = n*</a:t>
            </a:r>
            <a:r>
              <a:rPr lang="en-US" b="0" i="1" dirty="0" err="1">
                <a:solidFill>
                  <a:srgbClr val="00B0F0"/>
                </a:solidFill>
                <a:latin typeface="Consolas" panose="020B0609020204030204" pitchFamily="49" charset="0"/>
              </a:rPr>
              <a:t>i</a:t>
            </a:r>
            <a:r>
              <a:rPr lang="en-US" b="0" i="1" dirty="0">
                <a:solidFill>
                  <a:srgbClr val="00B0F0"/>
                </a:solidFill>
                <a:latin typeface="Consolas" panose="020B0609020204030204" pitchFamily="49" charset="0"/>
              </a:rPr>
              <a:t>;</a:t>
            </a:r>
            <a:br>
              <a:rPr lang="en-US" sz="2400" b="0" i="1" dirty="0">
                <a:solidFill>
                  <a:srgbClr val="00B0F0"/>
                </a:solidFill>
                <a:latin typeface="Consolas" panose="020B0609020204030204" pitchFamily="49" charset="0"/>
              </a:rPr>
            </a:br>
            <a:r>
              <a:rPr lang="en-US" sz="2400" b="0" dirty="0">
                <a:latin typeface="Consolas" panose="020B0609020204030204" pitchFamily="49" charset="0"/>
              </a:rPr>
              <a:t>for (j = 0; j &lt; n; </a:t>
            </a:r>
            <a:r>
              <a:rPr lang="en-US" sz="2400" b="0" dirty="0" err="1">
                <a:latin typeface="Consolas" panose="020B0609020204030204" pitchFamily="49" charset="0"/>
              </a:rPr>
              <a:t>j++</a:t>
            </a:r>
            <a:r>
              <a:rPr lang="en-US" sz="2400" b="0" dirty="0">
                <a:latin typeface="Consolas" panose="020B0609020204030204" pitchFamily="49" charset="0"/>
              </a:rPr>
              <a:t>)</a:t>
            </a:r>
            <a:br>
              <a:rPr lang="en-US" sz="2400" b="0" dirty="0">
                <a:latin typeface="Consolas" panose="020B0609020204030204" pitchFamily="49" charset="0"/>
              </a:rPr>
            </a:br>
            <a:r>
              <a:rPr lang="en-US" b="0" dirty="0">
                <a:latin typeface="Consolas" panose="020B0609020204030204" pitchFamily="49" charset="0"/>
              </a:rPr>
              <a:t>    </a:t>
            </a:r>
            <a:r>
              <a:rPr lang="en-US" sz="2400" b="0" dirty="0">
                <a:latin typeface="Consolas" panose="020B0609020204030204" pitchFamily="49" charset="0"/>
              </a:rPr>
              <a:t>a[</a:t>
            </a:r>
            <a:r>
              <a:rPr lang="en-US" sz="2400" b="0" i="1" dirty="0" err="1">
                <a:solidFill>
                  <a:srgbClr val="00B0F0"/>
                </a:solidFill>
                <a:latin typeface="Consolas" panose="020B0609020204030204" pitchFamily="49" charset="0"/>
              </a:rPr>
              <a:t>ni</a:t>
            </a:r>
            <a:r>
              <a:rPr lang="en-US" sz="2400" b="0" dirty="0" err="1">
                <a:latin typeface="Consolas" panose="020B0609020204030204" pitchFamily="49" charset="0"/>
              </a:rPr>
              <a:t>+j</a:t>
            </a:r>
            <a:r>
              <a:rPr lang="en-US" sz="2400" b="0" dirty="0">
                <a:latin typeface="Consolas" panose="020B0609020204030204" pitchFamily="49" charset="0"/>
              </a:rPr>
              <a:t>] = b[j];</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502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50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C56C7-9AD8-425E-BD86-1C826035B8E6}"/>
              </a:ext>
            </a:extLst>
          </p:cNvPr>
          <p:cNvSpPr>
            <a:spLocks noGrp="1"/>
          </p:cNvSpPr>
          <p:nvPr>
            <p:ph type="title"/>
          </p:nvPr>
        </p:nvSpPr>
        <p:spPr/>
        <p:txBody>
          <a:bodyPr/>
          <a:lstStyle/>
          <a:p>
            <a:r>
              <a:rPr lang="en-US" dirty="0" err="1"/>
              <a:t>Inlining</a:t>
            </a:r>
            <a:endParaRPr lang="en-US" dirty="0"/>
          </a:p>
        </p:txBody>
      </p:sp>
      <p:sp>
        <p:nvSpPr>
          <p:cNvPr id="3" name="Content Placeholder 2">
            <a:extLst>
              <a:ext uri="{FF2B5EF4-FFF2-40B4-BE49-F238E27FC236}">
                <a16:creationId xmlns:a16="http://schemas.microsoft.com/office/drawing/2014/main" id="{55F58940-CD92-4EF2-8178-F8948348F0CD}"/>
              </a:ext>
            </a:extLst>
          </p:cNvPr>
          <p:cNvSpPr>
            <a:spLocks noGrp="1"/>
          </p:cNvSpPr>
          <p:nvPr>
            <p:ph idx="1"/>
          </p:nvPr>
        </p:nvSpPr>
        <p:spPr>
          <a:xfrm>
            <a:off x="396875" y="1362075"/>
            <a:ext cx="7896225" cy="1304925"/>
          </a:xfrm>
        </p:spPr>
        <p:txBody>
          <a:bodyPr/>
          <a:lstStyle/>
          <a:p>
            <a:r>
              <a:rPr lang="en-US" dirty="0"/>
              <a:t>Copy body of a function into its caller(s)</a:t>
            </a:r>
          </a:p>
          <a:p>
            <a:pPr lvl="1"/>
            <a:r>
              <a:rPr lang="en-US" dirty="0"/>
              <a:t>Can create opportunities for many other optimizations</a:t>
            </a:r>
          </a:p>
          <a:p>
            <a:pPr lvl="1"/>
            <a:r>
              <a:rPr lang="en-US" dirty="0"/>
              <a:t>Can make code much bigger and therefore slower (size; </a:t>
            </a:r>
            <a:r>
              <a:rPr lang="en-US" dirty="0" err="1"/>
              <a:t>i</a:t>
            </a:r>
            <a:r>
              <a:rPr lang="en-US" dirty="0"/>
              <a:t>-cache)</a:t>
            </a:r>
          </a:p>
          <a:p>
            <a:pPr lvl="1"/>
            <a:endParaRPr lang="en-US" dirty="0"/>
          </a:p>
        </p:txBody>
      </p:sp>
      <p:sp>
        <p:nvSpPr>
          <p:cNvPr id="9" name="Rectangle 2">
            <a:extLst>
              <a:ext uri="{FF2B5EF4-FFF2-40B4-BE49-F238E27FC236}">
                <a16:creationId xmlns:a16="http://schemas.microsoft.com/office/drawing/2014/main" id="{6A1C81FA-57D8-4C76-A46C-3CAB38306673}"/>
              </a:ext>
            </a:extLst>
          </p:cNvPr>
          <p:cNvSpPr>
            <a:spLocks noChangeArrowheads="1"/>
          </p:cNvSpPr>
          <p:nvPr/>
        </p:nvSpPr>
        <p:spPr bwMode="auto">
          <a:xfrm>
            <a:off x="396875" y="2971800"/>
            <a:ext cx="196880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int </a:t>
            </a:r>
            <a:r>
              <a:rPr kumimoji="0" lang="en-US" altLang="en-US" sz="1200" b="0" i="0" u="none" strike="noStrike" cap="none" normalizeH="0" baseline="0" dirty="0" err="1">
                <a:ln>
                  <a:noFill/>
                </a:ln>
                <a:solidFill>
                  <a:schemeClr val="tx1"/>
                </a:solidFill>
                <a:effectLst/>
                <a:latin typeface="Consolas" panose="020B0609020204030204" pitchFamily="49" charset="0"/>
              </a:rPr>
              <a:t>pred</a:t>
            </a:r>
            <a:r>
              <a:rPr kumimoji="0" lang="en-US" altLang="en-US" sz="1200" b="0" i="0" u="none" strike="noStrike" cap="none" normalizeH="0" baseline="0" dirty="0">
                <a:ln>
                  <a:noFill/>
                </a:ln>
                <a:solidFill>
                  <a:schemeClr val="tx1"/>
                </a:solidFill>
                <a:effectLst/>
                <a:latin typeface="Consolas" panose="020B0609020204030204" pitchFamily="49" charset="0"/>
              </a:rPr>
              <a:t>(int x)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if (x == 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return 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else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return x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0"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int </a:t>
            </a:r>
            <a:r>
              <a:rPr kumimoji="0" lang="en-US" altLang="en-US" sz="1200" b="0" i="0" u="none" strike="noStrike" cap="none" normalizeH="0" baseline="0" dirty="0" err="1">
                <a:ln>
                  <a:noFill/>
                </a:ln>
                <a:solidFill>
                  <a:schemeClr val="tx1"/>
                </a:solidFill>
                <a:effectLst/>
                <a:latin typeface="Consolas" panose="020B0609020204030204" pitchFamily="49" charset="0"/>
              </a:rPr>
              <a:t>func</a:t>
            </a:r>
            <a:r>
              <a:rPr kumimoji="0" lang="en-US" altLang="en-US" sz="1200" b="0" i="0" u="none" strike="noStrike" cap="none" normalizeH="0" baseline="0" dirty="0">
                <a:ln>
                  <a:noFill/>
                </a:ln>
                <a:solidFill>
                  <a:schemeClr val="tx1"/>
                </a:solidFill>
                <a:effectLst/>
                <a:latin typeface="Consolas" panose="020B0609020204030204" pitchFamily="49" charset="0"/>
              </a:rPr>
              <a:t>(int 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a:latin typeface="Consolas" panose="020B0609020204030204" pitchFamily="49" charset="0"/>
              </a:rPr>
              <a:t>    return </a:t>
            </a:r>
            <a:r>
              <a:rPr lang="en-US" altLang="en-US" sz="1200" b="0" dirty="0" err="1">
                <a:latin typeface="Consolas" panose="020B0609020204030204" pitchFamily="49" charset="0"/>
              </a:rPr>
              <a:t>pred</a:t>
            </a:r>
            <a:r>
              <a:rPr lang="en-US" altLang="en-US" sz="1200" b="0" dirty="0">
                <a:latin typeface="Consolas" panose="020B0609020204030204" pitchFamily="49" charset="0"/>
              </a:rPr>
              <a: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 </a:t>
            </a:r>
            <a:r>
              <a:rPr kumimoji="0" lang="en-US" altLang="en-US" sz="1200" b="0" i="0" u="none" strike="noStrike" cap="none" normalizeH="0" baseline="0" dirty="0" err="1">
                <a:ln>
                  <a:noFill/>
                </a:ln>
                <a:solidFill>
                  <a:schemeClr val="tx1"/>
                </a:solidFill>
                <a:effectLst/>
                <a:latin typeface="Consolas" panose="020B0609020204030204" pitchFamily="49" charset="0"/>
              </a:rPr>
              <a:t>pred</a:t>
            </a:r>
            <a:r>
              <a:rPr kumimoji="0" lang="en-US" altLang="en-US" sz="1200" b="0" i="0" u="none" strike="noStrike" cap="none" normalizeH="0" baseline="0" dirty="0">
                <a:ln>
                  <a:noFill/>
                </a:ln>
                <a:solidFill>
                  <a:schemeClr val="tx1"/>
                </a:solidFill>
                <a:effectLst/>
                <a:latin typeface="Consolas" panose="020B0609020204030204" pitchFamily="49" charset="0"/>
              </a:rPr>
              <a:t>(0)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a:latin typeface="Consolas" panose="020B0609020204030204" pitchFamily="49" charset="0"/>
              </a:rPr>
              <a:t>         + </a:t>
            </a:r>
            <a:r>
              <a:rPr lang="en-US" altLang="en-US" sz="1200" b="0" dirty="0" err="1">
                <a:latin typeface="Consolas" panose="020B0609020204030204" pitchFamily="49" charset="0"/>
              </a:rPr>
              <a:t>pred</a:t>
            </a:r>
            <a:r>
              <a:rPr lang="en-US" altLang="en-US" sz="1200" b="0" dirty="0">
                <a:latin typeface="Consolas" panose="020B0609020204030204" pitchFamily="49" charset="0"/>
              </a:rPr>
              <a:t>(y+1);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a:t>
            </a:r>
          </a:p>
        </p:txBody>
      </p:sp>
      <p:sp>
        <p:nvSpPr>
          <p:cNvPr id="10" name="Rectangle 3">
            <a:extLst>
              <a:ext uri="{FF2B5EF4-FFF2-40B4-BE49-F238E27FC236}">
                <a16:creationId xmlns:a16="http://schemas.microsoft.com/office/drawing/2014/main" id="{3C6C6592-D73E-4FDB-A0CD-FDE1906D0522}"/>
              </a:ext>
            </a:extLst>
          </p:cNvPr>
          <p:cNvSpPr>
            <a:spLocks noChangeArrowheads="1"/>
          </p:cNvSpPr>
          <p:nvPr/>
        </p:nvSpPr>
        <p:spPr bwMode="auto">
          <a:xfrm>
            <a:off x="3114675" y="2970354"/>
            <a:ext cx="4432624"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int </a:t>
            </a:r>
            <a:r>
              <a:rPr kumimoji="0" lang="en-US" altLang="en-US" sz="1200" b="0" i="0" u="none" strike="noStrike" cap="none" normalizeH="0" baseline="0" dirty="0" err="1">
                <a:ln>
                  <a:noFill/>
                </a:ln>
                <a:solidFill>
                  <a:schemeClr val="tx1"/>
                </a:solidFill>
                <a:effectLst/>
                <a:latin typeface="Consolas" panose="020B0609020204030204" pitchFamily="49" charset="0"/>
              </a:rPr>
              <a:t>func</a:t>
            </a:r>
            <a:r>
              <a:rPr kumimoji="0" lang="en-US" altLang="en-US" sz="1200" b="0" i="0" u="none" strike="noStrike" cap="none" normalizeH="0" baseline="0" dirty="0">
                <a:ln>
                  <a:noFill/>
                </a:ln>
                <a:solidFill>
                  <a:schemeClr val="tx1"/>
                </a:solidFill>
                <a:effectLst/>
                <a:latin typeface="Consolas" panose="020B0609020204030204" pitchFamily="49" charset="0"/>
              </a:rPr>
              <a:t>(int y)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int </a:t>
            </a:r>
            <a:r>
              <a:rPr kumimoji="0" lang="en-US" altLang="en-US" sz="1200" b="0" i="0" u="none" strike="noStrike" cap="none" normalizeH="0" baseline="0" dirty="0" err="1">
                <a:ln>
                  <a:noFill/>
                </a:ln>
                <a:solidFill>
                  <a:schemeClr val="tx1"/>
                </a:solidFill>
                <a:effectLst/>
                <a:latin typeface="Consolas" panose="020B0609020204030204" pitchFamily="49" charset="0"/>
              </a:rPr>
              <a:t>tmp</a:t>
            </a:r>
            <a:r>
              <a:rPr kumimoji="0" lang="en-US" altLang="en-US" sz="1200" b="0" i="0" u="none" strike="noStrike" cap="none" normalizeH="0" baseline="0" dirty="0">
                <a:ln>
                  <a:noFill/>
                </a:ln>
                <a:solidFill>
                  <a:schemeClr val="tx1"/>
                </a:solidFill>
                <a:effectLst/>
                <a:latin typeface="Consolas" panose="020B060902020403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if (y == 0) </a:t>
            </a:r>
            <a:r>
              <a:rPr kumimoji="0" lang="en-US" altLang="en-US" sz="1200" b="0" i="0" u="none" strike="noStrike" cap="none" normalizeH="0" baseline="0" dirty="0" err="1">
                <a:ln>
                  <a:noFill/>
                </a:ln>
                <a:solidFill>
                  <a:schemeClr val="tx1"/>
                </a:solidFill>
                <a:effectLst/>
                <a:latin typeface="Consolas" panose="020B0609020204030204" pitchFamily="49" charset="0"/>
              </a:rPr>
              <a:t>tmp</a:t>
            </a:r>
            <a:r>
              <a:rPr kumimoji="0" lang="en-US" altLang="en-US" sz="1200" b="0" i="0" u="none" strike="noStrike" cap="none" normalizeH="0" baseline="0" dirty="0">
                <a:ln>
                  <a:noFill/>
                </a:ln>
                <a:solidFill>
                  <a:schemeClr val="tx1"/>
                </a:solidFill>
                <a:effectLst/>
                <a:latin typeface="Consolas" panose="020B0609020204030204" pitchFamily="49" charset="0"/>
              </a:rPr>
              <a:t> = 0; else </a:t>
            </a:r>
            <a:r>
              <a:rPr kumimoji="0" lang="en-US" altLang="en-US" sz="1200" b="0" i="0" u="none" strike="noStrike" cap="none" normalizeH="0" baseline="0" dirty="0" err="1">
                <a:ln>
                  <a:noFill/>
                </a:ln>
                <a:solidFill>
                  <a:schemeClr val="tx1"/>
                </a:solidFill>
                <a:effectLst/>
                <a:latin typeface="Consolas" panose="020B0609020204030204" pitchFamily="49" charset="0"/>
              </a:rPr>
              <a:t>tmp</a:t>
            </a:r>
            <a:r>
              <a:rPr kumimoji="0" lang="en-US" altLang="en-US" sz="1200" b="0" i="0" u="none" strike="noStrike" cap="none" normalizeH="0" baseline="0" dirty="0">
                <a:ln>
                  <a:noFill/>
                </a:ln>
                <a:solidFill>
                  <a:schemeClr val="tx1"/>
                </a:solidFill>
                <a:effectLst/>
                <a:latin typeface="Consolas" panose="020B0609020204030204" pitchFamily="49" charset="0"/>
              </a:rPr>
              <a:t> = y - 1;</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if (0 == 0) </a:t>
            </a:r>
            <a:r>
              <a:rPr kumimoji="0" lang="en-US" altLang="en-US" sz="1200" b="0" i="0" u="none" strike="noStrike" cap="none" normalizeH="0" baseline="0" dirty="0" err="1">
                <a:ln>
                  <a:noFill/>
                </a:ln>
                <a:solidFill>
                  <a:schemeClr val="tx1"/>
                </a:solidFill>
                <a:effectLst/>
                <a:latin typeface="Consolas" panose="020B0609020204030204" pitchFamily="49" charset="0"/>
              </a:rPr>
              <a:t>tmp</a:t>
            </a:r>
            <a:r>
              <a:rPr kumimoji="0" lang="en-US" altLang="en-US" sz="1200" b="0" i="0" u="none" strike="noStrike" cap="none" normalizeH="0" baseline="0" dirty="0">
                <a:ln>
                  <a:noFill/>
                </a:ln>
                <a:solidFill>
                  <a:schemeClr val="tx1"/>
                </a:solidFill>
                <a:effectLst/>
                <a:latin typeface="Consolas" panose="020B0609020204030204" pitchFamily="49" charset="0"/>
              </a:rPr>
              <a:t> += 0; else </a:t>
            </a:r>
            <a:r>
              <a:rPr kumimoji="0" lang="en-US" altLang="en-US" sz="1200" b="0" i="0" u="none" strike="noStrike" cap="none" normalizeH="0" baseline="0" dirty="0" err="1">
                <a:ln>
                  <a:noFill/>
                </a:ln>
                <a:solidFill>
                  <a:schemeClr val="tx1"/>
                </a:solidFill>
                <a:effectLst/>
                <a:latin typeface="Consolas" panose="020B0609020204030204" pitchFamily="49" charset="0"/>
              </a:rPr>
              <a:t>tmp</a:t>
            </a:r>
            <a:r>
              <a:rPr kumimoji="0" lang="en-US" altLang="en-US" sz="1200" b="0" i="0" u="none" strike="noStrike" cap="none" normalizeH="0" baseline="0" dirty="0">
                <a:ln>
                  <a:noFill/>
                </a:ln>
                <a:solidFill>
                  <a:schemeClr val="tx1"/>
                </a:solidFill>
                <a:effectLst/>
                <a:latin typeface="Consolas" panose="020B0609020204030204" pitchFamily="49" charset="0"/>
              </a:rPr>
              <a:t> += 0 - 1;</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if (y+1 == 0) </a:t>
            </a:r>
            <a:r>
              <a:rPr kumimoji="0" lang="en-US" altLang="en-US" sz="1200" b="0" i="0" u="none" strike="noStrike" cap="none" normalizeH="0" baseline="0" dirty="0" err="1">
                <a:ln>
                  <a:noFill/>
                </a:ln>
                <a:solidFill>
                  <a:schemeClr val="tx1"/>
                </a:solidFill>
                <a:effectLst/>
                <a:latin typeface="Consolas" panose="020B0609020204030204" pitchFamily="49" charset="0"/>
              </a:rPr>
              <a:t>tmp</a:t>
            </a:r>
            <a:r>
              <a:rPr kumimoji="0" lang="en-US" altLang="en-US" sz="1200" b="0" i="0" u="none" strike="noStrike" cap="none" normalizeH="0" baseline="0" dirty="0">
                <a:ln>
                  <a:noFill/>
                </a:ln>
                <a:solidFill>
                  <a:schemeClr val="tx1"/>
                </a:solidFill>
                <a:effectLst/>
                <a:latin typeface="Consolas" panose="020B0609020204030204" pitchFamily="49" charset="0"/>
              </a:rPr>
              <a:t> += 0; else </a:t>
            </a:r>
            <a:r>
              <a:rPr kumimoji="0" lang="en-US" altLang="en-US" sz="1200" b="0" i="0" u="none" strike="noStrike" cap="none" normalizeH="0" baseline="0" dirty="0" err="1">
                <a:ln>
                  <a:noFill/>
                </a:ln>
                <a:solidFill>
                  <a:schemeClr val="tx1"/>
                </a:solidFill>
                <a:effectLst/>
                <a:latin typeface="Consolas" panose="020B0609020204030204" pitchFamily="49" charset="0"/>
              </a:rPr>
              <a:t>tmp</a:t>
            </a:r>
            <a:r>
              <a:rPr kumimoji="0" lang="en-US" altLang="en-US" sz="1200" b="0" i="0" u="none" strike="noStrike" cap="none" normalizeH="0" baseline="0" dirty="0">
                <a:ln>
                  <a:noFill/>
                </a:ln>
                <a:solidFill>
                  <a:schemeClr val="tx1"/>
                </a:solidFill>
                <a:effectLst/>
                <a:latin typeface="Consolas" panose="020B0609020204030204" pitchFamily="49" charset="0"/>
              </a:rPr>
              <a:t> += (y + 1) - 1;</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return </a:t>
            </a:r>
            <a:r>
              <a:rPr kumimoji="0" lang="en-US" altLang="en-US" sz="1200" b="0" i="0" u="none" strike="noStrike" cap="none" normalizeH="0" baseline="0" dirty="0" err="1">
                <a:ln>
                  <a:noFill/>
                </a:ln>
                <a:solidFill>
                  <a:schemeClr val="tx1"/>
                </a:solidFill>
                <a:effectLst/>
                <a:latin typeface="Consolas" panose="020B0609020204030204" pitchFamily="49" charset="0"/>
              </a:rPr>
              <a:t>tmp</a:t>
            </a:r>
            <a:r>
              <a:rPr kumimoji="0" lang="en-US" altLang="en-US" sz="1200" b="0" i="0" u="none" strike="noStrike" cap="none" normalizeH="0" baseline="0" dirty="0">
                <a:ln>
                  <a:noFill/>
                </a:ln>
                <a:solidFill>
                  <a:schemeClr val="tx1"/>
                </a:solidFill>
                <a:effectLst/>
                <a:latin typeface="Consolas" panose="020B060902020403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173081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C56C7-9AD8-425E-BD86-1C826035B8E6}"/>
              </a:ext>
            </a:extLst>
          </p:cNvPr>
          <p:cNvSpPr>
            <a:spLocks noGrp="1"/>
          </p:cNvSpPr>
          <p:nvPr>
            <p:ph type="title"/>
          </p:nvPr>
        </p:nvSpPr>
        <p:spPr/>
        <p:txBody>
          <a:bodyPr/>
          <a:lstStyle/>
          <a:p>
            <a:r>
              <a:rPr lang="en-US" dirty="0" err="1"/>
              <a:t>Inlining</a:t>
            </a:r>
            <a:endParaRPr lang="en-US" dirty="0"/>
          </a:p>
        </p:txBody>
      </p:sp>
      <p:sp>
        <p:nvSpPr>
          <p:cNvPr id="3" name="Content Placeholder 2">
            <a:extLst>
              <a:ext uri="{FF2B5EF4-FFF2-40B4-BE49-F238E27FC236}">
                <a16:creationId xmlns:a16="http://schemas.microsoft.com/office/drawing/2014/main" id="{55F58940-CD92-4EF2-8178-F8948348F0CD}"/>
              </a:ext>
            </a:extLst>
          </p:cNvPr>
          <p:cNvSpPr>
            <a:spLocks noGrp="1"/>
          </p:cNvSpPr>
          <p:nvPr>
            <p:ph idx="1"/>
          </p:nvPr>
        </p:nvSpPr>
        <p:spPr>
          <a:xfrm>
            <a:off x="396875" y="1362075"/>
            <a:ext cx="7896225" cy="1381125"/>
          </a:xfrm>
        </p:spPr>
        <p:txBody>
          <a:bodyPr/>
          <a:lstStyle/>
          <a:p>
            <a:r>
              <a:rPr lang="en-US" dirty="0"/>
              <a:t>Copy body of a function into its caller(s)</a:t>
            </a:r>
          </a:p>
          <a:p>
            <a:pPr lvl="1"/>
            <a:r>
              <a:rPr lang="en-US" dirty="0"/>
              <a:t>Can create opportunities for many other optimizations</a:t>
            </a:r>
          </a:p>
          <a:p>
            <a:pPr lvl="1"/>
            <a:r>
              <a:rPr lang="en-US" dirty="0"/>
              <a:t>Can make code much bigger and therefore slower</a:t>
            </a:r>
          </a:p>
          <a:p>
            <a:pPr lvl="1"/>
            <a:endParaRPr lang="en-US" dirty="0"/>
          </a:p>
        </p:txBody>
      </p:sp>
      <p:sp>
        <p:nvSpPr>
          <p:cNvPr id="9" name="Rectangle 2">
            <a:extLst>
              <a:ext uri="{FF2B5EF4-FFF2-40B4-BE49-F238E27FC236}">
                <a16:creationId xmlns:a16="http://schemas.microsoft.com/office/drawing/2014/main" id="{6A1C81FA-57D8-4C76-A46C-3CAB38306673}"/>
              </a:ext>
            </a:extLst>
          </p:cNvPr>
          <p:cNvSpPr>
            <a:spLocks noChangeArrowheads="1"/>
          </p:cNvSpPr>
          <p:nvPr/>
        </p:nvSpPr>
        <p:spPr bwMode="auto">
          <a:xfrm>
            <a:off x="396875" y="2971800"/>
            <a:ext cx="196880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int </a:t>
            </a:r>
            <a:r>
              <a:rPr kumimoji="0" lang="en-US" altLang="en-US" sz="1200" b="0" i="0" u="none" strike="noStrike" cap="none" normalizeH="0" baseline="0" dirty="0" err="1">
                <a:ln>
                  <a:noFill/>
                </a:ln>
                <a:solidFill>
                  <a:schemeClr val="tx1"/>
                </a:solidFill>
                <a:effectLst/>
                <a:latin typeface="Consolas" panose="020B0609020204030204" pitchFamily="49" charset="0"/>
              </a:rPr>
              <a:t>pred</a:t>
            </a:r>
            <a:r>
              <a:rPr kumimoji="0" lang="en-US" altLang="en-US" sz="1200" b="0" i="0" u="none" strike="noStrike" cap="none" normalizeH="0" baseline="0" dirty="0">
                <a:ln>
                  <a:noFill/>
                </a:ln>
                <a:solidFill>
                  <a:schemeClr val="tx1"/>
                </a:solidFill>
                <a:effectLst/>
                <a:latin typeface="Consolas" panose="020B0609020204030204" pitchFamily="49" charset="0"/>
              </a:rPr>
              <a:t>(int x)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if (x == 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return 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else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return x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0"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int </a:t>
            </a:r>
            <a:r>
              <a:rPr kumimoji="0" lang="en-US" altLang="en-US" sz="1200" b="0" i="0" u="none" strike="noStrike" cap="none" normalizeH="0" baseline="0" dirty="0" err="1">
                <a:ln>
                  <a:noFill/>
                </a:ln>
                <a:solidFill>
                  <a:schemeClr val="tx1"/>
                </a:solidFill>
                <a:effectLst/>
                <a:latin typeface="Consolas" panose="020B0609020204030204" pitchFamily="49" charset="0"/>
              </a:rPr>
              <a:t>func</a:t>
            </a:r>
            <a:r>
              <a:rPr kumimoji="0" lang="en-US" altLang="en-US" sz="1200" b="0" i="0" u="none" strike="noStrike" cap="none" normalizeH="0" baseline="0" dirty="0">
                <a:ln>
                  <a:noFill/>
                </a:ln>
                <a:solidFill>
                  <a:schemeClr val="tx1"/>
                </a:solidFill>
                <a:effectLst/>
                <a:latin typeface="Consolas" panose="020B0609020204030204" pitchFamily="49" charset="0"/>
              </a:rPr>
              <a:t>(int 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a:latin typeface="Consolas" panose="020B0609020204030204" pitchFamily="49" charset="0"/>
              </a:rPr>
              <a:t>    return </a:t>
            </a:r>
            <a:r>
              <a:rPr lang="en-US" altLang="en-US" sz="1200" b="0" dirty="0" err="1">
                <a:latin typeface="Consolas" panose="020B0609020204030204" pitchFamily="49" charset="0"/>
              </a:rPr>
              <a:t>pred</a:t>
            </a:r>
            <a:r>
              <a:rPr lang="en-US" altLang="en-US" sz="1200" b="0" dirty="0">
                <a:latin typeface="Consolas" panose="020B0609020204030204" pitchFamily="49" charset="0"/>
              </a:rPr>
              <a: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 </a:t>
            </a:r>
            <a:r>
              <a:rPr kumimoji="0" lang="en-US" altLang="en-US" sz="1200" b="0" i="0" u="none" strike="noStrike" cap="none" normalizeH="0" baseline="0" dirty="0" err="1">
                <a:ln>
                  <a:noFill/>
                </a:ln>
                <a:solidFill>
                  <a:schemeClr val="tx1"/>
                </a:solidFill>
                <a:effectLst/>
                <a:latin typeface="Consolas" panose="020B0609020204030204" pitchFamily="49" charset="0"/>
              </a:rPr>
              <a:t>pred</a:t>
            </a:r>
            <a:r>
              <a:rPr kumimoji="0" lang="en-US" altLang="en-US" sz="1200" b="0" i="0" u="none" strike="noStrike" cap="none" normalizeH="0" baseline="0" dirty="0">
                <a:ln>
                  <a:noFill/>
                </a:ln>
                <a:solidFill>
                  <a:schemeClr val="tx1"/>
                </a:solidFill>
                <a:effectLst/>
                <a:latin typeface="Consolas" panose="020B0609020204030204" pitchFamily="49" charset="0"/>
              </a:rPr>
              <a:t>(0)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a:latin typeface="Consolas" panose="020B0609020204030204" pitchFamily="49" charset="0"/>
              </a:rPr>
              <a:t>         + </a:t>
            </a:r>
            <a:r>
              <a:rPr lang="en-US" altLang="en-US" sz="1200" b="0" dirty="0" err="1">
                <a:latin typeface="Consolas" panose="020B0609020204030204" pitchFamily="49" charset="0"/>
              </a:rPr>
              <a:t>pred</a:t>
            </a:r>
            <a:r>
              <a:rPr lang="en-US" altLang="en-US" sz="1200" b="0" dirty="0">
                <a:latin typeface="Consolas" panose="020B0609020204030204" pitchFamily="49" charset="0"/>
              </a:rPr>
              <a:t>(y+1);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a:t>
            </a:r>
          </a:p>
        </p:txBody>
      </p:sp>
      <p:grpSp>
        <p:nvGrpSpPr>
          <p:cNvPr id="17" name="Group 16">
            <a:extLst>
              <a:ext uri="{FF2B5EF4-FFF2-40B4-BE49-F238E27FC236}">
                <a16:creationId xmlns:a16="http://schemas.microsoft.com/office/drawing/2014/main" id="{2F835AA6-6C46-4141-8184-4465A0021523}"/>
              </a:ext>
            </a:extLst>
          </p:cNvPr>
          <p:cNvGrpSpPr/>
          <p:nvPr/>
        </p:nvGrpSpPr>
        <p:grpSpPr>
          <a:xfrm>
            <a:off x="3114675" y="2970354"/>
            <a:ext cx="5061892" cy="2199578"/>
            <a:chOff x="3114675" y="2970354"/>
            <a:chExt cx="5061892" cy="2199578"/>
          </a:xfrm>
        </p:grpSpPr>
        <p:sp>
          <p:nvSpPr>
            <p:cNvPr id="10" name="Rectangle 3">
              <a:extLst>
                <a:ext uri="{FF2B5EF4-FFF2-40B4-BE49-F238E27FC236}">
                  <a16:creationId xmlns:a16="http://schemas.microsoft.com/office/drawing/2014/main" id="{3C6C6592-D73E-4FDB-A0CD-FDE1906D0522}"/>
                </a:ext>
              </a:extLst>
            </p:cNvPr>
            <p:cNvSpPr>
              <a:spLocks noChangeArrowheads="1"/>
            </p:cNvSpPr>
            <p:nvPr/>
          </p:nvSpPr>
          <p:spPr bwMode="auto">
            <a:xfrm>
              <a:off x="3114675" y="2970354"/>
              <a:ext cx="4432624"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int </a:t>
              </a:r>
              <a:r>
                <a:rPr kumimoji="0" lang="en-US" altLang="en-US" sz="1200" b="0" i="0" u="none" strike="noStrike" cap="none" normalizeH="0" baseline="0" dirty="0" err="1">
                  <a:ln>
                    <a:noFill/>
                  </a:ln>
                  <a:solidFill>
                    <a:schemeClr val="tx1"/>
                  </a:solidFill>
                  <a:effectLst/>
                  <a:latin typeface="Consolas" panose="020B0609020204030204" pitchFamily="49" charset="0"/>
                </a:rPr>
                <a:t>func</a:t>
              </a:r>
              <a:r>
                <a:rPr kumimoji="0" lang="en-US" altLang="en-US" sz="1200" b="0" i="0" u="none" strike="noStrike" cap="none" normalizeH="0" baseline="0" dirty="0">
                  <a:ln>
                    <a:noFill/>
                  </a:ln>
                  <a:solidFill>
                    <a:schemeClr val="tx1"/>
                  </a:solidFill>
                  <a:effectLst/>
                  <a:latin typeface="Consolas" panose="020B0609020204030204" pitchFamily="49" charset="0"/>
                </a:rPr>
                <a:t>(int y)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int </a:t>
              </a:r>
              <a:r>
                <a:rPr kumimoji="0" lang="en-US" altLang="en-US" sz="1200" b="0" i="0" u="none" strike="noStrike" cap="none" normalizeH="0" baseline="0" dirty="0" err="1">
                  <a:ln>
                    <a:noFill/>
                  </a:ln>
                  <a:solidFill>
                    <a:schemeClr val="tx1"/>
                  </a:solidFill>
                  <a:effectLst/>
                  <a:latin typeface="Consolas" panose="020B0609020204030204" pitchFamily="49" charset="0"/>
                </a:rPr>
                <a:t>tmp</a:t>
              </a:r>
              <a:r>
                <a:rPr kumimoji="0" lang="en-US" altLang="en-US" sz="1200" b="0" i="0" u="none" strike="noStrike" cap="none" normalizeH="0" baseline="0" dirty="0">
                  <a:ln>
                    <a:noFill/>
                  </a:ln>
                  <a:solidFill>
                    <a:schemeClr val="tx1"/>
                  </a:solidFill>
                  <a:effectLst/>
                  <a:latin typeface="Consolas" panose="020B060902020403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if (y == 0) </a:t>
              </a:r>
              <a:r>
                <a:rPr kumimoji="0" lang="en-US" altLang="en-US" sz="1200" b="0" i="0" u="none" strike="noStrike" cap="none" normalizeH="0" baseline="0" dirty="0" err="1">
                  <a:ln>
                    <a:noFill/>
                  </a:ln>
                  <a:solidFill>
                    <a:schemeClr val="tx1"/>
                  </a:solidFill>
                  <a:effectLst/>
                  <a:latin typeface="Consolas" panose="020B0609020204030204" pitchFamily="49" charset="0"/>
                </a:rPr>
                <a:t>tmp</a:t>
              </a:r>
              <a:r>
                <a:rPr kumimoji="0" lang="en-US" altLang="en-US" sz="1200" b="0" i="0" u="none" strike="noStrike" cap="none" normalizeH="0" baseline="0" dirty="0">
                  <a:ln>
                    <a:noFill/>
                  </a:ln>
                  <a:solidFill>
                    <a:schemeClr val="tx1"/>
                  </a:solidFill>
                  <a:effectLst/>
                  <a:latin typeface="Consolas" panose="020B0609020204030204" pitchFamily="49" charset="0"/>
                </a:rPr>
                <a:t> = 0; else </a:t>
              </a:r>
              <a:r>
                <a:rPr kumimoji="0" lang="en-US" altLang="en-US" sz="1200" b="0" i="0" u="none" strike="noStrike" cap="none" normalizeH="0" baseline="0" dirty="0" err="1">
                  <a:ln>
                    <a:noFill/>
                  </a:ln>
                  <a:solidFill>
                    <a:schemeClr val="tx1"/>
                  </a:solidFill>
                  <a:effectLst/>
                  <a:latin typeface="Consolas" panose="020B0609020204030204" pitchFamily="49" charset="0"/>
                </a:rPr>
                <a:t>tmp</a:t>
              </a:r>
              <a:r>
                <a:rPr kumimoji="0" lang="en-US" altLang="en-US" sz="1200" b="0" i="0" u="none" strike="noStrike" cap="none" normalizeH="0" baseline="0" dirty="0">
                  <a:ln>
                    <a:noFill/>
                  </a:ln>
                  <a:solidFill>
                    <a:schemeClr val="tx1"/>
                  </a:solidFill>
                  <a:effectLst/>
                  <a:latin typeface="Consolas" panose="020B0609020204030204" pitchFamily="49" charset="0"/>
                </a:rPr>
                <a:t> = y - 1;</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if (</a:t>
              </a:r>
              <a:r>
                <a:rPr kumimoji="0" lang="en-US" altLang="en-US" sz="1200" b="0" i="0" u="none" strike="noStrike" cap="none" normalizeH="0" baseline="0" dirty="0">
                  <a:ln>
                    <a:noFill/>
                  </a:ln>
                  <a:solidFill>
                    <a:schemeClr val="tx1"/>
                  </a:solidFill>
                  <a:effectLst/>
                  <a:highlight>
                    <a:srgbClr val="FFFF00"/>
                  </a:highlight>
                  <a:latin typeface="Consolas" panose="020B0609020204030204" pitchFamily="49" charset="0"/>
                </a:rPr>
                <a:t>0 == 0</a:t>
              </a:r>
              <a:r>
                <a:rPr kumimoji="0" lang="en-US" altLang="en-US" sz="1200" b="0" i="0" u="none" strike="noStrike" cap="none" normalizeH="0" baseline="0" dirty="0">
                  <a:ln>
                    <a:noFill/>
                  </a:ln>
                  <a:solidFill>
                    <a:schemeClr val="tx1"/>
                  </a:solidFill>
                  <a:effectLst/>
                  <a:latin typeface="Consolas" panose="020B0609020204030204" pitchFamily="49" charset="0"/>
                </a:rPr>
                <a:t>) </a:t>
              </a:r>
              <a:r>
                <a:rPr kumimoji="0" lang="en-US" altLang="en-US" sz="1200" b="0" i="0" u="none" strike="noStrike" cap="none" normalizeH="0" baseline="0" dirty="0" err="1">
                  <a:ln>
                    <a:noFill/>
                  </a:ln>
                  <a:solidFill>
                    <a:schemeClr val="tx1"/>
                  </a:solidFill>
                  <a:effectLst/>
                  <a:highlight>
                    <a:srgbClr val="FF9999"/>
                  </a:highlight>
                  <a:latin typeface="Consolas" panose="020B0609020204030204" pitchFamily="49" charset="0"/>
                </a:rPr>
                <a:t>tmp</a:t>
              </a:r>
              <a:r>
                <a:rPr kumimoji="0" lang="en-US" altLang="en-US" sz="1200" b="0" i="0" u="none" strike="noStrike" cap="none" normalizeH="0" baseline="0" dirty="0">
                  <a:ln>
                    <a:noFill/>
                  </a:ln>
                  <a:solidFill>
                    <a:schemeClr val="tx1"/>
                  </a:solidFill>
                  <a:effectLst/>
                  <a:highlight>
                    <a:srgbClr val="FF9999"/>
                  </a:highlight>
                  <a:latin typeface="Consolas" panose="020B0609020204030204" pitchFamily="49" charset="0"/>
                </a:rPr>
                <a:t> += 0</a:t>
              </a:r>
              <a:r>
                <a:rPr kumimoji="0" lang="en-US" altLang="en-US" sz="1200" b="0" i="0" u="none" strike="noStrike" cap="none" normalizeH="0" baseline="0" dirty="0">
                  <a:ln>
                    <a:noFill/>
                  </a:ln>
                  <a:solidFill>
                    <a:schemeClr val="tx1"/>
                  </a:solidFill>
                  <a:effectLst/>
                  <a:latin typeface="Consolas" panose="020B0609020204030204" pitchFamily="49" charset="0"/>
                </a:rPr>
                <a:t>; else </a:t>
              </a:r>
              <a:r>
                <a:rPr kumimoji="0" lang="en-US" altLang="en-US" sz="1200" b="0" i="0" u="none" strike="noStrike" cap="none" normalizeH="0" baseline="0" dirty="0" err="1">
                  <a:ln>
                    <a:noFill/>
                  </a:ln>
                  <a:solidFill>
                    <a:schemeClr val="tx1"/>
                  </a:solidFill>
                  <a:effectLst/>
                  <a:latin typeface="Consolas" panose="020B0609020204030204" pitchFamily="49" charset="0"/>
                </a:rPr>
                <a:t>tmp</a:t>
              </a:r>
              <a:r>
                <a:rPr kumimoji="0" lang="en-US" altLang="en-US" sz="1200" b="0" i="0" u="none" strike="noStrike" cap="none" normalizeH="0" baseline="0" dirty="0">
                  <a:ln>
                    <a:noFill/>
                  </a:ln>
                  <a:solidFill>
                    <a:schemeClr val="tx1"/>
                  </a:solidFill>
                  <a:effectLst/>
                  <a:latin typeface="Consolas" panose="020B0609020204030204" pitchFamily="49" charset="0"/>
                </a:rPr>
                <a:t> += </a:t>
              </a:r>
              <a:r>
                <a:rPr kumimoji="0" lang="en-US" altLang="en-US" sz="1200" b="0" i="0" u="none" strike="noStrike" cap="none" normalizeH="0" baseline="0" dirty="0">
                  <a:ln>
                    <a:noFill/>
                  </a:ln>
                  <a:solidFill>
                    <a:schemeClr val="tx1"/>
                  </a:solidFill>
                  <a:effectLst/>
                  <a:highlight>
                    <a:srgbClr val="D4EEFF"/>
                  </a:highlight>
                  <a:latin typeface="Consolas" panose="020B0609020204030204" pitchFamily="49" charset="0"/>
                </a:rPr>
                <a:t>0 - 1</a:t>
              </a:r>
              <a:r>
                <a:rPr kumimoji="0" lang="en-US" altLang="en-US" sz="1200" b="0" i="0" u="none" strike="noStrike" cap="none" normalizeH="0" baseline="0" dirty="0">
                  <a:ln>
                    <a:noFill/>
                  </a:ln>
                  <a:solidFill>
                    <a:schemeClr val="tx1"/>
                  </a:solidFill>
                  <a:effectLst/>
                  <a:latin typeface="Consolas" panose="020B060902020403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if (</a:t>
              </a:r>
              <a:r>
                <a:rPr kumimoji="0" lang="en-US" altLang="en-US" sz="1200" b="0" i="0" u="none" strike="noStrike" cap="none" normalizeH="0" baseline="0" dirty="0">
                  <a:ln>
                    <a:noFill/>
                  </a:ln>
                  <a:effectLst/>
                  <a:highlight>
                    <a:srgbClr val="D4EEFF"/>
                  </a:highlight>
                  <a:latin typeface="Consolas" panose="020B0609020204030204" pitchFamily="49" charset="0"/>
                </a:rPr>
                <a:t>y+1 == 0</a:t>
              </a:r>
              <a:r>
                <a:rPr kumimoji="0" lang="en-US" altLang="en-US" sz="1200" b="0" i="0" u="none" strike="noStrike" cap="none" normalizeH="0" baseline="0" dirty="0">
                  <a:ln>
                    <a:noFill/>
                  </a:ln>
                  <a:solidFill>
                    <a:schemeClr val="tx1"/>
                  </a:solidFill>
                  <a:effectLst/>
                  <a:latin typeface="Consolas" panose="020B0609020204030204" pitchFamily="49" charset="0"/>
                </a:rPr>
                <a:t>) </a:t>
              </a:r>
              <a:r>
                <a:rPr kumimoji="0" lang="en-US" altLang="en-US" sz="1200" b="0" i="0" u="none" strike="noStrike" cap="none" normalizeH="0" baseline="0" dirty="0" err="1">
                  <a:ln>
                    <a:noFill/>
                  </a:ln>
                  <a:solidFill>
                    <a:schemeClr val="tx1"/>
                  </a:solidFill>
                  <a:effectLst/>
                  <a:highlight>
                    <a:srgbClr val="FF9999"/>
                  </a:highlight>
                  <a:latin typeface="Consolas" panose="020B0609020204030204" pitchFamily="49" charset="0"/>
                </a:rPr>
                <a:t>tmp</a:t>
              </a:r>
              <a:r>
                <a:rPr kumimoji="0" lang="en-US" altLang="en-US" sz="1200" b="0" i="0" u="none" strike="noStrike" cap="none" normalizeH="0" baseline="0" dirty="0">
                  <a:ln>
                    <a:noFill/>
                  </a:ln>
                  <a:solidFill>
                    <a:schemeClr val="tx1"/>
                  </a:solidFill>
                  <a:effectLst/>
                  <a:highlight>
                    <a:srgbClr val="FF9999"/>
                  </a:highlight>
                  <a:latin typeface="Consolas" panose="020B0609020204030204" pitchFamily="49" charset="0"/>
                </a:rPr>
                <a:t> += 0</a:t>
              </a:r>
              <a:r>
                <a:rPr kumimoji="0" lang="en-US" altLang="en-US" sz="1200" b="0" i="0" u="none" strike="noStrike" cap="none" normalizeH="0" baseline="0" dirty="0">
                  <a:ln>
                    <a:noFill/>
                  </a:ln>
                  <a:solidFill>
                    <a:schemeClr val="tx1"/>
                  </a:solidFill>
                  <a:effectLst/>
                  <a:latin typeface="Consolas" panose="020B0609020204030204" pitchFamily="49" charset="0"/>
                </a:rPr>
                <a:t>; else </a:t>
              </a:r>
              <a:r>
                <a:rPr kumimoji="0" lang="en-US" altLang="en-US" sz="1200" b="0" i="0" u="none" strike="noStrike" cap="none" normalizeH="0" baseline="0" dirty="0" err="1">
                  <a:ln>
                    <a:noFill/>
                  </a:ln>
                  <a:solidFill>
                    <a:schemeClr val="tx1"/>
                  </a:solidFill>
                  <a:effectLst/>
                  <a:latin typeface="Consolas" panose="020B0609020204030204" pitchFamily="49" charset="0"/>
                </a:rPr>
                <a:t>tmp</a:t>
              </a:r>
              <a:r>
                <a:rPr kumimoji="0" lang="en-US" altLang="en-US" sz="1200" b="0" i="0" u="none" strike="noStrike" cap="none" normalizeH="0" baseline="0" dirty="0">
                  <a:ln>
                    <a:noFill/>
                  </a:ln>
                  <a:solidFill>
                    <a:schemeClr val="tx1"/>
                  </a:solidFill>
                  <a:effectLst/>
                  <a:latin typeface="Consolas" panose="020B0609020204030204" pitchFamily="49" charset="0"/>
                </a:rPr>
                <a:t> += </a:t>
              </a:r>
              <a:r>
                <a:rPr kumimoji="0" lang="en-US" altLang="en-US" sz="1200" b="0" i="0" u="none" strike="noStrike" cap="none" normalizeH="0" baseline="0" dirty="0">
                  <a:ln>
                    <a:noFill/>
                  </a:ln>
                  <a:solidFill>
                    <a:schemeClr val="tx1"/>
                  </a:solidFill>
                  <a:effectLst/>
                  <a:highlight>
                    <a:srgbClr val="D4EEFF"/>
                  </a:highlight>
                  <a:latin typeface="Consolas" panose="020B0609020204030204" pitchFamily="49" charset="0"/>
                </a:rPr>
                <a:t>(y + 1) - 1</a:t>
              </a:r>
              <a:r>
                <a:rPr kumimoji="0" lang="en-US" altLang="en-US" sz="1200" b="0" i="0" u="none" strike="noStrike" cap="none" normalizeH="0" baseline="0" dirty="0">
                  <a:ln>
                    <a:noFill/>
                  </a:ln>
                  <a:solidFill>
                    <a:schemeClr val="tx1"/>
                  </a:solidFill>
                  <a:effectLst/>
                  <a:latin typeface="Consolas" panose="020B060902020403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return </a:t>
              </a:r>
              <a:r>
                <a:rPr kumimoji="0" lang="en-US" altLang="en-US" sz="1200" b="0" i="0" u="none" strike="noStrike" cap="none" normalizeH="0" baseline="0" dirty="0" err="1">
                  <a:ln>
                    <a:noFill/>
                  </a:ln>
                  <a:solidFill>
                    <a:schemeClr val="tx1"/>
                  </a:solidFill>
                  <a:effectLst/>
                  <a:latin typeface="Consolas" panose="020B0609020204030204" pitchFamily="49" charset="0"/>
                </a:rPr>
                <a:t>tmp</a:t>
              </a:r>
              <a:r>
                <a:rPr kumimoji="0" lang="en-US" altLang="en-US" sz="1200" b="0" i="0" u="none" strike="noStrike" cap="none" normalizeH="0" baseline="0" dirty="0">
                  <a:ln>
                    <a:noFill/>
                  </a:ln>
                  <a:solidFill>
                    <a:schemeClr val="tx1"/>
                  </a:solidFill>
                  <a:effectLst/>
                  <a:latin typeface="Consolas" panose="020B060902020403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a:t>
              </a:r>
            </a:p>
          </p:txBody>
        </p:sp>
        <p:sp>
          <p:nvSpPr>
            <p:cNvPr id="4" name="TextBox 3">
              <a:extLst>
                <a:ext uri="{FF2B5EF4-FFF2-40B4-BE49-F238E27FC236}">
                  <a16:creationId xmlns:a16="http://schemas.microsoft.com/office/drawing/2014/main" id="{241F25C1-E826-4D34-A614-C5AC3DDC4711}"/>
                </a:ext>
              </a:extLst>
            </p:cNvPr>
            <p:cNvSpPr txBox="1"/>
            <p:nvPr/>
          </p:nvSpPr>
          <p:spPr>
            <a:xfrm>
              <a:off x="3362218" y="4800600"/>
              <a:ext cx="1311449" cy="369332"/>
            </a:xfrm>
            <a:prstGeom prst="rect">
              <a:avLst/>
            </a:prstGeom>
            <a:noFill/>
          </p:spPr>
          <p:txBody>
            <a:bodyPr wrap="none" rtlCol="0">
              <a:spAutoFit/>
            </a:bodyPr>
            <a:lstStyle/>
            <a:p>
              <a:r>
                <a:rPr lang="en-US" sz="1800" dirty="0">
                  <a:highlight>
                    <a:srgbClr val="FFFF00"/>
                  </a:highlight>
                  <a:latin typeface="Calibri" pitchFamily="34" charset="0"/>
                </a:rPr>
                <a:t>Always true</a:t>
              </a:r>
            </a:p>
          </p:txBody>
        </p:sp>
        <p:sp>
          <p:nvSpPr>
            <p:cNvPr id="5" name="TextBox 4">
              <a:extLst>
                <a:ext uri="{FF2B5EF4-FFF2-40B4-BE49-F238E27FC236}">
                  <a16:creationId xmlns:a16="http://schemas.microsoft.com/office/drawing/2014/main" id="{F21194FD-8926-4270-900F-DFCC4ED9C617}"/>
                </a:ext>
              </a:extLst>
            </p:cNvPr>
            <p:cNvSpPr txBox="1"/>
            <p:nvPr/>
          </p:nvSpPr>
          <p:spPr>
            <a:xfrm>
              <a:off x="4775466" y="4800600"/>
              <a:ext cx="1452642" cy="369332"/>
            </a:xfrm>
            <a:prstGeom prst="rect">
              <a:avLst/>
            </a:prstGeom>
            <a:noFill/>
          </p:spPr>
          <p:txBody>
            <a:bodyPr wrap="none" rtlCol="0">
              <a:spAutoFit/>
            </a:bodyPr>
            <a:lstStyle/>
            <a:p>
              <a:r>
                <a:rPr lang="en-US" sz="1800" dirty="0">
                  <a:highlight>
                    <a:srgbClr val="FF9999"/>
                  </a:highlight>
                  <a:latin typeface="Calibri" pitchFamily="34" charset="0"/>
                </a:rPr>
                <a:t>Does nothing</a:t>
              </a:r>
            </a:p>
          </p:txBody>
        </p:sp>
        <p:sp>
          <p:nvSpPr>
            <p:cNvPr id="6" name="TextBox 5">
              <a:extLst>
                <a:ext uri="{FF2B5EF4-FFF2-40B4-BE49-F238E27FC236}">
                  <a16:creationId xmlns:a16="http://schemas.microsoft.com/office/drawing/2014/main" id="{2F33FEFF-BE95-4E49-8B3C-225337EC5906}"/>
                </a:ext>
              </a:extLst>
            </p:cNvPr>
            <p:cNvSpPr txBox="1"/>
            <p:nvPr/>
          </p:nvSpPr>
          <p:spPr>
            <a:xfrm>
              <a:off x="6329908" y="4800600"/>
              <a:ext cx="1846659" cy="369332"/>
            </a:xfrm>
            <a:prstGeom prst="rect">
              <a:avLst/>
            </a:prstGeom>
            <a:noFill/>
          </p:spPr>
          <p:txBody>
            <a:bodyPr wrap="none" rtlCol="0">
              <a:spAutoFit/>
            </a:bodyPr>
            <a:lstStyle/>
            <a:p>
              <a:r>
                <a:rPr lang="en-US" sz="1800" dirty="0">
                  <a:highlight>
                    <a:srgbClr val="D4EEFF"/>
                  </a:highlight>
                  <a:latin typeface="Calibri" pitchFamily="34" charset="0"/>
                </a:rPr>
                <a:t>Can constant fold</a:t>
              </a:r>
            </a:p>
          </p:txBody>
        </p:sp>
        <p:cxnSp>
          <p:nvCxnSpPr>
            <p:cNvPr id="8" name="Straight Arrow Connector 7">
              <a:extLst>
                <a:ext uri="{FF2B5EF4-FFF2-40B4-BE49-F238E27FC236}">
                  <a16:creationId xmlns:a16="http://schemas.microsoft.com/office/drawing/2014/main" id="{5A69B000-A381-473E-B70E-72995BDB3B73}"/>
                </a:ext>
              </a:extLst>
            </p:cNvPr>
            <p:cNvCxnSpPr>
              <a:stCxn id="5" idx="0"/>
            </p:cNvCxnSpPr>
            <p:nvPr/>
          </p:nvCxnSpPr>
          <p:spPr bwMode="auto">
            <a:xfrm flipH="1" flipV="1">
              <a:off x="4953000" y="4191000"/>
              <a:ext cx="548787" cy="609600"/>
            </a:xfrm>
            <a:prstGeom prst="straightConnector1">
              <a:avLst/>
            </a:prstGeom>
            <a:noFill/>
            <a:ln w="25400" cap="flat" cmpd="sng" algn="ctr">
              <a:solidFill>
                <a:srgbClr val="FF9999"/>
              </a:solidFill>
              <a:prstDash val="solid"/>
              <a:round/>
              <a:headEnd type="none" w="med" len="med"/>
              <a:tailEnd type="triangle"/>
            </a:ln>
            <a:effectLst/>
          </p:spPr>
        </p:cxnSp>
        <p:cxnSp>
          <p:nvCxnSpPr>
            <p:cNvPr id="12" name="Straight Arrow Connector 11">
              <a:extLst>
                <a:ext uri="{FF2B5EF4-FFF2-40B4-BE49-F238E27FC236}">
                  <a16:creationId xmlns:a16="http://schemas.microsoft.com/office/drawing/2014/main" id="{218FB0CE-1714-4B62-AEE8-A432448FDF87}"/>
                </a:ext>
              </a:extLst>
            </p:cNvPr>
            <p:cNvCxnSpPr>
              <a:stCxn id="6" idx="0"/>
            </p:cNvCxnSpPr>
            <p:nvPr/>
          </p:nvCxnSpPr>
          <p:spPr bwMode="auto">
            <a:xfrm flipH="1" flipV="1">
              <a:off x="6778318" y="4191000"/>
              <a:ext cx="474920" cy="609600"/>
            </a:xfrm>
            <a:prstGeom prst="straightConnector1">
              <a:avLst/>
            </a:prstGeom>
            <a:noFill/>
            <a:ln w="25400" cap="flat" cmpd="sng" algn="ctr">
              <a:solidFill>
                <a:srgbClr val="D4EEFF"/>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6CA29C17-4F8B-4EB0-83ED-4EBC9CD97EA9}"/>
                </a:ext>
              </a:extLst>
            </p:cNvPr>
            <p:cNvCxnSpPr>
              <a:stCxn id="6" idx="0"/>
            </p:cNvCxnSpPr>
            <p:nvPr/>
          </p:nvCxnSpPr>
          <p:spPr bwMode="auto">
            <a:xfrm flipH="1" flipV="1">
              <a:off x="4368535" y="4191000"/>
              <a:ext cx="2884703" cy="609600"/>
            </a:xfrm>
            <a:prstGeom prst="straightConnector1">
              <a:avLst/>
            </a:prstGeom>
            <a:noFill/>
            <a:ln w="25400" cap="flat" cmpd="sng" algn="ctr">
              <a:solidFill>
                <a:srgbClr val="D4EEFF"/>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46581DC1-8CEC-45F1-9651-3908CF517677}"/>
                </a:ext>
              </a:extLst>
            </p:cNvPr>
            <p:cNvCxnSpPr/>
            <p:nvPr/>
          </p:nvCxnSpPr>
          <p:spPr bwMode="auto">
            <a:xfrm flipV="1">
              <a:off x="3429000" y="3962400"/>
              <a:ext cx="175216" cy="838200"/>
            </a:xfrm>
            <a:prstGeom prst="straightConnector1">
              <a:avLst/>
            </a:prstGeom>
            <a:noFill/>
            <a:ln w="25400" cap="flat" cmpd="sng" algn="ctr">
              <a:solidFill>
                <a:srgbClr val="FFFF00"/>
              </a:solidFill>
              <a:prstDash val="solid"/>
              <a:round/>
              <a:headEnd type="none" w="med" len="med"/>
              <a:tailEnd type="triangle"/>
            </a:ln>
            <a:effectLst/>
          </p:spPr>
        </p:cxnSp>
      </p:grpSp>
    </p:spTree>
    <p:extLst>
      <p:ext uri="{BB962C8B-B14F-4D97-AF65-F5344CB8AC3E}">
        <p14:creationId xmlns:p14="http://schemas.microsoft.com/office/powerpoint/2010/main" val="2741698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C56C7-9AD8-425E-BD86-1C826035B8E6}"/>
              </a:ext>
            </a:extLst>
          </p:cNvPr>
          <p:cNvSpPr>
            <a:spLocks noGrp="1"/>
          </p:cNvSpPr>
          <p:nvPr>
            <p:ph type="title"/>
          </p:nvPr>
        </p:nvSpPr>
        <p:spPr/>
        <p:txBody>
          <a:bodyPr/>
          <a:lstStyle/>
          <a:p>
            <a:r>
              <a:rPr lang="en-US" dirty="0" err="1"/>
              <a:t>Inlining</a:t>
            </a:r>
            <a:endParaRPr lang="en-US" dirty="0"/>
          </a:p>
        </p:txBody>
      </p:sp>
      <p:sp>
        <p:nvSpPr>
          <p:cNvPr id="3" name="Content Placeholder 2">
            <a:extLst>
              <a:ext uri="{FF2B5EF4-FFF2-40B4-BE49-F238E27FC236}">
                <a16:creationId xmlns:a16="http://schemas.microsoft.com/office/drawing/2014/main" id="{55F58940-CD92-4EF2-8178-F8948348F0CD}"/>
              </a:ext>
            </a:extLst>
          </p:cNvPr>
          <p:cNvSpPr>
            <a:spLocks noGrp="1"/>
          </p:cNvSpPr>
          <p:nvPr>
            <p:ph idx="1"/>
          </p:nvPr>
        </p:nvSpPr>
        <p:spPr/>
        <p:txBody>
          <a:bodyPr/>
          <a:lstStyle/>
          <a:p>
            <a:r>
              <a:rPr lang="en-US" dirty="0"/>
              <a:t>Copy body of a function into its caller(s)</a:t>
            </a:r>
          </a:p>
          <a:p>
            <a:pPr lvl="1"/>
            <a:r>
              <a:rPr lang="en-US" dirty="0"/>
              <a:t>Can create opportunities for many other optimizations</a:t>
            </a:r>
          </a:p>
          <a:p>
            <a:pPr lvl="1"/>
            <a:r>
              <a:rPr lang="en-US" dirty="0"/>
              <a:t>Can make code much bigger and therefore slower</a:t>
            </a:r>
          </a:p>
          <a:p>
            <a:pPr lvl="1"/>
            <a:endParaRPr lang="en-US" dirty="0"/>
          </a:p>
        </p:txBody>
      </p:sp>
      <p:sp>
        <p:nvSpPr>
          <p:cNvPr id="10" name="Rectangle 3">
            <a:extLst>
              <a:ext uri="{FF2B5EF4-FFF2-40B4-BE49-F238E27FC236}">
                <a16:creationId xmlns:a16="http://schemas.microsoft.com/office/drawing/2014/main" id="{3C6C6592-D73E-4FDB-A0CD-FDE1906D0522}"/>
              </a:ext>
            </a:extLst>
          </p:cNvPr>
          <p:cNvSpPr>
            <a:spLocks noChangeArrowheads="1"/>
          </p:cNvSpPr>
          <p:nvPr/>
        </p:nvSpPr>
        <p:spPr bwMode="auto">
          <a:xfrm>
            <a:off x="398687" y="2979879"/>
            <a:ext cx="4432624"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int </a:t>
            </a:r>
            <a:r>
              <a:rPr kumimoji="0" lang="en-US" altLang="en-US" sz="1200" b="0" i="0" u="none" strike="noStrike" cap="none" normalizeH="0" baseline="0" dirty="0" err="1">
                <a:ln>
                  <a:noFill/>
                </a:ln>
                <a:solidFill>
                  <a:schemeClr val="tx1"/>
                </a:solidFill>
                <a:effectLst/>
                <a:latin typeface="Consolas" panose="020B0609020204030204" pitchFamily="49" charset="0"/>
              </a:rPr>
              <a:t>func</a:t>
            </a:r>
            <a:r>
              <a:rPr kumimoji="0" lang="en-US" altLang="en-US" sz="1200" b="0" i="0" u="none" strike="noStrike" cap="none" normalizeH="0" baseline="0" dirty="0">
                <a:ln>
                  <a:noFill/>
                </a:ln>
                <a:solidFill>
                  <a:schemeClr val="tx1"/>
                </a:solidFill>
                <a:effectLst/>
                <a:latin typeface="Consolas" panose="020B0609020204030204" pitchFamily="49" charset="0"/>
              </a:rPr>
              <a:t>(int y)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int </a:t>
            </a:r>
            <a:r>
              <a:rPr kumimoji="0" lang="en-US" altLang="en-US" sz="1200" b="0" i="0" u="none" strike="noStrike" cap="none" normalizeH="0" baseline="0" dirty="0" err="1">
                <a:ln>
                  <a:noFill/>
                </a:ln>
                <a:solidFill>
                  <a:schemeClr val="tx1"/>
                </a:solidFill>
                <a:effectLst/>
                <a:latin typeface="Consolas" panose="020B0609020204030204" pitchFamily="49" charset="0"/>
              </a:rPr>
              <a:t>tmp</a:t>
            </a:r>
            <a:r>
              <a:rPr kumimoji="0" lang="en-US" altLang="en-US" sz="1200" b="0" i="0" u="none" strike="noStrike" cap="none" normalizeH="0" baseline="0" dirty="0">
                <a:ln>
                  <a:noFill/>
                </a:ln>
                <a:solidFill>
                  <a:schemeClr val="tx1"/>
                </a:solidFill>
                <a:effectLst/>
                <a:latin typeface="Consolas" panose="020B060902020403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if (y == 0) </a:t>
            </a:r>
            <a:r>
              <a:rPr kumimoji="0" lang="en-US" altLang="en-US" sz="1200" b="0" i="0" u="none" strike="noStrike" cap="none" normalizeH="0" baseline="0" dirty="0" err="1">
                <a:ln>
                  <a:noFill/>
                </a:ln>
                <a:solidFill>
                  <a:schemeClr val="tx1"/>
                </a:solidFill>
                <a:effectLst/>
                <a:latin typeface="Consolas" panose="020B0609020204030204" pitchFamily="49" charset="0"/>
              </a:rPr>
              <a:t>tmp</a:t>
            </a:r>
            <a:r>
              <a:rPr kumimoji="0" lang="en-US" altLang="en-US" sz="1200" b="0" i="0" u="none" strike="noStrike" cap="none" normalizeH="0" baseline="0" dirty="0">
                <a:ln>
                  <a:noFill/>
                </a:ln>
                <a:solidFill>
                  <a:schemeClr val="tx1"/>
                </a:solidFill>
                <a:effectLst/>
                <a:latin typeface="Consolas" panose="020B0609020204030204" pitchFamily="49" charset="0"/>
              </a:rPr>
              <a:t> = 0; else </a:t>
            </a:r>
            <a:r>
              <a:rPr kumimoji="0" lang="en-US" altLang="en-US" sz="1200" b="0" i="0" u="none" strike="noStrike" cap="none" normalizeH="0" baseline="0" dirty="0" err="1">
                <a:ln>
                  <a:noFill/>
                </a:ln>
                <a:solidFill>
                  <a:schemeClr val="tx1"/>
                </a:solidFill>
                <a:effectLst/>
                <a:latin typeface="Consolas" panose="020B0609020204030204" pitchFamily="49" charset="0"/>
              </a:rPr>
              <a:t>tmp</a:t>
            </a:r>
            <a:r>
              <a:rPr kumimoji="0" lang="en-US" altLang="en-US" sz="1200" b="0" i="0" u="none" strike="noStrike" cap="none" normalizeH="0" baseline="0" dirty="0">
                <a:ln>
                  <a:noFill/>
                </a:ln>
                <a:solidFill>
                  <a:schemeClr val="tx1"/>
                </a:solidFill>
                <a:effectLst/>
                <a:latin typeface="Consolas" panose="020B0609020204030204" pitchFamily="49" charset="0"/>
              </a:rPr>
              <a:t> = y - 1;</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sngStrike" cap="none" normalizeH="0" baseline="0" dirty="0">
                <a:ln>
                  <a:noFill/>
                </a:ln>
                <a:solidFill>
                  <a:schemeClr val="tx1"/>
                </a:solidFill>
                <a:effectLst/>
                <a:latin typeface="Consolas" panose="020B0609020204030204" pitchFamily="49" charset="0"/>
              </a:rPr>
              <a:t>if (</a:t>
            </a:r>
            <a:r>
              <a:rPr kumimoji="0" lang="en-US" altLang="en-US" sz="1200" b="0" i="0" u="none" strike="sngStrike" cap="none" normalizeH="0" baseline="0" dirty="0">
                <a:ln>
                  <a:noFill/>
                </a:ln>
                <a:solidFill>
                  <a:schemeClr val="tx1"/>
                </a:solidFill>
                <a:effectLst/>
                <a:highlight>
                  <a:srgbClr val="FFFF00"/>
                </a:highlight>
                <a:latin typeface="Consolas" panose="020B0609020204030204" pitchFamily="49" charset="0"/>
              </a:rPr>
              <a:t>0 == 0</a:t>
            </a:r>
            <a:r>
              <a:rPr kumimoji="0" lang="en-US" altLang="en-US" sz="1200" b="0" i="0" u="none" strike="sngStrike" cap="none" normalizeH="0" baseline="0" dirty="0">
                <a:ln>
                  <a:noFill/>
                </a:ln>
                <a:solidFill>
                  <a:schemeClr val="tx1"/>
                </a:solidFill>
                <a:effectLst/>
                <a:latin typeface="Consolas" panose="020B0609020204030204" pitchFamily="49" charset="0"/>
              </a:rPr>
              <a:t>) </a:t>
            </a:r>
            <a:r>
              <a:rPr kumimoji="0" lang="en-US" altLang="en-US" sz="1200" b="0" i="0" u="none" strike="sngStrike" cap="none" normalizeH="0" baseline="0" dirty="0" err="1">
                <a:ln>
                  <a:noFill/>
                </a:ln>
                <a:solidFill>
                  <a:schemeClr val="tx1"/>
                </a:solidFill>
                <a:effectLst/>
                <a:highlight>
                  <a:srgbClr val="FF9999"/>
                </a:highlight>
                <a:latin typeface="Consolas" panose="020B0609020204030204" pitchFamily="49" charset="0"/>
              </a:rPr>
              <a:t>tmp</a:t>
            </a:r>
            <a:r>
              <a:rPr kumimoji="0" lang="en-US" altLang="en-US" sz="1200" b="0" i="0" u="none" strike="sngStrike" cap="none" normalizeH="0" baseline="0" dirty="0">
                <a:ln>
                  <a:noFill/>
                </a:ln>
                <a:solidFill>
                  <a:schemeClr val="tx1"/>
                </a:solidFill>
                <a:effectLst/>
                <a:highlight>
                  <a:srgbClr val="FF9999"/>
                </a:highlight>
                <a:latin typeface="Consolas" panose="020B0609020204030204" pitchFamily="49" charset="0"/>
              </a:rPr>
              <a:t> += 0</a:t>
            </a:r>
            <a:r>
              <a:rPr kumimoji="0" lang="en-US" altLang="en-US" sz="1200" b="0" i="0" u="none" strike="sngStrike" cap="none" normalizeH="0" baseline="0" dirty="0">
                <a:ln>
                  <a:noFill/>
                </a:ln>
                <a:solidFill>
                  <a:schemeClr val="tx1"/>
                </a:solidFill>
                <a:effectLst/>
                <a:latin typeface="Consolas" panose="020B0609020204030204" pitchFamily="49" charset="0"/>
              </a:rPr>
              <a:t>; else </a:t>
            </a:r>
            <a:r>
              <a:rPr kumimoji="0" lang="en-US" altLang="en-US" sz="1200" b="0" i="0" u="none" strike="sngStrike" cap="none" normalizeH="0" baseline="0" dirty="0" err="1">
                <a:ln>
                  <a:noFill/>
                </a:ln>
                <a:solidFill>
                  <a:schemeClr val="tx1"/>
                </a:solidFill>
                <a:effectLst/>
                <a:latin typeface="Consolas" panose="020B0609020204030204" pitchFamily="49" charset="0"/>
              </a:rPr>
              <a:t>tmp</a:t>
            </a:r>
            <a:r>
              <a:rPr kumimoji="0" lang="en-US" altLang="en-US" sz="1200" b="0" i="0" u="none" strike="sngStrike" cap="none" normalizeH="0" baseline="0" dirty="0">
                <a:ln>
                  <a:noFill/>
                </a:ln>
                <a:solidFill>
                  <a:schemeClr val="tx1"/>
                </a:solidFill>
                <a:effectLst/>
                <a:latin typeface="Consolas" panose="020B0609020204030204" pitchFamily="49" charset="0"/>
              </a:rPr>
              <a:t> += </a:t>
            </a:r>
            <a:r>
              <a:rPr kumimoji="0" lang="en-US" altLang="en-US" sz="1200" b="0" i="0" u="none" strike="sngStrike" cap="none" normalizeH="0" baseline="0" dirty="0">
                <a:ln>
                  <a:noFill/>
                </a:ln>
                <a:solidFill>
                  <a:schemeClr val="tx1"/>
                </a:solidFill>
                <a:effectLst/>
                <a:highlight>
                  <a:srgbClr val="D4EEFF"/>
                </a:highlight>
                <a:latin typeface="Consolas" panose="020B0609020204030204" pitchFamily="49" charset="0"/>
              </a:rPr>
              <a:t>0 - 1</a:t>
            </a:r>
            <a:r>
              <a:rPr kumimoji="0" lang="en-US" altLang="en-US" sz="1200" b="0" i="0" u="none" strike="sngStrike" cap="none" normalizeH="0" baseline="0" dirty="0">
                <a:ln>
                  <a:noFill/>
                </a:ln>
                <a:solidFill>
                  <a:schemeClr val="tx1"/>
                </a:solidFill>
                <a:effectLst/>
                <a:latin typeface="Consolas" panose="020B060902020403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if (</a:t>
            </a:r>
            <a:r>
              <a:rPr kumimoji="0" lang="en-US" altLang="en-US" sz="1200" b="0" i="0" u="none" strike="noStrike" cap="none" normalizeH="0" baseline="0" dirty="0">
                <a:ln>
                  <a:noFill/>
                </a:ln>
                <a:effectLst/>
                <a:highlight>
                  <a:srgbClr val="D4EEFF"/>
                </a:highlight>
                <a:latin typeface="Consolas" panose="020B0609020204030204" pitchFamily="49" charset="0"/>
              </a:rPr>
              <a:t>y+1 == 0</a:t>
            </a:r>
            <a:r>
              <a:rPr kumimoji="0" lang="en-US" altLang="en-US" sz="1200" b="0" i="0" u="none" strike="noStrike" cap="none" normalizeH="0" baseline="0" dirty="0">
                <a:ln>
                  <a:noFill/>
                </a:ln>
                <a:solidFill>
                  <a:schemeClr val="tx1"/>
                </a:solidFill>
                <a:effectLst/>
                <a:latin typeface="Consolas" panose="020B0609020204030204" pitchFamily="49" charset="0"/>
              </a:rPr>
              <a:t>) </a:t>
            </a:r>
            <a:r>
              <a:rPr kumimoji="0" lang="en-US" altLang="en-US" sz="1200" b="0" i="0" u="none" strike="noStrike" cap="none" normalizeH="0" baseline="0" dirty="0" err="1">
                <a:ln>
                  <a:noFill/>
                </a:ln>
                <a:solidFill>
                  <a:schemeClr val="tx1"/>
                </a:solidFill>
                <a:effectLst/>
                <a:highlight>
                  <a:srgbClr val="FF9999"/>
                </a:highlight>
                <a:latin typeface="Consolas" panose="020B0609020204030204" pitchFamily="49" charset="0"/>
              </a:rPr>
              <a:t>tmp</a:t>
            </a:r>
            <a:r>
              <a:rPr kumimoji="0" lang="en-US" altLang="en-US" sz="1200" b="0" i="0" u="none" strike="noStrike" cap="none" normalizeH="0" baseline="0" dirty="0">
                <a:ln>
                  <a:noFill/>
                </a:ln>
                <a:solidFill>
                  <a:schemeClr val="tx1"/>
                </a:solidFill>
                <a:effectLst/>
                <a:highlight>
                  <a:srgbClr val="FF9999"/>
                </a:highlight>
                <a:latin typeface="Consolas" panose="020B0609020204030204" pitchFamily="49" charset="0"/>
              </a:rPr>
              <a:t> += 0</a:t>
            </a:r>
            <a:r>
              <a:rPr kumimoji="0" lang="en-US" altLang="en-US" sz="1200" b="0" i="0" u="none" strike="noStrike" cap="none" normalizeH="0" baseline="0" dirty="0">
                <a:ln>
                  <a:noFill/>
                </a:ln>
                <a:solidFill>
                  <a:schemeClr val="tx1"/>
                </a:solidFill>
                <a:effectLst/>
                <a:latin typeface="Consolas" panose="020B0609020204030204" pitchFamily="49" charset="0"/>
              </a:rPr>
              <a:t>; else </a:t>
            </a:r>
            <a:r>
              <a:rPr kumimoji="0" lang="en-US" altLang="en-US" sz="1200" b="0" i="0" u="none" strike="noStrike" cap="none" normalizeH="0" baseline="0" dirty="0" err="1">
                <a:ln>
                  <a:noFill/>
                </a:ln>
                <a:solidFill>
                  <a:schemeClr val="tx1"/>
                </a:solidFill>
                <a:effectLst/>
                <a:latin typeface="Consolas" panose="020B0609020204030204" pitchFamily="49" charset="0"/>
              </a:rPr>
              <a:t>tmp</a:t>
            </a:r>
            <a:r>
              <a:rPr kumimoji="0" lang="en-US" altLang="en-US" sz="1200" b="0" i="0" u="none" strike="noStrike" cap="none" normalizeH="0" baseline="0" dirty="0">
                <a:ln>
                  <a:noFill/>
                </a:ln>
                <a:solidFill>
                  <a:schemeClr val="tx1"/>
                </a:solidFill>
                <a:effectLst/>
                <a:latin typeface="Consolas" panose="020B0609020204030204" pitchFamily="49" charset="0"/>
              </a:rPr>
              <a:t> += </a:t>
            </a:r>
            <a:r>
              <a:rPr kumimoji="0" lang="en-US" altLang="en-US" sz="1200" b="0" i="0" u="none" strike="noStrike" cap="none" normalizeH="0" baseline="0" dirty="0">
                <a:ln>
                  <a:noFill/>
                </a:ln>
                <a:solidFill>
                  <a:schemeClr val="tx1"/>
                </a:solidFill>
                <a:effectLst/>
                <a:highlight>
                  <a:srgbClr val="D4EEFF"/>
                </a:highlight>
                <a:latin typeface="Consolas" panose="020B0609020204030204" pitchFamily="49" charset="0"/>
              </a:rPr>
              <a:t>(y + 1) - 1</a:t>
            </a:r>
            <a:r>
              <a:rPr kumimoji="0" lang="en-US" altLang="en-US" sz="1200" b="0" i="0" u="none" strike="noStrike" cap="none" normalizeH="0" baseline="0" dirty="0">
                <a:ln>
                  <a:noFill/>
                </a:ln>
                <a:solidFill>
                  <a:schemeClr val="tx1"/>
                </a:solidFill>
                <a:effectLst/>
                <a:latin typeface="Consolas" panose="020B060902020403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return </a:t>
            </a:r>
            <a:r>
              <a:rPr kumimoji="0" lang="en-US" altLang="en-US" sz="1200" b="0" i="0" u="none" strike="noStrike" cap="none" normalizeH="0" baseline="0" dirty="0" err="1">
                <a:ln>
                  <a:noFill/>
                </a:ln>
                <a:solidFill>
                  <a:schemeClr val="tx1"/>
                </a:solidFill>
                <a:effectLst/>
                <a:latin typeface="Consolas" panose="020B0609020204030204" pitchFamily="49" charset="0"/>
              </a:rPr>
              <a:t>tmp</a:t>
            </a:r>
            <a:r>
              <a:rPr kumimoji="0" lang="en-US" altLang="en-US" sz="1200" b="0" i="0" u="none" strike="noStrike" cap="none" normalizeH="0" baseline="0" dirty="0">
                <a:ln>
                  <a:noFill/>
                </a:ln>
                <a:solidFill>
                  <a:schemeClr val="tx1"/>
                </a:solidFill>
                <a:effectLst/>
                <a:latin typeface="Consolas" panose="020B060902020403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a:t>
            </a:r>
          </a:p>
        </p:txBody>
      </p:sp>
      <p:sp>
        <p:nvSpPr>
          <p:cNvPr id="15" name="Rectangle 3">
            <a:extLst>
              <a:ext uri="{FF2B5EF4-FFF2-40B4-BE49-F238E27FC236}">
                <a16:creationId xmlns:a16="http://schemas.microsoft.com/office/drawing/2014/main" id="{E15C1F9D-C8E6-4637-AB11-CAD6E22F881C}"/>
              </a:ext>
            </a:extLst>
          </p:cNvPr>
          <p:cNvSpPr>
            <a:spLocks noChangeArrowheads="1"/>
          </p:cNvSpPr>
          <p:nvPr/>
        </p:nvSpPr>
        <p:spPr bwMode="auto">
          <a:xfrm>
            <a:off x="5365403" y="2978432"/>
            <a:ext cx="2393604"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int </a:t>
            </a:r>
            <a:r>
              <a:rPr kumimoji="0" lang="en-US" altLang="en-US" sz="1200" b="0" i="0" u="none" strike="noStrike" cap="none" normalizeH="0" baseline="0" dirty="0" err="1">
                <a:ln>
                  <a:noFill/>
                </a:ln>
                <a:solidFill>
                  <a:schemeClr val="tx1"/>
                </a:solidFill>
                <a:effectLst/>
                <a:latin typeface="Consolas" panose="020B0609020204030204" pitchFamily="49" charset="0"/>
              </a:rPr>
              <a:t>func</a:t>
            </a:r>
            <a:r>
              <a:rPr kumimoji="0" lang="en-US" altLang="en-US" sz="1200" b="0" i="0" u="none" strike="noStrike" cap="none" normalizeH="0" baseline="0" dirty="0">
                <a:ln>
                  <a:noFill/>
                </a:ln>
                <a:solidFill>
                  <a:schemeClr val="tx1"/>
                </a:solidFill>
                <a:effectLst/>
                <a:latin typeface="Consolas" panose="020B0609020204030204" pitchFamily="49" charset="0"/>
              </a:rPr>
              <a:t>(int y)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int </a:t>
            </a:r>
            <a:r>
              <a:rPr kumimoji="0" lang="en-US" altLang="en-US" sz="1200" b="0" i="0" u="none" strike="noStrike" cap="none" normalizeH="0" baseline="0" dirty="0" err="1">
                <a:ln>
                  <a:noFill/>
                </a:ln>
                <a:solidFill>
                  <a:schemeClr val="tx1"/>
                </a:solidFill>
                <a:effectLst/>
                <a:latin typeface="Consolas" panose="020B0609020204030204" pitchFamily="49" charset="0"/>
              </a:rPr>
              <a:t>tmp</a:t>
            </a:r>
            <a:r>
              <a:rPr kumimoji="0" lang="en-US" altLang="en-US" sz="1200" b="0" i="0" u="none" strike="noStrike" cap="none" normalizeH="0" baseline="0" dirty="0">
                <a:ln>
                  <a:noFill/>
                </a:ln>
                <a:solidFill>
                  <a:schemeClr val="tx1"/>
                </a:solidFill>
                <a:effectLst/>
                <a:latin typeface="Consolas" panose="020B0609020204030204" pitchFamily="49" charset="0"/>
              </a:rPr>
              <a:t> = 0;</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if (y != 0) </a:t>
            </a:r>
            <a:r>
              <a:rPr kumimoji="0" lang="en-US" altLang="en-US" sz="1200" b="0" i="0" u="none" strike="noStrike" cap="none" normalizeH="0" baseline="0" dirty="0" err="1">
                <a:ln>
                  <a:noFill/>
                </a:ln>
                <a:solidFill>
                  <a:schemeClr val="tx1"/>
                </a:solidFill>
                <a:effectLst/>
                <a:latin typeface="Consolas" panose="020B0609020204030204" pitchFamily="49" charset="0"/>
              </a:rPr>
              <a:t>tmp</a:t>
            </a:r>
            <a:r>
              <a:rPr kumimoji="0" lang="en-US" altLang="en-US" sz="1200" b="0" i="0" u="none" strike="noStrike" cap="none" normalizeH="0" baseline="0" dirty="0">
                <a:ln>
                  <a:noFill/>
                </a:ln>
                <a:solidFill>
                  <a:schemeClr val="tx1"/>
                </a:solidFill>
                <a:effectLst/>
                <a:latin typeface="Consolas" panose="020B0609020204030204" pitchFamily="49" charset="0"/>
              </a:rPr>
              <a:t> = y - 1;</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if (</a:t>
            </a:r>
            <a:r>
              <a:rPr kumimoji="0" lang="en-US" altLang="en-US" sz="1200" b="0" i="0" u="none" strike="noStrike" cap="none" normalizeH="0" baseline="0" dirty="0">
                <a:ln>
                  <a:noFill/>
                </a:ln>
                <a:effectLst/>
                <a:latin typeface="Consolas" panose="020B0609020204030204" pitchFamily="49" charset="0"/>
              </a:rPr>
              <a:t>y != -1</a:t>
            </a:r>
            <a:r>
              <a:rPr kumimoji="0" lang="en-US" altLang="en-US" sz="1200" b="0" i="0" u="none" strike="noStrike" cap="none" normalizeH="0" baseline="0" dirty="0">
                <a:ln>
                  <a:noFill/>
                </a:ln>
                <a:solidFill>
                  <a:schemeClr val="tx1"/>
                </a:solidFill>
                <a:effectLst/>
                <a:latin typeface="Consolas" panose="020B0609020204030204" pitchFamily="49" charset="0"/>
              </a:rPr>
              <a:t>) </a:t>
            </a:r>
            <a:r>
              <a:rPr kumimoji="0" lang="en-US" altLang="en-US" sz="1200" b="0" i="0" u="none" strike="noStrike" cap="none" normalizeH="0" baseline="0" dirty="0" err="1">
                <a:ln>
                  <a:noFill/>
                </a:ln>
                <a:solidFill>
                  <a:schemeClr val="tx1"/>
                </a:solidFill>
                <a:effectLst/>
                <a:latin typeface="Consolas" panose="020B0609020204030204" pitchFamily="49" charset="0"/>
              </a:rPr>
              <a:t>tmp</a:t>
            </a:r>
            <a:r>
              <a:rPr kumimoji="0" lang="en-US" altLang="en-US" sz="1200" b="0" i="0" u="none" strike="noStrike" cap="none" normalizeH="0" baseline="0" dirty="0">
                <a:ln>
                  <a:noFill/>
                </a:ln>
                <a:solidFill>
                  <a:schemeClr val="tx1"/>
                </a:solidFill>
                <a:effectLst/>
                <a:latin typeface="Consolas" panose="020B0609020204030204" pitchFamily="49" charset="0"/>
              </a:rPr>
              <a:t> += </a:t>
            </a:r>
            <a:r>
              <a:rPr lang="en-US" altLang="en-US" sz="1200" b="0" dirty="0">
                <a:latin typeface="Consolas" panose="020B0609020204030204" pitchFamily="49" charset="0"/>
              </a:rPr>
              <a:t>y</a:t>
            </a:r>
            <a:r>
              <a:rPr kumimoji="0" lang="en-US" altLang="en-US" sz="1200" b="0" i="0" u="none" strike="noStrike" cap="none" normalizeH="0" baseline="0" dirty="0">
                <a:ln>
                  <a:noFill/>
                </a:ln>
                <a:solidFill>
                  <a:schemeClr val="tx1"/>
                </a:solidFill>
                <a:effectLst/>
                <a:latin typeface="Consolas" panose="020B060902020403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return </a:t>
            </a:r>
            <a:r>
              <a:rPr kumimoji="0" lang="en-US" altLang="en-US" sz="1200" b="0" i="0" u="none" strike="noStrike" cap="none" normalizeH="0" baseline="0" dirty="0" err="1">
                <a:ln>
                  <a:noFill/>
                </a:ln>
                <a:solidFill>
                  <a:schemeClr val="tx1"/>
                </a:solidFill>
                <a:effectLst/>
                <a:latin typeface="Consolas" panose="020B0609020204030204" pitchFamily="49" charset="0"/>
              </a:rPr>
              <a:t>tmp</a:t>
            </a:r>
            <a:r>
              <a:rPr kumimoji="0" lang="en-US" altLang="en-US" sz="1200" b="0" i="0" u="none" strike="noStrike" cap="none" normalizeH="0" baseline="0" dirty="0">
                <a:ln>
                  <a:noFill/>
                </a:ln>
                <a:solidFill>
                  <a:schemeClr val="tx1"/>
                </a:solidFill>
                <a:effectLst/>
                <a:latin typeface="Consolas" panose="020B060902020403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237466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p>
            <a:r>
              <a:rPr lang="en-US" dirty="0"/>
              <a:t>Today</a:t>
            </a:r>
          </a:p>
        </p:txBody>
      </p:sp>
      <p:sp>
        <p:nvSpPr>
          <p:cNvPr id="5" name="Content Placeholder 4">
            <a:extLst>
              <a:ext uri="{FF2B5EF4-FFF2-40B4-BE49-F238E27FC236}">
                <a16:creationId xmlns:a16="http://schemas.microsoft.com/office/drawing/2014/main" id="{3AD166AF-0C9F-4BCE-9CF7-4A01E3FB1CAA}"/>
              </a:ext>
            </a:extLst>
          </p:cNvPr>
          <p:cNvSpPr>
            <a:spLocks noGrp="1"/>
          </p:cNvSpPr>
          <p:nvPr>
            <p:ph idx="1"/>
          </p:nvPr>
        </p:nvSpPr>
        <p:spPr/>
        <p:txBody>
          <a:bodyPr/>
          <a:lstStyle/>
          <a:p>
            <a:r>
              <a:rPr lang="en-US" dirty="0">
                <a:solidFill>
                  <a:schemeClr val="bg1">
                    <a:lumMod val="65000"/>
                  </a:schemeClr>
                </a:solidFill>
              </a:rPr>
              <a:t>Principles and goals of compiler optimization</a:t>
            </a:r>
          </a:p>
          <a:p>
            <a:r>
              <a:rPr lang="en-US" dirty="0">
                <a:solidFill>
                  <a:schemeClr val="bg1">
                    <a:lumMod val="65000"/>
                  </a:schemeClr>
                </a:solidFill>
              </a:rPr>
              <a:t>Examples of optimizations</a:t>
            </a:r>
          </a:p>
          <a:p>
            <a:r>
              <a:rPr lang="en-US" dirty="0"/>
              <a:t>Obstacles to optimization</a:t>
            </a:r>
          </a:p>
          <a:p>
            <a:r>
              <a:rPr lang="en-US" dirty="0">
                <a:solidFill>
                  <a:schemeClr val="accent6">
                    <a:lumMod val="75000"/>
                  </a:schemeClr>
                </a:solidFill>
              </a:rPr>
              <a:t>Machine-dependent optimization</a:t>
            </a:r>
          </a:p>
          <a:p>
            <a:r>
              <a:rPr lang="en-US" dirty="0">
                <a:solidFill>
                  <a:schemeClr val="accent6">
                    <a:lumMod val="75000"/>
                  </a:schemeClr>
                </a:solidFill>
              </a:rPr>
              <a:t>Benchmark example</a:t>
            </a:r>
          </a:p>
        </p:txBody>
      </p:sp>
    </p:spTree>
    <p:extLst>
      <p:ext uri="{BB962C8B-B14F-4D97-AF65-F5344CB8AC3E}">
        <p14:creationId xmlns:p14="http://schemas.microsoft.com/office/powerpoint/2010/main" val="2784611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p>
            <a:r>
              <a:rPr lang="en-US" dirty="0"/>
              <a:t>Today</a:t>
            </a:r>
          </a:p>
        </p:txBody>
      </p:sp>
      <p:sp>
        <p:nvSpPr>
          <p:cNvPr id="5" name="Content Placeholder 4">
            <a:extLst>
              <a:ext uri="{FF2B5EF4-FFF2-40B4-BE49-F238E27FC236}">
                <a16:creationId xmlns:a16="http://schemas.microsoft.com/office/drawing/2014/main" id="{3AD166AF-0C9F-4BCE-9CF7-4A01E3FB1CAA}"/>
              </a:ext>
            </a:extLst>
          </p:cNvPr>
          <p:cNvSpPr>
            <a:spLocks noGrp="1"/>
          </p:cNvSpPr>
          <p:nvPr>
            <p:ph idx="1"/>
          </p:nvPr>
        </p:nvSpPr>
        <p:spPr/>
        <p:txBody>
          <a:bodyPr/>
          <a:lstStyle/>
          <a:p>
            <a:r>
              <a:rPr lang="en-US" dirty="0">
                <a:solidFill>
                  <a:srgbClr val="22228B"/>
                </a:solidFill>
              </a:rPr>
              <a:t>Principles and goals of compiler optimization</a:t>
            </a:r>
          </a:p>
          <a:p>
            <a:r>
              <a:rPr lang="en-US" dirty="0">
                <a:solidFill>
                  <a:schemeClr val="accent6">
                    <a:lumMod val="75000"/>
                  </a:schemeClr>
                </a:solidFill>
              </a:rPr>
              <a:t>Examples of optimizations</a:t>
            </a:r>
          </a:p>
          <a:p>
            <a:r>
              <a:rPr lang="en-US" dirty="0">
                <a:solidFill>
                  <a:schemeClr val="accent6">
                    <a:lumMod val="75000"/>
                  </a:schemeClr>
                </a:solidFill>
              </a:rPr>
              <a:t>Obstacles to optimization</a:t>
            </a:r>
          </a:p>
          <a:p>
            <a:r>
              <a:rPr lang="en-US" dirty="0">
                <a:solidFill>
                  <a:schemeClr val="accent6">
                    <a:lumMod val="75000"/>
                  </a:schemeClr>
                </a:solidFill>
              </a:rPr>
              <a:t>Machine-dependent optimization</a:t>
            </a:r>
          </a:p>
          <a:p>
            <a:r>
              <a:rPr lang="en-US" dirty="0">
                <a:solidFill>
                  <a:schemeClr val="accent6">
                    <a:lumMod val="75000"/>
                  </a:schemeClr>
                </a:solidFill>
              </a:rPr>
              <a:t>Benchmark example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7"/>
          <p:cNvSpPr>
            <a:spLocks noChangeArrowheads="1"/>
          </p:cNvSpPr>
          <p:nvPr/>
        </p:nvSpPr>
        <p:spPr bwMode="auto">
          <a:xfrm>
            <a:off x="533400" y="1143000"/>
            <a:ext cx="5648981" cy="2028761"/>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1400" b="0" dirty="0">
                <a:latin typeface="Consolas" panose="020B0609020204030204" pitchFamily="49" charset="0"/>
              </a:rPr>
              <a:t>/* Sum rows of n X n matrix a and store in vector b. */</a:t>
            </a:r>
          </a:p>
          <a:p>
            <a:pPr algn="l">
              <a:lnSpc>
                <a:spcPct val="100000"/>
              </a:lnSpc>
            </a:pPr>
            <a:r>
              <a:rPr lang="en-US" sz="1400" b="0" dirty="0">
                <a:latin typeface="Consolas" panose="020B0609020204030204" pitchFamily="49" charset="0"/>
              </a:rPr>
              <a:t>void sum_rows1(double *a, double *b, long n) {</a:t>
            </a:r>
          </a:p>
          <a:p>
            <a:pPr algn="l">
              <a:lnSpc>
                <a:spcPct val="100000"/>
              </a:lnSpc>
            </a:pPr>
            <a:r>
              <a:rPr lang="en-US" sz="1400" b="0" dirty="0">
                <a:latin typeface="Consolas" panose="020B0609020204030204" pitchFamily="49" charset="0"/>
              </a:rPr>
              <a:t>    long </a:t>
            </a:r>
            <a:r>
              <a:rPr lang="en-US" sz="1400" b="0" dirty="0" err="1">
                <a:latin typeface="Consolas" panose="020B0609020204030204" pitchFamily="49" charset="0"/>
              </a:rPr>
              <a:t>i</a:t>
            </a:r>
            <a:r>
              <a:rPr lang="en-US" sz="1400" b="0" dirty="0">
                <a:latin typeface="Consolas" panose="020B0609020204030204" pitchFamily="49" charset="0"/>
              </a:rPr>
              <a:t>, j;</a:t>
            </a:r>
          </a:p>
          <a:p>
            <a:pPr algn="l">
              <a:lnSpc>
                <a:spcPct val="100000"/>
              </a:lnSpc>
            </a:pPr>
            <a:r>
              <a:rPr lang="en-US" sz="1400" b="0" dirty="0">
                <a:latin typeface="Consolas" panose="020B0609020204030204" pitchFamily="49" charset="0"/>
              </a:rPr>
              <a:t>    for (</a:t>
            </a:r>
            <a:r>
              <a:rPr lang="en-US" sz="1400" b="0" dirty="0" err="1">
                <a:latin typeface="Consolas" panose="020B0609020204030204" pitchFamily="49" charset="0"/>
              </a:rPr>
              <a:t>i</a:t>
            </a:r>
            <a:r>
              <a:rPr lang="en-US" sz="1400" b="0" dirty="0">
                <a:latin typeface="Consolas" panose="020B0609020204030204" pitchFamily="49" charset="0"/>
              </a:rPr>
              <a:t> = 0; </a:t>
            </a:r>
            <a:r>
              <a:rPr lang="en-US" sz="1400" b="0" dirty="0" err="1">
                <a:latin typeface="Consolas" panose="020B0609020204030204" pitchFamily="49" charset="0"/>
              </a:rPr>
              <a:t>i</a:t>
            </a:r>
            <a:r>
              <a:rPr lang="en-US" sz="1400" b="0" dirty="0">
                <a:latin typeface="Consolas" panose="020B0609020204030204" pitchFamily="49" charset="0"/>
              </a:rPr>
              <a:t> &lt; n; </a:t>
            </a:r>
            <a:r>
              <a:rPr lang="en-US" sz="1400" b="0" dirty="0" err="1">
                <a:latin typeface="Consolas" panose="020B0609020204030204" pitchFamily="49" charset="0"/>
              </a:rPr>
              <a:t>i</a:t>
            </a:r>
            <a:r>
              <a:rPr lang="en-US" sz="1400" b="0" dirty="0">
                <a:latin typeface="Consolas" panose="020B0609020204030204" pitchFamily="49" charset="0"/>
              </a:rPr>
              <a:t>++) {</a:t>
            </a:r>
          </a:p>
          <a:p>
            <a:pPr algn="l">
              <a:lnSpc>
                <a:spcPct val="100000"/>
              </a:lnSpc>
            </a:pPr>
            <a:r>
              <a:rPr lang="en-US" sz="1400" b="0" dirty="0">
                <a:latin typeface="Consolas" panose="020B0609020204030204" pitchFamily="49" charset="0"/>
              </a:rPr>
              <a:t>	b[</a:t>
            </a:r>
            <a:r>
              <a:rPr lang="en-US" sz="1400" b="0" dirty="0" err="1">
                <a:latin typeface="Consolas" panose="020B0609020204030204" pitchFamily="49" charset="0"/>
              </a:rPr>
              <a:t>i</a:t>
            </a:r>
            <a:r>
              <a:rPr lang="en-US" sz="1400" b="0" dirty="0">
                <a:latin typeface="Consolas" panose="020B0609020204030204" pitchFamily="49" charset="0"/>
              </a:rPr>
              <a:t>] = 0;</a:t>
            </a:r>
          </a:p>
          <a:p>
            <a:pPr algn="l">
              <a:lnSpc>
                <a:spcPct val="100000"/>
              </a:lnSpc>
            </a:pPr>
            <a:r>
              <a:rPr lang="en-US" sz="1400" b="0" dirty="0">
                <a:latin typeface="Consolas" panose="020B0609020204030204" pitchFamily="49" charset="0"/>
              </a:rPr>
              <a:t>	for (j = 0; j &lt; n; j++)</a:t>
            </a:r>
          </a:p>
          <a:p>
            <a:pPr algn="l">
              <a:lnSpc>
                <a:spcPct val="100000"/>
              </a:lnSpc>
            </a:pPr>
            <a:r>
              <a:rPr lang="en-US" sz="1400" b="0" dirty="0">
                <a:latin typeface="Consolas" panose="020B0609020204030204" pitchFamily="49" charset="0"/>
              </a:rPr>
              <a:t>	    b[</a:t>
            </a:r>
            <a:r>
              <a:rPr lang="en-US" sz="1400" b="0" dirty="0" err="1">
                <a:latin typeface="Consolas" panose="020B0609020204030204" pitchFamily="49" charset="0"/>
              </a:rPr>
              <a:t>i</a:t>
            </a:r>
            <a:r>
              <a:rPr lang="en-US" sz="1400" b="0" dirty="0">
                <a:latin typeface="Consolas" panose="020B0609020204030204" pitchFamily="49" charset="0"/>
              </a:rPr>
              <a:t>] += a[</a:t>
            </a:r>
            <a:r>
              <a:rPr lang="en-US" sz="1400" b="0" dirty="0" err="1">
                <a:latin typeface="Consolas" panose="020B0609020204030204" pitchFamily="49" charset="0"/>
              </a:rPr>
              <a:t>i</a:t>
            </a:r>
            <a:r>
              <a:rPr lang="en-US" sz="1400" b="0" dirty="0">
                <a:latin typeface="Consolas" panose="020B0609020204030204" pitchFamily="49" charset="0"/>
              </a:rPr>
              <a:t>*n + j];</a:t>
            </a:r>
          </a:p>
          <a:p>
            <a:pPr algn="l">
              <a:lnSpc>
                <a:spcPct val="100000"/>
              </a:lnSpc>
            </a:pPr>
            <a:r>
              <a:rPr lang="en-US" sz="1400" b="0" dirty="0">
                <a:latin typeface="Consolas" panose="020B0609020204030204" pitchFamily="49" charset="0"/>
              </a:rPr>
              <a:t>    }</a:t>
            </a:r>
          </a:p>
          <a:p>
            <a:pPr algn="l">
              <a:lnSpc>
                <a:spcPct val="100000"/>
              </a:lnSpc>
            </a:pPr>
            <a:r>
              <a:rPr lang="en-US" sz="1400" b="0" dirty="0">
                <a:latin typeface="Consolas" panose="020B0609020204030204" pitchFamily="49" charset="0"/>
              </a:rPr>
              <a:t>}</a:t>
            </a:r>
          </a:p>
        </p:txBody>
      </p:sp>
      <p:sp>
        <p:nvSpPr>
          <p:cNvPr id="774146" name="Rectangle 2"/>
          <p:cNvSpPr>
            <a:spLocks noGrp="1" noChangeArrowheads="1"/>
          </p:cNvSpPr>
          <p:nvPr>
            <p:ph type="title"/>
          </p:nvPr>
        </p:nvSpPr>
        <p:spPr>
          <a:xfrm>
            <a:off x="357018" y="297059"/>
            <a:ext cx="7592093" cy="762000"/>
          </a:xfrm>
        </p:spPr>
        <p:txBody>
          <a:bodyPr/>
          <a:lstStyle/>
          <a:p>
            <a:pPr eaLnBrk="1" hangingPunct="1">
              <a:defRPr/>
            </a:pPr>
            <a:r>
              <a:rPr lang="en-US" dirty="0"/>
              <a:t>Memory Aliasing</a:t>
            </a:r>
          </a:p>
        </p:txBody>
      </p:sp>
      <p:sp>
        <p:nvSpPr>
          <p:cNvPr id="18435" name="Rectangle 9"/>
          <p:cNvSpPr>
            <a:spLocks noGrp="1" noChangeArrowheads="1"/>
          </p:cNvSpPr>
          <p:nvPr>
            <p:ph type="body" idx="1"/>
          </p:nvPr>
        </p:nvSpPr>
        <p:spPr>
          <a:xfrm>
            <a:off x="290513" y="5638800"/>
            <a:ext cx="8307387" cy="806450"/>
          </a:xfrm>
        </p:spPr>
        <p:txBody>
          <a:bodyPr/>
          <a:lstStyle/>
          <a:p>
            <a:pPr lvl="1" eaLnBrk="1" hangingPunct="1"/>
            <a:r>
              <a:rPr lang="en-US" dirty="0"/>
              <a:t>Code updates </a:t>
            </a:r>
            <a:r>
              <a:rPr lang="en-US" dirty="0">
                <a:latin typeface="Consolas" panose="020B0609020204030204" pitchFamily="49" charset="0"/>
              </a:rPr>
              <a:t>b[</a:t>
            </a:r>
            <a:r>
              <a:rPr lang="en-US" dirty="0" err="1">
                <a:latin typeface="Consolas" panose="020B0609020204030204" pitchFamily="49" charset="0"/>
              </a:rPr>
              <a:t>i</a:t>
            </a:r>
            <a:r>
              <a:rPr lang="en-US" dirty="0">
                <a:latin typeface="Consolas" panose="020B0609020204030204" pitchFamily="49" charset="0"/>
              </a:rPr>
              <a:t>]</a:t>
            </a:r>
            <a:r>
              <a:rPr lang="en-US" dirty="0"/>
              <a:t> on every iteration</a:t>
            </a:r>
          </a:p>
          <a:p>
            <a:pPr lvl="1" eaLnBrk="1" hangingPunct="1"/>
            <a:r>
              <a:rPr lang="en-US" dirty="0"/>
              <a:t>Why couldn’t compiler optimize this away?</a:t>
            </a:r>
          </a:p>
        </p:txBody>
      </p:sp>
      <p:sp>
        <p:nvSpPr>
          <p:cNvPr id="18436" name="Rectangle 3"/>
          <p:cNvSpPr>
            <a:spLocks noChangeArrowheads="1"/>
          </p:cNvSpPr>
          <p:nvPr/>
        </p:nvSpPr>
        <p:spPr bwMode="auto">
          <a:xfrm>
            <a:off x="533400" y="3657600"/>
            <a:ext cx="4191000" cy="1813317"/>
          </a:xfrm>
          <a:prstGeom prst="rect">
            <a:avLst/>
          </a:prstGeom>
          <a:solidFill>
            <a:srgbClr val="F6F5BD"/>
          </a:solidFill>
          <a:ln w="57150" cmpd="thickThin">
            <a:noFill/>
            <a:miter lim="800000"/>
            <a:headEnd/>
            <a:tailEnd/>
          </a:ln>
        </p:spPr>
        <p:txBody>
          <a:bodyPr wrap="square" lIns="90487" tIns="44450" rIns="90487" bIns="44450">
            <a:spAutoFit/>
          </a:bodyPr>
          <a:lstStyle/>
          <a:p>
            <a:r>
              <a:rPr lang="en-US" sz="1400" b="0" dirty="0">
                <a:latin typeface="Consolas" panose="020B0609020204030204" pitchFamily="49" charset="0"/>
              </a:rPr>
              <a:t>        </a:t>
            </a:r>
            <a:r>
              <a:rPr lang="en-US" sz="1400" b="0" dirty="0" err="1">
                <a:solidFill>
                  <a:srgbClr val="C00000"/>
                </a:solidFill>
                <a:latin typeface="Consolas" panose="020B0609020204030204" pitchFamily="49" charset="0"/>
              </a:rPr>
              <a:t>movq</a:t>
            </a:r>
            <a:r>
              <a:rPr lang="en-US" sz="1400" b="0" dirty="0">
                <a:solidFill>
                  <a:srgbClr val="C00000"/>
                </a:solidFill>
                <a:latin typeface="Consolas" panose="020B0609020204030204" pitchFamily="49" charset="0"/>
              </a:rPr>
              <a:t>    $0, (%</a:t>
            </a:r>
            <a:r>
              <a:rPr lang="en-US" sz="1400" b="0" dirty="0" err="1">
                <a:solidFill>
                  <a:srgbClr val="C00000"/>
                </a:solidFill>
                <a:latin typeface="Consolas" panose="020B0609020204030204" pitchFamily="49" charset="0"/>
              </a:rPr>
              <a:t>rsi</a:t>
            </a:r>
            <a:r>
              <a:rPr lang="en-US" sz="1400" b="0" dirty="0">
                <a:solidFill>
                  <a:srgbClr val="C00000"/>
                </a:solidFill>
                <a:latin typeface="Consolas" panose="020B0609020204030204" pitchFamily="49" charset="0"/>
              </a:rPr>
              <a:t>)</a:t>
            </a:r>
          </a:p>
          <a:p>
            <a:r>
              <a:rPr lang="en-US" sz="1400" b="0" dirty="0">
                <a:latin typeface="Consolas" panose="020B0609020204030204" pitchFamily="49" charset="0"/>
              </a:rPr>
              <a:t>        </a:t>
            </a:r>
            <a:r>
              <a:rPr lang="en-US" sz="1400" b="0" dirty="0" err="1">
                <a:latin typeface="Consolas" panose="020B0609020204030204" pitchFamily="49" charset="0"/>
              </a:rPr>
              <a:t>pxor</a:t>
            </a:r>
            <a:r>
              <a:rPr lang="en-US" sz="1400" b="0" dirty="0">
                <a:latin typeface="Consolas" panose="020B0609020204030204" pitchFamily="49" charset="0"/>
              </a:rPr>
              <a:t>    %xmm0, %xmm0</a:t>
            </a:r>
          </a:p>
          <a:p>
            <a:r>
              <a:rPr lang="en-US" sz="1400" b="0" dirty="0">
                <a:latin typeface="Consolas" panose="020B0609020204030204" pitchFamily="49" charset="0"/>
              </a:rPr>
              <a:t>.L4:</a:t>
            </a:r>
          </a:p>
          <a:p>
            <a:r>
              <a:rPr lang="en-US" sz="1400" b="0" dirty="0">
                <a:latin typeface="Consolas" panose="020B0609020204030204" pitchFamily="49" charset="0"/>
              </a:rPr>
              <a:t>        </a:t>
            </a:r>
            <a:r>
              <a:rPr lang="en-US" sz="1400" b="0" dirty="0" err="1">
                <a:latin typeface="Consolas" panose="020B0609020204030204" pitchFamily="49" charset="0"/>
              </a:rPr>
              <a:t>addsd</a:t>
            </a:r>
            <a:r>
              <a:rPr lang="en-US" sz="1400" b="0" dirty="0">
                <a:latin typeface="Consolas" panose="020B0609020204030204" pitchFamily="49" charset="0"/>
              </a:rPr>
              <a:t>   (%</a:t>
            </a:r>
            <a:r>
              <a:rPr lang="en-US" sz="1400" b="0" dirty="0" err="1">
                <a:latin typeface="Consolas" panose="020B0609020204030204" pitchFamily="49" charset="0"/>
              </a:rPr>
              <a:t>rdi</a:t>
            </a:r>
            <a:r>
              <a:rPr lang="en-US" sz="1400" b="0" dirty="0">
                <a:latin typeface="Consolas" panose="020B0609020204030204" pitchFamily="49" charset="0"/>
              </a:rPr>
              <a:t>), %xmm0</a:t>
            </a:r>
          </a:p>
          <a:p>
            <a:r>
              <a:rPr lang="en-US" sz="1400" b="0" dirty="0">
                <a:latin typeface="Consolas" panose="020B0609020204030204" pitchFamily="49" charset="0"/>
              </a:rPr>
              <a:t>        </a:t>
            </a:r>
            <a:r>
              <a:rPr lang="en-US" sz="1400" b="0" dirty="0" err="1">
                <a:solidFill>
                  <a:srgbClr val="C00000"/>
                </a:solidFill>
                <a:latin typeface="Consolas" panose="020B0609020204030204" pitchFamily="49" charset="0"/>
              </a:rPr>
              <a:t>movsd</a:t>
            </a:r>
            <a:r>
              <a:rPr lang="en-US" sz="1400" b="0" dirty="0">
                <a:solidFill>
                  <a:srgbClr val="C00000"/>
                </a:solidFill>
                <a:latin typeface="Consolas" panose="020B0609020204030204" pitchFamily="49" charset="0"/>
              </a:rPr>
              <a:t>   %xmm0, (%</a:t>
            </a:r>
            <a:r>
              <a:rPr lang="en-US" sz="1400" b="0" dirty="0" err="1">
                <a:solidFill>
                  <a:srgbClr val="C00000"/>
                </a:solidFill>
                <a:latin typeface="Consolas" panose="020B0609020204030204" pitchFamily="49" charset="0"/>
              </a:rPr>
              <a:t>rsi</a:t>
            </a:r>
            <a:r>
              <a:rPr lang="en-US" sz="1400" b="0" dirty="0">
                <a:solidFill>
                  <a:srgbClr val="C00000"/>
                </a:solidFill>
                <a:latin typeface="Consolas" panose="020B0609020204030204" pitchFamily="49" charset="0"/>
              </a:rPr>
              <a:t>)</a:t>
            </a:r>
          </a:p>
          <a:p>
            <a:r>
              <a:rPr lang="en-US" sz="1400" b="0" dirty="0">
                <a:latin typeface="Consolas" panose="020B0609020204030204" pitchFamily="49" charset="0"/>
              </a:rPr>
              <a:t>        </a:t>
            </a:r>
            <a:r>
              <a:rPr lang="en-US" sz="1400" b="0" dirty="0" err="1">
                <a:latin typeface="Consolas" panose="020B0609020204030204" pitchFamily="49" charset="0"/>
              </a:rPr>
              <a:t>addq</a:t>
            </a:r>
            <a:r>
              <a:rPr lang="en-US" sz="1400" b="0" dirty="0">
                <a:latin typeface="Consolas" panose="020B0609020204030204" pitchFamily="49" charset="0"/>
              </a:rPr>
              <a:t>    $8, %</a:t>
            </a:r>
            <a:r>
              <a:rPr lang="en-US" sz="1400" b="0" dirty="0" err="1">
                <a:latin typeface="Consolas" panose="020B0609020204030204" pitchFamily="49" charset="0"/>
              </a:rPr>
              <a:t>rdi</a:t>
            </a:r>
            <a:endParaRPr lang="en-US" sz="1400" b="0" dirty="0">
              <a:latin typeface="Consolas" panose="020B0609020204030204" pitchFamily="49" charset="0"/>
            </a:endParaRPr>
          </a:p>
          <a:p>
            <a:r>
              <a:rPr lang="en-US" sz="1400" b="0" dirty="0">
                <a:latin typeface="Consolas" panose="020B0609020204030204" pitchFamily="49" charset="0"/>
              </a:rPr>
              <a:t>        </a:t>
            </a:r>
            <a:r>
              <a:rPr lang="en-US" sz="1400" b="0" dirty="0" err="1">
                <a:latin typeface="Consolas" panose="020B0609020204030204" pitchFamily="49" charset="0"/>
              </a:rPr>
              <a:t>cmpq</a:t>
            </a:r>
            <a:r>
              <a:rPr lang="en-US" sz="1400" b="0" dirty="0">
                <a:latin typeface="Consolas" panose="020B0609020204030204" pitchFamily="49" charset="0"/>
              </a:rPr>
              <a:t>    %</a:t>
            </a:r>
            <a:r>
              <a:rPr lang="en-US" sz="1400" b="0" dirty="0" err="1">
                <a:latin typeface="Consolas" panose="020B0609020204030204" pitchFamily="49" charset="0"/>
              </a:rPr>
              <a:t>rcx</a:t>
            </a:r>
            <a:r>
              <a:rPr lang="en-US" sz="1400" b="0" dirty="0">
                <a:latin typeface="Consolas" panose="020B0609020204030204" pitchFamily="49" charset="0"/>
              </a:rPr>
              <a:t>, %</a:t>
            </a:r>
            <a:r>
              <a:rPr lang="en-US" sz="1400" b="0" dirty="0" err="1">
                <a:latin typeface="Consolas" panose="020B0609020204030204" pitchFamily="49" charset="0"/>
              </a:rPr>
              <a:t>rdi</a:t>
            </a:r>
            <a:endParaRPr lang="en-US" sz="1400" b="0" dirty="0">
              <a:latin typeface="Consolas" panose="020B0609020204030204" pitchFamily="49" charset="0"/>
            </a:endParaRPr>
          </a:p>
          <a:p>
            <a:r>
              <a:rPr lang="en-US" sz="1400" b="0" dirty="0">
                <a:latin typeface="Consolas" panose="020B0609020204030204" pitchFamily="49" charset="0"/>
              </a:rPr>
              <a:t>        </a:t>
            </a:r>
            <a:r>
              <a:rPr lang="en-US" sz="1400" b="0" dirty="0" err="1">
                <a:latin typeface="Consolas" panose="020B0609020204030204" pitchFamily="49" charset="0"/>
              </a:rPr>
              <a:t>jne</a:t>
            </a:r>
            <a:r>
              <a:rPr lang="en-US" sz="1400" b="0" dirty="0">
                <a:latin typeface="Consolas" panose="020B0609020204030204" pitchFamily="49" charset="0"/>
              </a:rPr>
              <a:t>     .L4</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6"/>
          <p:cNvSpPr>
            <a:spLocks noChangeArrowheads="1"/>
          </p:cNvSpPr>
          <p:nvPr/>
        </p:nvSpPr>
        <p:spPr bwMode="auto">
          <a:xfrm>
            <a:off x="533400" y="1143000"/>
            <a:ext cx="5648981" cy="2028761"/>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1400" b="0" dirty="0">
                <a:latin typeface="Consolas" panose="020B0609020204030204" pitchFamily="49" charset="0"/>
              </a:rPr>
              <a:t>/* Sum rows of n X n matrix a and store in vector b. */</a:t>
            </a:r>
          </a:p>
          <a:p>
            <a:pPr algn="l">
              <a:lnSpc>
                <a:spcPct val="100000"/>
              </a:lnSpc>
            </a:pPr>
            <a:r>
              <a:rPr lang="en-US" sz="1400" b="0" dirty="0">
                <a:latin typeface="Consolas" panose="020B0609020204030204" pitchFamily="49" charset="0"/>
              </a:rPr>
              <a:t>void sum_rows1(double *a, double *b, long n) {</a:t>
            </a:r>
          </a:p>
          <a:p>
            <a:pPr algn="l">
              <a:lnSpc>
                <a:spcPct val="100000"/>
              </a:lnSpc>
            </a:pPr>
            <a:r>
              <a:rPr lang="en-US" sz="1400" b="0" dirty="0">
                <a:latin typeface="Consolas" panose="020B0609020204030204" pitchFamily="49" charset="0"/>
              </a:rPr>
              <a:t>    long </a:t>
            </a:r>
            <a:r>
              <a:rPr lang="en-US" sz="1400" b="0" dirty="0" err="1">
                <a:latin typeface="Consolas" panose="020B0609020204030204" pitchFamily="49" charset="0"/>
              </a:rPr>
              <a:t>i</a:t>
            </a:r>
            <a:r>
              <a:rPr lang="en-US" sz="1400" b="0" dirty="0">
                <a:latin typeface="Consolas" panose="020B0609020204030204" pitchFamily="49" charset="0"/>
              </a:rPr>
              <a:t>, j;</a:t>
            </a:r>
          </a:p>
          <a:p>
            <a:pPr algn="l">
              <a:lnSpc>
                <a:spcPct val="100000"/>
              </a:lnSpc>
            </a:pPr>
            <a:r>
              <a:rPr lang="en-US" sz="1400" b="0" dirty="0">
                <a:latin typeface="Consolas" panose="020B0609020204030204" pitchFamily="49" charset="0"/>
              </a:rPr>
              <a:t>    for (</a:t>
            </a:r>
            <a:r>
              <a:rPr lang="en-US" sz="1400" b="0" dirty="0" err="1">
                <a:latin typeface="Consolas" panose="020B0609020204030204" pitchFamily="49" charset="0"/>
              </a:rPr>
              <a:t>i</a:t>
            </a:r>
            <a:r>
              <a:rPr lang="en-US" sz="1400" b="0" dirty="0">
                <a:latin typeface="Consolas" panose="020B0609020204030204" pitchFamily="49" charset="0"/>
              </a:rPr>
              <a:t> = 0; </a:t>
            </a:r>
            <a:r>
              <a:rPr lang="en-US" sz="1400" b="0" dirty="0" err="1">
                <a:latin typeface="Consolas" panose="020B0609020204030204" pitchFamily="49" charset="0"/>
              </a:rPr>
              <a:t>i</a:t>
            </a:r>
            <a:r>
              <a:rPr lang="en-US" sz="1400" b="0" dirty="0">
                <a:latin typeface="Consolas" panose="020B0609020204030204" pitchFamily="49" charset="0"/>
              </a:rPr>
              <a:t> &lt; n; </a:t>
            </a:r>
            <a:r>
              <a:rPr lang="en-US" sz="1400" b="0" dirty="0" err="1">
                <a:latin typeface="Consolas" panose="020B0609020204030204" pitchFamily="49" charset="0"/>
              </a:rPr>
              <a:t>i</a:t>
            </a:r>
            <a:r>
              <a:rPr lang="en-US" sz="1400" b="0" dirty="0">
                <a:latin typeface="Consolas" panose="020B0609020204030204" pitchFamily="49" charset="0"/>
              </a:rPr>
              <a:t>++) {</a:t>
            </a:r>
          </a:p>
          <a:p>
            <a:pPr algn="l">
              <a:lnSpc>
                <a:spcPct val="100000"/>
              </a:lnSpc>
            </a:pPr>
            <a:r>
              <a:rPr lang="en-US" sz="1400" b="0" dirty="0">
                <a:latin typeface="Consolas" panose="020B0609020204030204" pitchFamily="49" charset="0"/>
              </a:rPr>
              <a:t>	b[</a:t>
            </a:r>
            <a:r>
              <a:rPr lang="en-US" sz="1400" b="0" dirty="0" err="1">
                <a:latin typeface="Consolas" panose="020B0609020204030204" pitchFamily="49" charset="0"/>
              </a:rPr>
              <a:t>i</a:t>
            </a:r>
            <a:r>
              <a:rPr lang="en-US" sz="1400" b="0" dirty="0">
                <a:latin typeface="Consolas" panose="020B0609020204030204" pitchFamily="49" charset="0"/>
              </a:rPr>
              <a:t>] = 0;</a:t>
            </a:r>
          </a:p>
          <a:p>
            <a:pPr algn="l">
              <a:lnSpc>
                <a:spcPct val="100000"/>
              </a:lnSpc>
            </a:pPr>
            <a:r>
              <a:rPr lang="en-US" sz="1400" b="0" dirty="0">
                <a:latin typeface="Consolas" panose="020B0609020204030204" pitchFamily="49" charset="0"/>
              </a:rPr>
              <a:t>	for (j = 0; j &lt; n; </a:t>
            </a:r>
            <a:r>
              <a:rPr lang="en-US" sz="1400" b="0" dirty="0" err="1">
                <a:latin typeface="Consolas" panose="020B0609020204030204" pitchFamily="49" charset="0"/>
              </a:rPr>
              <a:t>j++</a:t>
            </a:r>
            <a:r>
              <a:rPr lang="en-US" sz="1400" b="0" dirty="0">
                <a:latin typeface="Consolas" panose="020B0609020204030204" pitchFamily="49" charset="0"/>
              </a:rPr>
              <a:t>)</a:t>
            </a:r>
          </a:p>
          <a:p>
            <a:pPr algn="l">
              <a:lnSpc>
                <a:spcPct val="100000"/>
              </a:lnSpc>
            </a:pPr>
            <a:r>
              <a:rPr lang="en-US" sz="1400" b="0" dirty="0">
                <a:latin typeface="Consolas" panose="020B0609020204030204" pitchFamily="49" charset="0"/>
              </a:rPr>
              <a:t>	    b[</a:t>
            </a:r>
            <a:r>
              <a:rPr lang="en-US" sz="1400" b="0" dirty="0" err="1">
                <a:latin typeface="Consolas" panose="020B0609020204030204" pitchFamily="49" charset="0"/>
              </a:rPr>
              <a:t>i</a:t>
            </a:r>
            <a:r>
              <a:rPr lang="en-US" sz="1400" b="0" dirty="0">
                <a:latin typeface="Consolas" panose="020B0609020204030204" pitchFamily="49" charset="0"/>
              </a:rPr>
              <a:t>] += a[</a:t>
            </a:r>
            <a:r>
              <a:rPr lang="en-US" sz="1400" b="0" dirty="0" err="1">
                <a:latin typeface="Consolas" panose="020B0609020204030204" pitchFamily="49" charset="0"/>
              </a:rPr>
              <a:t>i</a:t>
            </a:r>
            <a:r>
              <a:rPr lang="en-US" sz="1400" b="0" dirty="0">
                <a:latin typeface="Consolas" panose="020B0609020204030204" pitchFamily="49" charset="0"/>
              </a:rPr>
              <a:t>*n + j];</a:t>
            </a:r>
          </a:p>
          <a:p>
            <a:pPr algn="l">
              <a:lnSpc>
                <a:spcPct val="100000"/>
              </a:lnSpc>
            </a:pPr>
            <a:r>
              <a:rPr lang="en-US" sz="1400" b="0" dirty="0">
                <a:latin typeface="Consolas" panose="020B0609020204030204" pitchFamily="49" charset="0"/>
              </a:rPr>
              <a:t>    }</a:t>
            </a:r>
          </a:p>
          <a:p>
            <a:pPr algn="l">
              <a:lnSpc>
                <a:spcPct val="100000"/>
              </a:lnSpc>
            </a:pPr>
            <a:r>
              <a:rPr lang="en-US" sz="1400" b="0" dirty="0">
                <a:latin typeface="Consolas" panose="020B0609020204030204" pitchFamily="49" charset="0"/>
              </a:rPr>
              <a:t>}</a:t>
            </a:r>
          </a:p>
        </p:txBody>
      </p:sp>
      <p:sp>
        <p:nvSpPr>
          <p:cNvPr id="777218" name="Rectangle 2"/>
          <p:cNvSpPr>
            <a:spLocks noGrp="1" noChangeArrowheads="1"/>
          </p:cNvSpPr>
          <p:nvPr>
            <p:ph type="title"/>
          </p:nvPr>
        </p:nvSpPr>
        <p:spPr>
          <a:xfrm>
            <a:off x="357018" y="309265"/>
            <a:ext cx="7592093" cy="762000"/>
          </a:xfrm>
        </p:spPr>
        <p:txBody>
          <a:bodyPr/>
          <a:lstStyle/>
          <a:p>
            <a:pPr eaLnBrk="1" hangingPunct="1">
              <a:defRPr/>
            </a:pPr>
            <a:r>
              <a:rPr lang="en-US" dirty="0"/>
              <a:t>Memory Aliasing</a:t>
            </a:r>
          </a:p>
        </p:txBody>
      </p:sp>
      <p:sp>
        <p:nvSpPr>
          <p:cNvPr id="19459" name="Rectangle 3"/>
          <p:cNvSpPr>
            <a:spLocks noGrp="1" noChangeArrowheads="1"/>
          </p:cNvSpPr>
          <p:nvPr>
            <p:ph type="body" idx="1"/>
          </p:nvPr>
        </p:nvSpPr>
        <p:spPr>
          <a:xfrm>
            <a:off x="290513" y="5638800"/>
            <a:ext cx="8701087" cy="806450"/>
          </a:xfrm>
        </p:spPr>
        <p:txBody>
          <a:bodyPr/>
          <a:lstStyle/>
          <a:p>
            <a:pPr lvl="1" eaLnBrk="1" hangingPunct="1"/>
            <a:r>
              <a:rPr lang="en-US" dirty="0"/>
              <a:t>Code updates </a:t>
            </a:r>
            <a:r>
              <a:rPr lang="en-US" dirty="0">
                <a:latin typeface="Consolas" panose="020B0609020204030204" pitchFamily="49" charset="0"/>
              </a:rPr>
              <a:t>b[i]</a:t>
            </a:r>
            <a:r>
              <a:rPr lang="en-US" dirty="0"/>
              <a:t> on every iteration</a:t>
            </a:r>
          </a:p>
          <a:p>
            <a:pPr lvl="1" eaLnBrk="1" hangingPunct="1"/>
            <a:r>
              <a:rPr lang="en-US" dirty="0"/>
              <a:t>Must consider possibility that these updates will affect program behavior</a:t>
            </a:r>
          </a:p>
        </p:txBody>
      </p:sp>
      <p:sp>
        <p:nvSpPr>
          <p:cNvPr id="19462" name="Rectangle 7"/>
          <p:cNvSpPr>
            <a:spLocks noChangeArrowheads="1"/>
          </p:cNvSpPr>
          <p:nvPr/>
        </p:nvSpPr>
        <p:spPr bwMode="auto">
          <a:xfrm>
            <a:off x="533400" y="3733800"/>
            <a:ext cx="2311400" cy="1847850"/>
          </a:xfrm>
          <a:prstGeom prst="rect">
            <a:avLst/>
          </a:prstGeom>
          <a:solidFill>
            <a:srgbClr val="D5F1CF"/>
          </a:solidFill>
          <a:ln w="57150" cmpd="thickThin">
            <a:noFill/>
            <a:miter lim="800000"/>
            <a:headEnd/>
            <a:tailEnd/>
          </a:ln>
        </p:spPr>
        <p:txBody>
          <a:bodyPr lIns="90487" tIns="44450" rIns="90487" bIns="44450">
            <a:spAutoFit/>
          </a:bodyPr>
          <a:lstStyle/>
          <a:p>
            <a:pPr algn="l">
              <a:lnSpc>
                <a:spcPct val="100000"/>
              </a:lnSpc>
            </a:pPr>
            <a:r>
              <a:rPr lang="en-US" sz="1400" dirty="0">
                <a:latin typeface="Courier New" pitchFamily="49" charset="0"/>
              </a:rPr>
              <a:t>double A[9] = </a:t>
            </a:r>
          </a:p>
          <a:p>
            <a:pPr algn="l">
              <a:lnSpc>
                <a:spcPct val="100000"/>
              </a:lnSpc>
            </a:pPr>
            <a:r>
              <a:rPr lang="en-US" sz="1400" dirty="0">
                <a:latin typeface="Courier New" pitchFamily="49" charset="0"/>
              </a:rPr>
              <a:t>  { 0,   1,   2,</a:t>
            </a:r>
          </a:p>
          <a:p>
            <a:pPr algn="l">
              <a:lnSpc>
                <a:spcPct val="100000"/>
              </a:lnSpc>
            </a:pPr>
            <a:r>
              <a:rPr lang="en-US" sz="1400" dirty="0">
                <a:latin typeface="Courier New" pitchFamily="49" charset="0"/>
              </a:rPr>
              <a:t>    </a:t>
            </a:r>
            <a:r>
              <a:rPr lang="en-US" sz="1400" dirty="0">
                <a:solidFill>
                  <a:srgbClr val="C00000"/>
                </a:solidFill>
                <a:latin typeface="Courier New" pitchFamily="49" charset="0"/>
              </a:rPr>
              <a:t>4,   8,  16</a:t>
            </a:r>
            <a:r>
              <a:rPr lang="en-US" sz="1400" dirty="0">
                <a:latin typeface="Courier New" pitchFamily="49" charset="0"/>
              </a:rPr>
              <a:t>},</a:t>
            </a:r>
          </a:p>
          <a:p>
            <a:pPr algn="l">
              <a:lnSpc>
                <a:spcPct val="100000"/>
              </a:lnSpc>
            </a:pPr>
            <a:r>
              <a:rPr lang="en-US" sz="1400" dirty="0">
                <a:latin typeface="Courier New" pitchFamily="49" charset="0"/>
              </a:rPr>
              <a:t>   32,  64, 128};</a:t>
            </a:r>
          </a:p>
          <a:p>
            <a:pPr algn="l">
              <a:lnSpc>
                <a:spcPct val="100000"/>
              </a:lnSpc>
            </a:pPr>
            <a:endParaRPr lang="en-US" sz="1400" dirty="0">
              <a:latin typeface="Courier New" pitchFamily="49" charset="0"/>
            </a:endParaRPr>
          </a:p>
          <a:p>
            <a:pPr algn="l">
              <a:lnSpc>
                <a:spcPct val="100000"/>
              </a:lnSpc>
            </a:pPr>
            <a:r>
              <a:rPr lang="en-US" sz="1400" dirty="0">
                <a:latin typeface="Courier New" pitchFamily="49" charset="0"/>
              </a:rPr>
              <a:t>double B[3] = A+3;</a:t>
            </a:r>
          </a:p>
          <a:p>
            <a:pPr algn="l">
              <a:lnSpc>
                <a:spcPct val="100000"/>
              </a:lnSpc>
            </a:pPr>
            <a:endParaRPr lang="en-US" sz="1400" dirty="0">
              <a:latin typeface="Courier New" pitchFamily="49" charset="0"/>
            </a:endParaRPr>
          </a:p>
          <a:p>
            <a:pPr algn="l">
              <a:lnSpc>
                <a:spcPct val="100000"/>
              </a:lnSpc>
            </a:pPr>
            <a:r>
              <a:rPr lang="en-US" sz="1400" dirty="0">
                <a:latin typeface="Courier New" pitchFamily="49" charset="0"/>
              </a:rPr>
              <a:t>sum_rows1(A, B, 3);</a:t>
            </a:r>
          </a:p>
        </p:txBody>
      </p:sp>
      <p:sp>
        <p:nvSpPr>
          <p:cNvPr id="777224" name="Rectangle 8"/>
          <p:cNvSpPr>
            <a:spLocks noChangeArrowheads="1"/>
          </p:cNvSpPr>
          <p:nvPr/>
        </p:nvSpPr>
        <p:spPr bwMode="auto">
          <a:xfrm>
            <a:off x="5918200" y="4267200"/>
            <a:ext cx="2311400" cy="358775"/>
          </a:xfrm>
          <a:prstGeom prst="rect">
            <a:avLst/>
          </a:prstGeom>
          <a:solidFill>
            <a:schemeClr val="accent6">
              <a:lumMod val="20000"/>
              <a:lumOff val="80000"/>
            </a:schemeClr>
          </a:solidFill>
          <a:ln w="57150" cmpd="thickThin">
            <a:noFill/>
            <a:miter lim="800000"/>
            <a:headEnd/>
            <a:tailEnd/>
          </a:ln>
        </p:spPr>
        <p:txBody>
          <a:bodyPr lIns="90487" tIns="44450" rIns="90487" bIns="44450">
            <a:spAutoFit/>
          </a:bodyPr>
          <a:lstStyle/>
          <a:p>
            <a:pPr algn="l">
              <a:lnSpc>
                <a:spcPct val="100000"/>
              </a:lnSpc>
            </a:pPr>
            <a:r>
              <a:rPr lang="en-US" sz="1400" dirty="0">
                <a:latin typeface="Courier New" pitchFamily="49" charset="0"/>
              </a:rPr>
              <a:t>i = 0: [3, 8, 16]</a:t>
            </a:r>
          </a:p>
        </p:txBody>
      </p:sp>
      <p:sp>
        <p:nvSpPr>
          <p:cNvPr id="19464" name="Rectangle 9"/>
          <p:cNvSpPr>
            <a:spLocks noChangeArrowheads="1"/>
          </p:cNvSpPr>
          <p:nvPr/>
        </p:nvSpPr>
        <p:spPr bwMode="auto">
          <a:xfrm>
            <a:off x="5918200" y="3810000"/>
            <a:ext cx="2311400" cy="358775"/>
          </a:xfrm>
          <a:prstGeom prst="rect">
            <a:avLst/>
          </a:prstGeom>
          <a:solidFill>
            <a:schemeClr val="accent6">
              <a:lumMod val="20000"/>
              <a:lumOff val="80000"/>
            </a:schemeClr>
          </a:solidFill>
          <a:ln w="57150" cmpd="thickThin">
            <a:noFill/>
            <a:miter lim="800000"/>
            <a:headEnd/>
            <a:tailEnd/>
          </a:ln>
        </p:spPr>
        <p:txBody>
          <a:bodyPr lIns="90487" tIns="44450" rIns="90487" bIns="44450">
            <a:spAutoFit/>
          </a:bodyPr>
          <a:lstStyle/>
          <a:p>
            <a:pPr algn="l">
              <a:lnSpc>
                <a:spcPct val="100000"/>
              </a:lnSpc>
            </a:pPr>
            <a:r>
              <a:rPr lang="en-US" sz="1400">
                <a:latin typeface="Courier New" pitchFamily="49" charset="0"/>
              </a:rPr>
              <a:t>init:  [4, 8, 16]</a:t>
            </a:r>
          </a:p>
        </p:txBody>
      </p:sp>
      <p:sp>
        <p:nvSpPr>
          <p:cNvPr id="777226" name="Rectangle 10"/>
          <p:cNvSpPr>
            <a:spLocks noChangeArrowheads="1"/>
          </p:cNvSpPr>
          <p:nvPr/>
        </p:nvSpPr>
        <p:spPr bwMode="auto">
          <a:xfrm>
            <a:off x="5918200" y="4724400"/>
            <a:ext cx="2311400" cy="358775"/>
          </a:xfrm>
          <a:prstGeom prst="rect">
            <a:avLst/>
          </a:prstGeom>
          <a:solidFill>
            <a:schemeClr val="accent6">
              <a:lumMod val="20000"/>
              <a:lumOff val="80000"/>
            </a:schemeClr>
          </a:solidFill>
          <a:ln w="57150" cmpd="thickThin">
            <a:noFill/>
            <a:miter lim="800000"/>
            <a:headEnd/>
            <a:tailEnd/>
          </a:ln>
        </p:spPr>
        <p:txBody>
          <a:bodyPr lIns="90487" tIns="44450" rIns="90487" bIns="44450">
            <a:spAutoFit/>
          </a:bodyPr>
          <a:lstStyle/>
          <a:p>
            <a:pPr algn="l">
              <a:lnSpc>
                <a:spcPct val="100000"/>
              </a:lnSpc>
            </a:pPr>
            <a:r>
              <a:rPr lang="en-US" sz="1400">
                <a:latin typeface="Courier New" pitchFamily="49" charset="0"/>
              </a:rPr>
              <a:t>i = 1: [3, 22, 16]</a:t>
            </a:r>
          </a:p>
        </p:txBody>
      </p:sp>
      <p:sp>
        <p:nvSpPr>
          <p:cNvPr id="777227" name="Rectangle 11"/>
          <p:cNvSpPr>
            <a:spLocks noChangeArrowheads="1"/>
          </p:cNvSpPr>
          <p:nvPr/>
        </p:nvSpPr>
        <p:spPr bwMode="auto">
          <a:xfrm>
            <a:off x="5918200" y="5203825"/>
            <a:ext cx="2311400" cy="358775"/>
          </a:xfrm>
          <a:prstGeom prst="rect">
            <a:avLst/>
          </a:prstGeom>
          <a:solidFill>
            <a:schemeClr val="accent6">
              <a:lumMod val="20000"/>
              <a:lumOff val="80000"/>
            </a:schemeClr>
          </a:solidFill>
          <a:ln w="57150" cmpd="thickThin">
            <a:noFill/>
            <a:miter lim="800000"/>
            <a:headEnd/>
            <a:tailEnd/>
          </a:ln>
        </p:spPr>
        <p:txBody>
          <a:bodyPr lIns="90487" tIns="44450" rIns="90487" bIns="44450">
            <a:spAutoFit/>
          </a:bodyPr>
          <a:lstStyle/>
          <a:p>
            <a:pPr algn="l">
              <a:lnSpc>
                <a:spcPct val="100000"/>
              </a:lnSpc>
            </a:pPr>
            <a:r>
              <a:rPr lang="en-US" sz="1400">
                <a:latin typeface="Courier New" pitchFamily="49" charset="0"/>
              </a:rPr>
              <a:t>i = 2: [3, 22, 224]</a:t>
            </a:r>
          </a:p>
        </p:txBody>
      </p:sp>
      <p:sp>
        <p:nvSpPr>
          <p:cNvPr id="19467" name="Text Box 12"/>
          <p:cNvSpPr txBox="1">
            <a:spLocks noChangeArrowheads="1"/>
          </p:cNvSpPr>
          <p:nvPr/>
        </p:nvSpPr>
        <p:spPr bwMode="auto">
          <a:xfrm>
            <a:off x="5791200" y="3352800"/>
            <a:ext cx="1474763" cy="461665"/>
          </a:xfrm>
          <a:prstGeom prst="rect">
            <a:avLst/>
          </a:prstGeom>
          <a:noFill/>
          <a:ln w="19050">
            <a:noFill/>
            <a:miter lim="800000"/>
            <a:headEnd/>
            <a:tailEnd type="none" w="sm" len="sm"/>
          </a:ln>
        </p:spPr>
        <p:txBody>
          <a:bodyPr wrap="none" lIns="45720" rIns="45720">
            <a:spAutoFit/>
          </a:bodyPr>
          <a:lstStyle/>
          <a:p>
            <a:pPr algn="l"/>
            <a:r>
              <a:rPr lang="en-US" dirty="0">
                <a:latin typeface="Calibri" panose="020F0502020204030204" pitchFamily="34" charset="0"/>
              </a:rPr>
              <a:t>Value of </a:t>
            </a:r>
            <a:r>
              <a:rPr lang="en-US" dirty="0">
                <a:latin typeface="Courier New" pitchFamily="49" charset="0"/>
              </a:rPr>
              <a:t>B</a:t>
            </a:r>
            <a:r>
              <a:rPr lang="en-US" dirty="0"/>
              <a:t>:</a:t>
            </a:r>
          </a:p>
        </p:txBody>
      </p:sp>
      <p:sp>
        <p:nvSpPr>
          <p:cNvPr id="27" name="Rectangle 7"/>
          <p:cNvSpPr>
            <a:spLocks noChangeArrowheads="1"/>
          </p:cNvSpPr>
          <p:nvPr/>
        </p:nvSpPr>
        <p:spPr bwMode="auto">
          <a:xfrm>
            <a:off x="3048000" y="3733800"/>
            <a:ext cx="2311400" cy="951543"/>
          </a:xfrm>
          <a:prstGeom prst="rect">
            <a:avLst/>
          </a:prstGeom>
          <a:solidFill>
            <a:schemeClr val="bg2">
              <a:lumMod val="20000"/>
              <a:lumOff val="80000"/>
            </a:schemeClr>
          </a:solidFill>
          <a:ln w="57150" cmpd="thickThin">
            <a:noFill/>
            <a:miter lim="800000"/>
            <a:headEnd/>
            <a:tailEnd/>
          </a:ln>
        </p:spPr>
        <p:txBody>
          <a:bodyPr lIns="90487" tIns="44450" rIns="90487" bIns="44450">
            <a:spAutoFit/>
          </a:bodyPr>
          <a:lstStyle/>
          <a:p>
            <a:pPr algn="l">
              <a:lnSpc>
                <a:spcPct val="100000"/>
              </a:lnSpc>
            </a:pPr>
            <a:r>
              <a:rPr lang="en-US" sz="1400" dirty="0">
                <a:latin typeface="Courier New" pitchFamily="49" charset="0"/>
              </a:rPr>
              <a:t>double A[9] = </a:t>
            </a:r>
          </a:p>
          <a:p>
            <a:pPr algn="l">
              <a:lnSpc>
                <a:spcPct val="100000"/>
              </a:lnSpc>
            </a:pPr>
            <a:r>
              <a:rPr lang="en-US" sz="1400" dirty="0">
                <a:latin typeface="Courier New" pitchFamily="49" charset="0"/>
              </a:rPr>
              <a:t>  { 0,   1,   2,</a:t>
            </a:r>
          </a:p>
          <a:p>
            <a:pPr algn="l">
              <a:lnSpc>
                <a:spcPct val="100000"/>
              </a:lnSpc>
            </a:pPr>
            <a:r>
              <a:rPr lang="en-US" sz="1400" dirty="0">
                <a:latin typeface="Courier New" pitchFamily="49" charset="0"/>
              </a:rPr>
              <a:t>    </a:t>
            </a:r>
            <a:r>
              <a:rPr lang="en-US" sz="1400" dirty="0">
                <a:solidFill>
                  <a:srgbClr val="C00000"/>
                </a:solidFill>
                <a:latin typeface="Courier New" pitchFamily="49" charset="0"/>
              </a:rPr>
              <a:t>0,   </a:t>
            </a:r>
            <a:r>
              <a:rPr lang="en-US" sz="1400" dirty="0">
                <a:latin typeface="Courier New" pitchFamily="49" charset="0"/>
              </a:rPr>
              <a:t>8,  16},</a:t>
            </a:r>
          </a:p>
          <a:p>
            <a:pPr algn="l">
              <a:lnSpc>
                <a:spcPct val="100000"/>
              </a:lnSpc>
            </a:pPr>
            <a:r>
              <a:rPr lang="en-US" sz="1400" dirty="0">
                <a:latin typeface="Courier New" pitchFamily="49" charset="0"/>
              </a:rPr>
              <a:t>   32,  64, 128};</a:t>
            </a:r>
          </a:p>
        </p:txBody>
      </p:sp>
      <p:sp>
        <p:nvSpPr>
          <p:cNvPr id="16" name="Rectangle 7"/>
          <p:cNvSpPr>
            <a:spLocks noChangeArrowheads="1"/>
          </p:cNvSpPr>
          <p:nvPr/>
        </p:nvSpPr>
        <p:spPr bwMode="auto">
          <a:xfrm>
            <a:off x="3048000" y="3733800"/>
            <a:ext cx="2311400" cy="951543"/>
          </a:xfrm>
          <a:prstGeom prst="rect">
            <a:avLst/>
          </a:prstGeom>
          <a:solidFill>
            <a:schemeClr val="bg2">
              <a:lumMod val="20000"/>
              <a:lumOff val="80000"/>
            </a:schemeClr>
          </a:solidFill>
          <a:ln w="57150" cmpd="thickThin">
            <a:noFill/>
            <a:miter lim="800000"/>
            <a:headEnd/>
            <a:tailEnd/>
          </a:ln>
        </p:spPr>
        <p:txBody>
          <a:bodyPr lIns="90487" tIns="44450" rIns="90487" bIns="44450">
            <a:spAutoFit/>
          </a:bodyPr>
          <a:lstStyle/>
          <a:p>
            <a:pPr algn="l">
              <a:lnSpc>
                <a:spcPct val="100000"/>
              </a:lnSpc>
            </a:pPr>
            <a:r>
              <a:rPr lang="en-US" sz="1400" dirty="0">
                <a:latin typeface="Courier New" pitchFamily="49" charset="0"/>
              </a:rPr>
              <a:t>double A[9] = </a:t>
            </a:r>
          </a:p>
          <a:p>
            <a:pPr algn="l">
              <a:lnSpc>
                <a:spcPct val="100000"/>
              </a:lnSpc>
            </a:pPr>
            <a:r>
              <a:rPr lang="en-US" sz="1400" dirty="0">
                <a:latin typeface="Courier New" pitchFamily="49" charset="0"/>
              </a:rPr>
              <a:t>  { </a:t>
            </a:r>
            <a:r>
              <a:rPr lang="en-US" sz="1400" dirty="0">
                <a:solidFill>
                  <a:srgbClr val="0070C0"/>
                </a:solidFill>
                <a:latin typeface="Courier New" pitchFamily="49" charset="0"/>
              </a:rPr>
              <a:t>0,</a:t>
            </a:r>
            <a:r>
              <a:rPr lang="en-US" sz="1400" dirty="0">
                <a:latin typeface="Courier New" pitchFamily="49" charset="0"/>
              </a:rPr>
              <a:t>   1,   2,</a:t>
            </a:r>
          </a:p>
          <a:p>
            <a:pPr algn="l">
              <a:lnSpc>
                <a:spcPct val="100000"/>
              </a:lnSpc>
            </a:pPr>
            <a:r>
              <a:rPr lang="en-US" sz="1400" dirty="0">
                <a:latin typeface="Courier New" pitchFamily="49" charset="0"/>
              </a:rPr>
              <a:t>    </a:t>
            </a:r>
            <a:r>
              <a:rPr lang="en-US" sz="1400" dirty="0">
                <a:solidFill>
                  <a:srgbClr val="C00000"/>
                </a:solidFill>
                <a:latin typeface="Courier New" pitchFamily="49" charset="0"/>
              </a:rPr>
              <a:t>0,   </a:t>
            </a:r>
            <a:r>
              <a:rPr lang="en-US" sz="1400" dirty="0">
                <a:latin typeface="Courier New" pitchFamily="49" charset="0"/>
              </a:rPr>
              <a:t>8,  16},</a:t>
            </a:r>
          </a:p>
          <a:p>
            <a:pPr algn="l">
              <a:lnSpc>
                <a:spcPct val="100000"/>
              </a:lnSpc>
            </a:pPr>
            <a:r>
              <a:rPr lang="en-US" sz="1400" dirty="0">
                <a:latin typeface="Courier New" pitchFamily="49" charset="0"/>
              </a:rPr>
              <a:t>   32,  64, 128};</a:t>
            </a:r>
          </a:p>
        </p:txBody>
      </p:sp>
      <p:sp>
        <p:nvSpPr>
          <p:cNvPr id="17" name="Rectangle 7"/>
          <p:cNvSpPr>
            <a:spLocks noChangeArrowheads="1"/>
          </p:cNvSpPr>
          <p:nvPr/>
        </p:nvSpPr>
        <p:spPr bwMode="auto">
          <a:xfrm>
            <a:off x="3048000" y="3733800"/>
            <a:ext cx="2311400" cy="951543"/>
          </a:xfrm>
          <a:prstGeom prst="rect">
            <a:avLst/>
          </a:prstGeom>
          <a:solidFill>
            <a:schemeClr val="bg2">
              <a:lumMod val="20000"/>
              <a:lumOff val="80000"/>
            </a:schemeClr>
          </a:solidFill>
          <a:ln w="57150" cmpd="thickThin">
            <a:noFill/>
            <a:miter lim="800000"/>
            <a:headEnd/>
            <a:tailEnd/>
          </a:ln>
        </p:spPr>
        <p:txBody>
          <a:bodyPr lIns="90487" tIns="44450" rIns="90487" bIns="44450">
            <a:spAutoFit/>
          </a:bodyPr>
          <a:lstStyle/>
          <a:p>
            <a:pPr algn="l">
              <a:lnSpc>
                <a:spcPct val="100000"/>
              </a:lnSpc>
            </a:pPr>
            <a:r>
              <a:rPr lang="en-US" sz="1400" dirty="0">
                <a:latin typeface="Courier New" pitchFamily="49" charset="0"/>
              </a:rPr>
              <a:t>double A[9] = </a:t>
            </a:r>
          </a:p>
          <a:p>
            <a:pPr algn="l">
              <a:lnSpc>
                <a:spcPct val="100000"/>
              </a:lnSpc>
            </a:pPr>
            <a:r>
              <a:rPr lang="en-US" sz="1400" dirty="0">
                <a:latin typeface="Courier New" pitchFamily="49" charset="0"/>
              </a:rPr>
              <a:t>  { 0,   </a:t>
            </a:r>
            <a:r>
              <a:rPr lang="en-US" sz="1400" dirty="0">
                <a:solidFill>
                  <a:srgbClr val="0070C0"/>
                </a:solidFill>
                <a:latin typeface="Courier New" pitchFamily="49" charset="0"/>
              </a:rPr>
              <a:t>1,</a:t>
            </a:r>
            <a:r>
              <a:rPr lang="en-US" sz="1400" dirty="0">
                <a:latin typeface="Courier New" pitchFamily="49" charset="0"/>
              </a:rPr>
              <a:t>   2,</a:t>
            </a:r>
          </a:p>
          <a:p>
            <a:pPr algn="l">
              <a:lnSpc>
                <a:spcPct val="100000"/>
              </a:lnSpc>
            </a:pPr>
            <a:r>
              <a:rPr lang="en-US" sz="1400" dirty="0">
                <a:latin typeface="Courier New" pitchFamily="49" charset="0"/>
              </a:rPr>
              <a:t>    </a:t>
            </a:r>
            <a:r>
              <a:rPr lang="en-US" sz="1400" dirty="0">
                <a:solidFill>
                  <a:srgbClr val="C00000"/>
                </a:solidFill>
                <a:latin typeface="Courier New" pitchFamily="49" charset="0"/>
              </a:rPr>
              <a:t>1,   </a:t>
            </a:r>
            <a:r>
              <a:rPr lang="en-US" sz="1400" dirty="0">
                <a:latin typeface="Courier New" pitchFamily="49" charset="0"/>
              </a:rPr>
              <a:t>8,  16},</a:t>
            </a:r>
          </a:p>
          <a:p>
            <a:pPr algn="l">
              <a:lnSpc>
                <a:spcPct val="100000"/>
              </a:lnSpc>
            </a:pPr>
            <a:r>
              <a:rPr lang="en-US" sz="1400" dirty="0">
                <a:latin typeface="Courier New" pitchFamily="49" charset="0"/>
              </a:rPr>
              <a:t>   32,  64, 128};</a:t>
            </a:r>
          </a:p>
        </p:txBody>
      </p:sp>
      <p:sp>
        <p:nvSpPr>
          <p:cNvPr id="18" name="Rectangle 7"/>
          <p:cNvSpPr>
            <a:spLocks noChangeArrowheads="1"/>
          </p:cNvSpPr>
          <p:nvPr/>
        </p:nvSpPr>
        <p:spPr bwMode="auto">
          <a:xfrm>
            <a:off x="3048000" y="3733800"/>
            <a:ext cx="2311400" cy="951543"/>
          </a:xfrm>
          <a:prstGeom prst="rect">
            <a:avLst/>
          </a:prstGeom>
          <a:solidFill>
            <a:schemeClr val="bg2">
              <a:lumMod val="20000"/>
              <a:lumOff val="80000"/>
            </a:schemeClr>
          </a:solidFill>
          <a:ln w="57150" cmpd="thickThin">
            <a:noFill/>
            <a:miter lim="800000"/>
            <a:headEnd/>
            <a:tailEnd/>
          </a:ln>
        </p:spPr>
        <p:txBody>
          <a:bodyPr lIns="90487" tIns="44450" rIns="90487" bIns="44450">
            <a:spAutoFit/>
          </a:bodyPr>
          <a:lstStyle/>
          <a:p>
            <a:pPr algn="l">
              <a:lnSpc>
                <a:spcPct val="100000"/>
              </a:lnSpc>
            </a:pPr>
            <a:r>
              <a:rPr lang="en-US" sz="1400" dirty="0">
                <a:latin typeface="Courier New" pitchFamily="49" charset="0"/>
              </a:rPr>
              <a:t>double A[9] = </a:t>
            </a:r>
          </a:p>
          <a:p>
            <a:pPr algn="l">
              <a:lnSpc>
                <a:spcPct val="100000"/>
              </a:lnSpc>
            </a:pPr>
            <a:r>
              <a:rPr lang="en-US" sz="1400" dirty="0">
                <a:latin typeface="Courier New" pitchFamily="49" charset="0"/>
              </a:rPr>
              <a:t>  { 0,   1,   </a:t>
            </a:r>
            <a:r>
              <a:rPr lang="en-US" sz="1400" dirty="0">
                <a:solidFill>
                  <a:srgbClr val="0070C0"/>
                </a:solidFill>
                <a:latin typeface="Courier New" pitchFamily="49" charset="0"/>
              </a:rPr>
              <a:t>2,</a:t>
            </a:r>
          </a:p>
          <a:p>
            <a:pPr algn="l">
              <a:lnSpc>
                <a:spcPct val="100000"/>
              </a:lnSpc>
            </a:pPr>
            <a:r>
              <a:rPr lang="en-US" sz="1400" dirty="0">
                <a:latin typeface="Courier New" pitchFamily="49" charset="0"/>
              </a:rPr>
              <a:t>    </a:t>
            </a:r>
            <a:r>
              <a:rPr lang="en-US" sz="1400" dirty="0">
                <a:solidFill>
                  <a:srgbClr val="C00000"/>
                </a:solidFill>
                <a:latin typeface="Courier New" pitchFamily="49" charset="0"/>
              </a:rPr>
              <a:t>3,   </a:t>
            </a:r>
            <a:r>
              <a:rPr lang="en-US" sz="1400" dirty="0">
                <a:latin typeface="Courier New" pitchFamily="49" charset="0"/>
              </a:rPr>
              <a:t>8,  16},</a:t>
            </a:r>
          </a:p>
          <a:p>
            <a:pPr algn="l">
              <a:lnSpc>
                <a:spcPct val="100000"/>
              </a:lnSpc>
            </a:pPr>
            <a:r>
              <a:rPr lang="en-US" sz="1400" dirty="0">
                <a:latin typeface="Courier New" pitchFamily="49" charset="0"/>
              </a:rPr>
              <a:t>   32,  64, 128};</a:t>
            </a:r>
          </a:p>
        </p:txBody>
      </p:sp>
      <p:sp>
        <p:nvSpPr>
          <p:cNvPr id="19" name="Rectangle 7"/>
          <p:cNvSpPr>
            <a:spLocks noChangeArrowheads="1"/>
          </p:cNvSpPr>
          <p:nvPr/>
        </p:nvSpPr>
        <p:spPr bwMode="auto">
          <a:xfrm>
            <a:off x="3048000" y="3733800"/>
            <a:ext cx="2311400" cy="951543"/>
          </a:xfrm>
          <a:prstGeom prst="rect">
            <a:avLst/>
          </a:prstGeom>
          <a:solidFill>
            <a:schemeClr val="bg2">
              <a:lumMod val="20000"/>
              <a:lumOff val="80000"/>
            </a:schemeClr>
          </a:solidFill>
          <a:ln w="57150" cmpd="thickThin">
            <a:noFill/>
            <a:miter lim="800000"/>
            <a:headEnd/>
            <a:tailEnd/>
          </a:ln>
        </p:spPr>
        <p:txBody>
          <a:bodyPr lIns="90487" tIns="44450" rIns="90487" bIns="44450">
            <a:spAutoFit/>
          </a:bodyPr>
          <a:lstStyle/>
          <a:p>
            <a:pPr algn="l">
              <a:lnSpc>
                <a:spcPct val="100000"/>
              </a:lnSpc>
            </a:pPr>
            <a:r>
              <a:rPr lang="en-US" sz="1400" dirty="0">
                <a:latin typeface="Courier New" pitchFamily="49" charset="0"/>
              </a:rPr>
              <a:t>double A[9] = </a:t>
            </a:r>
          </a:p>
          <a:p>
            <a:pPr algn="l">
              <a:lnSpc>
                <a:spcPct val="100000"/>
              </a:lnSpc>
            </a:pPr>
            <a:r>
              <a:rPr lang="en-US" sz="1400" dirty="0">
                <a:latin typeface="Courier New" pitchFamily="49" charset="0"/>
              </a:rPr>
              <a:t>  { 0,   1,   2,</a:t>
            </a:r>
          </a:p>
          <a:p>
            <a:pPr algn="l">
              <a:lnSpc>
                <a:spcPct val="100000"/>
              </a:lnSpc>
            </a:pPr>
            <a:r>
              <a:rPr lang="en-US" sz="1400" dirty="0">
                <a:latin typeface="Courier New" pitchFamily="49" charset="0"/>
              </a:rPr>
              <a:t>    3,   </a:t>
            </a:r>
            <a:r>
              <a:rPr lang="en-US" sz="1400" dirty="0">
                <a:solidFill>
                  <a:srgbClr val="C00000"/>
                </a:solidFill>
                <a:latin typeface="Courier New" pitchFamily="49" charset="0"/>
              </a:rPr>
              <a:t>0,  </a:t>
            </a:r>
            <a:r>
              <a:rPr lang="en-US" sz="1400" dirty="0">
                <a:latin typeface="Courier New" pitchFamily="49" charset="0"/>
              </a:rPr>
              <a:t>16},</a:t>
            </a:r>
          </a:p>
          <a:p>
            <a:pPr algn="l">
              <a:lnSpc>
                <a:spcPct val="100000"/>
              </a:lnSpc>
            </a:pPr>
            <a:r>
              <a:rPr lang="en-US" sz="1400" dirty="0">
                <a:latin typeface="Courier New" pitchFamily="49" charset="0"/>
              </a:rPr>
              <a:t>   32,  64, 128};</a:t>
            </a:r>
          </a:p>
        </p:txBody>
      </p:sp>
      <p:sp>
        <p:nvSpPr>
          <p:cNvPr id="20" name="Rectangle 7"/>
          <p:cNvSpPr>
            <a:spLocks noChangeArrowheads="1"/>
          </p:cNvSpPr>
          <p:nvPr/>
        </p:nvSpPr>
        <p:spPr bwMode="auto">
          <a:xfrm>
            <a:off x="3048000" y="3733800"/>
            <a:ext cx="2311400" cy="951543"/>
          </a:xfrm>
          <a:prstGeom prst="rect">
            <a:avLst/>
          </a:prstGeom>
          <a:solidFill>
            <a:schemeClr val="bg2">
              <a:lumMod val="20000"/>
              <a:lumOff val="80000"/>
            </a:schemeClr>
          </a:solidFill>
          <a:ln w="57150" cmpd="thickThin">
            <a:noFill/>
            <a:miter lim="800000"/>
            <a:headEnd/>
            <a:tailEnd/>
          </a:ln>
        </p:spPr>
        <p:txBody>
          <a:bodyPr lIns="90487" tIns="44450" rIns="90487" bIns="44450">
            <a:spAutoFit/>
          </a:bodyPr>
          <a:lstStyle/>
          <a:p>
            <a:pPr algn="l">
              <a:lnSpc>
                <a:spcPct val="100000"/>
              </a:lnSpc>
            </a:pPr>
            <a:r>
              <a:rPr lang="en-US" sz="1400" dirty="0">
                <a:latin typeface="Courier New" pitchFamily="49" charset="0"/>
              </a:rPr>
              <a:t>double A[9] = </a:t>
            </a:r>
          </a:p>
          <a:p>
            <a:pPr algn="l">
              <a:lnSpc>
                <a:spcPct val="100000"/>
              </a:lnSpc>
            </a:pPr>
            <a:r>
              <a:rPr lang="en-US" sz="1400" dirty="0">
                <a:latin typeface="Courier New" pitchFamily="49" charset="0"/>
              </a:rPr>
              <a:t>  { 0,   1,   2,</a:t>
            </a:r>
          </a:p>
          <a:p>
            <a:pPr algn="l">
              <a:lnSpc>
                <a:spcPct val="100000"/>
              </a:lnSpc>
            </a:pPr>
            <a:r>
              <a:rPr lang="en-US" sz="1400" dirty="0">
                <a:latin typeface="Courier New" pitchFamily="49" charset="0"/>
              </a:rPr>
              <a:t>    </a:t>
            </a:r>
            <a:r>
              <a:rPr lang="en-US" sz="1400" dirty="0">
                <a:solidFill>
                  <a:srgbClr val="0070C0"/>
                </a:solidFill>
                <a:latin typeface="Courier New" pitchFamily="49" charset="0"/>
              </a:rPr>
              <a:t>3,</a:t>
            </a:r>
            <a:r>
              <a:rPr lang="en-US" sz="1400" dirty="0">
                <a:solidFill>
                  <a:srgbClr val="C00000"/>
                </a:solidFill>
                <a:latin typeface="Courier New" pitchFamily="49" charset="0"/>
              </a:rPr>
              <a:t>   3,  </a:t>
            </a:r>
            <a:r>
              <a:rPr lang="en-US" sz="1400" dirty="0">
                <a:latin typeface="Courier New" pitchFamily="49" charset="0"/>
              </a:rPr>
              <a:t>16},</a:t>
            </a:r>
          </a:p>
          <a:p>
            <a:pPr algn="l">
              <a:lnSpc>
                <a:spcPct val="100000"/>
              </a:lnSpc>
            </a:pPr>
            <a:r>
              <a:rPr lang="en-US" sz="1400" dirty="0">
                <a:latin typeface="Courier New" pitchFamily="49" charset="0"/>
              </a:rPr>
              <a:t>   32,  64, 128};</a:t>
            </a:r>
          </a:p>
        </p:txBody>
      </p:sp>
      <p:sp>
        <p:nvSpPr>
          <p:cNvPr id="21" name="Rectangle 7"/>
          <p:cNvSpPr>
            <a:spLocks noChangeArrowheads="1"/>
          </p:cNvSpPr>
          <p:nvPr/>
        </p:nvSpPr>
        <p:spPr bwMode="auto">
          <a:xfrm>
            <a:off x="3048000" y="3733800"/>
            <a:ext cx="2311400" cy="951543"/>
          </a:xfrm>
          <a:prstGeom prst="rect">
            <a:avLst/>
          </a:prstGeom>
          <a:solidFill>
            <a:schemeClr val="bg2">
              <a:lumMod val="20000"/>
              <a:lumOff val="80000"/>
            </a:schemeClr>
          </a:solidFill>
          <a:ln w="57150" cmpd="thickThin">
            <a:noFill/>
            <a:miter lim="800000"/>
            <a:headEnd/>
            <a:tailEnd/>
          </a:ln>
        </p:spPr>
        <p:txBody>
          <a:bodyPr lIns="90487" tIns="44450" rIns="90487" bIns="44450">
            <a:spAutoFit/>
          </a:bodyPr>
          <a:lstStyle/>
          <a:p>
            <a:pPr algn="l">
              <a:lnSpc>
                <a:spcPct val="100000"/>
              </a:lnSpc>
            </a:pPr>
            <a:r>
              <a:rPr lang="en-US" sz="1400" dirty="0">
                <a:latin typeface="Courier New" pitchFamily="49" charset="0"/>
              </a:rPr>
              <a:t>double A[9] = </a:t>
            </a:r>
          </a:p>
          <a:p>
            <a:pPr algn="l">
              <a:lnSpc>
                <a:spcPct val="100000"/>
              </a:lnSpc>
            </a:pPr>
            <a:r>
              <a:rPr lang="en-US" sz="1400" dirty="0">
                <a:latin typeface="Courier New" pitchFamily="49" charset="0"/>
              </a:rPr>
              <a:t>  { 0,   1,   2,</a:t>
            </a:r>
          </a:p>
          <a:p>
            <a:pPr algn="l">
              <a:lnSpc>
                <a:spcPct val="100000"/>
              </a:lnSpc>
            </a:pPr>
            <a:r>
              <a:rPr lang="en-US" sz="1400" dirty="0">
                <a:latin typeface="Courier New" pitchFamily="49" charset="0"/>
              </a:rPr>
              <a:t>    3,</a:t>
            </a:r>
            <a:r>
              <a:rPr lang="en-US" sz="1400" dirty="0">
                <a:solidFill>
                  <a:srgbClr val="C00000"/>
                </a:solidFill>
                <a:latin typeface="Courier New" pitchFamily="49" charset="0"/>
              </a:rPr>
              <a:t>   </a:t>
            </a:r>
            <a:r>
              <a:rPr lang="en-US" sz="1400" dirty="0">
                <a:solidFill>
                  <a:srgbClr val="0070C0"/>
                </a:solidFill>
                <a:latin typeface="Courier New" pitchFamily="49" charset="0"/>
              </a:rPr>
              <a:t>6,</a:t>
            </a:r>
            <a:r>
              <a:rPr lang="en-US" sz="1400" dirty="0">
                <a:solidFill>
                  <a:srgbClr val="C00000"/>
                </a:solidFill>
                <a:latin typeface="Courier New" pitchFamily="49" charset="0"/>
              </a:rPr>
              <a:t>  </a:t>
            </a:r>
            <a:r>
              <a:rPr lang="en-US" sz="1400" dirty="0">
                <a:latin typeface="Courier New" pitchFamily="49" charset="0"/>
              </a:rPr>
              <a:t>16},</a:t>
            </a:r>
          </a:p>
          <a:p>
            <a:pPr algn="l">
              <a:lnSpc>
                <a:spcPct val="100000"/>
              </a:lnSpc>
            </a:pPr>
            <a:r>
              <a:rPr lang="en-US" sz="1400" dirty="0">
                <a:latin typeface="Courier New" pitchFamily="49" charset="0"/>
              </a:rPr>
              <a:t>   32,  64, 128};</a:t>
            </a:r>
          </a:p>
        </p:txBody>
      </p:sp>
      <p:sp>
        <p:nvSpPr>
          <p:cNvPr id="22" name="Rectangle 7"/>
          <p:cNvSpPr>
            <a:spLocks noChangeArrowheads="1"/>
          </p:cNvSpPr>
          <p:nvPr/>
        </p:nvSpPr>
        <p:spPr bwMode="auto">
          <a:xfrm>
            <a:off x="3048000" y="3733800"/>
            <a:ext cx="2311400" cy="951543"/>
          </a:xfrm>
          <a:prstGeom prst="rect">
            <a:avLst/>
          </a:prstGeom>
          <a:solidFill>
            <a:schemeClr val="bg2">
              <a:lumMod val="20000"/>
              <a:lumOff val="80000"/>
            </a:schemeClr>
          </a:solidFill>
          <a:ln w="57150" cmpd="thickThin">
            <a:noFill/>
            <a:miter lim="800000"/>
            <a:headEnd/>
            <a:tailEnd/>
          </a:ln>
        </p:spPr>
        <p:txBody>
          <a:bodyPr lIns="90487" tIns="44450" rIns="90487" bIns="44450">
            <a:spAutoFit/>
          </a:bodyPr>
          <a:lstStyle/>
          <a:p>
            <a:pPr algn="l">
              <a:lnSpc>
                <a:spcPct val="100000"/>
              </a:lnSpc>
            </a:pPr>
            <a:r>
              <a:rPr lang="en-US" sz="1400" dirty="0">
                <a:latin typeface="Courier New" pitchFamily="49" charset="0"/>
              </a:rPr>
              <a:t>double A[9] = </a:t>
            </a:r>
          </a:p>
          <a:p>
            <a:pPr algn="l">
              <a:lnSpc>
                <a:spcPct val="100000"/>
              </a:lnSpc>
            </a:pPr>
            <a:r>
              <a:rPr lang="en-US" sz="1400" dirty="0">
                <a:latin typeface="Courier New" pitchFamily="49" charset="0"/>
              </a:rPr>
              <a:t>  { 0,   1,   2,</a:t>
            </a:r>
          </a:p>
          <a:p>
            <a:pPr algn="l">
              <a:lnSpc>
                <a:spcPct val="100000"/>
              </a:lnSpc>
            </a:pPr>
            <a:r>
              <a:rPr lang="en-US" sz="1400" dirty="0">
                <a:latin typeface="Courier New" pitchFamily="49" charset="0"/>
              </a:rPr>
              <a:t>    3,  </a:t>
            </a:r>
            <a:r>
              <a:rPr lang="en-US" sz="1400" dirty="0">
                <a:solidFill>
                  <a:srgbClr val="C00000"/>
                </a:solidFill>
                <a:latin typeface="Courier New" pitchFamily="49" charset="0"/>
              </a:rPr>
              <a:t>22,</a:t>
            </a:r>
            <a:r>
              <a:rPr lang="en-US" sz="1400" dirty="0">
                <a:latin typeface="Courier New" pitchFamily="49" charset="0"/>
              </a:rPr>
              <a:t>  </a:t>
            </a:r>
            <a:r>
              <a:rPr lang="en-US" sz="1400" dirty="0">
                <a:solidFill>
                  <a:srgbClr val="0070C0"/>
                </a:solidFill>
                <a:latin typeface="Courier New" pitchFamily="49" charset="0"/>
              </a:rPr>
              <a:t>16</a:t>
            </a:r>
            <a:r>
              <a:rPr lang="en-US" sz="1400" dirty="0">
                <a:latin typeface="Courier New" pitchFamily="49" charset="0"/>
              </a:rPr>
              <a:t>},</a:t>
            </a:r>
          </a:p>
          <a:p>
            <a:pPr algn="l">
              <a:lnSpc>
                <a:spcPct val="100000"/>
              </a:lnSpc>
            </a:pPr>
            <a:r>
              <a:rPr lang="en-US" sz="1400" dirty="0">
                <a:latin typeface="Courier New" pitchFamily="49" charset="0"/>
              </a:rPr>
              <a:t>   32,  64, 128};</a:t>
            </a:r>
          </a:p>
        </p:txBody>
      </p:sp>
      <p:sp>
        <p:nvSpPr>
          <p:cNvPr id="23" name="Rectangle 7"/>
          <p:cNvSpPr>
            <a:spLocks noChangeArrowheads="1"/>
          </p:cNvSpPr>
          <p:nvPr/>
        </p:nvSpPr>
        <p:spPr bwMode="auto">
          <a:xfrm>
            <a:off x="3048000" y="3733800"/>
            <a:ext cx="2311400" cy="951543"/>
          </a:xfrm>
          <a:prstGeom prst="rect">
            <a:avLst/>
          </a:prstGeom>
          <a:solidFill>
            <a:schemeClr val="bg2">
              <a:lumMod val="20000"/>
              <a:lumOff val="80000"/>
            </a:schemeClr>
          </a:solidFill>
          <a:ln w="57150" cmpd="thickThin">
            <a:noFill/>
            <a:miter lim="800000"/>
            <a:headEnd/>
            <a:tailEnd/>
          </a:ln>
        </p:spPr>
        <p:txBody>
          <a:bodyPr lIns="90487" tIns="44450" rIns="90487" bIns="44450">
            <a:spAutoFit/>
          </a:bodyPr>
          <a:lstStyle/>
          <a:p>
            <a:pPr algn="l">
              <a:lnSpc>
                <a:spcPct val="100000"/>
              </a:lnSpc>
            </a:pPr>
            <a:r>
              <a:rPr lang="en-US" sz="1400" dirty="0">
                <a:latin typeface="Courier New" pitchFamily="49" charset="0"/>
              </a:rPr>
              <a:t>double A[9] = </a:t>
            </a:r>
          </a:p>
          <a:p>
            <a:pPr algn="l">
              <a:lnSpc>
                <a:spcPct val="100000"/>
              </a:lnSpc>
            </a:pPr>
            <a:r>
              <a:rPr lang="en-US" sz="1400" dirty="0">
                <a:latin typeface="Courier New" pitchFamily="49" charset="0"/>
              </a:rPr>
              <a:t>  { 0,   1,   2,</a:t>
            </a:r>
          </a:p>
          <a:p>
            <a:pPr algn="l">
              <a:lnSpc>
                <a:spcPct val="100000"/>
              </a:lnSpc>
            </a:pPr>
            <a:r>
              <a:rPr lang="en-US" sz="1400" dirty="0">
                <a:latin typeface="Courier New" pitchFamily="49" charset="0"/>
              </a:rPr>
              <a:t>    3,  22,</a:t>
            </a:r>
            <a:r>
              <a:rPr lang="en-US" sz="1400" dirty="0">
                <a:solidFill>
                  <a:srgbClr val="C00000"/>
                </a:solidFill>
                <a:latin typeface="Courier New" pitchFamily="49" charset="0"/>
              </a:rPr>
              <a:t>   0</a:t>
            </a:r>
            <a:r>
              <a:rPr lang="en-US" sz="1400" dirty="0">
                <a:latin typeface="Courier New" pitchFamily="49" charset="0"/>
              </a:rPr>
              <a:t>},</a:t>
            </a:r>
          </a:p>
          <a:p>
            <a:pPr algn="l">
              <a:lnSpc>
                <a:spcPct val="100000"/>
              </a:lnSpc>
            </a:pPr>
            <a:r>
              <a:rPr lang="en-US" sz="1400" dirty="0">
                <a:latin typeface="Courier New" pitchFamily="49" charset="0"/>
              </a:rPr>
              <a:t>   32,  64, 128};</a:t>
            </a:r>
          </a:p>
        </p:txBody>
      </p:sp>
      <p:sp>
        <p:nvSpPr>
          <p:cNvPr id="24" name="Rectangle 7"/>
          <p:cNvSpPr>
            <a:spLocks noChangeArrowheads="1"/>
          </p:cNvSpPr>
          <p:nvPr/>
        </p:nvSpPr>
        <p:spPr bwMode="auto">
          <a:xfrm>
            <a:off x="3048000" y="3733800"/>
            <a:ext cx="2311400" cy="951543"/>
          </a:xfrm>
          <a:prstGeom prst="rect">
            <a:avLst/>
          </a:prstGeom>
          <a:solidFill>
            <a:schemeClr val="bg2">
              <a:lumMod val="20000"/>
              <a:lumOff val="80000"/>
            </a:schemeClr>
          </a:solidFill>
          <a:ln w="57150" cmpd="thickThin">
            <a:noFill/>
            <a:miter lim="800000"/>
            <a:headEnd/>
            <a:tailEnd/>
          </a:ln>
        </p:spPr>
        <p:txBody>
          <a:bodyPr lIns="90487" tIns="44450" rIns="90487" bIns="44450">
            <a:spAutoFit/>
          </a:bodyPr>
          <a:lstStyle/>
          <a:p>
            <a:pPr algn="l">
              <a:lnSpc>
                <a:spcPct val="100000"/>
              </a:lnSpc>
            </a:pPr>
            <a:r>
              <a:rPr lang="en-US" sz="1400" dirty="0">
                <a:latin typeface="Courier New" pitchFamily="49" charset="0"/>
              </a:rPr>
              <a:t>double A[9] = </a:t>
            </a:r>
          </a:p>
          <a:p>
            <a:pPr algn="l">
              <a:lnSpc>
                <a:spcPct val="100000"/>
              </a:lnSpc>
            </a:pPr>
            <a:r>
              <a:rPr lang="en-US" sz="1400" dirty="0">
                <a:latin typeface="Courier New" pitchFamily="49" charset="0"/>
              </a:rPr>
              <a:t>  { 0,   1,   2,</a:t>
            </a:r>
          </a:p>
          <a:p>
            <a:pPr algn="l">
              <a:lnSpc>
                <a:spcPct val="100000"/>
              </a:lnSpc>
            </a:pPr>
            <a:r>
              <a:rPr lang="en-US" sz="1400" dirty="0">
                <a:latin typeface="Courier New" pitchFamily="49" charset="0"/>
              </a:rPr>
              <a:t>    3,  22,  </a:t>
            </a:r>
            <a:r>
              <a:rPr lang="en-US" sz="1400" dirty="0">
                <a:solidFill>
                  <a:srgbClr val="C00000"/>
                </a:solidFill>
                <a:latin typeface="Courier New" pitchFamily="49" charset="0"/>
              </a:rPr>
              <a:t>32</a:t>
            </a:r>
            <a:r>
              <a:rPr lang="en-US" sz="1400" dirty="0">
                <a:latin typeface="Courier New" pitchFamily="49" charset="0"/>
              </a:rPr>
              <a:t>},</a:t>
            </a:r>
          </a:p>
          <a:p>
            <a:pPr algn="l">
              <a:lnSpc>
                <a:spcPct val="100000"/>
              </a:lnSpc>
            </a:pPr>
            <a:r>
              <a:rPr lang="en-US" sz="1400" dirty="0">
                <a:latin typeface="Courier New" pitchFamily="49" charset="0"/>
              </a:rPr>
              <a:t>   </a:t>
            </a:r>
            <a:r>
              <a:rPr lang="en-US" sz="1400" dirty="0">
                <a:solidFill>
                  <a:srgbClr val="0070C0"/>
                </a:solidFill>
                <a:latin typeface="Courier New" pitchFamily="49" charset="0"/>
              </a:rPr>
              <a:t>32,</a:t>
            </a:r>
            <a:r>
              <a:rPr lang="en-US" sz="1400" dirty="0">
                <a:latin typeface="Courier New" pitchFamily="49" charset="0"/>
              </a:rPr>
              <a:t>  64, 128};</a:t>
            </a:r>
          </a:p>
        </p:txBody>
      </p:sp>
      <p:sp>
        <p:nvSpPr>
          <p:cNvPr id="25" name="Rectangle 7"/>
          <p:cNvSpPr>
            <a:spLocks noChangeArrowheads="1"/>
          </p:cNvSpPr>
          <p:nvPr/>
        </p:nvSpPr>
        <p:spPr bwMode="auto">
          <a:xfrm>
            <a:off x="3048000" y="3733800"/>
            <a:ext cx="2311400" cy="951543"/>
          </a:xfrm>
          <a:prstGeom prst="rect">
            <a:avLst/>
          </a:prstGeom>
          <a:solidFill>
            <a:schemeClr val="bg2">
              <a:lumMod val="20000"/>
              <a:lumOff val="80000"/>
            </a:schemeClr>
          </a:solidFill>
          <a:ln w="57150" cmpd="thickThin">
            <a:noFill/>
            <a:miter lim="800000"/>
            <a:headEnd/>
            <a:tailEnd/>
          </a:ln>
        </p:spPr>
        <p:txBody>
          <a:bodyPr lIns="90487" tIns="44450" rIns="90487" bIns="44450">
            <a:spAutoFit/>
          </a:bodyPr>
          <a:lstStyle/>
          <a:p>
            <a:pPr algn="l">
              <a:lnSpc>
                <a:spcPct val="100000"/>
              </a:lnSpc>
            </a:pPr>
            <a:r>
              <a:rPr lang="en-US" sz="1400" dirty="0">
                <a:latin typeface="Courier New" pitchFamily="49" charset="0"/>
              </a:rPr>
              <a:t>double A[9] = </a:t>
            </a:r>
          </a:p>
          <a:p>
            <a:pPr algn="l">
              <a:lnSpc>
                <a:spcPct val="100000"/>
              </a:lnSpc>
            </a:pPr>
            <a:r>
              <a:rPr lang="en-US" sz="1400" dirty="0">
                <a:latin typeface="Courier New" pitchFamily="49" charset="0"/>
              </a:rPr>
              <a:t>  { 0,   1,   2,</a:t>
            </a:r>
          </a:p>
          <a:p>
            <a:pPr algn="l">
              <a:lnSpc>
                <a:spcPct val="100000"/>
              </a:lnSpc>
            </a:pPr>
            <a:r>
              <a:rPr lang="en-US" sz="1400" dirty="0">
                <a:latin typeface="Courier New" pitchFamily="49" charset="0"/>
              </a:rPr>
              <a:t>    3,  22, </a:t>
            </a:r>
            <a:r>
              <a:rPr lang="en-US" sz="1400" dirty="0">
                <a:solidFill>
                  <a:srgbClr val="C00000"/>
                </a:solidFill>
                <a:latin typeface="Courier New" pitchFamily="49" charset="0"/>
              </a:rPr>
              <a:t> 96</a:t>
            </a:r>
            <a:r>
              <a:rPr lang="en-US" sz="1400" dirty="0">
                <a:latin typeface="Courier New" pitchFamily="49" charset="0"/>
              </a:rPr>
              <a:t>},</a:t>
            </a:r>
          </a:p>
          <a:p>
            <a:pPr algn="l">
              <a:lnSpc>
                <a:spcPct val="100000"/>
              </a:lnSpc>
            </a:pPr>
            <a:r>
              <a:rPr lang="en-US" sz="1400" dirty="0">
                <a:latin typeface="Courier New" pitchFamily="49" charset="0"/>
              </a:rPr>
              <a:t>   32,  </a:t>
            </a:r>
            <a:r>
              <a:rPr lang="en-US" sz="1400" dirty="0">
                <a:solidFill>
                  <a:srgbClr val="0070C0"/>
                </a:solidFill>
                <a:latin typeface="Courier New" pitchFamily="49" charset="0"/>
              </a:rPr>
              <a:t>64,</a:t>
            </a:r>
            <a:r>
              <a:rPr lang="en-US" sz="1400" dirty="0">
                <a:latin typeface="Courier New" pitchFamily="49" charset="0"/>
              </a:rPr>
              <a:t> 128};</a:t>
            </a:r>
          </a:p>
        </p:txBody>
      </p:sp>
      <p:sp>
        <p:nvSpPr>
          <p:cNvPr id="26" name="Rectangle 7"/>
          <p:cNvSpPr>
            <a:spLocks noChangeArrowheads="1"/>
          </p:cNvSpPr>
          <p:nvPr/>
        </p:nvSpPr>
        <p:spPr bwMode="auto">
          <a:xfrm>
            <a:off x="3048000" y="3733800"/>
            <a:ext cx="2311400" cy="951543"/>
          </a:xfrm>
          <a:prstGeom prst="rect">
            <a:avLst/>
          </a:prstGeom>
          <a:solidFill>
            <a:schemeClr val="bg2">
              <a:lumMod val="20000"/>
              <a:lumOff val="80000"/>
            </a:schemeClr>
          </a:solidFill>
          <a:ln w="57150" cmpd="thickThin">
            <a:noFill/>
            <a:miter lim="800000"/>
            <a:headEnd/>
            <a:tailEnd/>
          </a:ln>
        </p:spPr>
        <p:txBody>
          <a:bodyPr lIns="90487" tIns="44450" rIns="90487" bIns="44450">
            <a:spAutoFit/>
          </a:bodyPr>
          <a:lstStyle/>
          <a:p>
            <a:pPr algn="l">
              <a:lnSpc>
                <a:spcPct val="100000"/>
              </a:lnSpc>
            </a:pPr>
            <a:r>
              <a:rPr lang="en-US" sz="1400" dirty="0">
                <a:latin typeface="Courier New" pitchFamily="49" charset="0"/>
              </a:rPr>
              <a:t>double A[9] = </a:t>
            </a:r>
          </a:p>
          <a:p>
            <a:pPr algn="l">
              <a:lnSpc>
                <a:spcPct val="100000"/>
              </a:lnSpc>
            </a:pPr>
            <a:r>
              <a:rPr lang="en-US" sz="1400" dirty="0">
                <a:latin typeface="Courier New" pitchFamily="49" charset="0"/>
              </a:rPr>
              <a:t>  { 0,   1,   2,</a:t>
            </a:r>
          </a:p>
          <a:p>
            <a:pPr algn="l">
              <a:lnSpc>
                <a:spcPct val="100000"/>
              </a:lnSpc>
            </a:pPr>
            <a:r>
              <a:rPr lang="en-US" sz="1400" dirty="0">
                <a:latin typeface="Courier New" pitchFamily="49" charset="0"/>
              </a:rPr>
              <a:t>    3,  22, </a:t>
            </a:r>
            <a:r>
              <a:rPr lang="en-US" sz="1400" dirty="0">
                <a:solidFill>
                  <a:srgbClr val="C00000"/>
                </a:solidFill>
                <a:latin typeface="Courier New" pitchFamily="49" charset="0"/>
              </a:rPr>
              <a:t>224</a:t>
            </a:r>
            <a:r>
              <a:rPr lang="en-US" sz="1400" dirty="0">
                <a:latin typeface="Courier New" pitchFamily="49" charset="0"/>
              </a:rPr>
              <a:t>},</a:t>
            </a:r>
          </a:p>
          <a:p>
            <a:pPr algn="l">
              <a:lnSpc>
                <a:spcPct val="100000"/>
              </a:lnSpc>
            </a:pPr>
            <a:r>
              <a:rPr lang="en-US" sz="1400" dirty="0">
                <a:latin typeface="Courier New" pitchFamily="49" charset="0"/>
              </a:rPr>
              <a:t>   32,  64, </a:t>
            </a:r>
            <a:r>
              <a:rPr lang="en-US" sz="1400" dirty="0">
                <a:solidFill>
                  <a:srgbClr val="0070C0"/>
                </a:solidFill>
                <a:latin typeface="Courier New" pitchFamily="49" charset="0"/>
              </a:rPr>
              <a:t>128</a:t>
            </a:r>
            <a:r>
              <a:rPr lang="en-US" sz="1400" dirty="0">
                <a:latin typeface="Courier New" pitchFamily="49" charset="0"/>
              </a:rPr>
              <a:t>};</a:t>
            </a:r>
          </a:p>
        </p:txBody>
      </p:sp>
    </p:spTree>
    <p:extLst>
      <p:ext uri="{BB962C8B-B14F-4D97-AF65-F5344CB8AC3E}">
        <p14:creationId xmlns:p14="http://schemas.microsoft.com/office/powerpoint/2010/main" val="37451151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772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772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77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7224" grpId="0" animBg="1"/>
      <p:bldP spid="777226" grpId="0" animBg="1"/>
      <p:bldP spid="777227" grpId="0" animBg="1"/>
      <p:bldP spid="27"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290513" y="5638800"/>
            <a:ext cx="8701087" cy="806450"/>
          </a:xfrm>
        </p:spPr>
        <p:txBody>
          <a:bodyPr/>
          <a:lstStyle/>
          <a:p>
            <a:pPr lvl="1" eaLnBrk="1" hangingPunct="1"/>
            <a:r>
              <a:rPr lang="en-US" dirty="0"/>
              <a:t>Use a local variable for intermediate results</a:t>
            </a:r>
          </a:p>
          <a:p>
            <a:pPr lvl="1" eaLnBrk="1" hangingPunct="1"/>
            <a:r>
              <a:rPr lang="en-US" dirty="0"/>
              <a:t>Use restrict keyword</a:t>
            </a:r>
          </a:p>
          <a:p>
            <a:pPr lvl="2"/>
            <a:r>
              <a:rPr lang="en-US" dirty="0"/>
              <a:t>Tells compiler that this is the “only” pointer to that memory location </a:t>
            </a:r>
          </a:p>
        </p:txBody>
      </p:sp>
      <p:sp>
        <p:nvSpPr>
          <p:cNvPr id="20484" name="Rectangle 4"/>
          <p:cNvSpPr>
            <a:spLocks noChangeArrowheads="1"/>
          </p:cNvSpPr>
          <p:nvPr/>
        </p:nvSpPr>
        <p:spPr bwMode="auto">
          <a:xfrm>
            <a:off x="533400" y="3810000"/>
            <a:ext cx="4038600" cy="1597873"/>
          </a:xfrm>
          <a:prstGeom prst="rect">
            <a:avLst/>
          </a:prstGeom>
          <a:solidFill>
            <a:srgbClr val="F6F5BD"/>
          </a:solidFill>
          <a:ln w="57150" cmpd="thickThin">
            <a:noFill/>
            <a:miter lim="800000"/>
            <a:headEnd/>
            <a:tailEnd/>
          </a:ln>
        </p:spPr>
        <p:txBody>
          <a:bodyPr wrap="square" lIns="90487" tIns="44450" rIns="90487" bIns="44450">
            <a:spAutoFit/>
          </a:bodyPr>
          <a:lstStyle/>
          <a:p>
            <a:r>
              <a:rPr lang="en-US" sz="1400" b="0" dirty="0">
                <a:latin typeface="Consolas" panose="020B0609020204030204" pitchFamily="49" charset="0"/>
              </a:rPr>
              <a:t>        </a:t>
            </a:r>
            <a:r>
              <a:rPr lang="en-US" sz="1400" b="0" dirty="0" err="1">
                <a:latin typeface="Consolas" panose="020B0609020204030204" pitchFamily="49" charset="0"/>
              </a:rPr>
              <a:t>pxor</a:t>
            </a:r>
            <a:r>
              <a:rPr lang="en-US" sz="1400" b="0" dirty="0">
                <a:latin typeface="Consolas" panose="020B0609020204030204" pitchFamily="49" charset="0"/>
              </a:rPr>
              <a:t>    %xmm0, %xmm0</a:t>
            </a:r>
          </a:p>
          <a:p>
            <a:r>
              <a:rPr lang="en-US" sz="1400" b="0" dirty="0">
                <a:latin typeface="Consolas" panose="020B0609020204030204" pitchFamily="49" charset="0"/>
              </a:rPr>
              <a:t>.L4:</a:t>
            </a:r>
          </a:p>
          <a:p>
            <a:r>
              <a:rPr lang="en-US" sz="1400" b="0" dirty="0">
                <a:latin typeface="Consolas" panose="020B0609020204030204" pitchFamily="49" charset="0"/>
              </a:rPr>
              <a:t>        </a:t>
            </a:r>
            <a:r>
              <a:rPr lang="en-US" sz="1400" b="0" dirty="0" err="1">
                <a:latin typeface="Consolas" panose="020B0609020204030204" pitchFamily="49" charset="0"/>
              </a:rPr>
              <a:t>addsd</a:t>
            </a:r>
            <a:r>
              <a:rPr lang="en-US" sz="1400" b="0" dirty="0">
                <a:latin typeface="Consolas" panose="020B0609020204030204" pitchFamily="49" charset="0"/>
              </a:rPr>
              <a:t>   (%</a:t>
            </a:r>
            <a:r>
              <a:rPr lang="en-US" sz="1400" b="0" dirty="0" err="1">
                <a:latin typeface="Consolas" panose="020B0609020204030204" pitchFamily="49" charset="0"/>
              </a:rPr>
              <a:t>rdi</a:t>
            </a:r>
            <a:r>
              <a:rPr lang="en-US" sz="1400" b="0" dirty="0">
                <a:latin typeface="Consolas" panose="020B0609020204030204" pitchFamily="49" charset="0"/>
              </a:rPr>
              <a:t>), %xmm0</a:t>
            </a:r>
          </a:p>
          <a:p>
            <a:r>
              <a:rPr lang="en-US" sz="1400" b="0" dirty="0">
                <a:latin typeface="Consolas" panose="020B0609020204030204" pitchFamily="49" charset="0"/>
              </a:rPr>
              <a:t>        </a:t>
            </a:r>
            <a:r>
              <a:rPr lang="en-US" sz="1400" b="0" dirty="0" err="1">
                <a:latin typeface="Consolas" panose="020B0609020204030204" pitchFamily="49" charset="0"/>
              </a:rPr>
              <a:t>addq</a:t>
            </a:r>
            <a:r>
              <a:rPr lang="en-US" sz="1400" b="0" dirty="0">
                <a:latin typeface="Consolas" panose="020B0609020204030204" pitchFamily="49" charset="0"/>
              </a:rPr>
              <a:t>    $8, %</a:t>
            </a:r>
            <a:r>
              <a:rPr lang="en-US" sz="1400" b="0" dirty="0" err="1">
                <a:latin typeface="Consolas" panose="020B0609020204030204" pitchFamily="49" charset="0"/>
              </a:rPr>
              <a:t>rdi</a:t>
            </a:r>
            <a:endParaRPr lang="en-US" sz="1400" b="0" dirty="0">
              <a:latin typeface="Consolas" panose="020B0609020204030204" pitchFamily="49" charset="0"/>
            </a:endParaRPr>
          </a:p>
          <a:p>
            <a:r>
              <a:rPr lang="en-US" sz="1400" b="0" dirty="0">
                <a:latin typeface="Consolas" panose="020B0609020204030204" pitchFamily="49" charset="0"/>
              </a:rPr>
              <a:t>        </a:t>
            </a:r>
            <a:r>
              <a:rPr lang="en-US" sz="1400" b="0" dirty="0" err="1">
                <a:latin typeface="Consolas" panose="020B0609020204030204" pitchFamily="49" charset="0"/>
              </a:rPr>
              <a:t>cmpq</a:t>
            </a:r>
            <a:r>
              <a:rPr lang="en-US" sz="1400" b="0" dirty="0">
                <a:latin typeface="Consolas" panose="020B0609020204030204" pitchFamily="49" charset="0"/>
              </a:rPr>
              <a:t>    %</a:t>
            </a:r>
            <a:r>
              <a:rPr lang="en-US" sz="1400" b="0" dirty="0" err="1">
                <a:latin typeface="Consolas" panose="020B0609020204030204" pitchFamily="49" charset="0"/>
              </a:rPr>
              <a:t>rax</a:t>
            </a:r>
            <a:r>
              <a:rPr lang="en-US" sz="1400" b="0" dirty="0">
                <a:latin typeface="Consolas" panose="020B0609020204030204" pitchFamily="49" charset="0"/>
              </a:rPr>
              <a:t>, %</a:t>
            </a:r>
            <a:r>
              <a:rPr lang="en-US" sz="1400" b="0" dirty="0" err="1">
                <a:latin typeface="Consolas" panose="020B0609020204030204" pitchFamily="49" charset="0"/>
              </a:rPr>
              <a:t>rdi</a:t>
            </a:r>
            <a:endParaRPr lang="en-US" sz="1400" b="0" dirty="0">
              <a:latin typeface="Consolas" panose="020B0609020204030204" pitchFamily="49" charset="0"/>
            </a:endParaRPr>
          </a:p>
          <a:p>
            <a:r>
              <a:rPr lang="en-US" sz="1400" b="0" dirty="0">
                <a:latin typeface="Consolas" panose="020B0609020204030204" pitchFamily="49" charset="0"/>
              </a:rPr>
              <a:t>        </a:t>
            </a:r>
            <a:r>
              <a:rPr lang="en-US" sz="1400" b="0" dirty="0" err="1">
                <a:latin typeface="Consolas" panose="020B0609020204030204" pitchFamily="49" charset="0"/>
              </a:rPr>
              <a:t>jne</a:t>
            </a:r>
            <a:r>
              <a:rPr lang="en-US" sz="1400" b="0" dirty="0">
                <a:latin typeface="Consolas" panose="020B0609020204030204" pitchFamily="49" charset="0"/>
              </a:rPr>
              <a:t>     .L4</a:t>
            </a:r>
          </a:p>
          <a:p>
            <a:r>
              <a:rPr lang="en-US" sz="1400" b="0" dirty="0">
                <a:latin typeface="Consolas" panose="020B0609020204030204" pitchFamily="49" charset="0"/>
              </a:rPr>
              <a:t>        </a:t>
            </a:r>
            <a:r>
              <a:rPr lang="en-US" sz="1400" b="0" dirty="0" err="1">
                <a:solidFill>
                  <a:srgbClr val="C00000"/>
                </a:solidFill>
                <a:latin typeface="Consolas" panose="020B0609020204030204" pitchFamily="49" charset="0"/>
              </a:rPr>
              <a:t>movsd</a:t>
            </a:r>
            <a:r>
              <a:rPr lang="en-US" sz="1400" b="0" dirty="0">
                <a:solidFill>
                  <a:srgbClr val="C00000"/>
                </a:solidFill>
                <a:latin typeface="Consolas" panose="020B0609020204030204" pitchFamily="49" charset="0"/>
              </a:rPr>
              <a:t>   %xmm0, (%</a:t>
            </a:r>
            <a:r>
              <a:rPr lang="en-US" sz="1400" b="0" dirty="0" err="1">
                <a:solidFill>
                  <a:srgbClr val="C00000"/>
                </a:solidFill>
                <a:latin typeface="Consolas" panose="020B0609020204030204" pitchFamily="49" charset="0"/>
              </a:rPr>
              <a:t>rsi</a:t>
            </a:r>
            <a:r>
              <a:rPr lang="en-US" sz="1400" b="0" dirty="0">
                <a:solidFill>
                  <a:srgbClr val="C00000"/>
                </a:solidFill>
                <a:latin typeface="Consolas" panose="020B0609020204030204" pitchFamily="49" charset="0"/>
              </a:rPr>
              <a:t>)</a:t>
            </a:r>
          </a:p>
        </p:txBody>
      </p:sp>
      <p:sp>
        <p:nvSpPr>
          <p:cNvPr id="20485" name="Line 5"/>
          <p:cNvSpPr>
            <a:spLocks noChangeShapeType="1"/>
          </p:cNvSpPr>
          <p:nvPr/>
        </p:nvSpPr>
        <p:spPr bwMode="auto">
          <a:xfrm>
            <a:off x="2286000" y="2743200"/>
            <a:ext cx="609600" cy="457200"/>
          </a:xfrm>
          <a:prstGeom prst="line">
            <a:avLst/>
          </a:prstGeom>
          <a:noFill/>
          <a:ln w="25400">
            <a:noFill/>
            <a:round/>
            <a:headEnd/>
            <a:tailEnd type="triangle" w="med" len="med"/>
          </a:ln>
        </p:spPr>
        <p:txBody>
          <a:bodyPr wrap="none" anchor="ctr"/>
          <a:lstStyle/>
          <a:p>
            <a:endParaRPr lang="en-US"/>
          </a:p>
        </p:txBody>
      </p:sp>
      <p:sp>
        <p:nvSpPr>
          <p:cNvPr id="20486" name="Rectangle 6"/>
          <p:cNvSpPr>
            <a:spLocks noChangeArrowheads="1"/>
          </p:cNvSpPr>
          <p:nvPr/>
        </p:nvSpPr>
        <p:spPr bwMode="auto">
          <a:xfrm>
            <a:off x="533400" y="1143000"/>
            <a:ext cx="5648981" cy="2244204"/>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1400" b="0" dirty="0">
                <a:latin typeface="Consolas" panose="020B0609020204030204" pitchFamily="49" charset="0"/>
              </a:rPr>
              <a:t>/* Sum rows of n X n matrix a and store in vector b. */</a:t>
            </a:r>
          </a:p>
          <a:p>
            <a:pPr algn="l">
              <a:lnSpc>
                <a:spcPct val="100000"/>
              </a:lnSpc>
            </a:pPr>
            <a:r>
              <a:rPr lang="en-US" sz="1400" b="0" dirty="0">
                <a:latin typeface="Consolas" panose="020B0609020204030204" pitchFamily="49" charset="0"/>
              </a:rPr>
              <a:t>void sum_rows2(double *a, double *b, long n) {</a:t>
            </a:r>
          </a:p>
          <a:p>
            <a:pPr algn="l">
              <a:lnSpc>
                <a:spcPct val="100000"/>
              </a:lnSpc>
            </a:pPr>
            <a:r>
              <a:rPr lang="en-US" sz="1400" b="0" dirty="0">
                <a:latin typeface="Consolas" panose="020B0609020204030204" pitchFamily="49" charset="0"/>
              </a:rPr>
              <a:t>    long </a:t>
            </a:r>
            <a:r>
              <a:rPr lang="en-US" sz="1400" b="0" dirty="0" err="1">
                <a:latin typeface="Consolas" panose="020B0609020204030204" pitchFamily="49" charset="0"/>
              </a:rPr>
              <a:t>i</a:t>
            </a:r>
            <a:r>
              <a:rPr lang="en-US" sz="1400" b="0" dirty="0">
                <a:latin typeface="Consolas" panose="020B0609020204030204" pitchFamily="49" charset="0"/>
              </a:rPr>
              <a:t>, j;</a:t>
            </a:r>
          </a:p>
          <a:p>
            <a:pPr algn="l">
              <a:lnSpc>
                <a:spcPct val="100000"/>
              </a:lnSpc>
            </a:pPr>
            <a:r>
              <a:rPr lang="en-US" sz="1400" b="0" dirty="0">
                <a:latin typeface="Consolas" panose="020B0609020204030204" pitchFamily="49" charset="0"/>
              </a:rPr>
              <a:t>    for (</a:t>
            </a:r>
            <a:r>
              <a:rPr lang="en-US" sz="1400" b="0" dirty="0" err="1">
                <a:latin typeface="Consolas" panose="020B0609020204030204" pitchFamily="49" charset="0"/>
              </a:rPr>
              <a:t>i</a:t>
            </a:r>
            <a:r>
              <a:rPr lang="en-US" sz="1400" b="0" dirty="0">
                <a:latin typeface="Consolas" panose="020B0609020204030204" pitchFamily="49" charset="0"/>
              </a:rPr>
              <a:t> = 0; </a:t>
            </a:r>
            <a:r>
              <a:rPr lang="en-US" sz="1400" b="0" dirty="0" err="1">
                <a:latin typeface="Consolas" panose="020B0609020204030204" pitchFamily="49" charset="0"/>
              </a:rPr>
              <a:t>i</a:t>
            </a:r>
            <a:r>
              <a:rPr lang="en-US" sz="1400" b="0" dirty="0">
                <a:latin typeface="Consolas" panose="020B0609020204030204" pitchFamily="49" charset="0"/>
              </a:rPr>
              <a:t> &lt; n; </a:t>
            </a:r>
            <a:r>
              <a:rPr lang="en-US" sz="1400" b="0" dirty="0" err="1">
                <a:latin typeface="Consolas" panose="020B0609020204030204" pitchFamily="49" charset="0"/>
              </a:rPr>
              <a:t>i</a:t>
            </a:r>
            <a:r>
              <a:rPr lang="en-US" sz="1400" b="0" dirty="0">
                <a:latin typeface="Consolas" panose="020B0609020204030204" pitchFamily="49" charset="0"/>
              </a:rPr>
              <a:t>++) {</a:t>
            </a:r>
          </a:p>
          <a:p>
            <a:pPr algn="l">
              <a:lnSpc>
                <a:spcPct val="100000"/>
              </a:lnSpc>
            </a:pPr>
            <a:r>
              <a:rPr lang="en-US" sz="1400" b="0" dirty="0">
                <a:latin typeface="Consolas" panose="020B0609020204030204" pitchFamily="49" charset="0"/>
              </a:rPr>
              <a:t>	</a:t>
            </a:r>
            <a:r>
              <a:rPr lang="en-US" sz="1400" b="0" dirty="0">
                <a:solidFill>
                  <a:srgbClr val="C00000"/>
                </a:solidFill>
                <a:highlight>
                  <a:srgbClr val="FFFF00"/>
                </a:highlight>
                <a:latin typeface="Consolas" panose="020B0609020204030204" pitchFamily="49" charset="0"/>
              </a:rPr>
              <a:t>double </a:t>
            </a:r>
            <a:r>
              <a:rPr lang="en-US" sz="1400" b="0" dirty="0" err="1">
                <a:solidFill>
                  <a:srgbClr val="C00000"/>
                </a:solidFill>
                <a:highlight>
                  <a:srgbClr val="FFFF00"/>
                </a:highlight>
                <a:latin typeface="Consolas" panose="020B0609020204030204" pitchFamily="49" charset="0"/>
              </a:rPr>
              <a:t>val</a:t>
            </a:r>
            <a:r>
              <a:rPr lang="en-US" sz="1400" b="0" dirty="0">
                <a:solidFill>
                  <a:srgbClr val="C00000"/>
                </a:solidFill>
                <a:highlight>
                  <a:srgbClr val="FFFF00"/>
                </a:highlight>
                <a:latin typeface="Consolas" panose="020B0609020204030204" pitchFamily="49" charset="0"/>
              </a:rPr>
              <a:t> = 0;</a:t>
            </a:r>
          </a:p>
          <a:p>
            <a:pPr algn="l">
              <a:lnSpc>
                <a:spcPct val="100000"/>
              </a:lnSpc>
            </a:pPr>
            <a:r>
              <a:rPr lang="en-US" sz="1400" b="0" dirty="0">
                <a:latin typeface="Consolas" panose="020B0609020204030204" pitchFamily="49" charset="0"/>
              </a:rPr>
              <a:t>	for (j = 0; j &lt; n; j++)</a:t>
            </a:r>
          </a:p>
          <a:p>
            <a:pPr algn="l">
              <a:lnSpc>
                <a:spcPct val="100000"/>
              </a:lnSpc>
            </a:pPr>
            <a:r>
              <a:rPr lang="en-US" sz="1400" b="0" dirty="0">
                <a:latin typeface="Consolas" panose="020B0609020204030204" pitchFamily="49" charset="0"/>
              </a:rPr>
              <a:t>	    </a:t>
            </a:r>
            <a:r>
              <a:rPr lang="en-US" sz="1400" b="0" dirty="0" err="1">
                <a:solidFill>
                  <a:srgbClr val="C00000"/>
                </a:solidFill>
                <a:highlight>
                  <a:srgbClr val="FFFF00"/>
                </a:highlight>
                <a:latin typeface="Consolas" panose="020B0609020204030204" pitchFamily="49" charset="0"/>
              </a:rPr>
              <a:t>val</a:t>
            </a:r>
            <a:r>
              <a:rPr lang="en-US" sz="1400" b="0" dirty="0">
                <a:solidFill>
                  <a:srgbClr val="C00000"/>
                </a:solidFill>
                <a:highlight>
                  <a:srgbClr val="FFFF00"/>
                </a:highlight>
                <a:latin typeface="Consolas" panose="020B0609020204030204" pitchFamily="49" charset="0"/>
              </a:rPr>
              <a:t> += a[</a:t>
            </a:r>
            <a:r>
              <a:rPr lang="en-US" sz="1400" b="0" dirty="0" err="1">
                <a:solidFill>
                  <a:srgbClr val="C00000"/>
                </a:solidFill>
                <a:highlight>
                  <a:srgbClr val="FFFF00"/>
                </a:highlight>
                <a:latin typeface="Consolas" panose="020B0609020204030204" pitchFamily="49" charset="0"/>
              </a:rPr>
              <a:t>i</a:t>
            </a:r>
            <a:r>
              <a:rPr lang="en-US" sz="1400" b="0" dirty="0">
                <a:solidFill>
                  <a:srgbClr val="C00000"/>
                </a:solidFill>
                <a:highlight>
                  <a:srgbClr val="FFFF00"/>
                </a:highlight>
                <a:latin typeface="Consolas" panose="020B0609020204030204" pitchFamily="49" charset="0"/>
              </a:rPr>
              <a:t>*n + j];</a:t>
            </a:r>
          </a:p>
          <a:p>
            <a:pPr algn="l">
              <a:lnSpc>
                <a:spcPct val="100000"/>
              </a:lnSpc>
            </a:pPr>
            <a:r>
              <a:rPr lang="en-US" sz="1400" b="0" dirty="0">
                <a:solidFill>
                  <a:schemeClr val="accent2"/>
                </a:solidFill>
                <a:latin typeface="Consolas" panose="020B0609020204030204" pitchFamily="49" charset="0"/>
              </a:rPr>
              <a:t>	</a:t>
            </a:r>
            <a:r>
              <a:rPr lang="en-US" sz="1400" b="0" dirty="0">
                <a:solidFill>
                  <a:srgbClr val="C00000"/>
                </a:solidFill>
                <a:highlight>
                  <a:srgbClr val="FFFF00"/>
                </a:highlight>
                <a:latin typeface="Consolas" panose="020B0609020204030204" pitchFamily="49" charset="0"/>
              </a:rPr>
              <a:t>b[</a:t>
            </a:r>
            <a:r>
              <a:rPr lang="en-US" sz="1400" b="0" dirty="0" err="1">
                <a:solidFill>
                  <a:srgbClr val="C00000"/>
                </a:solidFill>
                <a:highlight>
                  <a:srgbClr val="FFFF00"/>
                </a:highlight>
                <a:latin typeface="Consolas" panose="020B0609020204030204" pitchFamily="49" charset="0"/>
              </a:rPr>
              <a:t>i</a:t>
            </a:r>
            <a:r>
              <a:rPr lang="en-US" sz="1400" b="0" dirty="0">
                <a:solidFill>
                  <a:srgbClr val="C00000"/>
                </a:solidFill>
                <a:highlight>
                  <a:srgbClr val="FFFF00"/>
                </a:highlight>
                <a:latin typeface="Consolas" panose="020B0609020204030204" pitchFamily="49" charset="0"/>
              </a:rPr>
              <a:t>] = </a:t>
            </a:r>
            <a:r>
              <a:rPr lang="en-US" sz="1400" b="0" dirty="0" err="1">
                <a:solidFill>
                  <a:srgbClr val="C00000"/>
                </a:solidFill>
                <a:highlight>
                  <a:srgbClr val="FFFF00"/>
                </a:highlight>
                <a:latin typeface="Consolas" panose="020B0609020204030204" pitchFamily="49" charset="0"/>
              </a:rPr>
              <a:t>val</a:t>
            </a:r>
            <a:r>
              <a:rPr lang="en-US" sz="1400" b="0" dirty="0">
                <a:solidFill>
                  <a:srgbClr val="C00000"/>
                </a:solidFill>
                <a:highlight>
                  <a:srgbClr val="FFFF00"/>
                </a:highlight>
                <a:latin typeface="Consolas" panose="020B0609020204030204" pitchFamily="49" charset="0"/>
              </a:rPr>
              <a:t>;</a:t>
            </a:r>
          </a:p>
          <a:p>
            <a:pPr algn="l">
              <a:lnSpc>
                <a:spcPct val="100000"/>
              </a:lnSpc>
            </a:pPr>
            <a:r>
              <a:rPr lang="en-US" sz="1400" b="0" dirty="0">
                <a:latin typeface="Consolas" panose="020B0609020204030204" pitchFamily="49" charset="0"/>
              </a:rPr>
              <a:t>    }</a:t>
            </a:r>
          </a:p>
          <a:p>
            <a:pPr algn="l">
              <a:lnSpc>
                <a:spcPct val="100000"/>
              </a:lnSpc>
            </a:pPr>
            <a:r>
              <a:rPr lang="en-US" sz="1400" b="0" dirty="0">
                <a:latin typeface="Consolas" panose="020B0609020204030204" pitchFamily="49" charset="0"/>
              </a:rPr>
              <a:t>}</a:t>
            </a:r>
          </a:p>
        </p:txBody>
      </p:sp>
      <p:sp>
        <p:nvSpPr>
          <p:cNvPr id="11" name="Title 1">
            <a:extLst>
              <a:ext uri="{FF2B5EF4-FFF2-40B4-BE49-F238E27FC236}">
                <a16:creationId xmlns:a16="http://schemas.microsoft.com/office/drawing/2014/main" id="{EC7C4254-6839-44F0-8952-C8A54AF2AE7F}"/>
              </a:ext>
            </a:extLst>
          </p:cNvPr>
          <p:cNvSpPr txBox="1">
            <a:spLocks/>
          </p:cNvSpPr>
          <p:nvPr/>
        </p:nvSpPr>
        <p:spPr bwMode="auto">
          <a:xfrm>
            <a:off x="357018" y="304800"/>
            <a:ext cx="7592093"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a:lstStyle>
          <a:p>
            <a:r>
              <a:rPr lang="en-US" kern="0"/>
              <a:t>Avoiding Aliasing Penalties</a:t>
            </a:r>
            <a:endParaRPr lang="en-US" kern="0"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566B7-543B-4262-9F9B-7887382F1823}"/>
              </a:ext>
            </a:extLst>
          </p:cNvPr>
          <p:cNvSpPr>
            <a:spLocks noGrp="1"/>
          </p:cNvSpPr>
          <p:nvPr>
            <p:ph type="title"/>
          </p:nvPr>
        </p:nvSpPr>
        <p:spPr>
          <a:xfrm>
            <a:off x="374090" y="371182"/>
            <a:ext cx="8160310" cy="762000"/>
          </a:xfrm>
        </p:spPr>
        <p:txBody>
          <a:bodyPr/>
          <a:lstStyle/>
          <a:p>
            <a:r>
              <a:rPr lang="en-US" dirty="0"/>
              <a:t>Can’t move function calls out of loops</a:t>
            </a:r>
          </a:p>
        </p:txBody>
      </p:sp>
      <p:sp>
        <p:nvSpPr>
          <p:cNvPr id="73" name="Content Placeholder 3">
            <a:extLst>
              <a:ext uri="{FF2B5EF4-FFF2-40B4-BE49-F238E27FC236}">
                <a16:creationId xmlns:a16="http://schemas.microsoft.com/office/drawing/2014/main" id="{6E22570B-08D6-49BA-8CC0-8574B8883A99}"/>
              </a:ext>
            </a:extLst>
          </p:cNvPr>
          <p:cNvSpPr>
            <a:spLocks noGrp="1"/>
          </p:cNvSpPr>
          <p:nvPr>
            <p:ph sz="half" idx="1"/>
          </p:nvPr>
        </p:nvSpPr>
        <p:spPr>
          <a:xfrm>
            <a:off x="638175" y="1362074"/>
            <a:ext cx="3871913" cy="5124743"/>
          </a:xfrm>
        </p:spPr>
        <p:txBody>
          <a:bodyPr>
            <a:normAutofit fontScale="92500" lnSpcReduction="10000"/>
          </a:bodyPr>
          <a:lstStyle/>
          <a:p>
            <a:pPr marL="0" indent="0" algn="l">
              <a:lnSpc>
                <a:spcPct val="100000"/>
              </a:lnSpc>
              <a:buNone/>
              <a:tabLst>
                <a:tab pos="914400" algn="l"/>
                <a:tab pos="2286000" algn="l"/>
              </a:tabLst>
            </a:pPr>
            <a:r>
              <a:rPr lang="en-US" sz="1400" b="0" dirty="0">
                <a:latin typeface="Consolas" panose="020B0609020204030204" pitchFamily="49" charset="0"/>
              </a:rPr>
              <a:t>void </a:t>
            </a:r>
            <a:r>
              <a:rPr lang="en-US" sz="1400" b="0" dirty="0" err="1">
                <a:latin typeface="Consolas" panose="020B0609020204030204" pitchFamily="49" charset="0"/>
              </a:rPr>
              <a:t>lower_quadratic</a:t>
            </a:r>
            <a:r>
              <a:rPr lang="en-US" sz="1400" b="0" dirty="0">
                <a:latin typeface="Consolas" panose="020B0609020204030204" pitchFamily="49" charset="0"/>
              </a:rPr>
              <a:t>(char *s) {</a:t>
            </a:r>
          </a:p>
          <a:p>
            <a:pPr marL="0" indent="0" algn="l">
              <a:lnSpc>
                <a:spcPct val="100000"/>
              </a:lnSpc>
              <a:buNone/>
              <a:tabLst>
                <a:tab pos="914400" algn="l"/>
                <a:tab pos="2286000" algn="l"/>
              </a:tabLst>
            </a:pPr>
            <a:r>
              <a:rPr lang="en-US" sz="1400" b="0" dirty="0">
                <a:latin typeface="Consolas" panose="020B0609020204030204" pitchFamily="49" charset="0"/>
              </a:rPr>
              <a:t>  </a:t>
            </a:r>
            <a:r>
              <a:rPr lang="en-US" sz="1400" b="0" dirty="0" err="1">
                <a:latin typeface="Consolas" panose="020B0609020204030204" pitchFamily="49" charset="0"/>
              </a:rPr>
              <a:t>size_t</a:t>
            </a:r>
            <a:r>
              <a:rPr lang="en-US" sz="1400" b="0" dirty="0">
                <a:latin typeface="Consolas" panose="020B0609020204030204" pitchFamily="49" charset="0"/>
              </a:rPr>
              <a:t> </a:t>
            </a:r>
            <a:r>
              <a:rPr lang="en-US" sz="1400" b="0" dirty="0" err="1">
                <a:latin typeface="Consolas" panose="020B0609020204030204" pitchFamily="49" charset="0"/>
              </a:rPr>
              <a:t>i</a:t>
            </a:r>
            <a:r>
              <a:rPr lang="en-US" sz="1400" b="0" dirty="0">
                <a:latin typeface="Consolas" panose="020B0609020204030204" pitchFamily="49" charset="0"/>
              </a:rPr>
              <a:t>;</a:t>
            </a:r>
          </a:p>
          <a:p>
            <a:pPr marL="0" indent="0" algn="l">
              <a:lnSpc>
                <a:spcPct val="100000"/>
              </a:lnSpc>
              <a:buNone/>
              <a:tabLst>
                <a:tab pos="914400" algn="l"/>
                <a:tab pos="2286000" algn="l"/>
              </a:tabLst>
            </a:pPr>
            <a:r>
              <a:rPr lang="en-US" sz="1400" b="0" dirty="0">
                <a:latin typeface="Consolas" panose="020B0609020204030204" pitchFamily="49" charset="0"/>
              </a:rPr>
              <a:t>  for (</a:t>
            </a:r>
            <a:r>
              <a:rPr lang="en-US" sz="1400" b="0" dirty="0" err="1">
                <a:latin typeface="Consolas" panose="020B0609020204030204" pitchFamily="49" charset="0"/>
              </a:rPr>
              <a:t>i</a:t>
            </a:r>
            <a:r>
              <a:rPr lang="en-US" sz="1400" b="0" dirty="0">
                <a:latin typeface="Consolas" panose="020B0609020204030204" pitchFamily="49" charset="0"/>
              </a:rPr>
              <a:t> = 0; </a:t>
            </a:r>
            <a:r>
              <a:rPr lang="en-US" sz="1400" b="0" dirty="0" err="1">
                <a:latin typeface="Consolas" panose="020B0609020204030204" pitchFamily="49" charset="0"/>
              </a:rPr>
              <a:t>i</a:t>
            </a:r>
            <a:r>
              <a:rPr lang="en-US" sz="1400" b="0" dirty="0">
                <a:latin typeface="Consolas" panose="020B0609020204030204" pitchFamily="49" charset="0"/>
              </a:rPr>
              <a:t> &lt; </a:t>
            </a:r>
            <a:r>
              <a:rPr lang="en-US" sz="1400" b="0" dirty="0" err="1">
                <a:solidFill>
                  <a:srgbClr val="FF0000"/>
                </a:solidFill>
                <a:latin typeface="Consolas" panose="020B0609020204030204" pitchFamily="49" charset="0"/>
              </a:rPr>
              <a:t>strlen</a:t>
            </a:r>
            <a:r>
              <a:rPr lang="en-US" sz="1400" b="0" dirty="0">
                <a:solidFill>
                  <a:srgbClr val="FF0000"/>
                </a:solidFill>
                <a:latin typeface="Consolas" panose="020B0609020204030204" pitchFamily="49" charset="0"/>
              </a:rPr>
              <a:t>(s)</a:t>
            </a:r>
            <a:r>
              <a:rPr lang="en-US" sz="1400" b="0" dirty="0">
                <a:latin typeface="Consolas" panose="020B0609020204030204" pitchFamily="49" charset="0"/>
              </a:rPr>
              <a:t>; </a:t>
            </a:r>
            <a:r>
              <a:rPr lang="en-US" sz="1400" b="0" dirty="0" err="1">
                <a:latin typeface="Consolas" panose="020B0609020204030204" pitchFamily="49" charset="0"/>
              </a:rPr>
              <a:t>i</a:t>
            </a:r>
            <a:r>
              <a:rPr lang="en-US" sz="1400" b="0" dirty="0">
                <a:latin typeface="Consolas" panose="020B0609020204030204" pitchFamily="49" charset="0"/>
              </a:rPr>
              <a:t>++)</a:t>
            </a:r>
          </a:p>
          <a:p>
            <a:pPr marL="0" indent="0" algn="l">
              <a:lnSpc>
                <a:spcPct val="100000"/>
              </a:lnSpc>
              <a:buNone/>
              <a:tabLst>
                <a:tab pos="914400" algn="l"/>
                <a:tab pos="2286000" algn="l"/>
              </a:tabLst>
            </a:pPr>
            <a:r>
              <a:rPr lang="en-US" sz="1400" b="0" dirty="0">
                <a:latin typeface="Consolas" panose="020B0609020204030204" pitchFamily="49" charset="0"/>
              </a:rPr>
              <a:t>    if (s[</a:t>
            </a:r>
            <a:r>
              <a:rPr lang="en-US" sz="1400" b="0" dirty="0" err="1">
                <a:latin typeface="Consolas" panose="020B0609020204030204" pitchFamily="49" charset="0"/>
              </a:rPr>
              <a:t>i</a:t>
            </a:r>
            <a:r>
              <a:rPr lang="en-US" sz="1400" b="0" dirty="0">
                <a:latin typeface="Consolas" panose="020B0609020204030204" pitchFamily="49" charset="0"/>
              </a:rPr>
              <a:t>] &gt;= 'A' &amp;&amp; s[</a:t>
            </a:r>
            <a:r>
              <a:rPr lang="en-US" sz="1400" b="0" dirty="0" err="1">
                <a:latin typeface="Consolas" panose="020B0609020204030204" pitchFamily="49" charset="0"/>
              </a:rPr>
              <a:t>i</a:t>
            </a:r>
            <a:r>
              <a:rPr lang="en-US" sz="1400" b="0" dirty="0">
                <a:latin typeface="Consolas" panose="020B0609020204030204" pitchFamily="49" charset="0"/>
              </a:rPr>
              <a:t>] &lt;= 'Z')</a:t>
            </a:r>
          </a:p>
          <a:p>
            <a:pPr marL="0" indent="0" algn="l">
              <a:lnSpc>
                <a:spcPct val="100000"/>
              </a:lnSpc>
              <a:buNone/>
              <a:tabLst>
                <a:tab pos="914400" algn="l"/>
                <a:tab pos="2286000" algn="l"/>
              </a:tabLst>
            </a:pPr>
            <a:r>
              <a:rPr lang="en-US" sz="1400" b="0" dirty="0">
                <a:latin typeface="Consolas" panose="020B0609020204030204" pitchFamily="49" charset="0"/>
              </a:rPr>
              <a:t>      s[</a:t>
            </a:r>
            <a:r>
              <a:rPr lang="en-US" sz="1400" b="0" dirty="0" err="1">
                <a:latin typeface="Consolas" panose="020B0609020204030204" pitchFamily="49" charset="0"/>
              </a:rPr>
              <a:t>i</a:t>
            </a:r>
            <a:r>
              <a:rPr lang="en-US" sz="1400" b="0" dirty="0">
                <a:latin typeface="Consolas" panose="020B0609020204030204" pitchFamily="49" charset="0"/>
              </a:rPr>
              <a:t>] += 'a' - 'A';</a:t>
            </a:r>
          </a:p>
          <a:p>
            <a:pPr marL="0" indent="0" algn="l">
              <a:lnSpc>
                <a:spcPct val="100000"/>
              </a:lnSpc>
              <a:buNone/>
              <a:tabLst>
                <a:tab pos="914400" algn="l"/>
                <a:tab pos="2286000" algn="l"/>
              </a:tabLst>
            </a:pPr>
            <a:r>
              <a:rPr lang="en-US" sz="1400" b="0" dirty="0">
                <a:latin typeface="Consolas" panose="020B0609020204030204" pitchFamily="49" charset="0"/>
              </a:rPr>
              <a:t>}</a:t>
            </a:r>
          </a:p>
          <a:p>
            <a:pPr marL="0" indent="0" algn="l">
              <a:lnSpc>
                <a:spcPct val="100000"/>
              </a:lnSpc>
              <a:buNone/>
              <a:tabLst>
                <a:tab pos="914400" algn="l"/>
                <a:tab pos="2286000" algn="l"/>
              </a:tabLst>
            </a:pPr>
            <a:endParaRPr lang="en-US" sz="1400" b="0" dirty="0">
              <a:latin typeface="Consolas" panose="020B0609020204030204" pitchFamily="49" charset="0"/>
            </a:endParaRPr>
          </a:p>
          <a:p>
            <a:pPr marL="0" indent="0" algn="l">
              <a:lnSpc>
                <a:spcPct val="100000"/>
              </a:lnSpc>
              <a:buNone/>
              <a:tabLst>
                <a:tab pos="914400" algn="l"/>
                <a:tab pos="2286000" algn="l"/>
              </a:tabLst>
            </a:pPr>
            <a:r>
              <a:rPr lang="en-US" sz="1400" b="0" dirty="0">
                <a:latin typeface="Consolas" panose="020B0609020204030204" pitchFamily="49" charset="0"/>
              </a:rPr>
              <a:t>void </a:t>
            </a:r>
            <a:r>
              <a:rPr lang="en-US" sz="1400" b="0" dirty="0" err="1">
                <a:latin typeface="Consolas" panose="020B0609020204030204" pitchFamily="49" charset="0"/>
              </a:rPr>
              <a:t>lower_still_quadratic</a:t>
            </a:r>
            <a:r>
              <a:rPr lang="en-US" sz="1400" b="0" dirty="0">
                <a:latin typeface="Consolas" panose="020B0609020204030204" pitchFamily="49" charset="0"/>
              </a:rPr>
              <a:t>(char *s) {</a:t>
            </a:r>
          </a:p>
          <a:p>
            <a:pPr marL="0" indent="0" algn="l">
              <a:lnSpc>
                <a:spcPct val="100000"/>
              </a:lnSpc>
              <a:buNone/>
              <a:tabLst>
                <a:tab pos="914400" algn="l"/>
                <a:tab pos="2286000" algn="l"/>
              </a:tabLst>
            </a:pPr>
            <a:r>
              <a:rPr lang="en-US" sz="1400" b="0" dirty="0">
                <a:latin typeface="Consolas" panose="020B0609020204030204" pitchFamily="49" charset="0"/>
              </a:rPr>
              <a:t>  </a:t>
            </a:r>
            <a:r>
              <a:rPr lang="en-US" sz="1400" b="0" dirty="0" err="1">
                <a:latin typeface="Consolas" panose="020B0609020204030204" pitchFamily="49" charset="0"/>
              </a:rPr>
              <a:t>size_t</a:t>
            </a:r>
            <a:r>
              <a:rPr lang="en-US" sz="1400" b="0" dirty="0">
                <a:latin typeface="Consolas" panose="020B0609020204030204" pitchFamily="49" charset="0"/>
              </a:rPr>
              <a:t> </a:t>
            </a:r>
            <a:r>
              <a:rPr lang="en-US" sz="1400" b="0" dirty="0" err="1">
                <a:latin typeface="Consolas" panose="020B0609020204030204" pitchFamily="49" charset="0"/>
              </a:rPr>
              <a:t>i</a:t>
            </a:r>
            <a:r>
              <a:rPr lang="en-US" sz="1400" b="0" dirty="0">
                <a:latin typeface="Consolas" panose="020B0609020204030204" pitchFamily="49" charset="0"/>
              </a:rPr>
              <a:t>, </a:t>
            </a:r>
            <a:r>
              <a:rPr lang="en-US" sz="1400" b="0" dirty="0">
                <a:solidFill>
                  <a:schemeClr val="accent6">
                    <a:lumMod val="75000"/>
                  </a:schemeClr>
                </a:solidFill>
                <a:latin typeface="Consolas" panose="020B0609020204030204" pitchFamily="49" charset="0"/>
              </a:rPr>
              <a:t>n = </a:t>
            </a:r>
            <a:r>
              <a:rPr lang="en-US" sz="1400" b="0" dirty="0" err="1">
                <a:solidFill>
                  <a:schemeClr val="accent6">
                    <a:lumMod val="75000"/>
                  </a:schemeClr>
                </a:solidFill>
                <a:latin typeface="Consolas" panose="020B0609020204030204" pitchFamily="49" charset="0"/>
              </a:rPr>
              <a:t>strlen</a:t>
            </a:r>
            <a:r>
              <a:rPr lang="en-US" sz="1400" b="0" dirty="0">
                <a:solidFill>
                  <a:schemeClr val="accent6">
                    <a:lumMod val="75000"/>
                  </a:schemeClr>
                </a:solidFill>
                <a:latin typeface="Consolas" panose="020B0609020204030204" pitchFamily="49" charset="0"/>
              </a:rPr>
              <a:t>(s)</a:t>
            </a:r>
            <a:r>
              <a:rPr lang="en-US" sz="1400" b="0" dirty="0">
                <a:latin typeface="Consolas" panose="020B0609020204030204" pitchFamily="49" charset="0"/>
              </a:rPr>
              <a:t>;</a:t>
            </a:r>
          </a:p>
          <a:p>
            <a:pPr marL="0" indent="0" algn="l">
              <a:lnSpc>
                <a:spcPct val="100000"/>
              </a:lnSpc>
              <a:buNone/>
              <a:tabLst>
                <a:tab pos="914400" algn="l"/>
                <a:tab pos="2286000" algn="l"/>
              </a:tabLst>
            </a:pPr>
            <a:r>
              <a:rPr lang="en-US" sz="1400" b="0" dirty="0">
                <a:latin typeface="Consolas" panose="020B0609020204030204" pitchFamily="49" charset="0"/>
              </a:rPr>
              <a:t>  for (</a:t>
            </a:r>
            <a:r>
              <a:rPr lang="en-US" sz="1400" b="0" dirty="0" err="1">
                <a:latin typeface="Consolas" panose="020B0609020204030204" pitchFamily="49" charset="0"/>
              </a:rPr>
              <a:t>i</a:t>
            </a:r>
            <a:r>
              <a:rPr lang="en-US" sz="1400" b="0" dirty="0">
                <a:latin typeface="Consolas" panose="020B0609020204030204" pitchFamily="49" charset="0"/>
              </a:rPr>
              <a:t> = 0; </a:t>
            </a:r>
            <a:r>
              <a:rPr lang="en-US" sz="1400" b="0" dirty="0" err="1">
                <a:latin typeface="Consolas" panose="020B0609020204030204" pitchFamily="49" charset="0"/>
              </a:rPr>
              <a:t>i</a:t>
            </a:r>
            <a:r>
              <a:rPr lang="en-US" sz="1400" b="0" dirty="0">
                <a:latin typeface="Consolas" panose="020B0609020204030204" pitchFamily="49" charset="0"/>
              </a:rPr>
              <a:t> &lt; </a:t>
            </a:r>
            <a:r>
              <a:rPr lang="en-US" sz="1400" b="0" dirty="0">
                <a:solidFill>
                  <a:schemeClr val="accent6">
                    <a:lumMod val="75000"/>
                  </a:schemeClr>
                </a:solidFill>
                <a:latin typeface="Consolas" panose="020B0609020204030204" pitchFamily="49" charset="0"/>
              </a:rPr>
              <a:t>n</a:t>
            </a:r>
            <a:r>
              <a:rPr lang="en-US" sz="1400" b="0" dirty="0">
                <a:latin typeface="Consolas" panose="020B0609020204030204" pitchFamily="49" charset="0"/>
              </a:rPr>
              <a:t>; </a:t>
            </a:r>
            <a:r>
              <a:rPr lang="en-US" sz="1400" b="0" dirty="0" err="1">
                <a:latin typeface="Consolas" panose="020B0609020204030204" pitchFamily="49" charset="0"/>
              </a:rPr>
              <a:t>i</a:t>
            </a:r>
            <a:r>
              <a:rPr lang="en-US" sz="1400" b="0" dirty="0">
                <a:latin typeface="Consolas" panose="020B0609020204030204" pitchFamily="49" charset="0"/>
              </a:rPr>
              <a:t>++)</a:t>
            </a:r>
          </a:p>
          <a:p>
            <a:pPr marL="0" indent="0" algn="l">
              <a:lnSpc>
                <a:spcPct val="100000"/>
              </a:lnSpc>
              <a:buNone/>
              <a:tabLst>
                <a:tab pos="914400" algn="l"/>
                <a:tab pos="2286000" algn="l"/>
              </a:tabLst>
            </a:pPr>
            <a:r>
              <a:rPr lang="en-US" sz="1400" b="0" dirty="0">
                <a:latin typeface="Consolas" panose="020B0609020204030204" pitchFamily="49" charset="0"/>
              </a:rPr>
              <a:t>    if (s[</a:t>
            </a:r>
            <a:r>
              <a:rPr lang="en-US" sz="1400" b="0" dirty="0" err="1">
                <a:latin typeface="Consolas" panose="020B0609020204030204" pitchFamily="49" charset="0"/>
              </a:rPr>
              <a:t>i</a:t>
            </a:r>
            <a:r>
              <a:rPr lang="en-US" sz="1400" b="0" dirty="0">
                <a:latin typeface="Consolas" panose="020B0609020204030204" pitchFamily="49" charset="0"/>
              </a:rPr>
              <a:t>] &gt;= 'A' &amp;&amp; s[</a:t>
            </a:r>
            <a:r>
              <a:rPr lang="en-US" sz="1400" b="0" dirty="0" err="1">
                <a:latin typeface="Consolas" panose="020B0609020204030204" pitchFamily="49" charset="0"/>
              </a:rPr>
              <a:t>i</a:t>
            </a:r>
            <a:r>
              <a:rPr lang="en-US" sz="1400" b="0" dirty="0">
                <a:latin typeface="Consolas" panose="020B0609020204030204" pitchFamily="49" charset="0"/>
              </a:rPr>
              <a:t>] &lt;= 'Z') {</a:t>
            </a:r>
          </a:p>
          <a:p>
            <a:pPr marL="0" indent="0">
              <a:buNone/>
              <a:tabLst>
                <a:tab pos="914400" algn="l"/>
                <a:tab pos="2286000" algn="l"/>
              </a:tabLst>
            </a:pPr>
            <a:r>
              <a:rPr lang="en-US" sz="1400" b="0" dirty="0">
                <a:latin typeface="Consolas" panose="020B0609020204030204" pitchFamily="49" charset="0"/>
              </a:rPr>
              <a:t>      s[</a:t>
            </a:r>
            <a:r>
              <a:rPr lang="en-US" sz="1400" b="0" dirty="0" err="1">
                <a:latin typeface="Consolas" panose="020B0609020204030204" pitchFamily="49" charset="0"/>
              </a:rPr>
              <a:t>i</a:t>
            </a:r>
            <a:r>
              <a:rPr lang="en-US" sz="1400" b="0" dirty="0">
                <a:latin typeface="Consolas" panose="020B0609020204030204" pitchFamily="49" charset="0"/>
              </a:rPr>
              <a:t>] += 'a' - 'A';</a:t>
            </a:r>
          </a:p>
          <a:p>
            <a:pPr marL="0" indent="0" algn="l">
              <a:lnSpc>
                <a:spcPct val="100000"/>
              </a:lnSpc>
              <a:buNone/>
              <a:tabLst>
                <a:tab pos="914400" algn="l"/>
                <a:tab pos="2286000" algn="l"/>
              </a:tabLst>
            </a:pPr>
            <a:r>
              <a:rPr lang="en-US" sz="1400" b="0" dirty="0">
                <a:latin typeface="Consolas" panose="020B0609020204030204" pitchFamily="49" charset="0"/>
              </a:rPr>
              <a:t>      </a:t>
            </a:r>
            <a:r>
              <a:rPr lang="en-US" sz="1400" b="0" dirty="0">
                <a:solidFill>
                  <a:schemeClr val="accent6">
                    <a:lumMod val="75000"/>
                  </a:schemeClr>
                </a:solidFill>
                <a:latin typeface="Consolas" panose="020B0609020204030204" pitchFamily="49" charset="0"/>
              </a:rPr>
              <a:t>n = </a:t>
            </a:r>
            <a:r>
              <a:rPr lang="en-US" sz="1400" b="0" dirty="0" err="1">
                <a:solidFill>
                  <a:schemeClr val="accent6">
                    <a:lumMod val="75000"/>
                  </a:schemeClr>
                </a:solidFill>
                <a:latin typeface="Consolas" panose="020B0609020204030204" pitchFamily="49" charset="0"/>
              </a:rPr>
              <a:t>strlen</a:t>
            </a:r>
            <a:r>
              <a:rPr lang="en-US" sz="1400" b="0" dirty="0">
                <a:solidFill>
                  <a:schemeClr val="accent6">
                    <a:lumMod val="75000"/>
                  </a:schemeClr>
                </a:solidFill>
                <a:latin typeface="Consolas" panose="020B0609020204030204" pitchFamily="49" charset="0"/>
              </a:rPr>
              <a:t>(s);</a:t>
            </a:r>
          </a:p>
          <a:p>
            <a:pPr marL="0" indent="0" algn="l">
              <a:lnSpc>
                <a:spcPct val="100000"/>
              </a:lnSpc>
              <a:buNone/>
              <a:tabLst>
                <a:tab pos="914400" algn="l"/>
                <a:tab pos="2286000" algn="l"/>
              </a:tabLst>
            </a:pPr>
            <a:r>
              <a:rPr lang="en-US" sz="1400" b="0" dirty="0">
                <a:latin typeface="Consolas" panose="020B0609020204030204" pitchFamily="49" charset="0"/>
              </a:rPr>
              <a:t>    }</a:t>
            </a:r>
          </a:p>
          <a:p>
            <a:pPr marL="0" indent="0" algn="l">
              <a:lnSpc>
                <a:spcPct val="100000"/>
              </a:lnSpc>
              <a:buNone/>
              <a:tabLst>
                <a:tab pos="914400" algn="l"/>
                <a:tab pos="2286000" algn="l"/>
              </a:tabLst>
            </a:pPr>
            <a:r>
              <a:rPr lang="en-US" sz="1400" b="0" dirty="0">
                <a:latin typeface="Consolas" panose="020B0609020204030204" pitchFamily="49" charset="0"/>
              </a:rPr>
              <a:t>}</a:t>
            </a:r>
          </a:p>
          <a:p>
            <a:pPr marL="0" indent="0" algn="l">
              <a:lnSpc>
                <a:spcPct val="100000"/>
              </a:lnSpc>
              <a:buNone/>
              <a:tabLst>
                <a:tab pos="914400" algn="l"/>
                <a:tab pos="2286000" algn="l"/>
              </a:tabLst>
            </a:pPr>
            <a:endParaRPr lang="en-US" sz="1400" b="0" dirty="0">
              <a:latin typeface="Consolas" panose="020B0609020204030204" pitchFamily="49" charset="0"/>
            </a:endParaRPr>
          </a:p>
          <a:p>
            <a:pPr marL="0" indent="0" algn="l">
              <a:lnSpc>
                <a:spcPct val="100000"/>
              </a:lnSpc>
              <a:buNone/>
              <a:tabLst>
                <a:tab pos="914400" algn="l"/>
                <a:tab pos="2286000" algn="l"/>
              </a:tabLst>
            </a:pPr>
            <a:r>
              <a:rPr lang="en-US" sz="1400" b="0" dirty="0">
                <a:latin typeface="Consolas" panose="020B0609020204030204" pitchFamily="49" charset="0"/>
              </a:rPr>
              <a:t>void </a:t>
            </a:r>
            <a:r>
              <a:rPr lang="en-US" sz="1400" b="0" dirty="0" err="1">
                <a:latin typeface="Consolas" panose="020B0609020204030204" pitchFamily="49" charset="0"/>
              </a:rPr>
              <a:t>lower_linear</a:t>
            </a:r>
            <a:r>
              <a:rPr lang="en-US" sz="1400" b="0" dirty="0">
                <a:latin typeface="Consolas" panose="020B0609020204030204" pitchFamily="49" charset="0"/>
              </a:rPr>
              <a:t>(char *s) {</a:t>
            </a:r>
          </a:p>
          <a:p>
            <a:pPr marL="0" indent="0" algn="l">
              <a:lnSpc>
                <a:spcPct val="100000"/>
              </a:lnSpc>
              <a:buNone/>
              <a:tabLst>
                <a:tab pos="914400" algn="l"/>
                <a:tab pos="2286000" algn="l"/>
              </a:tabLst>
            </a:pPr>
            <a:r>
              <a:rPr lang="en-US" sz="1400" b="0" dirty="0">
                <a:latin typeface="Consolas" panose="020B0609020204030204" pitchFamily="49" charset="0"/>
              </a:rPr>
              <a:t>  </a:t>
            </a:r>
            <a:r>
              <a:rPr lang="en-US" sz="1400" b="0" dirty="0" err="1">
                <a:latin typeface="Consolas" panose="020B0609020204030204" pitchFamily="49" charset="0"/>
              </a:rPr>
              <a:t>size_t</a:t>
            </a:r>
            <a:r>
              <a:rPr lang="en-US" sz="1400" b="0" dirty="0">
                <a:latin typeface="Consolas" panose="020B0609020204030204" pitchFamily="49" charset="0"/>
              </a:rPr>
              <a:t> </a:t>
            </a:r>
            <a:r>
              <a:rPr lang="en-US" sz="1400" b="0" dirty="0" err="1">
                <a:latin typeface="Consolas" panose="020B0609020204030204" pitchFamily="49" charset="0"/>
              </a:rPr>
              <a:t>i</a:t>
            </a:r>
            <a:r>
              <a:rPr lang="en-US" sz="1400" b="0" dirty="0">
                <a:latin typeface="Consolas" panose="020B0609020204030204" pitchFamily="49" charset="0"/>
              </a:rPr>
              <a:t>, </a:t>
            </a:r>
            <a:r>
              <a:rPr lang="en-US" sz="1400" b="0" dirty="0">
                <a:solidFill>
                  <a:schemeClr val="accent1">
                    <a:lumMod val="50000"/>
                  </a:schemeClr>
                </a:solidFill>
                <a:latin typeface="Consolas" panose="020B0609020204030204" pitchFamily="49" charset="0"/>
              </a:rPr>
              <a:t>n = </a:t>
            </a:r>
            <a:r>
              <a:rPr lang="en-US" sz="1400" b="0" dirty="0" err="1">
                <a:solidFill>
                  <a:schemeClr val="accent1">
                    <a:lumMod val="50000"/>
                  </a:schemeClr>
                </a:solidFill>
                <a:latin typeface="Consolas" panose="020B0609020204030204" pitchFamily="49" charset="0"/>
              </a:rPr>
              <a:t>strlen</a:t>
            </a:r>
            <a:r>
              <a:rPr lang="en-US" sz="1400" b="0" dirty="0">
                <a:solidFill>
                  <a:schemeClr val="accent1">
                    <a:lumMod val="50000"/>
                  </a:schemeClr>
                </a:solidFill>
                <a:latin typeface="Consolas" panose="020B0609020204030204" pitchFamily="49" charset="0"/>
              </a:rPr>
              <a:t>(s)</a:t>
            </a:r>
            <a:r>
              <a:rPr lang="en-US" sz="1400" b="0" dirty="0">
                <a:latin typeface="Consolas" panose="020B0609020204030204" pitchFamily="49" charset="0"/>
              </a:rPr>
              <a:t>;</a:t>
            </a:r>
          </a:p>
          <a:p>
            <a:pPr marL="0" indent="0" algn="l">
              <a:lnSpc>
                <a:spcPct val="100000"/>
              </a:lnSpc>
              <a:buNone/>
              <a:tabLst>
                <a:tab pos="914400" algn="l"/>
                <a:tab pos="2286000" algn="l"/>
              </a:tabLst>
            </a:pPr>
            <a:r>
              <a:rPr lang="en-US" sz="1400" b="0" dirty="0">
                <a:latin typeface="Consolas" panose="020B0609020204030204" pitchFamily="49" charset="0"/>
              </a:rPr>
              <a:t>  for (</a:t>
            </a:r>
            <a:r>
              <a:rPr lang="en-US" sz="1400" b="0" dirty="0" err="1">
                <a:latin typeface="Consolas" panose="020B0609020204030204" pitchFamily="49" charset="0"/>
              </a:rPr>
              <a:t>i</a:t>
            </a:r>
            <a:r>
              <a:rPr lang="en-US" sz="1400" b="0" dirty="0">
                <a:latin typeface="Consolas" panose="020B0609020204030204" pitchFamily="49" charset="0"/>
              </a:rPr>
              <a:t> = 0; </a:t>
            </a:r>
            <a:r>
              <a:rPr lang="en-US" sz="1400" b="0" dirty="0" err="1">
                <a:latin typeface="Consolas" panose="020B0609020204030204" pitchFamily="49" charset="0"/>
              </a:rPr>
              <a:t>i</a:t>
            </a:r>
            <a:r>
              <a:rPr lang="en-US" sz="1400" b="0" dirty="0">
                <a:latin typeface="Consolas" panose="020B0609020204030204" pitchFamily="49" charset="0"/>
              </a:rPr>
              <a:t> &lt; </a:t>
            </a:r>
            <a:r>
              <a:rPr lang="en-US" sz="1400" b="0" dirty="0">
                <a:solidFill>
                  <a:schemeClr val="accent1">
                    <a:lumMod val="50000"/>
                  </a:schemeClr>
                </a:solidFill>
                <a:latin typeface="Consolas" panose="020B0609020204030204" pitchFamily="49" charset="0"/>
              </a:rPr>
              <a:t>n</a:t>
            </a:r>
            <a:r>
              <a:rPr lang="en-US" sz="1400" b="0" dirty="0">
                <a:latin typeface="Consolas" panose="020B0609020204030204" pitchFamily="49" charset="0"/>
              </a:rPr>
              <a:t>; </a:t>
            </a:r>
            <a:r>
              <a:rPr lang="en-US" sz="1400" b="0" dirty="0" err="1">
                <a:latin typeface="Consolas" panose="020B0609020204030204" pitchFamily="49" charset="0"/>
              </a:rPr>
              <a:t>i</a:t>
            </a:r>
            <a:r>
              <a:rPr lang="en-US" sz="1400" b="0" dirty="0">
                <a:latin typeface="Consolas" panose="020B0609020204030204" pitchFamily="49" charset="0"/>
              </a:rPr>
              <a:t>++)</a:t>
            </a:r>
          </a:p>
          <a:p>
            <a:pPr marL="0" indent="0" algn="l">
              <a:lnSpc>
                <a:spcPct val="100000"/>
              </a:lnSpc>
              <a:buNone/>
              <a:tabLst>
                <a:tab pos="914400" algn="l"/>
                <a:tab pos="2286000" algn="l"/>
              </a:tabLst>
            </a:pPr>
            <a:r>
              <a:rPr lang="en-US" sz="1400" b="0" dirty="0">
                <a:latin typeface="Consolas" panose="020B0609020204030204" pitchFamily="49" charset="0"/>
              </a:rPr>
              <a:t>    if (s[</a:t>
            </a:r>
            <a:r>
              <a:rPr lang="en-US" sz="1400" b="0" dirty="0" err="1">
                <a:latin typeface="Consolas" panose="020B0609020204030204" pitchFamily="49" charset="0"/>
              </a:rPr>
              <a:t>i</a:t>
            </a:r>
            <a:r>
              <a:rPr lang="en-US" sz="1400" b="0" dirty="0">
                <a:latin typeface="Consolas" panose="020B0609020204030204" pitchFamily="49" charset="0"/>
              </a:rPr>
              <a:t>] &gt;= 'A' &amp;&amp; s[</a:t>
            </a:r>
            <a:r>
              <a:rPr lang="en-US" sz="1400" b="0" dirty="0" err="1">
                <a:latin typeface="Consolas" panose="020B0609020204030204" pitchFamily="49" charset="0"/>
              </a:rPr>
              <a:t>i</a:t>
            </a:r>
            <a:r>
              <a:rPr lang="en-US" sz="1400" b="0" dirty="0">
                <a:latin typeface="Consolas" panose="020B0609020204030204" pitchFamily="49" charset="0"/>
              </a:rPr>
              <a:t>] &lt;= 'Z')</a:t>
            </a:r>
          </a:p>
          <a:p>
            <a:pPr marL="0" indent="0" algn="l">
              <a:lnSpc>
                <a:spcPct val="100000"/>
              </a:lnSpc>
              <a:buNone/>
              <a:tabLst>
                <a:tab pos="914400" algn="l"/>
                <a:tab pos="2286000" algn="l"/>
              </a:tabLst>
            </a:pPr>
            <a:r>
              <a:rPr lang="en-US" sz="1400" b="0" dirty="0">
                <a:latin typeface="Consolas" panose="020B0609020204030204" pitchFamily="49" charset="0"/>
              </a:rPr>
              <a:t>      s[</a:t>
            </a:r>
            <a:r>
              <a:rPr lang="en-US" sz="1400" b="0" dirty="0" err="1">
                <a:latin typeface="Consolas" panose="020B0609020204030204" pitchFamily="49" charset="0"/>
              </a:rPr>
              <a:t>i</a:t>
            </a:r>
            <a:r>
              <a:rPr lang="en-US" sz="1400" b="0" dirty="0">
                <a:latin typeface="Consolas" panose="020B0609020204030204" pitchFamily="49" charset="0"/>
              </a:rPr>
              <a:t>] += 'a' - 'A';</a:t>
            </a:r>
          </a:p>
          <a:p>
            <a:pPr marL="0" indent="0" algn="l">
              <a:lnSpc>
                <a:spcPct val="100000"/>
              </a:lnSpc>
              <a:buNone/>
              <a:tabLst>
                <a:tab pos="914400" algn="l"/>
                <a:tab pos="2286000" algn="l"/>
              </a:tabLst>
            </a:pPr>
            <a:r>
              <a:rPr lang="en-US" sz="1400" b="0" dirty="0">
                <a:latin typeface="Consolas" panose="020B0609020204030204" pitchFamily="49" charset="0"/>
              </a:rPr>
              <a:t>}</a:t>
            </a:r>
          </a:p>
        </p:txBody>
      </p:sp>
      <p:sp>
        <p:nvSpPr>
          <p:cNvPr id="12" name="Rectangle 11">
            <a:extLst>
              <a:ext uri="{FF2B5EF4-FFF2-40B4-BE49-F238E27FC236}">
                <a16:creationId xmlns:a16="http://schemas.microsoft.com/office/drawing/2014/main" id="{4D754F24-5915-4691-B191-9B96F5221835}"/>
              </a:ext>
            </a:extLst>
          </p:cNvPr>
          <p:cNvSpPr/>
          <p:nvPr/>
        </p:nvSpPr>
        <p:spPr bwMode="auto">
          <a:xfrm>
            <a:off x="3276600" y="5801018"/>
            <a:ext cx="5562600" cy="762000"/>
          </a:xfrm>
          <a:prstGeom prst="rect">
            <a:avLst/>
          </a:prstGeom>
          <a:solidFill>
            <a:srgbClr val="FFC000"/>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r>
              <a:rPr lang="en-US" dirty="0">
                <a:latin typeface="Calibri" pitchFamily="34" charset="0"/>
              </a:rPr>
              <a:t>Lots more examples of this kind of bug: accidentallyquadratic.tumblr.com</a:t>
            </a:r>
          </a:p>
        </p:txBody>
      </p:sp>
      <p:pic>
        <p:nvPicPr>
          <p:cNvPr id="18" name="Content Placeholder 17">
            <a:extLst>
              <a:ext uri="{FF2B5EF4-FFF2-40B4-BE49-F238E27FC236}">
                <a16:creationId xmlns:a16="http://schemas.microsoft.com/office/drawing/2014/main" id="{2A3A14C8-B578-4EA5-857C-D540AB83030B}"/>
              </a:ext>
            </a:extLst>
          </p:cNvPr>
          <p:cNvPicPr>
            <a:picLocks noGrp="1" noChangeAspect="1"/>
          </p:cNvPicPr>
          <p:nvPr>
            <p:ph sz="half" idx="2"/>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62488" y="1828800"/>
            <a:ext cx="3867912" cy="3867912"/>
          </a:xfrm>
        </p:spPr>
      </p:pic>
      <p:sp>
        <p:nvSpPr>
          <p:cNvPr id="21" name="Rectangle 20">
            <a:extLst>
              <a:ext uri="{FF2B5EF4-FFF2-40B4-BE49-F238E27FC236}">
                <a16:creationId xmlns:a16="http://schemas.microsoft.com/office/drawing/2014/main" id="{22965A11-5865-4ED0-B348-32BDC3B495B0}"/>
              </a:ext>
            </a:extLst>
          </p:cNvPr>
          <p:cNvSpPr/>
          <p:nvPr/>
        </p:nvSpPr>
        <p:spPr bwMode="auto">
          <a:xfrm>
            <a:off x="4662488" y="1828800"/>
            <a:ext cx="3867912" cy="3867912"/>
          </a:xfrm>
          <a:prstGeom prst="rect">
            <a:avLst/>
          </a:prstGeom>
          <a:solidFill>
            <a:schemeClr val="bg1"/>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pic>
        <p:nvPicPr>
          <p:cNvPr id="20" name="Graphic 19">
            <a:extLst>
              <a:ext uri="{FF2B5EF4-FFF2-40B4-BE49-F238E27FC236}">
                <a16:creationId xmlns:a16="http://schemas.microsoft.com/office/drawing/2014/main" id="{EEC580FF-2B86-4AE3-86A0-C17623D9042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62488" y="1828800"/>
            <a:ext cx="3867912" cy="3867912"/>
          </a:xfrm>
          <a:prstGeom prst="rect">
            <a:avLst/>
          </a:prstGeom>
        </p:spPr>
      </p:pic>
      <p:sp>
        <p:nvSpPr>
          <p:cNvPr id="24" name="Rectangle 23">
            <a:extLst>
              <a:ext uri="{FF2B5EF4-FFF2-40B4-BE49-F238E27FC236}">
                <a16:creationId xmlns:a16="http://schemas.microsoft.com/office/drawing/2014/main" id="{FE9BA3E6-F4AA-46E8-BC53-615C766EA7AF}"/>
              </a:ext>
            </a:extLst>
          </p:cNvPr>
          <p:cNvSpPr/>
          <p:nvPr/>
        </p:nvSpPr>
        <p:spPr bwMode="auto">
          <a:xfrm>
            <a:off x="4662488" y="1752600"/>
            <a:ext cx="3948112" cy="3944112"/>
          </a:xfrm>
          <a:prstGeom prst="rect">
            <a:avLst/>
          </a:prstGeom>
          <a:solidFill>
            <a:schemeClr val="bg1"/>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pic>
        <p:nvPicPr>
          <p:cNvPr id="23" name="Graphic 22">
            <a:extLst>
              <a:ext uri="{FF2B5EF4-FFF2-40B4-BE49-F238E27FC236}">
                <a16:creationId xmlns:a16="http://schemas.microsoft.com/office/drawing/2014/main" id="{7629DF32-AE1C-45A2-ADE8-190A4BC30D0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62488" y="1828800"/>
            <a:ext cx="3867912" cy="3867912"/>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3">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3">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3">
                                            <p:txEl>
                                              <p:pRg st="13" end="1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3">
                                            <p:txEl>
                                              <p:pRg st="14" end="1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3">
                                            <p:txEl>
                                              <p:pRg st="16" end="1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3">
                                            <p:txEl>
                                              <p:pRg st="17" end="1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3">
                                            <p:txEl>
                                              <p:pRg st="18" end="1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3">
                                            <p:txEl>
                                              <p:pRg st="19" end="1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3">
                                            <p:txEl>
                                              <p:pRg st="20" end="2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3">
                                            <p:txEl>
                                              <p:pRg st="21" end="2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P spid="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566B7-543B-4262-9F9B-7887382F1823}"/>
              </a:ext>
            </a:extLst>
          </p:cNvPr>
          <p:cNvSpPr>
            <a:spLocks noGrp="1"/>
          </p:cNvSpPr>
          <p:nvPr>
            <p:ph type="title"/>
          </p:nvPr>
        </p:nvSpPr>
        <p:spPr>
          <a:xfrm>
            <a:off x="374090" y="371182"/>
            <a:ext cx="8160310" cy="762000"/>
          </a:xfrm>
        </p:spPr>
        <p:txBody>
          <a:bodyPr/>
          <a:lstStyle/>
          <a:p>
            <a:r>
              <a:rPr lang="en-US" dirty="0"/>
              <a:t>Can’t move function calls out of loops</a:t>
            </a:r>
          </a:p>
        </p:txBody>
      </p:sp>
      <p:sp>
        <p:nvSpPr>
          <p:cNvPr id="73" name="Content Placeholder 3">
            <a:extLst>
              <a:ext uri="{FF2B5EF4-FFF2-40B4-BE49-F238E27FC236}">
                <a16:creationId xmlns:a16="http://schemas.microsoft.com/office/drawing/2014/main" id="{6E22570B-08D6-49BA-8CC0-8574B8883A99}"/>
              </a:ext>
            </a:extLst>
          </p:cNvPr>
          <p:cNvSpPr>
            <a:spLocks noGrp="1"/>
          </p:cNvSpPr>
          <p:nvPr>
            <p:ph sz="half" idx="1"/>
          </p:nvPr>
        </p:nvSpPr>
        <p:spPr>
          <a:xfrm>
            <a:off x="638175" y="1362074"/>
            <a:ext cx="3871913" cy="5124743"/>
          </a:xfrm>
        </p:spPr>
        <p:txBody>
          <a:bodyPr>
            <a:normAutofit fontScale="92500" lnSpcReduction="10000"/>
          </a:bodyPr>
          <a:lstStyle/>
          <a:p>
            <a:pPr marL="0" indent="0" algn="l">
              <a:lnSpc>
                <a:spcPct val="100000"/>
              </a:lnSpc>
              <a:buNone/>
              <a:tabLst>
                <a:tab pos="914400" algn="l"/>
                <a:tab pos="2286000" algn="l"/>
              </a:tabLst>
            </a:pPr>
            <a:r>
              <a:rPr lang="en-US" sz="1400" b="0" dirty="0">
                <a:latin typeface="Consolas" panose="020B0609020204030204" pitchFamily="49" charset="0"/>
              </a:rPr>
              <a:t>void </a:t>
            </a:r>
            <a:r>
              <a:rPr lang="en-US" sz="1400" b="0" dirty="0" err="1">
                <a:latin typeface="Consolas" panose="020B0609020204030204" pitchFamily="49" charset="0"/>
              </a:rPr>
              <a:t>lower_quadratic</a:t>
            </a:r>
            <a:r>
              <a:rPr lang="en-US" sz="1400" b="0" dirty="0">
                <a:latin typeface="Consolas" panose="020B0609020204030204" pitchFamily="49" charset="0"/>
              </a:rPr>
              <a:t>(char *s) {</a:t>
            </a:r>
          </a:p>
          <a:p>
            <a:pPr marL="0" indent="0" algn="l">
              <a:lnSpc>
                <a:spcPct val="100000"/>
              </a:lnSpc>
              <a:buNone/>
              <a:tabLst>
                <a:tab pos="914400" algn="l"/>
                <a:tab pos="2286000" algn="l"/>
              </a:tabLst>
            </a:pPr>
            <a:r>
              <a:rPr lang="en-US" sz="1400" b="0" dirty="0">
                <a:latin typeface="Consolas" panose="020B0609020204030204" pitchFamily="49" charset="0"/>
              </a:rPr>
              <a:t>  </a:t>
            </a:r>
            <a:r>
              <a:rPr lang="en-US" sz="1400" b="0" dirty="0" err="1">
                <a:latin typeface="Consolas" panose="020B0609020204030204" pitchFamily="49" charset="0"/>
              </a:rPr>
              <a:t>size_t</a:t>
            </a:r>
            <a:r>
              <a:rPr lang="en-US" sz="1400" b="0" dirty="0">
                <a:latin typeface="Consolas" panose="020B0609020204030204" pitchFamily="49" charset="0"/>
              </a:rPr>
              <a:t> </a:t>
            </a:r>
            <a:r>
              <a:rPr lang="en-US" sz="1400" b="0" dirty="0" err="1">
                <a:latin typeface="Consolas" panose="020B0609020204030204" pitchFamily="49" charset="0"/>
              </a:rPr>
              <a:t>i</a:t>
            </a:r>
            <a:r>
              <a:rPr lang="en-US" sz="1400" b="0" dirty="0">
                <a:latin typeface="Consolas" panose="020B0609020204030204" pitchFamily="49" charset="0"/>
              </a:rPr>
              <a:t>;</a:t>
            </a:r>
          </a:p>
          <a:p>
            <a:pPr marL="0" indent="0" algn="l">
              <a:lnSpc>
                <a:spcPct val="100000"/>
              </a:lnSpc>
              <a:buNone/>
              <a:tabLst>
                <a:tab pos="914400" algn="l"/>
                <a:tab pos="2286000" algn="l"/>
              </a:tabLst>
            </a:pPr>
            <a:r>
              <a:rPr lang="en-US" sz="1400" b="0" dirty="0">
                <a:latin typeface="Consolas" panose="020B0609020204030204" pitchFamily="49" charset="0"/>
              </a:rPr>
              <a:t>  for (</a:t>
            </a:r>
            <a:r>
              <a:rPr lang="en-US" sz="1400" b="0" dirty="0" err="1">
                <a:latin typeface="Consolas" panose="020B0609020204030204" pitchFamily="49" charset="0"/>
              </a:rPr>
              <a:t>i</a:t>
            </a:r>
            <a:r>
              <a:rPr lang="en-US" sz="1400" b="0" dirty="0">
                <a:latin typeface="Consolas" panose="020B0609020204030204" pitchFamily="49" charset="0"/>
              </a:rPr>
              <a:t> = 0; </a:t>
            </a:r>
            <a:r>
              <a:rPr lang="en-US" sz="1400" b="0" dirty="0" err="1">
                <a:latin typeface="Consolas" panose="020B0609020204030204" pitchFamily="49" charset="0"/>
              </a:rPr>
              <a:t>i</a:t>
            </a:r>
            <a:r>
              <a:rPr lang="en-US" sz="1400" b="0" dirty="0">
                <a:latin typeface="Consolas" panose="020B0609020204030204" pitchFamily="49" charset="0"/>
              </a:rPr>
              <a:t> &lt; </a:t>
            </a:r>
            <a:r>
              <a:rPr lang="en-US" sz="1400" b="0" dirty="0" err="1">
                <a:solidFill>
                  <a:srgbClr val="FF0000"/>
                </a:solidFill>
                <a:latin typeface="Consolas" panose="020B0609020204030204" pitchFamily="49" charset="0"/>
              </a:rPr>
              <a:t>strlen</a:t>
            </a:r>
            <a:r>
              <a:rPr lang="en-US" sz="1400" b="0" dirty="0">
                <a:solidFill>
                  <a:srgbClr val="FF0000"/>
                </a:solidFill>
                <a:latin typeface="Consolas" panose="020B0609020204030204" pitchFamily="49" charset="0"/>
              </a:rPr>
              <a:t>(s)</a:t>
            </a:r>
            <a:r>
              <a:rPr lang="en-US" sz="1400" b="0" dirty="0">
                <a:latin typeface="Consolas" panose="020B0609020204030204" pitchFamily="49" charset="0"/>
              </a:rPr>
              <a:t>; </a:t>
            </a:r>
            <a:r>
              <a:rPr lang="en-US" sz="1400" b="0" dirty="0" err="1">
                <a:latin typeface="Consolas" panose="020B0609020204030204" pitchFamily="49" charset="0"/>
              </a:rPr>
              <a:t>i</a:t>
            </a:r>
            <a:r>
              <a:rPr lang="en-US" sz="1400" b="0" dirty="0">
                <a:latin typeface="Consolas" panose="020B0609020204030204" pitchFamily="49" charset="0"/>
              </a:rPr>
              <a:t>++)</a:t>
            </a:r>
          </a:p>
          <a:p>
            <a:pPr marL="0" indent="0" algn="l">
              <a:lnSpc>
                <a:spcPct val="100000"/>
              </a:lnSpc>
              <a:buNone/>
              <a:tabLst>
                <a:tab pos="914400" algn="l"/>
                <a:tab pos="2286000" algn="l"/>
              </a:tabLst>
            </a:pPr>
            <a:r>
              <a:rPr lang="en-US" sz="1400" b="0" dirty="0">
                <a:latin typeface="Consolas" panose="020B0609020204030204" pitchFamily="49" charset="0"/>
              </a:rPr>
              <a:t>    if (s[</a:t>
            </a:r>
            <a:r>
              <a:rPr lang="en-US" sz="1400" b="0" dirty="0" err="1">
                <a:latin typeface="Consolas" panose="020B0609020204030204" pitchFamily="49" charset="0"/>
              </a:rPr>
              <a:t>i</a:t>
            </a:r>
            <a:r>
              <a:rPr lang="en-US" sz="1400" b="0" dirty="0">
                <a:latin typeface="Consolas" panose="020B0609020204030204" pitchFamily="49" charset="0"/>
              </a:rPr>
              <a:t>] &gt;= 'A' &amp;&amp; s[</a:t>
            </a:r>
            <a:r>
              <a:rPr lang="en-US" sz="1400" b="0" dirty="0" err="1">
                <a:latin typeface="Consolas" panose="020B0609020204030204" pitchFamily="49" charset="0"/>
              </a:rPr>
              <a:t>i</a:t>
            </a:r>
            <a:r>
              <a:rPr lang="en-US" sz="1400" b="0" dirty="0">
                <a:latin typeface="Consolas" panose="020B0609020204030204" pitchFamily="49" charset="0"/>
              </a:rPr>
              <a:t>] &lt;= 'Z')</a:t>
            </a:r>
          </a:p>
          <a:p>
            <a:pPr marL="0" indent="0" algn="l">
              <a:lnSpc>
                <a:spcPct val="100000"/>
              </a:lnSpc>
              <a:buNone/>
              <a:tabLst>
                <a:tab pos="914400" algn="l"/>
                <a:tab pos="2286000" algn="l"/>
              </a:tabLst>
            </a:pPr>
            <a:r>
              <a:rPr lang="en-US" sz="1400" b="0" dirty="0">
                <a:latin typeface="Consolas" panose="020B0609020204030204" pitchFamily="49" charset="0"/>
              </a:rPr>
              <a:t>      s[</a:t>
            </a:r>
            <a:r>
              <a:rPr lang="en-US" sz="1400" b="0" dirty="0" err="1">
                <a:latin typeface="Consolas" panose="020B0609020204030204" pitchFamily="49" charset="0"/>
              </a:rPr>
              <a:t>i</a:t>
            </a:r>
            <a:r>
              <a:rPr lang="en-US" sz="1400" b="0" dirty="0">
                <a:latin typeface="Consolas" panose="020B0609020204030204" pitchFamily="49" charset="0"/>
              </a:rPr>
              <a:t>] += 'a' - 'A';</a:t>
            </a:r>
          </a:p>
          <a:p>
            <a:pPr marL="0" indent="0" algn="l">
              <a:lnSpc>
                <a:spcPct val="100000"/>
              </a:lnSpc>
              <a:buNone/>
              <a:tabLst>
                <a:tab pos="914400" algn="l"/>
                <a:tab pos="2286000" algn="l"/>
              </a:tabLst>
            </a:pPr>
            <a:r>
              <a:rPr lang="en-US" sz="1400" b="0" dirty="0">
                <a:latin typeface="Consolas" panose="020B0609020204030204" pitchFamily="49" charset="0"/>
              </a:rPr>
              <a:t>}</a:t>
            </a:r>
          </a:p>
          <a:p>
            <a:pPr marL="0" indent="0" algn="l">
              <a:lnSpc>
                <a:spcPct val="100000"/>
              </a:lnSpc>
              <a:buNone/>
              <a:tabLst>
                <a:tab pos="914400" algn="l"/>
                <a:tab pos="2286000" algn="l"/>
              </a:tabLst>
            </a:pPr>
            <a:endParaRPr lang="en-US" sz="1400" b="0" dirty="0">
              <a:latin typeface="Consolas" panose="020B0609020204030204" pitchFamily="49" charset="0"/>
            </a:endParaRPr>
          </a:p>
          <a:p>
            <a:pPr marL="0" indent="0" algn="l">
              <a:lnSpc>
                <a:spcPct val="100000"/>
              </a:lnSpc>
              <a:buNone/>
              <a:tabLst>
                <a:tab pos="914400" algn="l"/>
                <a:tab pos="2286000" algn="l"/>
              </a:tabLst>
            </a:pPr>
            <a:r>
              <a:rPr lang="en-US" sz="1400" b="0" dirty="0">
                <a:latin typeface="Consolas" panose="020B0609020204030204" pitchFamily="49" charset="0"/>
              </a:rPr>
              <a:t>void </a:t>
            </a:r>
            <a:r>
              <a:rPr lang="en-US" sz="1400" b="0" dirty="0" err="1">
                <a:latin typeface="Consolas" panose="020B0609020204030204" pitchFamily="49" charset="0"/>
              </a:rPr>
              <a:t>lower_still_quadratic</a:t>
            </a:r>
            <a:r>
              <a:rPr lang="en-US" sz="1400" b="0" dirty="0">
                <a:latin typeface="Consolas" panose="020B0609020204030204" pitchFamily="49" charset="0"/>
              </a:rPr>
              <a:t>(char *s) {</a:t>
            </a:r>
          </a:p>
          <a:p>
            <a:pPr marL="0" indent="0" algn="l">
              <a:lnSpc>
                <a:spcPct val="100000"/>
              </a:lnSpc>
              <a:buNone/>
              <a:tabLst>
                <a:tab pos="914400" algn="l"/>
                <a:tab pos="2286000" algn="l"/>
              </a:tabLst>
            </a:pPr>
            <a:r>
              <a:rPr lang="en-US" sz="1400" b="0" dirty="0">
                <a:latin typeface="Consolas" panose="020B0609020204030204" pitchFamily="49" charset="0"/>
              </a:rPr>
              <a:t>  </a:t>
            </a:r>
            <a:r>
              <a:rPr lang="en-US" sz="1400" b="0" dirty="0" err="1">
                <a:latin typeface="Consolas" panose="020B0609020204030204" pitchFamily="49" charset="0"/>
              </a:rPr>
              <a:t>size_t</a:t>
            </a:r>
            <a:r>
              <a:rPr lang="en-US" sz="1400" b="0" dirty="0">
                <a:latin typeface="Consolas" panose="020B0609020204030204" pitchFamily="49" charset="0"/>
              </a:rPr>
              <a:t> </a:t>
            </a:r>
            <a:r>
              <a:rPr lang="en-US" sz="1400" b="0" dirty="0" err="1">
                <a:latin typeface="Consolas" panose="020B0609020204030204" pitchFamily="49" charset="0"/>
              </a:rPr>
              <a:t>i</a:t>
            </a:r>
            <a:r>
              <a:rPr lang="en-US" sz="1400" b="0" dirty="0">
                <a:latin typeface="Consolas" panose="020B0609020204030204" pitchFamily="49" charset="0"/>
              </a:rPr>
              <a:t>, </a:t>
            </a:r>
            <a:r>
              <a:rPr lang="en-US" sz="1400" b="0" dirty="0">
                <a:solidFill>
                  <a:schemeClr val="accent6">
                    <a:lumMod val="75000"/>
                  </a:schemeClr>
                </a:solidFill>
                <a:latin typeface="Consolas" panose="020B0609020204030204" pitchFamily="49" charset="0"/>
              </a:rPr>
              <a:t>n = </a:t>
            </a:r>
            <a:r>
              <a:rPr lang="en-US" sz="1400" b="0" dirty="0" err="1">
                <a:solidFill>
                  <a:schemeClr val="accent6">
                    <a:lumMod val="75000"/>
                  </a:schemeClr>
                </a:solidFill>
                <a:latin typeface="Consolas" panose="020B0609020204030204" pitchFamily="49" charset="0"/>
              </a:rPr>
              <a:t>strlen</a:t>
            </a:r>
            <a:r>
              <a:rPr lang="en-US" sz="1400" b="0" dirty="0">
                <a:solidFill>
                  <a:schemeClr val="accent6">
                    <a:lumMod val="75000"/>
                  </a:schemeClr>
                </a:solidFill>
                <a:latin typeface="Consolas" panose="020B0609020204030204" pitchFamily="49" charset="0"/>
              </a:rPr>
              <a:t>(s)</a:t>
            </a:r>
            <a:r>
              <a:rPr lang="en-US" sz="1400" b="0" dirty="0">
                <a:latin typeface="Consolas" panose="020B0609020204030204" pitchFamily="49" charset="0"/>
              </a:rPr>
              <a:t>;</a:t>
            </a:r>
          </a:p>
          <a:p>
            <a:pPr marL="0" indent="0" algn="l">
              <a:lnSpc>
                <a:spcPct val="100000"/>
              </a:lnSpc>
              <a:buNone/>
              <a:tabLst>
                <a:tab pos="914400" algn="l"/>
                <a:tab pos="2286000" algn="l"/>
              </a:tabLst>
            </a:pPr>
            <a:r>
              <a:rPr lang="en-US" sz="1400" b="0" dirty="0">
                <a:latin typeface="Consolas" panose="020B0609020204030204" pitchFamily="49" charset="0"/>
              </a:rPr>
              <a:t>  for (</a:t>
            </a:r>
            <a:r>
              <a:rPr lang="en-US" sz="1400" b="0" dirty="0" err="1">
                <a:latin typeface="Consolas" panose="020B0609020204030204" pitchFamily="49" charset="0"/>
              </a:rPr>
              <a:t>i</a:t>
            </a:r>
            <a:r>
              <a:rPr lang="en-US" sz="1400" b="0" dirty="0">
                <a:latin typeface="Consolas" panose="020B0609020204030204" pitchFamily="49" charset="0"/>
              </a:rPr>
              <a:t> = 0; </a:t>
            </a:r>
            <a:r>
              <a:rPr lang="en-US" sz="1400" b="0" dirty="0" err="1">
                <a:latin typeface="Consolas" panose="020B0609020204030204" pitchFamily="49" charset="0"/>
              </a:rPr>
              <a:t>i</a:t>
            </a:r>
            <a:r>
              <a:rPr lang="en-US" sz="1400" b="0" dirty="0">
                <a:latin typeface="Consolas" panose="020B0609020204030204" pitchFamily="49" charset="0"/>
              </a:rPr>
              <a:t> &lt; </a:t>
            </a:r>
            <a:r>
              <a:rPr lang="en-US" sz="1400" b="0" dirty="0">
                <a:solidFill>
                  <a:schemeClr val="accent6">
                    <a:lumMod val="75000"/>
                  </a:schemeClr>
                </a:solidFill>
                <a:latin typeface="Consolas" panose="020B0609020204030204" pitchFamily="49" charset="0"/>
              </a:rPr>
              <a:t>n</a:t>
            </a:r>
            <a:r>
              <a:rPr lang="en-US" sz="1400" b="0" dirty="0">
                <a:latin typeface="Consolas" panose="020B0609020204030204" pitchFamily="49" charset="0"/>
              </a:rPr>
              <a:t>; </a:t>
            </a:r>
            <a:r>
              <a:rPr lang="en-US" sz="1400" b="0" dirty="0" err="1">
                <a:latin typeface="Consolas" panose="020B0609020204030204" pitchFamily="49" charset="0"/>
              </a:rPr>
              <a:t>i</a:t>
            </a:r>
            <a:r>
              <a:rPr lang="en-US" sz="1400" b="0" dirty="0">
                <a:latin typeface="Consolas" panose="020B0609020204030204" pitchFamily="49" charset="0"/>
              </a:rPr>
              <a:t>++)</a:t>
            </a:r>
          </a:p>
          <a:p>
            <a:pPr marL="0" indent="0" algn="l">
              <a:lnSpc>
                <a:spcPct val="100000"/>
              </a:lnSpc>
              <a:buNone/>
              <a:tabLst>
                <a:tab pos="914400" algn="l"/>
                <a:tab pos="2286000" algn="l"/>
              </a:tabLst>
            </a:pPr>
            <a:r>
              <a:rPr lang="en-US" sz="1400" b="0" dirty="0">
                <a:latin typeface="Consolas" panose="020B0609020204030204" pitchFamily="49" charset="0"/>
              </a:rPr>
              <a:t>    if (s[</a:t>
            </a:r>
            <a:r>
              <a:rPr lang="en-US" sz="1400" b="0" dirty="0" err="1">
                <a:latin typeface="Consolas" panose="020B0609020204030204" pitchFamily="49" charset="0"/>
              </a:rPr>
              <a:t>i</a:t>
            </a:r>
            <a:r>
              <a:rPr lang="en-US" sz="1400" b="0" dirty="0">
                <a:latin typeface="Consolas" panose="020B0609020204030204" pitchFamily="49" charset="0"/>
              </a:rPr>
              <a:t>] &gt;= 'A' &amp;&amp; s[</a:t>
            </a:r>
            <a:r>
              <a:rPr lang="en-US" sz="1400" b="0" dirty="0" err="1">
                <a:latin typeface="Consolas" panose="020B0609020204030204" pitchFamily="49" charset="0"/>
              </a:rPr>
              <a:t>i</a:t>
            </a:r>
            <a:r>
              <a:rPr lang="en-US" sz="1400" b="0" dirty="0">
                <a:latin typeface="Consolas" panose="020B0609020204030204" pitchFamily="49" charset="0"/>
              </a:rPr>
              <a:t>] &lt;= 'Z') {</a:t>
            </a:r>
          </a:p>
          <a:p>
            <a:pPr marL="0" indent="0" algn="l">
              <a:lnSpc>
                <a:spcPct val="100000"/>
              </a:lnSpc>
              <a:buNone/>
              <a:tabLst>
                <a:tab pos="914400" algn="l"/>
                <a:tab pos="2286000" algn="l"/>
              </a:tabLst>
            </a:pPr>
            <a:r>
              <a:rPr lang="en-US" sz="1400" b="0" dirty="0">
                <a:latin typeface="Consolas" panose="020B0609020204030204" pitchFamily="49" charset="0"/>
              </a:rPr>
              <a:t>      s[</a:t>
            </a:r>
            <a:r>
              <a:rPr lang="en-US" sz="1400" b="0" dirty="0" err="1">
                <a:latin typeface="Consolas" panose="020B0609020204030204" pitchFamily="49" charset="0"/>
              </a:rPr>
              <a:t>i</a:t>
            </a:r>
            <a:r>
              <a:rPr lang="en-US" sz="1400" b="0" dirty="0">
                <a:latin typeface="Consolas" panose="020B0609020204030204" pitchFamily="49" charset="0"/>
              </a:rPr>
              <a:t>] += 'a' - 'A’;</a:t>
            </a:r>
          </a:p>
          <a:p>
            <a:pPr marL="0" indent="0" algn="l">
              <a:lnSpc>
                <a:spcPct val="100000"/>
              </a:lnSpc>
              <a:buNone/>
              <a:tabLst>
                <a:tab pos="914400" algn="l"/>
                <a:tab pos="2286000" algn="l"/>
              </a:tabLst>
            </a:pPr>
            <a:r>
              <a:rPr lang="en-US" sz="1400" b="0" dirty="0">
                <a:latin typeface="Consolas" panose="020B0609020204030204" pitchFamily="49" charset="0"/>
              </a:rPr>
              <a:t>      </a:t>
            </a:r>
            <a:r>
              <a:rPr lang="en-US" sz="1400" b="0" dirty="0">
                <a:solidFill>
                  <a:schemeClr val="accent6">
                    <a:lumMod val="75000"/>
                  </a:schemeClr>
                </a:solidFill>
                <a:latin typeface="Consolas" panose="020B0609020204030204" pitchFamily="49" charset="0"/>
              </a:rPr>
              <a:t>n = </a:t>
            </a:r>
            <a:r>
              <a:rPr lang="en-US" sz="1400" b="0" dirty="0" err="1">
                <a:solidFill>
                  <a:schemeClr val="accent6">
                    <a:lumMod val="75000"/>
                  </a:schemeClr>
                </a:solidFill>
                <a:latin typeface="Consolas" panose="020B0609020204030204" pitchFamily="49" charset="0"/>
              </a:rPr>
              <a:t>strlen</a:t>
            </a:r>
            <a:r>
              <a:rPr lang="en-US" sz="1400" b="0" dirty="0">
                <a:solidFill>
                  <a:schemeClr val="accent6">
                    <a:lumMod val="75000"/>
                  </a:schemeClr>
                </a:solidFill>
                <a:latin typeface="Consolas" panose="020B0609020204030204" pitchFamily="49" charset="0"/>
              </a:rPr>
              <a:t>(s);</a:t>
            </a:r>
          </a:p>
          <a:p>
            <a:pPr marL="0" indent="0" algn="l">
              <a:lnSpc>
                <a:spcPct val="100000"/>
              </a:lnSpc>
              <a:buNone/>
              <a:tabLst>
                <a:tab pos="914400" algn="l"/>
                <a:tab pos="2286000" algn="l"/>
              </a:tabLst>
            </a:pPr>
            <a:r>
              <a:rPr lang="en-US" sz="1400" b="0" dirty="0">
                <a:latin typeface="Consolas" panose="020B0609020204030204" pitchFamily="49" charset="0"/>
              </a:rPr>
              <a:t>    }</a:t>
            </a:r>
          </a:p>
          <a:p>
            <a:pPr marL="0" indent="0" algn="l">
              <a:lnSpc>
                <a:spcPct val="100000"/>
              </a:lnSpc>
              <a:buNone/>
              <a:tabLst>
                <a:tab pos="914400" algn="l"/>
                <a:tab pos="2286000" algn="l"/>
              </a:tabLst>
            </a:pPr>
            <a:r>
              <a:rPr lang="en-US" sz="1400" b="0" dirty="0">
                <a:latin typeface="Consolas" panose="020B0609020204030204" pitchFamily="49" charset="0"/>
              </a:rPr>
              <a:t>}</a:t>
            </a:r>
          </a:p>
          <a:p>
            <a:pPr marL="0" indent="0" algn="l">
              <a:lnSpc>
                <a:spcPct val="100000"/>
              </a:lnSpc>
              <a:buNone/>
              <a:tabLst>
                <a:tab pos="914400" algn="l"/>
                <a:tab pos="2286000" algn="l"/>
              </a:tabLst>
            </a:pPr>
            <a:endParaRPr lang="en-US" sz="1400" b="0" dirty="0">
              <a:latin typeface="Consolas" panose="020B0609020204030204" pitchFamily="49" charset="0"/>
            </a:endParaRPr>
          </a:p>
          <a:p>
            <a:pPr marL="0" indent="0" algn="l">
              <a:lnSpc>
                <a:spcPct val="100000"/>
              </a:lnSpc>
              <a:buNone/>
              <a:tabLst>
                <a:tab pos="914400" algn="l"/>
                <a:tab pos="2286000" algn="l"/>
              </a:tabLst>
            </a:pPr>
            <a:r>
              <a:rPr lang="en-US" sz="1400" b="0" dirty="0">
                <a:latin typeface="Consolas" panose="020B0609020204030204" pitchFamily="49" charset="0"/>
              </a:rPr>
              <a:t>void </a:t>
            </a:r>
            <a:r>
              <a:rPr lang="en-US" sz="1400" b="0" dirty="0" err="1">
                <a:latin typeface="Consolas" panose="020B0609020204030204" pitchFamily="49" charset="0"/>
              </a:rPr>
              <a:t>lower_linear</a:t>
            </a:r>
            <a:r>
              <a:rPr lang="en-US" sz="1400" b="0" dirty="0">
                <a:latin typeface="Consolas" panose="020B0609020204030204" pitchFamily="49" charset="0"/>
              </a:rPr>
              <a:t>(char *s) {</a:t>
            </a:r>
          </a:p>
          <a:p>
            <a:pPr marL="0" indent="0" algn="l">
              <a:lnSpc>
                <a:spcPct val="100000"/>
              </a:lnSpc>
              <a:buNone/>
              <a:tabLst>
                <a:tab pos="914400" algn="l"/>
                <a:tab pos="2286000" algn="l"/>
              </a:tabLst>
            </a:pPr>
            <a:r>
              <a:rPr lang="en-US" sz="1400" b="0" dirty="0">
                <a:latin typeface="Consolas" panose="020B0609020204030204" pitchFamily="49" charset="0"/>
              </a:rPr>
              <a:t>  </a:t>
            </a:r>
            <a:r>
              <a:rPr lang="en-US" sz="1400" b="0" dirty="0" err="1">
                <a:latin typeface="Consolas" panose="020B0609020204030204" pitchFamily="49" charset="0"/>
              </a:rPr>
              <a:t>size_t</a:t>
            </a:r>
            <a:r>
              <a:rPr lang="en-US" sz="1400" b="0" dirty="0">
                <a:latin typeface="Consolas" panose="020B0609020204030204" pitchFamily="49" charset="0"/>
              </a:rPr>
              <a:t> </a:t>
            </a:r>
            <a:r>
              <a:rPr lang="en-US" sz="1400" b="0" dirty="0" err="1">
                <a:latin typeface="Consolas" panose="020B0609020204030204" pitchFamily="49" charset="0"/>
              </a:rPr>
              <a:t>i</a:t>
            </a:r>
            <a:r>
              <a:rPr lang="en-US" sz="1400" b="0" dirty="0">
                <a:latin typeface="Consolas" panose="020B0609020204030204" pitchFamily="49" charset="0"/>
              </a:rPr>
              <a:t>, </a:t>
            </a:r>
            <a:r>
              <a:rPr lang="en-US" sz="1400" b="0" dirty="0">
                <a:solidFill>
                  <a:schemeClr val="accent1">
                    <a:lumMod val="50000"/>
                  </a:schemeClr>
                </a:solidFill>
                <a:latin typeface="Consolas" panose="020B0609020204030204" pitchFamily="49" charset="0"/>
              </a:rPr>
              <a:t>n = </a:t>
            </a:r>
            <a:r>
              <a:rPr lang="en-US" sz="1400" b="0" dirty="0" err="1">
                <a:solidFill>
                  <a:schemeClr val="accent1">
                    <a:lumMod val="50000"/>
                  </a:schemeClr>
                </a:solidFill>
                <a:latin typeface="Consolas" panose="020B0609020204030204" pitchFamily="49" charset="0"/>
              </a:rPr>
              <a:t>strlen</a:t>
            </a:r>
            <a:r>
              <a:rPr lang="en-US" sz="1400" b="0" dirty="0">
                <a:solidFill>
                  <a:schemeClr val="accent1">
                    <a:lumMod val="50000"/>
                  </a:schemeClr>
                </a:solidFill>
                <a:latin typeface="Consolas" panose="020B0609020204030204" pitchFamily="49" charset="0"/>
              </a:rPr>
              <a:t>(s)</a:t>
            </a:r>
            <a:r>
              <a:rPr lang="en-US" sz="1400" b="0" dirty="0">
                <a:latin typeface="Consolas" panose="020B0609020204030204" pitchFamily="49" charset="0"/>
              </a:rPr>
              <a:t>;</a:t>
            </a:r>
          </a:p>
          <a:p>
            <a:pPr marL="0" indent="0" algn="l">
              <a:lnSpc>
                <a:spcPct val="100000"/>
              </a:lnSpc>
              <a:buNone/>
              <a:tabLst>
                <a:tab pos="914400" algn="l"/>
                <a:tab pos="2286000" algn="l"/>
              </a:tabLst>
            </a:pPr>
            <a:r>
              <a:rPr lang="en-US" sz="1400" b="0" dirty="0">
                <a:latin typeface="Consolas" panose="020B0609020204030204" pitchFamily="49" charset="0"/>
              </a:rPr>
              <a:t>  for (</a:t>
            </a:r>
            <a:r>
              <a:rPr lang="en-US" sz="1400" b="0" dirty="0" err="1">
                <a:latin typeface="Consolas" panose="020B0609020204030204" pitchFamily="49" charset="0"/>
              </a:rPr>
              <a:t>i</a:t>
            </a:r>
            <a:r>
              <a:rPr lang="en-US" sz="1400" b="0" dirty="0">
                <a:latin typeface="Consolas" panose="020B0609020204030204" pitchFamily="49" charset="0"/>
              </a:rPr>
              <a:t> = 0; </a:t>
            </a:r>
            <a:r>
              <a:rPr lang="en-US" sz="1400" b="0" dirty="0" err="1">
                <a:latin typeface="Consolas" panose="020B0609020204030204" pitchFamily="49" charset="0"/>
              </a:rPr>
              <a:t>i</a:t>
            </a:r>
            <a:r>
              <a:rPr lang="en-US" sz="1400" b="0" dirty="0">
                <a:latin typeface="Consolas" panose="020B0609020204030204" pitchFamily="49" charset="0"/>
              </a:rPr>
              <a:t> &lt; </a:t>
            </a:r>
            <a:r>
              <a:rPr lang="en-US" sz="1400" b="0" dirty="0">
                <a:solidFill>
                  <a:schemeClr val="accent6">
                    <a:lumMod val="75000"/>
                  </a:schemeClr>
                </a:solidFill>
                <a:latin typeface="Consolas" panose="020B0609020204030204" pitchFamily="49" charset="0"/>
              </a:rPr>
              <a:t>n</a:t>
            </a:r>
            <a:r>
              <a:rPr lang="en-US" sz="1400" b="0" dirty="0">
                <a:latin typeface="Consolas" panose="020B0609020204030204" pitchFamily="49" charset="0"/>
              </a:rPr>
              <a:t>; </a:t>
            </a:r>
            <a:r>
              <a:rPr lang="en-US" sz="1400" b="0" dirty="0" err="1">
                <a:latin typeface="Consolas" panose="020B0609020204030204" pitchFamily="49" charset="0"/>
              </a:rPr>
              <a:t>i</a:t>
            </a:r>
            <a:r>
              <a:rPr lang="en-US" sz="1400" b="0" dirty="0">
                <a:latin typeface="Consolas" panose="020B0609020204030204" pitchFamily="49" charset="0"/>
              </a:rPr>
              <a:t>++)</a:t>
            </a:r>
          </a:p>
          <a:p>
            <a:pPr marL="0" indent="0" algn="l">
              <a:lnSpc>
                <a:spcPct val="100000"/>
              </a:lnSpc>
              <a:buNone/>
              <a:tabLst>
                <a:tab pos="914400" algn="l"/>
                <a:tab pos="2286000" algn="l"/>
              </a:tabLst>
            </a:pPr>
            <a:r>
              <a:rPr lang="en-US" sz="1400" b="0" dirty="0">
                <a:latin typeface="Consolas" panose="020B0609020204030204" pitchFamily="49" charset="0"/>
              </a:rPr>
              <a:t>    if (s[</a:t>
            </a:r>
            <a:r>
              <a:rPr lang="en-US" sz="1400" b="0" dirty="0" err="1">
                <a:latin typeface="Consolas" panose="020B0609020204030204" pitchFamily="49" charset="0"/>
              </a:rPr>
              <a:t>i</a:t>
            </a:r>
            <a:r>
              <a:rPr lang="en-US" sz="1400" b="0" dirty="0">
                <a:latin typeface="Consolas" panose="020B0609020204030204" pitchFamily="49" charset="0"/>
              </a:rPr>
              <a:t>] &gt;= 'A' &amp;&amp; s[</a:t>
            </a:r>
            <a:r>
              <a:rPr lang="en-US" sz="1400" b="0" dirty="0" err="1">
                <a:latin typeface="Consolas" panose="020B0609020204030204" pitchFamily="49" charset="0"/>
              </a:rPr>
              <a:t>i</a:t>
            </a:r>
            <a:r>
              <a:rPr lang="en-US" sz="1400" b="0" dirty="0">
                <a:latin typeface="Consolas" panose="020B0609020204030204" pitchFamily="49" charset="0"/>
              </a:rPr>
              <a:t>] &lt;= 'Z')</a:t>
            </a:r>
          </a:p>
          <a:p>
            <a:pPr marL="0" indent="0" algn="l">
              <a:lnSpc>
                <a:spcPct val="100000"/>
              </a:lnSpc>
              <a:buNone/>
              <a:tabLst>
                <a:tab pos="914400" algn="l"/>
                <a:tab pos="2286000" algn="l"/>
              </a:tabLst>
            </a:pPr>
            <a:r>
              <a:rPr lang="en-US" sz="1400" b="0" dirty="0">
                <a:latin typeface="Consolas" panose="020B0609020204030204" pitchFamily="49" charset="0"/>
              </a:rPr>
              <a:t>      s[</a:t>
            </a:r>
            <a:r>
              <a:rPr lang="en-US" sz="1400" b="0" dirty="0" err="1">
                <a:latin typeface="Consolas" panose="020B0609020204030204" pitchFamily="49" charset="0"/>
              </a:rPr>
              <a:t>i</a:t>
            </a:r>
            <a:r>
              <a:rPr lang="en-US" sz="1400" b="0" dirty="0">
                <a:latin typeface="Consolas" panose="020B0609020204030204" pitchFamily="49" charset="0"/>
              </a:rPr>
              <a:t>] += 'a' - 'A';</a:t>
            </a:r>
          </a:p>
          <a:p>
            <a:pPr marL="0" indent="0" algn="l">
              <a:lnSpc>
                <a:spcPct val="100000"/>
              </a:lnSpc>
              <a:buNone/>
              <a:tabLst>
                <a:tab pos="914400" algn="l"/>
                <a:tab pos="2286000" algn="l"/>
              </a:tabLst>
            </a:pPr>
            <a:r>
              <a:rPr lang="en-US" sz="1400" b="0" dirty="0">
                <a:latin typeface="Consolas" panose="020B0609020204030204" pitchFamily="49" charset="0"/>
              </a:rPr>
              <a:t>}</a:t>
            </a:r>
          </a:p>
        </p:txBody>
      </p:sp>
      <p:pic>
        <p:nvPicPr>
          <p:cNvPr id="7" name="Content Placeholder 6">
            <a:extLst>
              <a:ext uri="{FF2B5EF4-FFF2-40B4-BE49-F238E27FC236}">
                <a16:creationId xmlns:a16="http://schemas.microsoft.com/office/drawing/2014/main" id="{4260CE65-800E-4528-8C24-79C292EBB218}"/>
              </a:ext>
            </a:extLst>
          </p:cNvPr>
          <p:cNvPicPr>
            <a:picLocks noGrp="1" noChangeAspect="1"/>
          </p:cNvPicPr>
          <p:nvPr>
            <p:ph sz="half" idx="2"/>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62488" y="1912144"/>
            <a:ext cx="3871912" cy="3871912"/>
          </a:xfrm>
        </p:spPr>
      </p:pic>
      <p:sp>
        <p:nvSpPr>
          <p:cNvPr id="8" name="TextBox 7">
            <a:extLst>
              <a:ext uri="{FF2B5EF4-FFF2-40B4-BE49-F238E27FC236}">
                <a16:creationId xmlns:a16="http://schemas.microsoft.com/office/drawing/2014/main" id="{9609F042-E222-4868-8AE1-85636EEBB4B5}"/>
              </a:ext>
            </a:extLst>
          </p:cNvPr>
          <p:cNvSpPr txBox="1"/>
          <p:nvPr/>
        </p:nvSpPr>
        <p:spPr>
          <a:xfrm>
            <a:off x="5638800" y="2394591"/>
            <a:ext cx="533400" cy="461665"/>
          </a:xfrm>
          <a:prstGeom prst="rect">
            <a:avLst/>
          </a:prstGeom>
          <a:noFill/>
        </p:spPr>
        <p:txBody>
          <a:bodyPr wrap="square" rtlCol="0">
            <a:spAutoFit/>
          </a:bodyPr>
          <a:lstStyle/>
          <a:p>
            <a:r>
              <a:rPr lang="en-US" sz="800" b="0" dirty="0">
                <a:latin typeface="Arial" panose="020B0604020202020204" pitchFamily="34" charset="0"/>
                <a:cs typeface="Arial" panose="020B0604020202020204" pitchFamily="34" charset="0"/>
              </a:rPr>
              <a:t>after each change</a:t>
            </a:r>
          </a:p>
        </p:txBody>
      </p:sp>
      <p:sp>
        <p:nvSpPr>
          <p:cNvPr id="9" name="TextBox 8">
            <a:extLst>
              <a:ext uri="{FF2B5EF4-FFF2-40B4-BE49-F238E27FC236}">
                <a16:creationId xmlns:a16="http://schemas.microsoft.com/office/drawing/2014/main" id="{E051BBA1-A913-4388-BFDF-723F2F0BE138}"/>
              </a:ext>
            </a:extLst>
          </p:cNvPr>
          <p:cNvSpPr txBox="1"/>
          <p:nvPr/>
        </p:nvSpPr>
        <p:spPr>
          <a:xfrm>
            <a:off x="5014912" y="1935697"/>
            <a:ext cx="623888" cy="338554"/>
          </a:xfrm>
          <a:prstGeom prst="rect">
            <a:avLst/>
          </a:prstGeom>
          <a:noFill/>
        </p:spPr>
        <p:txBody>
          <a:bodyPr wrap="square" rtlCol="0">
            <a:spAutoFit/>
          </a:bodyPr>
          <a:lstStyle/>
          <a:p>
            <a:pPr algn="r"/>
            <a:r>
              <a:rPr lang="en-US" sz="800" b="0" dirty="0">
                <a:latin typeface="Arial" panose="020B0604020202020204" pitchFamily="34" charset="0"/>
                <a:cs typeface="Arial" panose="020B0604020202020204" pitchFamily="34" charset="0"/>
              </a:rPr>
              <a:t>every iteration</a:t>
            </a:r>
          </a:p>
        </p:txBody>
      </p:sp>
    </p:spTree>
    <p:extLst>
      <p:ext uri="{BB962C8B-B14F-4D97-AF65-F5344CB8AC3E}">
        <p14:creationId xmlns:p14="http://schemas.microsoft.com/office/powerpoint/2010/main" val="251477883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AB0A-8370-4611-84AE-E17CD55C50C5}"/>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DD0C0E32-2CEE-46FF-ABEE-2A4199E049A5}"/>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pPr marL="0" indent="0">
              <a:buNone/>
            </a:pPr>
            <a:r>
              <a:rPr lang="en-US">
                <a:hlinkClick r:id="rId2"/>
              </a:rPr>
              <a:t>https://canvas.cmu.edu/courses/34989/quizzes/103072</a:t>
            </a:r>
            <a:endParaRPr lang="en-US"/>
          </a:p>
          <a:p>
            <a:pPr marL="0" indent="0">
              <a:buNone/>
            </a:pPr>
            <a:r>
              <a:rPr lang="en-US"/>
              <a:t> </a:t>
            </a:r>
            <a:endParaRPr lang="en-US" dirty="0"/>
          </a:p>
        </p:txBody>
      </p:sp>
    </p:spTree>
    <p:extLst>
      <p:ext uri="{BB962C8B-B14F-4D97-AF65-F5344CB8AC3E}">
        <p14:creationId xmlns:p14="http://schemas.microsoft.com/office/powerpoint/2010/main" val="768610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p>
            <a:r>
              <a:rPr lang="en-US" dirty="0"/>
              <a:t>Today</a:t>
            </a:r>
          </a:p>
        </p:txBody>
      </p:sp>
      <p:sp>
        <p:nvSpPr>
          <p:cNvPr id="5" name="Content Placeholder 4">
            <a:extLst>
              <a:ext uri="{FF2B5EF4-FFF2-40B4-BE49-F238E27FC236}">
                <a16:creationId xmlns:a16="http://schemas.microsoft.com/office/drawing/2014/main" id="{3AD166AF-0C9F-4BCE-9CF7-4A01E3FB1CAA}"/>
              </a:ext>
            </a:extLst>
          </p:cNvPr>
          <p:cNvSpPr>
            <a:spLocks noGrp="1"/>
          </p:cNvSpPr>
          <p:nvPr>
            <p:ph idx="1"/>
          </p:nvPr>
        </p:nvSpPr>
        <p:spPr/>
        <p:txBody>
          <a:bodyPr/>
          <a:lstStyle/>
          <a:p>
            <a:r>
              <a:rPr lang="en-US" dirty="0">
                <a:solidFill>
                  <a:schemeClr val="bg1">
                    <a:lumMod val="65000"/>
                  </a:schemeClr>
                </a:solidFill>
              </a:rPr>
              <a:t>Principles and goals of compiler optimization</a:t>
            </a:r>
          </a:p>
          <a:p>
            <a:r>
              <a:rPr lang="en-US" dirty="0">
                <a:solidFill>
                  <a:schemeClr val="bg1">
                    <a:lumMod val="65000"/>
                  </a:schemeClr>
                </a:solidFill>
              </a:rPr>
              <a:t>Examples of optimizations</a:t>
            </a:r>
          </a:p>
          <a:p>
            <a:r>
              <a:rPr lang="en-US" dirty="0">
                <a:solidFill>
                  <a:schemeClr val="bg1">
                    <a:lumMod val="65000"/>
                  </a:schemeClr>
                </a:solidFill>
              </a:rPr>
              <a:t>Obstacles to optimization</a:t>
            </a:r>
          </a:p>
          <a:p>
            <a:r>
              <a:rPr lang="en-US" dirty="0"/>
              <a:t>Machine-dependent optimization</a:t>
            </a:r>
          </a:p>
          <a:p>
            <a:r>
              <a:rPr lang="en-US" dirty="0">
                <a:solidFill>
                  <a:schemeClr val="accent6">
                    <a:lumMod val="75000"/>
                  </a:schemeClr>
                </a:solidFill>
              </a:rPr>
              <a:t>Benchmark example</a:t>
            </a:r>
          </a:p>
        </p:txBody>
      </p:sp>
    </p:spTree>
    <p:extLst>
      <p:ext uri="{BB962C8B-B14F-4D97-AF65-F5344CB8AC3E}">
        <p14:creationId xmlns:p14="http://schemas.microsoft.com/office/powerpoint/2010/main" val="2973410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a:xfrm>
            <a:off x="533400" y="457200"/>
            <a:ext cx="5862638" cy="573087"/>
          </a:xfrm>
        </p:spPr>
        <p:txBody>
          <a:bodyPr/>
          <a:lstStyle/>
          <a:p>
            <a:pPr eaLnBrk="1" hangingPunct="1">
              <a:defRPr/>
            </a:pPr>
            <a:r>
              <a:rPr lang="en-US"/>
              <a:t>Modern CPU Design</a:t>
            </a:r>
          </a:p>
        </p:txBody>
      </p:sp>
      <p:sp>
        <p:nvSpPr>
          <p:cNvPr id="421891" name="Rectangle 3"/>
          <p:cNvSpPr>
            <a:spLocks noChangeArrowheads="1"/>
          </p:cNvSpPr>
          <p:nvPr/>
        </p:nvSpPr>
        <p:spPr bwMode="auto">
          <a:xfrm>
            <a:off x="1542040" y="3505200"/>
            <a:ext cx="6510337" cy="3048000"/>
          </a:xfrm>
          <a:prstGeom prst="rect">
            <a:avLst/>
          </a:prstGeom>
          <a:solidFill>
            <a:schemeClr val="bg1">
              <a:lumMod val="95000"/>
            </a:schemeClr>
          </a:solidFill>
          <a:ln w="19050">
            <a:solidFill>
              <a:schemeClr val="tx1"/>
            </a:solidFill>
            <a:miter lim="800000"/>
            <a:headEnd/>
            <a:tailEnd/>
          </a:ln>
          <a:effectLst/>
        </p:spPr>
        <p:txBody>
          <a:bodyPr wrap="none" anchor="b" anchorCtr="0"/>
          <a:lstStyle/>
          <a:p>
            <a:pPr eaLnBrk="1" hangingPunct="1">
              <a:lnSpc>
                <a:spcPct val="100000"/>
              </a:lnSpc>
              <a:defRPr/>
            </a:pPr>
            <a:r>
              <a:rPr lang="en-US" i="1" dirty="0">
                <a:solidFill>
                  <a:schemeClr val="tx1">
                    <a:lumMod val="50000"/>
                    <a:lumOff val="50000"/>
                  </a:schemeClr>
                </a:solidFill>
                <a:latin typeface="Calibri" pitchFamily="34" charset="0"/>
              </a:rPr>
              <a:t>Execution</a:t>
            </a:r>
          </a:p>
        </p:txBody>
      </p:sp>
      <p:sp>
        <p:nvSpPr>
          <p:cNvPr id="11268" name="Rectangle 4"/>
          <p:cNvSpPr>
            <a:spLocks noChangeArrowheads="1"/>
          </p:cNvSpPr>
          <p:nvPr/>
        </p:nvSpPr>
        <p:spPr bwMode="auto">
          <a:xfrm>
            <a:off x="2057400" y="3900160"/>
            <a:ext cx="5706052" cy="762000"/>
          </a:xfrm>
          <a:prstGeom prst="rect">
            <a:avLst/>
          </a:prstGeom>
          <a:solidFill>
            <a:schemeClr val="bg1">
              <a:lumMod val="75000"/>
            </a:schemeClr>
          </a:solidFill>
          <a:ln w="9525">
            <a:solidFill>
              <a:schemeClr val="tx1"/>
            </a:solidFill>
            <a:miter lim="800000"/>
            <a:headEnd/>
            <a:tailEnd/>
          </a:ln>
        </p:spPr>
        <p:txBody>
          <a:bodyPr wrap="none" anchor="ctr"/>
          <a:lstStyle/>
          <a:p>
            <a:pPr algn="r" eaLnBrk="1" hangingPunct="1">
              <a:lnSpc>
                <a:spcPct val="100000"/>
              </a:lnSpc>
            </a:pPr>
            <a:r>
              <a:rPr lang="en-US" sz="1400" dirty="0">
                <a:latin typeface="Calibri" pitchFamily="34" charset="0"/>
              </a:rPr>
              <a:t>Functional</a:t>
            </a:r>
          </a:p>
          <a:p>
            <a:pPr algn="r" eaLnBrk="1" hangingPunct="1">
              <a:lnSpc>
                <a:spcPct val="100000"/>
              </a:lnSpc>
            </a:pPr>
            <a:r>
              <a:rPr lang="en-US" sz="1400" dirty="0">
                <a:latin typeface="Calibri" pitchFamily="34" charset="0"/>
              </a:rPr>
              <a:t>Units</a:t>
            </a:r>
          </a:p>
        </p:txBody>
      </p:sp>
      <p:sp>
        <p:nvSpPr>
          <p:cNvPr id="421893" name="Rectangle 5"/>
          <p:cNvSpPr>
            <a:spLocks noChangeArrowheads="1"/>
          </p:cNvSpPr>
          <p:nvPr/>
        </p:nvSpPr>
        <p:spPr bwMode="auto">
          <a:xfrm>
            <a:off x="1542040" y="1219200"/>
            <a:ext cx="6510337" cy="1905000"/>
          </a:xfrm>
          <a:prstGeom prst="rect">
            <a:avLst/>
          </a:prstGeom>
          <a:solidFill>
            <a:schemeClr val="bg1">
              <a:lumMod val="95000"/>
            </a:schemeClr>
          </a:solidFill>
          <a:ln w="19050">
            <a:solidFill>
              <a:schemeClr val="tx1"/>
            </a:solidFill>
            <a:miter lim="800000"/>
            <a:headEnd/>
            <a:tailEnd/>
          </a:ln>
          <a:effectLst/>
        </p:spPr>
        <p:txBody>
          <a:bodyPr wrap="none" anchor="t" anchorCtr="0"/>
          <a:lstStyle/>
          <a:p>
            <a:pPr eaLnBrk="1" hangingPunct="1">
              <a:lnSpc>
                <a:spcPct val="100000"/>
              </a:lnSpc>
              <a:defRPr/>
            </a:pPr>
            <a:r>
              <a:rPr lang="en-US" i="1" dirty="0">
                <a:solidFill>
                  <a:schemeClr val="tx1">
                    <a:lumMod val="50000"/>
                    <a:lumOff val="50000"/>
                  </a:schemeClr>
                </a:solidFill>
                <a:latin typeface="Calibri" pitchFamily="34" charset="0"/>
              </a:rPr>
              <a:t>Instruction Control</a:t>
            </a:r>
          </a:p>
        </p:txBody>
      </p:sp>
      <p:sp>
        <p:nvSpPr>
          <p:cNvPr id="11270" name="Rectangle 6"/>
          <p:cNvSpPr>
            <a:spLocks noChangeArrowheads="1"/>
          </p:cNvSpPr>
          <p:nvPr/>
        </p:nvSpPr>
        <p:spPr bwMode="auto">
          <a:xfrm>
            <a:off x="2216727" y="4038600"/>
            <a:ext cx="676275" cy="4572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Branch</a:t>
            </a:r>
          </a:p>
        </p:txBody>
      </p:sp>
      <p:sp>
        <p:nvSpPr>
          <p:cNvPr id="11271" name="Rectangle 7"/>
          <p:cNvSpPr>
            <a:spLocks noChangeArrowheads="1"/>
          </p:cNvSpPr>
          <p:nvPr/>
        </p:nvSpPr>
        <p:spPr bwMode="auto">
          <a:xfrm>
            <a:off x="3759777" y="4038600"/>
            <a:ext cx="676275" cy="4572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err="1">
                <a:solidFill>
                  <a:schemeClr val="bg1"/>
                </a:solidFill>
                <a:latin typeface="Calibri" pitchFamily="34" charset="0"/>
              </a:rPr>
              <a:t>Arith</a:t>
            </a:r>
            <a:endParaRPr lang="en-US" sz="1400" dirty="0">
              <a:solidFill>
                <a:schemeClr val="bg1"/>
              </a:solidFill>
              <a:latin typeface="Calibri" pitchFamily="34" charset="0"/>
            </a:endParaRPr>
          </a:p>
        </p:txBody>
      </p:sp>
      <p:sp>
        <p:nvSpPr>
          <p:cNvPr id="11272" name="Rectangle 8"/>
          <p:cNvSpPr>
            <a:spLocks noChangeArrowheads="1"/>
          </p:cNvSpPr>
          <p:nvPr/>
        </p:nvSpPr>
        <p:spPr bwMode="auto">
          <a:xfrm>
            <a:off x="4532890" y="4038600"/>
            <a:ext cx="674687" cy="4572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err="1">
                <a:solidFill>
                  <a:schemeClr val="bg1"/>
                </a:solidFill>
                <a:latin typeface="Calibri" pitchFamily="34" charset="0"/>
              </a:rPr>
              <a:t>Arith</a:t>
            </a:r>
            <a:endParaRPr lang="en-US" sz="1400" dirty="0">
              <a:solidFill>
                <a:schemeClr val="bg1"/>
              </a:solidFill>
              <a:latin typeface="Calibri" pitchFamily="34" charset="0"/>
            </a:endParaRPr>
          </a:p>
        </p:txBody>
      </p:sp>
      <p:sp>
        <p:nvSpPr>
          <p:cNvPr id="11273" name="Rectangle 9"/>
          <p:cNvSpPr>
            <a:spLocks noChangeArrowheads="1"/>
          </p:cNvSpPr>
          <p:nvPr/>
        </p:nvSpPr>
        <p:spPr bwMode="auto">
          <a:xfrm>
            <a:off x="5302827" y="4038600"/>
            <a:ext cx="676275" cy="4572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Load</a:t>
            </a:r>
          </a:p>
        </p:txBody>
      </p:sp>
      <p:sp>
        <p:nvSpPr>
          <p:cNvPr id="11274" name="Rectangle 10"/>
          <p:cNvSpPr>
            <a:spLocks noChangeArrowheads="1"/>
          </p:cNvSpPr>
          <p:nvPr/>
        </p:nvSpPr>
        <p:spPr bwMode="auto">
          <a:xfrm>
            <a:off x="6074352" y="4038600"/>
            <a:ext cx="676275" cy="457200"/>
          </a:xfrm>
          <a:prstGeom prst="rect">
            <a:avLst/>
          </a:prstGeom>
          <a:solidFill>
            <a:srgbClr val="8C4040"/>
          </a:solidFill>
          <a:ln w="9525">
            <a:solidFill>
              <a:schemeClr val="tx1"/>
            </a:solidFill>
            <a:miter lim="800000"/>
            <a:headEnd/>
            <a:tailEnd/>
          </a:ln>
        </p:spPr>
        <p:txBody>
          <a:bodyPr wrap="none" anchor="ctr"/>
          <a:lstStyle/>
          <a:p>
            <a:pPr algn="ctr" eaLnBrk="1" hangingPunct="1"/>
            <a:r>
              <a:rPr lang="en-US" sz="1400" dirty="0">
                <a:solidFill>
                  <a:schemeClr val="bg1"/>
                </a:solidFill>
                <a:latin typeface="Calibri" pitchFamily="34" charset="0"/>
              </a:rPr>
              <a:t>Store</a:t>
            </a:r>
          </a:p>
        </p:txBody>
      </p:sp>
      <p:sp>
        <p:nvSpPr>
          <p:cNvPr id="11275" name="Rectangle 11"/>
          <p:cNvSpPr>
            <a:spLocks noChangeArrowheads="1"/>
          </p:cNvSpPr>
          <p:nvPr/>
        </p:nvSpPr>
        <p:spPr bwMode="auto">
          <a:xfrm>
            <a:off x="6460115" y="1676400"/>
            <a:ext cx="1303337" cy="11430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Instruction</a:t>
            </a:r>
          </a:p>
          <a:p>
            <a:pPr algn="ctr" eaLnBrk="1" hangingPunct="1">
              <a:lnSpc>
                <a:spcPct val="100000"/>
              </a:lnSpc>
            </a:pPr>
            <a:r>
              <a:rPr lang="en-US" sz="1400" dirty="0">
                <a:solidFill>
                  <a:schemeClr val="bg1"/>
                </a:solidFill>
                <a:latin typeface="Calibri" pitchFamily="34" charset="0"/>
              </a:rPr>
              <a:t>Cache</a:t>
            </a:r>
          </a:p>
        </p:txBody>
      </p:sp>
      <p:sp>
        <p:nvSpPr>
          <p:cNvPr id="11276" name="Rectangle 12"/>
          <p:cNvSpPr>
            <a:spLocks noChangeArrowheads="1"/>
          </p:cNvSpPr>
          <p:nvPr/>
        </p:nvSpPr>
        <p:spPr bwMode="auto">
          <a:xfrm>
            <a:off x="5302827" y="5562600"/>
            <a:ext cx="1447800" cy="6096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Data</a:t>
            </a:r>
          </a:p>
          <a:p>
            <a:pPr algn="ctr" eaLnBrk="1" hangingPunct="1">
              <a:lnSpc>
                <a:spcPct val="100000"/>
              </a:lnSpc>
            </a:pPr>
            <a:r>
              <a:rPr lang="en-US" sz="1400" dirty="0">
                <a:solidFill>
                  <a:schemeClr val="bg1"/>
                </a:solidFill>
                <a:latin typeface="Calibri" pitchFamily="34" charset="0"/>
              </a:rPr>
              <a:t>Cache</a:t>
            </a:r>
          </a:p>
        </p:txBody>
      </p:sp>
      <p:sp>
        <p:nvSpPr>
          <p:cNvPr id="11277" name="Rectangle 13"/>
          <p:cNvSpPr>
            <a:spLocks noChangeArrowheads="1"/>
          </p:cNvSpPr>
          <p:nvPr/>
        </p:nvSpPr>
        <p:spPr bwMode="auto">
          <a:xfrm>
            <a:off x="4242377" y="1676400"/>
            <a:ext cx="1157288" cy="5334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Fetch</a:t>
            </a:r>
          </a:p>
          <a:p>
            <a:pPr algn="ctr" eaLnBrk="1" hangingPunct="1">
              <a:lnSpc>
                <a:spcPct val="100000"/>
              </a:lnSpc>
            </a:pPr>
            <a:r>
              <a:rPr lang="en-US" sz="1400" dirty="0">
                <a:solidFill>
                  <a:schemeClr val="bg1"/>
                </a:solidFill>
                <a:latin typeface="Calibri" pitchFamily="34" charset="0"/>
              </a:rPr>
              <a:t>Control</a:t>
            </a:r>
          </a:p>
        </p:txBody>
      </p:sp>
      <p:sp>
        <p:nvSpPr>
          <p:cNvPr id="11278" name="Rectangle 14"/>
          <p:cNvSpPr>
            <a:spLocks noChangeArrowheads="1"/>
          </p:cNvSpPr>
          <p:nvPr/>
        </p:nvSpPr>
        <p:spPr bwMode="auto">
          <a:xfrm>
            <a:off x="4242377" y="2286000"/>
            <a:ext cx="1157288" cy="5334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Instruction</a:t>
            </a:r>
          </a:p>
          <a:p>
            <a:pPr algn="ctr" eaLnBrk="1" hangingPunct="1">
              <a:lnSpc>
                <a:spcPct val="100000"/>
              </a:lnSpc>
            </a:pPr>
            <a:r>
              <a:rPr lang="en-US" sz="1400" dirty="0">
                <a:solidFill>
                  <a:schemeClr val="bg1"/>
                </a:solidFill>
                <a:latin typeface="Calibri" pitchFamily="34" charset="0"/>
              </a:rPr>
              <a:t>Decode</a:t>
            </a:r>
          </a:p>
        </p:txBody>
      </p:sp>
      <p:sp>
        <p:nvSpPr>
          <p:cNvPr id="11279" name="Line 15"/>
          <p:cNvSpPr>
            <a:spLocks noChangeShapeType="1"/>
          </p:cNvSpPr>
          <p:nvPr/>
        </p:nvSpPr>
        <p:spPr bwMode="auto">
          <a:xfrm>
            <a:off x="5399665" y="1948130"/>
            <a:ext cx="106045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0" name="Line 16"/>
          <p:cNvSpPr>
            <a:spLocks noChangeShapeType="1"/>
          </p:cNvSpPr>
          <p:nvPr/>
        </p:nvSpPr>
        <p:spPr bwMode="auto">
          <a:xfrm flipH="1">
            <a:off x="5399665" y="2562880"/>
            <a:ext cx="106045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1" name="Line 17"/>
          <p:cNvSpPr>
            <a:spLocks noChangeShapeType="1"/>
          </p:cNvSpPr>
          <p:nvPr/>
        </p:nvSpPr>
        <p:spPr bwMode="auto">
          <a:xfrm>
            <a:off x="4820227" y="2819400"/>
            <a:ext cx="0" cy="990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2" name="Freeform 18"/>
          <p:cNvSpPr>
            <a:spLocks/>
          </p:cNvSpPr>
          <p:nvPr/>
        </p:nvSpPr>
        <p:spPr bwMode="auto">
          <a:xfrm flipH="1">
            <a:off x="2313565" y="1752600"/>
            <a:ext cx="1928812" cy="2286000"/>
          </a:xfrm>
          <a:custGeom>
            <a:avLst/>
            <a:gdLst>
              <a:gd name="T0" fmla="*/ 0 w 144"/>
              <a:gd name="T1" fmla="*/ 0 h 864"/>
              <a:gd name="T2" fmla="*/ 144 w 144"/>
              <a:gd name="T3" fmla="*/ 0 h 864"/>
              <a:gd name="T4" fmla="*/ 144 w 144"/>
              <a:gd name="T5" fmla="*/ 864 h 864"/>
              <a:gd name="T6" fmla="*/ 0 60000 65536"/>
              <a:gd name="T7" fmla="*/ 0 60000 65536"/>
              <a:gd name="T8" fmla="*/ 0 60000 65536"/>
              <a:gd name="T9" fmla="*/ 0 w 144"/>
              <a:gd name="T10" fmla="*/ 0 h 864"/>
              <a:gd name="T11" fmla="*/ 144 w 144"/>
              <a:gd name="T12" fmla="*/ 864 h 864"/>
            </a:gdLst>
            <a:ahLst/>
            <a:cxnLst>
              <a:cxn ang="T6">
                <a:pos x="T0" y="T1"/>
              </a:cxn>
              <a:cxn ang="T7">
                <a:pos x="T2" y="T3"/>
              </a:cxn>
              <a:cxn ang="T8">
                <a:pos x="T4" y="T5"/>
              </a:cxn>
            </a:cxnLst>
            <a:rect l="T9" t="T10" r="T11" b="T12"/>
            <a:pathLst>
              <a:path w="144" h="864">
                <a:moveTo>
                  <a:pt x="0" y="0"/>
                </a:moveTo>
                <a:lnTo>
                  <a:pt x="144" y="0"/>
                </a:lnTo>
                <a:lnTo>
                  <a:pt x="144" y="864"/>
                </a:lnTo>
              </a:path>
            </a:pathLst>
          </a:custGeom>
          <a:noFill/>
          <a:ln w="28575">
            <a:solidFill>
              <a:schemeClr val="tx1"/>
            </a:solidFill>
            <a:prstDash val="sysDot"/>
            <a:round/>
            <a:headEnd type="triangle" w="med" len="med"/>
            <a:tailEnd/>
          </a:ln>
        </p:spPr>
        <p:txBody>
          <a:bodyPr/>
          <a:lstStyle/>
          <a:p>
            <a:endParaRPr lang="en-US" dirty="0">
              <a:latin typeface="Calibri" pitchFamily="34" charset="0"/>
            </a:endParaRPr>
          </a:p>
        </p:txBody>
      </p:sp>
      <p:sp>
        <p:nvSpPr>
          <p:cNvPr id="11283" name="Line 19"/>
          <p:cNvSpPr>
            <a:spLocks noChangeShapeType="1"/>
          </p:cNvSpPr>
          <p:nvPr/>
        </p:nvSpPr>
        <p:spPr bwMode="auto">
          <a:xfrm rot="5400000">
            <a:off x="4963102" y="5029200"/>
            <a:ext cx="106680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4" name="Line 20"/>
          <p:cNvSpPr>
            <a:spLocks noChangeShapeType="1"/>
          </p:cNvSpPr>
          <p:nvPr/>
        </p:nvSpPr>
        <p:spPr bwMode="auto">
          <a:xfrm rot="16200000" flipV="1">
            <a:off x="5253615" y="5029200"/>
            <a:ext cx="106680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5" name="Line 21"/>
          <p:cNvSpPr>
            <a:spLocks noChangeShapeType="1"/>
          </p:cNvSpPr>
          <p:nvPr/>
        </p:nvSpPr>
        <p:spPr bwMode="auto">
          <a:xfrm rot="5400000">
            <a:off x="5734627" y="5029200"/>
            <a:ext cx="106680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6" name="Line 22"/>
          <p:cNvSpPr>
            <a:spLocks noChangeShapeType="1"/>
          </p:cNvSpPr>
          <p:nvPr/>
        </p:nvSpPr>
        <p:spPr bwMode="auto">
          <a:xfrm rot="5400000">
            <a:off x="6023552" y="5029200"/>
            <a:ext cx="106680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7" name="Text Box 23"/>
          <p:cNvSpPr txBox="1">
            <a:spLocks noChangeArrowheads="1"/>
          </p:cNvSpPr>
          <p:nvPr/>
        </p:nvSpPr>
        <p:spPr bwMode="auto">
          <a:xfrm>
            <a:off x="5514320" y="1673423"/>
            <a:ext cx="782202" cy="307777"/>
          </a:xfrm>
          <a:prstGeom prst="rect">
            <a:avLst/>
          </a:prstGeom>
          <a:noFill/>
          <a:ln w="9525">
            <a:noFill/>
            <a:miter lim="800000"/>
            <a:headEnd/>
            <a:tailEnd/>
          </a:ln>
        </p:spPr>
        <p:txBody>
          <a:bodyPr wrap="none">
            <a:spAutoFit/>
          </a:bodyPr>
          <a:lstStyle/>
          <a:p>
            <a:pPr algn="ctr" eaLnBrk="1" hangingPunct="1">
              <a:lnSpc>
                <a:spcPct val="100000"/>
              </a:lnSpc>
            </a:pPr>
            <a:r>
              <a:rPr lang="en-US" sz="1400" dirty="0">
                <a:latin typeface="Calibri" pitchFamily="34" charset="0"/>
              </a:rPr>
              <a:t>Address</a:t>
            </a:r>
          </a:p>
        </p:txBody>
      </p:sp>
      <p:sp>
        <p:nvSpPr>
          <p:cNvPr id="11288" name="Text Box 24"/>
          <p:cNvSpPr txBox="1">
            <a:spLocks noChangeArrowheads="1"/>
          </p:cNvSpPr>
          <p:nvPr/>
        </p:nvSpPr>
        <p:spPr bwMode="auto">
          <a:xfrm>
            <a:off x="5410200" y="2286000"/>
            <a:ext cx="1069140" cy="307777"/>
          </a:xfrm>
          <a:prstGeom prst="rect">
            <a:avLst/>
          </a:prstGeom>
          <a:noFill/>
          <a:ln w="9525">
            <a:noFill/>
            <a:miter lim="800000"/>
            <a:headEnd/>
            <a:tailEnd/>
          </a:ln>
        </p:spPr>
        <p:txBody>
          <a:bodyPr wrap="none">
            <a:spAutoFit/>
          </a:bodyPr>
          <a:lstStyle/>
          <a:p>
            <a:pPr algn="ctr" eaLnBrk="1" hangingPunct="1">
              <a:lnSpc>
                <a:spcPct val="100000"/>
              </a:lnSpc>
            </a:pPr>
            <a:r>
              <a:rPr lang="en-US" sz="1400" dirty="0">
                <a:latin typeface="Calibri" pitchFamily="34" charset="0"/>
              </a:rPr>
              <a:t>Instructions</a:t>
            </a:r>
          </a:p>
        </p:txBody>
      </p:sp>
      <p:sp>
        <p:nvSpPr>
          <p:cNvPr id="11289" name="Text Box 25"/>
          <p:cNvSpPr txBox="1">
            <a:spLocks noChangeArrowheads="1"/>
          </p:cNvSpPr>
          <p:nvPr/>
        </p:nvSpPr>
        <p:spPr bwMode="auto">
          <a:xfrm>
            <a:off x="4800600" y="2816423"/>
            <a:ext cx="1010981" cy="307777"/>
          </a:xfrm>
          <a:prstGeom prst="rect">
            <a:avLst/>
          </a:prstGeom>
          <a:noFill/>
          <a:ln w="9525">
            <a:noFill/>
            <a:miter lim="800000"/>
            <a:headEnd/>
            <a:tailEnd/>
          </a:ln>
        </p:spPr>
        <p:txBody>
          <a:bodyPr wrap="none">
            <a:spAutoFit/>
          </a:bodyPr>
          <a:lstStyle/>
          <a:p>
            <a:pPr algn="ctr" eaLnBrk="1" hangingPunct="1">
              <a:lnSpc>
                <a:spcPct val="100000"/>
              </a:lnSpc>
            </a:pPr>
            <a:r>
              <a:rPr lang="en-US" sz="1400" dirty="0">
                <a:latin typeface="Calibri" pitchFamily="34" charset="0"/>
              </a:rPr>
              <a:t>Operations</a:t>
            </a:r>
          </a:p>
        </p:txBody>
      </p:sp>
      <p:sp>
        <p:nvSpPr>
          <p:cNvPr id="11290" name="Text Box 26"/>
          <p:cNvSpPr txBox="1">
            <a:spLocks noChangeArrowheads="1"/>
          </p:cNvSpPr>
          <p:nvPr/>
        </p:nvSpPr>
        <p:spPr bwMode="auto">
          <a:xfrm>
            <a:off x="2286000" y="3166080"/>
            <a:ext cx="1291957" cy="307777"/>
          </a:xfrm>
          <a:prstGeom prst="rect">
            <a:avLst/>
          </a:prstGeom>
          <a:noFill/>
          <a:ln w="9525">
            <a:noFill/>
            <a:miter lim="800000"/>
            <a:headEnd/>
            <a:tailEnd/>
          </a:ln>
        </p:spPr>
        <p:txBody>
          <a:bodyPr wrap="none">
            <a:spAutoFit/>
          </a:bodyPr>
          <a:lstStyle/>
          <a:p>
            <a:pPr eaLnBrk="1" hangingPunct="1">
              <a:lnSpc>
                <a:spcPct val="100000"/>
              </a:lnSpc>
            </a:pPr>
            <a:r>
              <a:rPr lang="en-US" sz="1400" dirty="0">
                <a:latin typeface="Calibri" pitchFamily="34" charset="0"/>
              </a:rPr>
              <a:t>Prediction OK?</a:t>
            </a:r>
          </a:p>
        </p:txBody>
      </p:sp>
      <p:sp>
        <p:nvSpPr>
          <p:cNvPr id="11291" name="Text Box 27"/>
          <p:cNvSpPr txBox="1">
            <a:spLocks noChangeArrowheads="1"/>
          </p:cNvSpPr>
          <p:nvPr/>
        </p:nvSpPr>
        <p:spPr bwMode="auto">
          <a:xfrm>
            <a:off x="6515677" y="5240179"/>
            <a:ext cx="434734" cy="246221"/>
          </a:xfrm>
          <a:prstGeom prst="rect">
            <a:avLst/>
          </a:prstGeom>
          <a:noFill/>
          <a:ln w="9525">
            <a:noFill/>
            <a:miter lim="800000"/>
            <a:headEnd/>
            <a:tailEnd/>
          </a:ln>
        </p:spPr>
        <p:txBody>
          <a:bodyPr wrap="none">
            <a:spAutoFit/>
          </a:bodyPr>
          <a:lstStyle/>
          <a:p>
            <a:pPr algn="ctr" eaLnBrk="1" hangingPunct="1">
              <a:lnSpc>
                <a:spcPct val="100000"/>
              </a:lnSpc>
            </a:pPr>
            <a:r>
              <a:rPr lang="en-US" sz="1000" dirty="0">
                <a:latin typeface="Calibri" pitchFamily="34" charset="0"/>
              </a:rPr>
              <a:t>Data</a:t>
            </a:r>
          </a:p>
        </p:txBody>
      </p:sp>
      <p:sp>
        <p:nvSpPr>
          <p:cNvPr id="11292" name="Text Box 28"/>
          <p:cNvSpPr txBox="1">
            <a:spLocks noChangeArrowheads="1"/>
          </p:cNvSpPr>
          <p:nvPr/>
        </p:nvSpPr>
        <p:spPr bwMode="auto">
          <a:xfrm>
            <a:off x="5735940" y="5257800"/>
            <a:ext cx="434734" cy="246221"/>
          </a:xfrm>
          <a:prstGeom prst="rect">
            <a:avLst/>
          </a:prstGeom>
          <a:noFill/>
          <a:ln w="9525">
            <a:noFill/>
            <a:miter lim="800000"/>
            <a:headEnd/>
            <a:tailEnd/>
          </a:ln>
        </p:spPr>
        <p:txBody>
          <a:bodyPr wrap="none">
            <a:spAutoFit/>
          </a:bodyPr>
          <a:lstStyle/>
          <a:p>
            <a:pPr algn="ctr" eaLnBrk="1" hangingPunct="1">
              <a:lnSpc>
                <a:spcPct val="100000"/>
              </a:lnSpc>
            </a:pPr>
            <a:r>
              <a:rPr lang="en-US" sz="1000" dirty="0">
                <a:latin typeface="Calibri" pitchFamily="34" charset="0"/>
              </a:rPr>
              <a:t>Data</a:t>
            </a:r>
          </a:p>
        </p:txBody>
      </p:sp>
      <p:sp>
        <p:nvSpPr>
          <p:cNvPr id="11293" name="Text Box 29"/>
          <p:cNvSpPr txBox="1">
            <a:spLocks noChangeArrowheads="1"/>
          </p:cNvSpPr>
          <p:nvPr/>
        </p:nvSpPr>
        <p:spPr bwMode="auto">
          <a:xfrm>
            <a:off x="5084584" y="5011579"/>
            <a:ext cx="478016" cy="246221"/>
          </a:xfrm>
          <a:prstGeom prst="rect">
            <a:avLst/>
          </a:prstGeom>
          <a:noFill/>
          <a:ln w="9525">
            <a:noFill/>
            <a:miter lim="800000"/>
            <a:headEnd/>
            <a:tailEnd/>
          </a:ln>
        </p:spPr>
        <p:txBody>
          <a:bodyPr wrap="none">
            <a:spAutoFit/>
          </a:bodyPr>
          <a:lstStyle/>
          <a:p>
            <a:pPr algn="ctr" eaLnBrk="1" hangingPunct="1">
              <a:lnSpc>
                <a:spcPct val="100000"/>
              </a:lnSpc>
            </a:pPr>
            <a:r>
              <a:rPr lang="en-US" sz="1000" dirty="0" err="1">
                <a:latin typeface="Calibri" pitchFamily="34" charset="0"/>
              </a:rPr>
              <a:t>Addr</a:t>
            </a:r>
            <a:r>
              <a:rPr lang="en-US" sz="1000" dirty="0">
                <a:latin typeface="Calibri" pitchFamily="34" charset="0"/>
              </a:rPr>
              <a:t>.</a:t>
            </a:r>
          </a:p>
        </p:txBody>
      </p:sp>
      <p:sp>
        <p:nvSpPr>
          <p:cNvPr id="11294" name="Text Box 30"/>
          <p:cNvSpPr txBox="1">
            <a:spLocks noChangeArrowheads="1"/>
          </p:cNvSpPr>
          <p:nvPr/>
        </p:nvSpPr>
        <p:spPr bwMode="auto">
          <a:xfrm>
            <a:off x="5853440" y="5011579"/>
            <a:ext cx="478016" cy="246221"/>
          </a:xfrm>
          <a:prstGeom prst="rect">
            <a:avLst/>
          </a:prstGeom>
          <a:noFill/>
          <a:ln w="9525">
            <a:noFill/>
            <a:miter lim="800000"/>
            <a:headEnd/>
            <a:tailEnd/>
          </a:ln>
        </p:spPr>
        <p:txBody>
          <a:bodyPr wrap="none">
            <a:spAutoFit/>
          </a:bodyPr>
          <a:lstStyle/>
          <a:p>
            <a:pPr algn="ctr" eaLnBrk="1" hangingPunct="1">
              <a:lnSpc>
                <a:spcPct val="100000"/>
              </a:lnSpc>
            </a:pPr>
            <a:r>
              <a:rPr lang="en-US" sz="1000" dirty="0" err="1">
                <a:latin typeface="Calibri" pitchFamily="34" charset="0"/>
              </a:rPr>
              <a:t>Addr</a:t>
            </a:r>
            <a:r>
              <a:rPr lang="en-US" sz="1000" dirty="0">
                <a:latin typeface="Calibri" pitchFamily="34" charset="0"/>
              </a:rPr>
              <a:t>.</a:t>
            </a:r>
          </a:p>
        </p:txBody>
      </p:sp>
      <p:sp>
        <p:nvSpPr>
          <p:cNvPr id="11295" name="Line 31"/>
          <p:cNvSpPr>
            <a:spLocks noChangeShapeType="1"/>
          </p:cNvSpPr>
          <p:nvPr/>
        </p:nvSpPr>
        <p:spPr bwMode="auto">
          <a:xfrm>
            <a:off x="2543175" y="3810000"/>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96" name="Line 32"/>
          <p:cNvSpPr>
            <a:spLocks noChangeShapeType="1"/>
          </p:cNvSpPr>
          <p:nvPr/>
        </p:nvSpPr>
        <p:spPr bwMode="auto">
          <a:xfrm>
            <a:off x="4087812" y="3810000"/>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97" name="Line 33"/>
          <p:cNvSpPr>
            <a:spLocks noChangeShapeType="1"/>
          </p:cNvSpPr>
          <p:nvPr/>
        </p:nvSpPr>
        <p:spPr bwMode="auto">
          <a:xfrm>
            <a:off x="4857750" y="3810000"/>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98" name="Line 34"/>
          <p:cNvSpPr>
            <a:spLocks noChangeShapeType="1"/>
          </p:cNvSpPr>
          <p:nvPr/>
        </p:nvSpPr>
        <p:spPr bwMode="auto">
          <a:xfrm>
            <a:off x="5630862" y="3810000"/>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99" name="Line 35"/>
          <p:cNvSpPr>
            <a:spLocks noChangeShapeType="1"/>
          </p:cNvSpPr>
          <p:nvPr/>
        </p:nvSpPr>
        <p:spPr bwMode="auto">
          <a:xfrm>
            <a:off x="6400800" y="3810000"/>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300" name="Line 36"/>
          <p:cNvSpPr>
            <a:spLocks noChangeShapeType="1"/>
          </p:cNvSpPr>
          <p:nvPr/>
        </p:nvSpPr>
        <p:spPr bwMode="auto">
          <a:xfrm>
            <a:off x="2543175" y="3810000"/>
            <a:ext cx="3857625" cy="0"/>
          </a:xfrm>
          <a:prstGeom prst="line">
            <a:avLst/>
          </a:prstGeom>
          <a:noFill/>
          <a:ln w="28575">
            <a:solidFill>
              <a:schemeClr val="tx1"/>
            </a:solidFill>
            <a:round/>
            <a:headEnd/>
            <a:tailEnd/>
          </a:ln>
        </p:spPr>
        <p:txBody>
          <a:bodyPr/>
          <a:lstStyle/>
          <a:p>
            <a:endParaRPr lang="en-US" dirty="0">
              <a:latin typeface="Calibri" pitchFamily="34" charset="0"/>
            </a:endParaRPr>
          </a:p>
        </p:txBody>
      </p:sp>
      <p:sp>
        <p:nvSpPr>
          <p:cNvPr id="11301" name="Rectangle 37"/>
          <p:cNvSpPr>
            <a:spLocks noChangeArrowheads="1"/>
          </p:cNvSpPr>
          <p:nvPr/>
        </p:nvSpPr>
        <p:spPr bwMode="auto">
          <a:xfrm>
            <a:off x="2989840" y="4038600"/>
            <a:ext cx="673100" cy="4572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err="1">
                <a:solidFill>
                  <a:schemeClr val="bg1"/>
                </a:solidFill>
                <a:latin typeface="Calibri" pitchFamily="34" charset="0"/>
              </a:rPr>
              <a:t>Arith</a:t>
            </a:r>
            <a:endParaRPr lang="en-US" sz="1400" dirty="0">
              <a:solidFill>
                <a:schemeClr val="bg1"/>
              </a:solidFill>
              <a:latin typeface="Calibri" pitchFamily="34" charset="0"/>
            </a:endParaRPr>
          </a:p>
        </p:txBody>
      </p:sp>
      <p:sp>
        <p:nvSpPr>
          <p:cNvPr id="11302" name="Line 38"/>
          <p:cNvSpPr>
            <a:spLocks noChangeShapeType="1"/>
          </p:cNvSpPr>
          <p:nvPr/>
        </p:nvSpPr>
        <p:spPr bwMode="auto">
          <a:xfrm>
            <a:off x="3314700" y="3810000"/>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303" name="Line 39"/>
          <p:cNvSpPr>
            <a:spLocks noChangeShapeType="1"/>
          </p:cNvSpPr>
          <p:nvPr/>
        </p:nvSpPr>
        <p:spPr bwMode="auto">
          <a:xfrm>
            <a:off x="1735715" y="4876800"/>
            <a:ext cx="5214696" cy="0"/>
          </a:xfrm>
          <a:prstGeom prst="line">
            <a:avLst/>
          </a:prstGeom>
          <a:noFill/>
          <a:ln w="28575">
            <a:solidFill>
              <a:schemeClr val="tx1"/>
            </a:solidFill>
            <a:round/>
            <a:headEnd/>
            <a:tailEnd/>
          </a:ln>
        </p:spPr>
        <p:txBody>
          <a:bodyPr/>
          <a:lstStyle/>
          <a:p>
            <a:endParaRPr lang="en-US" dirty="0">
              <a:latin typeface="Calibri" pitchFamily="34" charset="0"/>
            </a:endParaRPr>
          </a:p>
        </p:txBody>
      </p:sp>
      <p:grpSp>
        <p:nvGrpSpPr>
          <p:cNvPr id="2" name="Group 40"/>
          <p:cNvGrpSpPr>
            <a:grpSpLocks/>
          </p:cNvGrpSpPr>
          <p:nvPr/>
        </p:nvGrpSpPr>
        <p:grpSpPr bwMode="auto">
          <a:xfrm>
            <a:off x="2507240" y="4495800"/>
            <a:ext cx="3857625" cy="381000"/>
            <a:chOff x="768" y="2016"/>
            <a:chExt cx="1920" cy="144"/>
          </a:xfrm>
        </p:grpSpPr>
        <p:sp>
          <p:nvSpPr>
            <p:cNvPr id="11313" name="Line 41"/>
            <p:cNvSpPr>
              <a:spLocks noChangeShapeType="1"/>
            </p:cNvSpPr>
            <p:nvPr/>
          </p:nvSpPr>
          <p:spPr bwMode="auto">
            <a:xfrm>
              <a:off x="768"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sp>
          <p:nvSpPr>
            <p:cNvPr id="11314" name="Line 42"/>
            <p:cNvSpPr>
              <a:spLocks noChangeShapeType="1"/>
            </p:cNvSpPr>
            <p:nvPr/>
          </p:nvSpPr>
          <p:spPr bwMode="auto">
            <a:xfrm>
              <a:off x="1536"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sp>
          <p:nvSpPr>
            <p:cNvPr id="11315" name="Line 43"/>
            <p:cNvSpPr>
              <a:spLocks noChangeShapeType="1"/>
            </p:cNvSpPr>
            <p:nvPr/>
          </p:nvSpPr>
          <p:spPr bwMode="auto">
            <a:xfrm>
              <a:off x="1920"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sp>
          <p:nvSpPr>
            <p:cNvPr id="11316" name="Line 44"/>
            <p:cNvSpPr>
              <a:spLocks noChangeShapeType="1"/>
            </p:cNvSpPr>
            <p:nvPr/>
          </p:nvSpPr>
          <p:spPr bwMode="auto">
            <a:xfrm>
              <a:off x="2304"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sp>
          <p:nvSpPr>
            <p:cNvPr id="11317" name="Line 45"/>
            <p:cNvSpPr>
              <a:spLocks noChangeShapeType="1"/>
            </p:cNvSpPr>
            <p:nvPr/>
          </p:nvSpPr>
          <p:spPr bwMode="auto">
            <a:xfrm>
              <a:off x="2688"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sp>
          <p:nvSpPr>
            <p:cNvPr id="11318" name="Line 46"/>
            <p:cNvSpPr>
              <a:spLocks noChangeShapeType="1"/>
            </p:cNvSpPr>
            <p:nvPr/>
          </p:nvSpPr>
          <p:spPr bwMode="auto">
            <a:xfrm>
              <a:off x="1152"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grpSp>
      <p:sp>
        <p:nvSpPr>
          <p:cNvPr id="11305" name="Rectangle 47"/>
          <p:cNvSpPr>
            <a:spLocks noChangeArrowheads="1"/>
          </p:cNvSpPr>
          <p:nvPr/>
        </p:nvSpPr>
        <p:spPr bwMode="auto">
          <a:xfrm>
            <a:off x="2796165" y="4829175"/>
            <a:ext cx="1514902" cy="307777"/>
          </a:xfrm>
          <a:prstGeom prst="rect">
            <a:avLst/>
          </a:prstGeom>
          <a:noFill/>
          <a:ln w="9525">
            <a:noFill/>
            <a:miter lim="800000"/>
            <a:headEnd/>
            <a:tailEnd/>
          </a:ln>
        </p:spPr>
        <p:txBody>
          <a:bodyPr wrap="none">
            <a:spAutoFit/>
          </a:bodyPr>
          <a:lstStyle/>
          <a:p>
            <a:pPr eaLnBrk="1" hangingPunct="1">
              <a:lnSpc>
                <a:spcPct val="100000"/>
              </a:lnSpc>
            </a:pPr>
            <a:r>
              <a:rPr lang="en-US" sz="1400" dirty="0">
                <a:latin typeface="Calibri" pitchFamily="34" charset="0"/>
              </a:rPr>
              <a:t>Operation Results</a:t>
            </a:r>
          </a:p>
        </p:txBody>
      </p:sp>
      <p:sp>
        <p:nvSpPr>
          <p:cNvPr id="11306" name="Rectangle 48"/>
          <p:cNvSpPr>
            <a:spLocks noChangeArrowheads="1"/>
          </p:cNvSpPr>
          <p:nvPr/>
        </p:nvSpPr>
        <p:spPr bwMode="auto">
          <a:xfrm>
            <a:off x="2796165" y="1828800"/>
            <a:ext cx="1157287" cy="990600"/>
          </a:xfrm>
          <a:prstGeom prst="rect">
            <a:avLst/>
          </a:prstGeom>
          <a:solidFill>
            <a:srgbClr val="8C4040"/>
          </a:solidFill>
          <a:ln w="9525">
            <a:solidFill>
              <a:schemeClr val="tx1"/>
            </a:solidFill>
            <a:miter lim="800000"/>
            <a:headEnd/>
            <a:tailEnd/>
          </a:ln>
        </p:spPr>
        <p:txBody>
          <a:bodyPr wrap="none"/>
          <a:lstStyle/>
          <a:p>
            <a:pPr algn="ctr" eaLnBrk="1" hangingPunct="1">
              <a:lnSpc>
                <a:spcPct val="100000"/>
              </a:lnSpc>
            </a:pPr>
            <a:r>
              <a:rPr lang="en-US" sz="1400" dirty="0">
                <a:solidFill>
                  <a:schemeClr val="bg1"/>
                </a:solidFill>
                <a:latin typeface="Calibri" pitchFamily="34" charset="0"/>
              </a:rPr>
              <a:t>Retirement</a:t>
            </a:r>
          </a:p>
          <a:p>
            <a:pPr algn="ctr" eaLnBrk="1" hangingPunct="1">
              <a:lnSpc>
                <a:spcPct val="100000"/>
              </a:lnSpc>
            </a:pPr>
            <a:r>
              <a:rPr lang="en-US" sz="1400" dirty="0">
                <a:solidFill>
                  <a:schemeClr val="bg1"/>
                </a:solidFill>
                <a:latin typeface="Calibri" pitchFamily="34" charset="0"/>
              </a:rPr>
              <a:t>Unit</a:t>
            </a:r>
          </a:p>
        </p:txBody>
      </p:sp>
      <p:sp>
        <p:nvSpPr>
          <p:cNvPr id="11307" name="Rectangle 49"/>
          <p:cNvSpPr>
            <a:spLocks noChangeArrowheads="1"/>
          </p:cNvSpPr>
          <p:nvPr/>
        </p:nvSpPr>
        <p:spPr bwMode="auto">
          <a:xfrm>
            <a:off x="2989840" y="2286000"/>
            <a:ext cx="769937" cy="457200"/>
          </a:xfrm>
          <a:prstGeom prst="rect">
            <a:avLst/>
          </a:prstGeom>
          <a:solidFill>
            <a:schemeClr val="bg1">
              <a:lumMod val="50000"/>
            </a:schemeClr>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Register</a:t>
            </a:r>
          </a:p>
          <a:p>
            <a:pPr algn="ctr" eaLnBrk="1" hangingPunct="1">
              <a:lnSpc>
                <a:spcPct val="100000"/>
              </a:lnSpc>
            </a:pPr>
            <a:r>
              <a:rPr lang="en-US" sz="1400" dirty="0">
                <a:solidFill>
                  <a:schemeClr val="bg1"/>
                </a:solidFill>
                <a:latin typeface="Calibri" pitchFamily="34" charset="0"/>
              </a:rPr>
              <a:t>File</a:t>
            </a:r>
          </a:p>
        </p:txBody>
      </p:sp>
      <p:sp>
        <p:nvSpPr>
          <p:cNvPr id="11308" name="Line 50"/>
          <p:cNvSpPr>
            <a:spLocks noChangeShapeType="1"/>
          </p:cNvSpPr>
          <p:nvPr/>
        </p:nvSpPr>
        <p:spPr bwMode="auto">
          <a:xfrm>
            <a:off x="2313565" y="2209800"/>
            <a:ext cx="482600" cy="0"/>
          </a:xfrm>
          <a:prstGeom prst="line">
            <a:avLst/>
          </a:prstGeom>
          <a:noFill/>
          <a:ln w="28575">
            <a:solidFill>
              <a:schemeClr val="tx1"/>
            </a:solidFill>
            <a:prstDash val="sysDot"/>
            <a:round/>
            <a:headEnd/>
            <a:tailEnd type="triangle" w="med" len="med"/>
          </a:ln>
        </p:spPr>
        <p:txBody>
          <a:bodyPr/>
          <a:lstStyle/>
          <a:p>
            <a:endParaRPr lang="en-US" dirty="0">
              <a:latin typeface="Calibri" pitchFamily="34" charset="0"/>
            </a:endParaRPr>
          </a:p>
        </p:txBody>
      </p:sp>
      <p:sp>
        <p:nvSpPr>
          <p:cNvPr id="11309" name="Freeform 51"/>
          <p:cNvSpPr>
            <a:spLocks/>
          </p:cNvSpPr>
          <p:nvPr/>
        </p:nvSpPr>
        <p:spPr bwMode="auto">
          <a:xfrm flipH="1">
            <a:off x="1904999" y="2667000"/>
            <a:ext cx="891166" cy="2209800"/>
          </a:xfrm>
          <a:custGeom>
            <a:avLst/>
            <a:gdLst>
              <a:gd name="T0" fmla="*/ 0 w 144"/>
              <a:gd name="T1" fmla="*/ 0 h 864"/>
              <a:gd name="T2" fmla="*/ 144 w 144"/>
              <a:gd name="T3" fmla="*/ 0 h 864"/>
              <a:gd name="T4" fmla="*/ 144 w 144"/>
              <a:gd name="T5" fmla="*/ 864 h 864"/>
              <a:gd name="T6" fmla="*/ 0 60000 65536"/>
              <a:gd name="T7" fmla="*/ 0 60000 65536"/>
              <a:gd name="T8" fmla="*/ 0 60000 65536"/>
              <a:gd name="T9" fmla="*/ 0 w 144"/>
              <a:gd name="T10" fmla="*/ 0 h 864"/>
              <a:gd name="T11" fmla="*/ 144 w 144"/>
              <a:gd name="T12" fmla="*/ 864 h 864"/>
            </a:gdLst>
            <a:ahLst/>
            <a:cxnLst>
              <a:cxn ang="T6">
                <a:pos x="T0" y="T1"/>
              </a:cxn>
              <a:cxn ang="T7">
                <a:pos x="T2" y="T3"/>
              </a:cxn>
              <a:cxn ang="T8">
                <a:pos x="T4" y="T5"/>
              </a:cxn>
            </a:cxnLst>
            <a:rect l="T9" t="T10" r="T11" b="T12"/>
            <a:pathLst>
              <a:path w="144" h="864">
                <a:moveTo>
                  <a:pt x="0" y="0"/>
                </a:moveTo>
                <a:lnTo>
                  <a:pt x="144" y="0"/>
                </a:lnTo>
                <a:lnTo>
                  <a:pt x="144" y="864"/>
                </a:lnTo>
              </a:path>
            </a:pathLst>
          </a:custGeom>
          <a:noFill/>
          <a:ln w="19050">
            <a:solidFill>
              <a:schemeClr val="tx1"/>
            </a:solidFill>
            <a:round/>
            <a:headEnd type="triangle" w="med" len="med"/>
            <a:tailEnd/>
          </a:ln>
        </p:spPr>
        <p:txBody>
          <a:bodyPr/>
          <a:lstStyle/>
          <a:p>
            <a:endParaRPr lang="en-US" dirty="0">
              <a:latin typeface="Calibri" pitchFamily="34" charset="0"/>
            </a:endParaRPr>
          </a:p>
        </p:txBody>
      </p:sp>
      <p:sp>
        <p:nvSpPr>
          <p:cNvPr id="11310" name="Text Box 52"/>
          <p:cNvSpPr txBox="1">
            <a:spLocks noChangeArrowheads="1"/>
          </p:cNvSpPr>
          <p:nvPr/>
        </p:nvSpPr>
        <p:spPr bwMode="auto">
          <a:xfrm>
            <a:off x="457200" y="3159100"/>
            <a:ext cx="1445203" cy="307777"/>
          </a:xfrm>
          <a:prstGeom prst="rect">
            <a:avLst/>
          </a:prstGeom>
          <a:noFill/>
          <a:ln w="9525">
            <a:noFill/>
            <a:miter lim="800000"/>
            <a:headEnd/>
            <a:tailEnd/>
          </a:ln>
        </p:spPr>
        <p:txBody>
          <a:bodyPr wrap="none">
            <a:spAutoFit/>
          </a:bodyPr>
          <a:lstStyle/>
          <a:p>
            <a:pPr algn="r" eaLnBrk="1" hangingPunct="1">
              <a:lnSpc>
                <a:spcPct val="100000"/>
              </a:lnSpc>
            </a:pPr>
            <a:r>
              <a:rPr lang="en-US" sz="1400" dirty="0">
                <a:latin typeface="Calibri" pitchFamily="34" charset="0"/>
              </a:rPr>
              <a:t>Register Updates</a:t>
            </a:r>
          </a:p>
        </p:txBody>
      </p:sp>
      <p:sp>
        <p:nvSpPr>
          <p:cNvPr id="11311" name="Line 53"/>
          <p:cNvSpPr>
            <a:spLocks noChangeShapeType="1"/>
          </p:cNvSpPr>
          <p:nvPr/>
        </p:nvSpPr>
        <p:spPr bwMode="auto">
          <a:xfrm>
            <a:off x="3759777" y="2514600"/>
            <a:ext cx="48260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312" name="Freeform 54"/>
          <p:cNvSpPr>
            <a:spLocks/>
          </p:cNvSpPr>
          <p:nvPr/>
        </p:nvSpPr>
        <p:spPr bwMode="auto">
          <a:xfrm>
            <a:off x="3856615" y="2819400"/>
            <a:ext cx="963612" cy="228600"/>
          </a:xfrm>
          <a:custGeom>
            <a:avLst/>
            <a:gdLst>
              <a:gd name="T0" fmla="*/ 480 w 480"/>
              <a:gd name="T1" fmla="*/ 144 h 144"/>
              <a:gd name="T2" fmla="*/ 0 w 480"/>
              <a:gd name="T3" fmla="*/ 144 h 144"/>
              <a:gd name="T4" fmla="*/ 0 w 480"/>
              <a:gd name="T5" fmla="*/ 0 h 144"/>
              <a:gd name="T6" fmla="*/ 0 60000 65536"/>
              <a:gd name="T7" fmla="*/ 0 60000 65536"/>
              <a:gd name="T8" fmla="*/ 0 60000 65536"/>
              <a:gd name="T9" fmla="*/ 0 w 480"/>
              <a:gd name="T10" fmla="*/ 0 h 144"/>
              <a:gd name="T11" fmla="*/ 480 w 480"/>
              <a:gd name="T12" fmla="*/ 144 h 144"/>
            </a:gdLst>
            <a:ahLst/>
            <a:cxnLst>
              <a:cxn ang="T6">
                <a:pos x="T0" y="T1"/>
              </a:cxn>
              <a:cxn ang="T7">
                <a:pos x="T2" y="T3"/>
              </a:cxn>
              <a:cxn ang="T8">
                <a:pos x="T4" y="T5"/>
              </a:cxn>
            </a:cxnLst>
            <a:rect l="T9" t="T10" r="T11" b="T12"/>
            <a:pathLst>
              <a:path w="480" h="144">
                <a:moveTo>
                  <a:pt x="480" y="144"/>
                </a:moveTo>
                <a:lnTo>
                  <a:pt x="0" y="144"/>
                </a:lnTo>
                <a:lnTo>
                  <a:pt x="0" y="0"/>
                </a:lnTo>
              </a:path>
            </a:pathLst>
          </a:custGeom>
          <a:noFill/>
          <a:ln w="28575">
            <a:solidFill>
              <a:schemeClr val="tx1"/>
            </a:solidFill>
            <a:round/>
            <a:headEnd/>
            <a:tailEnd type="triangle" w="med" len="med"/>
          </a:ln>
        </p:spPr>
        <p:txBody>
          <a:bodyPr/>
          <a:lstStyle/>
          <a:p>
            <a:endParaRPr lang="en-US" dirty="0">
              <a:latin typeface="Calibri" pitchFamily="34" charset="0"/>
            </a:endParaRPr>
          </a:p>
        </p:txBody>
      </p:sp>
    </p:spTree>
    <p:extLst>
      <p:ext uri="{BB962C8B-B14F-4D97-AF65-F5344CB8AC3E}">
        <p14:creationId xmlns:p14="http://schemas.microsoft.com/office/powerpoint/2010/main" val="103633031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9" name="Rectangle 3"/>
          <p:cNvSpPr>
            <a:spLocks noGrp="1" noChangeArrowheads="1"/>
          </p:cNvSpPr>
          <p:nvPr>
            <p:ph type="body" idx="1"/>
          </p:nvPr>
        </p:nvSpPr>
        <p:spPr>
          <a:xfrm>
            <a:off x="442913" y="1220788"/>
            <a:ext cx="8624887" cy="5140325"/>
          </a:xfrm>
        </p:spPr>
        <p:txBody>
          <a:bodyPr/>
          <a:lstStyle/>
          <a:p>
            <a:pPr marL="284163" indent="-284163" eaLnBrk="1" hangingPunct="1">
              <a:defRPr/>
            </a:pPr>
            <a:r>
              <a:rPr lang="en-US" dirty="0">
                <a:solidFill>
                  <a:srgbClr val="990000"/>
                </a:solidFill>
              </a:rPr>
              <a:t>Instruction Control Unit </a:t>
            </a:r>
            <a:r>
              <a:rPr lang="en-US" dirty="0"/>
              <a:t>must work well ahead of </a:t>
            </a:r>
            <a:r>
              <a:rPr lang="en-US" dirty="0">
                <a:solidFill>
                  <a:srgbClr val="990000"/>
                </a:solidFill>
              </a:rPr>
              <a:t>Execution Unit</a:t>
            </a:r>
            <a:br>
              <a:rPr lang="en-US" dirty="0"/>
            </a:br>
            <a:r>
              <a:rPr lang="en-US" dirty="0"/>
              <a:t>to generate enough operations to keep EU busy</a:t>
            </a:r>
          </a:p>
          <a:p>
            <a:pPr marL="285750" lvl="1" indent="-171450" eaLnBrk="1" hangingPunct="1">
              <a:defRPr/>
            </a:pPr>
            <a:endParaRPr lang="en-US" dirty="0"/>
          </a:p>
          <a:p>
            <a:pPr marL="285750" lvl="1" indent="-171450" eaLnBrk="1" hangingPunct="1">
              <a:defRPr/>
            </a:pPr>
            <a:endParaRPr lang="en-US" dirty="0"/>
          </a:p>
          <a:p>
            <a:pPr marL="285750" lvl="1" indent="-171450" eaLnBrk="1" hangingPunct="1">
              <a:defRPr/>
            </a:pPr>
            <a:endParaRPr lang="en-US" dirty="0"/>
          </a:p>
          <a:p>
            <a:pPr marL="285750" lvl="1" indent="-171450" eaLnBrk="1" hangingPunct="1">
              <a:defRPr/>
            </a:pPr>
            <a:endParaRPr lang="en-US" dirty="0"/>
          </a:p>
          <a:p>
            <a:pPr marL="285750" lvl="1" indent="-171450" eaLnBrk="1" hangingPunct="1">
              <a:defRPr/>
            </a:pPr>
            <a:endParaRPr lang="en-US" dirty="0"/>
          </a:p>
          <a:p>
            <a:pPr marL="285750" lvl="1" indent="-171450" eaLnBrk="1" hangingPunct="1">
              <a:defRPr/>
            </a:pPr>
            <a:endParaRPr lang="en-US" dirty="0"/>
          </a:p>
          <a:p>
            <a:pPr marL="285750" lvl="1" indent="-171450" eaLnBrk="1" hangingPunct="1">
              <a:defRPr/>
            </a:pPr>
            <a:endParaRPr lang="en-US" dirty="0"/>
          </a:p>
          <a:p>
            <a:pPr marL="0" indent="0">
              <a:buNone/>
              <a:defRPr/>
            </a:pPr>
            <a:endParaRPr lang="en-US" dirty="0"/>
          </a:p>
          <a:p>
            <a:pPr marL="0" indent="0">
              <a:buNone/>
              <a:defRPr/>
            </a:pPr>
            <a:r>
              <a:rPr lang="en-US" dirty="0"/>
              <a:t>If the CPU has to wait for the result of the </a:t>
            </a:r>
            <a:r>
              <a:rPr lang="en-US" dirty="0" err="1"/>
              <a:t>cmp</a:t>
            </a:r>
            <a:r>
              <a:rPr lang="en-US" dirty="0"/>
              <a:t> before continuing to fetch instructions, may waste tens of cycles doing nothing!</a:t>
            </a:r>
          </a:p>
        </p:txBody>
      </p:sp>
      <p:sp>
        <p:nvSpPr>
          <p:cNvPr id="9" name="Rectangle 4"/>
          <p:cNvSpPr>
            <a:spLocks noChangeArrowheads="1"/>
          </p:cNvSpPr>
          <p:nvPr/>
        </p:nvSpPr>
        <p:spPr bwMode="auto">
          <a:xfrm>
            <a:off x="1143000" y="2506308"/>
            <a:ext cx="4615445" cy="2305760"/>
          </a:xfrm>
          <a:prstGeom prst="rect">
            <a:avLst/>
          </a:prstGeom>
          <a:solidFill>
            <a:schemeClr val="bg1">
              <a:lumMod val="95000"/>
            </a:schemeClr>
          </a:solidFill>
          <a:ln w="19050" cmpd="dbl">
            <a:solidFill>
              <a:schemeClr val="tx1"/>
            </a:solidFill>
            <a:miter lim="800000"/>
            <a:headEnd/>
            <a:tailEnd/>
          </a:ln>
        </p:spPr>
        <p:txBody>
          <a:bodyPr wrap="none" lIns="90487" tIns="44450" rIns="90487" bIns="44450">
            <a:spAutoFit/>
          </a:bodyPr>
          <a:lstStyle/>
          <a:p>
            <a:pPr>
              <a:lnSpc>
                <a:spcPct val="100000"/>
              </a:lnSpc>
              <a:tabLst>
                <a:tab pos="685800" algn="l"/>
                <a:tab pos="1435100" algn="l"/>
                <a:tab pos="3606800" algn="l"/>
                <a:tab pos="4686300" algn="l"/>
              </a:tabLst>
            </a:pPr>
            <a:r>
              <a:rPr lang="nl-NL" sz="1800" dirty="0">
                <a:latin typeface="Courier New" pitchFamily="49" charset="0"/>
              </a:rPr>
              <a:t>  404663:  </a:t>
            </a:r>
            <a:r>
              <a:rPr lang="nl-NL" sz="1800" dirty="0" err="1">
                <a:latin typeface="Courier New" pitchFamily="49" charset="0"/>
              </a:rPr>
              <a:t>mov</a:t>
            </a:r>
            <a:r>
              <a:rPr lang="nl-NL" sz="1800" dirty="0">
                <a:latin typeface="Courier New" pitchFamily="49" charset="0"/>
              </a:rPr>
              <a:t>    $0x0,%eax</a:t>
            </a:r>
          </a:p>
          <a:p>
            <a:pPr>
              <a:lnSpc>
                <a:spcPct val="100000"/>
              </a:lnSpc>
              <a:tabLst>
                <a:tab pos="685800" algn="l"/>
                <a:tab pos="1435100" algn="l"/>
                <a:tab pos="3606800" algn="l"/>
                <a:tab pos="4686300" algn="l"/>
              </a:tabLst>
            </a:pPr>
            <a:r>
              <a:rPr lang="nl-NL" sz="1800" dirty="0">
                <a:latin typeface="Courier New" pitchFamily="49" charset="0"/>
              </a:rPr>
              <a:t>  404668:  </a:t>
            </a:r>
            <a:r>
              <a:rPr lang="nl-NL" sz="1800" dirty="0" err="1">
                <a:latin typeface="Courier New" pitchFamily="49" charset="0"/>
              </a:rPr>
              <a:t>cmp</a:t>
            </a:r>
            <a:r>
              <a:rPr lang="nl-NL" sz="1800" dirty="0">
                <a:latin typeface="Courier New" pitchFamily="49" charset="0"/>
              </a:rPr>
              <a:t>    (%</a:t>
            </a:r>
            <a:r>
              <a:rPr lang="nl-NL" sz="1800" dirty="0" err="1">
                <a:latin typeface="Courier New" pitchFamily="49" charset="0"/>
              </a:rPr>
              <a:t>rdi</a:t>
            </a:r>
            <a:r>
              <a:rPr lang="nl-NL" sz="1800" dirty="0">
                <a:latin typeface="Courier New" pitchFamily="49" charset="0"/>
              </a:rPr>
              <a:t>),%</a:t>
            </a:r>
            <a:r>
              <a:rPr lang="nl-NL" sz="1800" dirty="0" err="1">
                <a:latin typeface="Courier New" pitchFamily="49" charset="0"/>
              </a:rPr>
              <a:t>rsi</a:t>
            </a:r>
            <a:endParaRPr lang="nl-NL" sz="1800" dirty="0">
              <a:latin typeface="Courier New" pitchFamily="49" charset="0"/>
            </a:endParaRPr>
          </a:p>
          <a:p>
            <a:pPr>
              <a:lnSpc>
                <a:spcPct val="100000"/>
              </a:lnSpc>
              <a:tabLst>
                <a:tab pos="685800" algn="l"/>
                <a:tab pos="1435100" algn="l"/>
                <a:tab pos="3606800" algn="l"/>
                <a:tab pos="4686300" algn="l"/>
              </a:tabLst>
            </a:pPr>
            <a:r>
              <a:rPr lang="nl-NL" sz="1800" dirty="0">
                <a:latin typeface="Courier New" pitchFamily="49" charset="0"/>
              </a:rPr>
              <a:t>  </a:t>
            </a:r>
            <a:r>
              <a:rPr lang="nl-NL" sz="1800" i="1" dirty="0">
                <a:latin typeface="Courier New" pitchFamily="49" charset="0"/>
              </a:rPr>
              <a:t>40466b:  </a:t>
            </a:r>
            <a:r>
              <a:rPr lang="nl-NL" sz="1800" i="1" dirty="0" err="1">
                <a:latin typeface="Courier New" pitchFamily="49" charset="0"/>
              </a:rPr>
              <a:t>jge</a:t>
            </a:r>
            <a:r>
              <a:rPr lang="nl-NL" sz="1800" i="1" dirty="0">
                <a:latin typeface="Courier New" pitchFamily="49" charset="0"/>
              </a:rPr>
              <a:t>    404685</a:t>
            </a:r>
          </a:p>
          <a:p>
            <a:pPr>
              <a:lnSpc>
                <a:spcPct val="100000"/>
              </a:lnSpc>
              <a:tabLst>
                <a:tab pos="685800" algn="l"/>
                <a:tab pos="1435100" algn="l"/>
                <a:tab pos="3606800" algn="l"/>
                <a:tab pos="4686300" algn="l"/>
              </a:tabLst>
            </a:pPr>
            <a:r>
              <a:rPr lang="nl-NL" sz="1800" dirty="0">
                <a:latin typeface="Courier New" pitchFamily="49" charset="0"/>
              </a:rPr>
              <a:t>  40466d:  </a:t>
            </a:r>
            <a:r>
              <a:rPr lang="nl-NL" sz="1800" dirty="0" err="1">
                <a:latin typeface="Courier New" pitchFamily="49" charset="0"/>
              </a:rPr>
              <a:t>mov</a:t>
            </a:r>
            <a:r>
              <a:rPr lang="nl-NL" sz="1800" dirty="0">
                <a:latin typeface="Courier New" pitchFamily="49" charset="0"/>
              </a:rPr>
              <a:t>    0x8(%</a:t>
            </a:r>
            <a:r>
              <a:rPr lang="nl-NL" sz="1800" dirty="0" err="1">
                <a:latin typeface="Courier New" pitchFamily="49" charset="0"/>
              </a:rPr>
              <a:t>rdi</a:t>
            </a:r>
            <a:r>
              <a:rPr lang="nl-NL" sz="1800" dirty="0">
                <a:latin typeface="Courier New" pitchFamily="49" charset="0"/>
              </a:rPr>
              <a:t>),%</a:t>
            </a:r>
            <a:r>
              <a:rPr lang="nl-NL" sz="1800" dirty="0" err="1">
                <a:latin typeface="Courier New" pitchFamily="49" charset="0"/>
              </a:rPr>
              <a:t>rax</a:t>
            </a:r>
            <a:endParaRPr lang="nl-NL" sz="1800" dirty="0">
              <a:latin typeface="Courier New" pitchFamily="49" charset="0"/>
            </a:endParaRPr>
          </a:p>
          <a:p>
            <a:pPr>
              <a:lnSpc>
                <a:spcPct val="100000"/>
              </a:lnSpc>
              <a:tabLst>
                <a:tab pos="685800" algn="l"/>
                <a:tab pos="1435100" algn="l"/>
                <a:tab pos="3606800" algn="l"/>
                <a:tab pos="4686300" algn="l"/>
              </a:tabLst>
            </a:pPr>
            <a:r>
              <a:rPr lang="nl-NL" sz="1800" dirty="0">
                <a:latin typeface="Courier New" pitchFamily="49" charset="0"/>
              </a:rPr>
              <a:t>   </a:t>
            </a:r>
          </a:p>
          <a:p>
            <a:pPr>
              <a:lnSpc>
                <a:spcPct val="100000"/>
              </a:lnSpc>
              <a:tabLst>
                <a:tab pos="685800" algn="l"/>
                <a:tab pos="1435100" algn="l"/>
                <a:tab pos="3606800" algn="l"/>
                <a:tab pos="4686300" algn="l"/>
              </a:tabLst>
            </a:pPr>
            <a:r>
              <a:rPr lang="nl-NL" sz="1800" dirty="0">
                <a:latin typeface="Courier New" pitchFamily="49" charset="0"/>
              </a:rPr>
              <a:t>   . . .</a:t>
            </a:r>
          </a:p>
          <a:p>
            <a:pPr>
              <a:lnSpc>
                <a:spcPct val="100000"/>
              </a:lnSpc>
              <a:tabLst>
                <a:tab pos="685800" algn="l"/>
                <a:tab pos="1435100" algn="l"/>
                <a:tab pos="3606800" algn="l"/>
                <a:tab pos="4686300" algn="l"/>
              </a:tabLst>
            </a:pPr>
            <a:endParaRPr lang="nl-NL" sz="1800" dirty="0">
              <a:latin typeface="Courier New" pitchFamily="49" charset="0"/>
            </a:endParaRPr>
          </a:p>
          <a:p>
            <a:pPr>
              <a:lnSpc>
                <a:spcPct val="100000"/>
              </a:lnSpc>
              <a:tabLst>
                <a:tab pos="685800" algn="l"/>
                <a:tab pos="1435100" algn="l"/>
                <a:tab pos="3606800" algn="l"/>
                <a:tab pos="4686300" algn="l"/>
              </a:tabLst>
            </a:pPr>
            <a:r>
              <a:rPr lang="nl-NL" sz="1800" dirty="0">
                <a:latin typeface="Courier New" pitchFamily="49" charset="0"/>
              </a:rPr>
              <a:t>  404685:  </a:t>
            </a:r>
            <a:r>
              <a:rPr lang="nl-NL" sz="1800" dirty="0" err="1">
                <a:latin typeface="Courier New" pitchFamily="49" charset="0"/>
              </a:rPr>
              <a:t>repz</a:t>
            </a:r>
            <a:r>
              <a:rPr lang="nl-NL" sz="1800" dirty="0">
                <a:latin typeface="Courier New" pitchFamily="49" charset="0"/>
              </a:rPr>
              <a:t> </a:t>
            </a:r>
            <a:r>
              <a:rPr lang="nl-NL" sz="1800" dirty="0" err="1">
                <a:latin typeface="Courier New" pitchFamily="49" charset="0"/>
              </a:rPr>
              <a:t>retq</a:t>
            </a:r>
            <a:endParaRPr lang="nl-NL" sz="1800" dirty="0">
              <a:latin typeface="Courier New" pitchFamily="49" charset="0"/>
            </a:endParaRPr>
          </a:p>
        </p:txBody>
      </p:sp>
      <p:sp>
        <p:nvSpPr>
          <p:cNvPr id="664578" name="Rectangle 2"/>
          <p:cNvSpPr>
            <a:spLocks noGrp="1" noChangeArrowheads="1"/>
          </p:cNvSpPr>
          <p:nvPr>
            <p:ph type="title"/>
          </p:nvPr>
        </p:nvSpPr>
        <p:spPr>
          <a:xfrm>
            <a:off x="457200" y="533400"/>
            <a:ext cx="6421438" cy="573087"/>
          </a:xfrm>
        </p:spPr>
        <p:txBody>
          <a:bodyPr/>
          <a:lstStyle/>
          <a:p>
            <a:pPr eaLnBrk="1" hangingPunct="1">
              <a:defRPr/>
            </a:pPr>
            <a:r>
              <a:rPr lang="en-US" dirty="0"/>
              <a:t>Branches Are A Challenge</a:t>
            </a:r>
          </a:p>
        </p:txBody>
      </p:sp>
      <p:sp>
        <p:nvSpPr>
          <p:cNvPr id="48133" name="AutoShape 5"/>
          <p:cNvSpPr>
            <a:spLocks/>
          </p:cNvSpPr>
          <p:nvPr/>
        </p:nvSpPr>
        <p:spPr bwMode="auto">
          <a:xfrm>
            <a:off x="5792916" y="2514600"/>
            <a:ext cx="304800" cy="509814"/>
          </a:xfrm>
          <a:prstGeom prst="rightBrace">
            <a:avLst>
              <a:gd name="adj1" fmla="val 16667"/>
              <a:gd name="adj2" fmla="val 50000"/>
            </a:avLst>
          </a:prstGeom>
          <a:noFill/>
          <a:ln w="25400">
            <a:solidFill>
              <a:schemeClr val="tx1"/>
            </a:solidFill>
            <a:round/>
            <a:headEnd/>
            <a:tailEnd/>
          </a:ln>
        </p:spPr>
        <p:txBody>
          <a:bodyPr wrap="none" anchor="ctr"/>
          <a:lstStyle/>
          <a:p>
            <a:endParaRPr lang="en-US" dirty="0">
              <a:latin typeface="Calibri" pitchFamily="34" charset="0"/>
            </a:endParaRPr>
          </a:p>
        </p:txBody>
      </p:sp>
      <p:sp>
        <p:nvSpPr>
          <p:cNvPr id="48135" name="Text Box 7"/>
          <p:cNvSpPr txBox="1">
            <a:spLocks noChangeArrowheads="1"/>
          </p:cNvSpPr>
          <p:nvPr/>
        </p:nvSpPr>
        <p:spPr bwMode="auto">
          <a:xfrm>
            <a:off x="6172835" y="2562749"/>
            <a:ext cx="1411605" cy="461665"/>
          </a:xfrm>
          <a:prstGeom prst="rect">
            <a:avLst/>
          </a:prstGeom>
          <a:noFill/>
          <a:ln w="25400">
            <a:noFill/>
            <a:miter lim="800000"/>
            <a:headEnd/>
            <a:tailEnd/>
          </a:ln>
        </p:spPr>
        <p:txBody>
          <a:bodyPr wrap="none">
            <a:spAutoFit/>
          </a:bodyPr>
          <a:lstStyle/>
          <a:p>
            <a:pPr>
              <a:lnSpc>
                <a:spcPct val="100000"/>
              </a:lnSpc>
            </a:pPr>
            <a:r>
              <a:rPr lang="en-US" dirty="0">
                <a:latin typeface="Calibri" pitchFamily="34" charset="0"/>
              </a:rPr>
              <a:t>Executing</a:t>
            </a:r>
          </a:p>
        </p:txBody>
      </p:sp>
      <p:sp>
        <p:nvSpPr>
          <p:cNvPr id="48136" name="Text Box 8"/>
          <p:cNvSpPr txBox="1">
            <a:spLocks noChangeArrowheads="1"/>
          </p:cNvSpPr>
          <p:nvPr/>
        </p:nvSpPr>
        <p:spPr bwMode="auto">
          <a:xfrm>
            <a:off x="6622835" y="3045767"/>
            <a:ext cx="1976438" cy="1200329"/>
          </a:xfrm>
          <a:prstGeom prst="rect">
            <a:avLst/>
          </a:prstGeom>
          <a:noFill/>
          <a:ln w="25400">
            <a:noFill/>
            <a:miter lim="800000"/>
            <a:headEnd/>
            <a:tailEnd/>
          </a:ln>
        </p:spPr>
        <p:txBody>
          <a:bodyPr wrap="none">
            <a:spAutoFit/>
          </a:bodyPr>
          <a:lstStyle/>
          <a:p>
            <a:pPr>
              <a:lnSpc>
                <a:spcPct val="100000"/>
              </a:lnSpc>
            </a:pPr>
            <a:r>
              <a:rPr lang="en-US" dirty="0">
                <a:solidFill>
                  <a:srgbClr val="990000"/>
                </a:solidFill>
                <a:latin typeface="Calibri" pitchFamily="34" charset="0"/>
              </a:rPr>
              <a:t>Need to know</a:t>
            </a:r>
            <a:br>
              <a:rPr lang="en-US" dirty="0">
                <a:solidFill>
                  <a:srgbClr val="990000"/>
                </a:solidFill>
                <a:latin typeface="Calibri" pitchFamily="34" charset="0"/>
              </a:rPr>
            </a:br>
            <a:r>
              <a:rPr lang="en-US" dirty="0">
                <a:solidFill>
                  <a:srgbClr val="990000"/>
                </a:solidFill>
                <a:latin typeface="Calibri" pitchFamily="34" charset="0"/>
              </a:rPr>
              <a:t>which way to</a:t>
            </a:r>
            <a:br>
              <a:rPr lang="en-US" dirty="0">
                <a:solidFill>
                  <a:srgbClr val="990000"/>
                </a:solidFill>
                <a:latin typeface="Calibri" pitchFamily="34" charset="0"/>
              </a:rPr>
            </a:br>
            <a:r>
              <a:rPr lang="en-US" dirty="0">
                <a:solidFill>
                  <a:srgbClr val="990000"/>
                </a:solidFill>
                <a:latin typeface="Calibri" pitchFamily="34" charset="0"/>
              </a:rPr>
              <a:t>branch …</a:t>
            </a:r>
          </a:p>
        </p:txBody>
      </p:sp>
      <p:cxnSp>
        <p:nvCxnSpPr>
          <p:cNvPr id="10" name="Straight Arrow Connector 9"/>
          <p:cNvCxnSpPr/>
          <p:nvPr/>
        </p:nvCxnSpPr>
        <p:spPr bwMode="auto">
          <a:xfrm flipH="1">
            <a:off x="5257800" y="3276600"/>
            <a:ext cx="1295400" cy="0"/>
          </a:xfrm>
          <a:prstGeom prst="straightConnector1">
            <a:avLst/>
          </a:prstGeom>
          <a:noFill/>
          <a:ln w="25400" cap="flat" cmpd="sng" algn="ctr">
            <a:solidFill>
              <a:srgbClr val="990000"/>
            </a:solidFill>
            <a:prstDash val="solid"/>
            <a:round/>
            <a:headEnd type="none" w="med" len="med"/>
            <a:tailEnd type="arrow"/>
          </a:ln>
          <a:effectLst/>
        </p:spPr>
      </p:cxnSp>
    </p:spTree>
    <p:extLst>
      <p:ext uri="{BB962C8B-B14F-4D97-AF65-F5344CB8AC3E}">
        <p14:creationId xmlns:p14="http://schemas.microsoft.com/office/powerpoint/2010/main" val="376459039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9" name="Rectangle 3"/>
          <p:cNvSpPr>
            <a:spLocks noGrp="1" noChangeArrowheads="1"/>
          </p:cNvSpPr>
          <p:nvPr>
            <p:ph type="body" idx="1"/>
          </p:nvPr>
        </p:nvSpPr>
        <p:spPr>
          <a:xfrm>
            <a:off x="442913" y="1220788"/>
            <a:ext cx="8624887" cy="5140325"/>
          </a:xfrm>
        </p:spPr>
        <p:txBody>
          <a:bodyPr/>
          <a:lstStyle/>
          <a:p>
            <a:pPr eaLnBrk="1" hangingPunct="1">
              <a:defRPr/>
            </a:pPr>
            <a:r>
              <a:rPr lang="en-US" i="1" dirty="0"/>
              <a:t>Guess</a:t>
            </a:r>
            <a:r>
              <a:rPr lang="en-US" dirty="0"/>
              <a:t> which way branch will go</a:t>
            </a:r>
          </a:p>
          <a:p>
            <a:pPr lvl="1" eaLnBrk="1" hangingPunct="1">
              <a:defRPr/>
            </a:pPr>
            <a:r>
              <a:rPr lang="en-US" dirty="0"/>
              <a:t>Begin executing instructions at predicted position</a:t>
            </a:r>
          </a:p>
          <a:p>
            <a:pPr lvl="1">
              <a:defRPr/>
            </a:pPr>
            <a:r>
              <a:rPr lang="en-US" dirty="0"/>
              <a:t>But don’t actually modify register or memory data</a:t>
            </a:r>
          </a:p>
        </p:txBody>
      </p:sp>
      <p:sp>
        <p:nvSpPr>
          <p:cNvPr id="9" name="Rectangle 4"/>
          <p:cNvSpPr>
            <a:spLocks noChangeArrowheads="1"/>
          </p:cNvSpPr>
          <p:nvPr/>
        </p:nvSpPr>
        <p:spPr bwMode="auto">
          <a:xfrm>
            <a:off x="1143000" y="2506308"/>
            <a:ext cx="4615445" cy="2305760"/>
          </a:xfrm>
          <a:prstGeom prst="rect">
            <a:avLst/>
          </a:prstGeom>
          <a:solidFill>
            <a:schemeClr val="bg1">
              <a:lumMod val="95000"/>
            </a:schemeClr>
          </a:solidFill>
          <a:ln w="19050" cmpd="dbl">
            <a:solidFill>
              <a:schemeClr val="tx1"/>
            </a:solidFill>
            <a:miter lim="800000"/>
            <a:headEnd/>
            <a:tailEnd/>
          </a:ln>
        </p:spPr>
        <p:txBody>
          <a:bodyPr wrap="none" lIns="90487" tIns="44450" rIns="90487" bIns="44450">
            <a:spAutoFit/>
          </a:bodyPr>
          <a:lstStyle/>
          <a:p>
            <a:pPr>
              <a:lnSpc>
                <a:spcPct val="100000"/>
              </a:lnSpc>
              <a:tabLst>
                <a:tab pos="685800" algn="l"/>
                <a:tab pos="1435100" algn="l"/>
                <a:tab pos="3606800" algn="l"/>
                <a:tab pos="4686300" algn="l"/>
              </a:tabLst>
            </a:pPr>
            <a:r>
              <a:rPr lang="nl-NL" sz="1800" dirty="0">
                <a:latin typeface="Courier New" pitchFamily="49" charset="0"/>
              </a:rPr>
              <a:t>  404663:  </a:t>
            </a:r>
            <a:r>
              <a:rPr lang="nl-NL" sz="1800" dirty="0" err="1">
                <a:latin typeface="Courier New" pitchFamily="49" charset="0"/>
              </a:rPr>
              <a:t>mov</a:t>
            </a:r>
            <a:r>
              <a:rPr lang="nl-NL" sz="1800" dirty="0">
                <a:latin typeface="Courier New" pitchFamily="49" charset="0"/>
              </a:rPr>
              <a:t>    $0x0,%eax</a:t>
            </a:r>
          </a:p>
          <a:p>
            <a:pPr>
              <a:lnSpc>
                <a:spcPct val="100000"/>
              </a:lnSpc>
              <a:tabLst>
                <a:tab pos="685800" algn="l"/>
                <a:tab pos="1435100" algn="l"/>
                <a:tab pos="3606800" algn="l"/>
                <a:tab pos="4686300" algn="l"/>
              </a:tabLst>
            </a:pPr>
            <a:r>
              <a:rPr lang="nl-NL" sz="1800" dirty="0">
                <a:latin typeface="Courier New" pitchFamily="49" charset="0"/>
              </a:rPr>
              <a:t>  404668:  </a:t>
            </a:r>
            <a:r>
              <a:rPr lang="nl-NL" sz="1800" dirty="0" err="1">
                <a:latin typeface="Courier New" pitchFamily="49" charset="0"/>
              </a:rPr>
              <a:t>cmp</a:t>
            </a:r>
            <a:r>
              <a:rPr lang="nl-NL" sz="1800" dirty="0">
                <a:latin typeface="Courier New" pitchFamily="49" charset="0"/>
              </a:rPr>
              <a:t>    (%</a:t>
            </a:r>
            <a:r>
              <a:rPr lang="nl-NL" sz="1800" dirty="0" err="1">
                <a:latin typeface="Courier New" pitchFamily="49" charset="0"/>
              </a:rPr>
              <a:t>rdi</a:t>
            </a:r>
            <a:r>
              <a:rPr lang="nl-NL" sz="1800" dirty="0">
                <a:latin typeface="Courier New" pitchFamily="49" charset="0"/>
              </a:rPr>
              <a:t>),%</a:t>
            </a:r>
            <a:r>
              <a:rPr lang="nl-NL" sz="1800" dirty="0" err="1">
                <a:latin typeface="Courier New" pitchFamily="49" charset="0"/>
              </a:rPr>
              <a:t>rsi</a:t>
            </a:r>
            <a:endParaRPr lang="nl-NL" sz="1800" dirty="0">
              <a:latin typeface="Courier New" pitchFamily="49" charset="0"/>
            </a:endParaRPr>
          </a:p>
          <a:p>
            <a:pPr>
              <a:lnSpc>
                <a:spcPct val="100000"/>
              </a:lnSpc>
              <a:tabLst>
                <a:tab pos="685800" algn="l"/>
                <a:tab pos="1435100" algn="l"/>
                <a:tab pos="3606800" algn="l"/>
                <a:tab pos="4686300" algn="l"/>
              </a:tabLst>
            </a:pPr>
            <a:r>
              <a:rPr lang="nl-NL" sz="1800" dirty="0">
                <a:latin typeface="Courier New" pitchFamily="49" charset="0"/>
              </a:rPr>
              <a:t>  </a:t>
            </a:r>
            <a:r>
              <a:rPr lang="nl-NL" sz="1800" i="1" dirty="0">
                <a:latin typeface="Courier New" pitchFamily="49" charset="0"/>
              </a:rPr>
              <a:t>40466b:  </a:t>
            </a:r>
            <a:r>
              <a:rPr lang="nl-NL" sz="1800" i="1" dirty="0" err="1">
                <a:latin typeface="Courier New" pitchFamily="49" charset="0"/>
              </a:rPr>
              <a:t>jge</a:t>
            </a:r>
            <a:r>
              <a:rPr lang="nl-NL" sz="1800" i="1" dirty="0">
                <a:latin typeface="Courier New" pitchFamily="49" charset="0"/>
              </a:rPr>
              <a:t>    404685</a:t>
            </a:r>
          </a:p>
          <a:p>
            <a:pPr>
              <a:lnSpc>
                <a:spcPct val="100000"/>
              </a:lnSpc>
              <a:tabLst>
                <a:tab pos="685800" algn="l"/>
                <a:tab pos="1435100" algn="l"/>
                <a:tab pos="3606800" algn="l"/>
                <a:tab pos="4686300" algn="l"/>
              </a:tabLst>
            </a:pPr>
            <a:r>
              <a:rPr lang="nl-NL" sz="1800" dirty="0">
                <a:latin typeface="Courier New" pitchFamily="49" charset="0"/>
              </a:rPr>
              <a:t>  40466d:  </a:t>
            </a:r>
            <a:r>
              <a:rPr lang="nl-NL" sz="1800" dirty="0" err="1">
                <a:latin typeface="Courier New" pitchFamily="49" charset="0"/>
              </a:rPr>
              <a:t>mov</a:t>
            </a:r>
            <a:r>
              <a:rPr lang="nl-NL" sz="1800" dirty="0">
                <a:latin typeface="Courier New" pitchFamily="49" charset="0"/>
              </a:rPr>
              <a:t>    0x8(%</a:t>
            </a:r>
            <a:r>
              <a:rPr lang="nl-NL" sz="1800" dirty="0" err="1">
                <a:latin typeface="Courier New" pitchFamily="49" charset="0"/>
              </a:rPr>
              <a:t>rdi</a:t>
            </a:r>
            <a:r>
              <a:rPr lang="nl-NL" sz="1800" dirty="0">
                <a:latin typeface="Courier New" pitchFamily="49" charset="0"/>
              </a:rPr>
              <a:t>),%</a:t>
            </a:r>
            <a:r>
              <a:rPr lang="nl-NL" sz="1800" dirty="0" err="1">
                <a:latin typeface="Courier New" pitchFamily="49" charset="0"/>
              </a:rPr>
              <a:t>rax</a:t>
            </a:r>
            <a:endParaRPr lang="nl-NL" sz="1800" dirty="0">
              <a:latin typeface="Courier New" pitchFamily="49" charset="0"/>
            </a:endParaRPr>
          </a:p>
          <a:p>
            <a:pPr>
              <a:lnSpc>
                <a:spcPct val="100000"/>
              </a:lnSpc>
              <a:tabLst>
                <a:tab pos="685800" algn="l"/>
                <a:tab pos="1435100" algn="l"/>
                <a:tab pos="3606800" algn="l"/>
                <a:tab pos="4686300" algn="l"/>
              </a:tabLst>
            </a:pPr>
            <a:r>
              <a:rPr lang="nl-NL" sz="1800" dirty="0">
                <a:latin typeface="Courier New" pitchFamily="49" charset="0"/>
              </a:rPr>
              <a:t>   </a:t>
            </a:r>
          </a:p>
          <a:p>
            <a:pPr>
              <a:lnSpc>
                <a:spcPct val="100000"/>
              </a:lnSpc>
              <a:tabLst>
                <a:tab pos="685800" algn="l"/>
                <a:tab pos="1435100" algn="l"/>
                <a:tab pos="3606800" algn="l"/>
                <a:tab pos="4686300" algn="l"/>
              </a:tabLst>
            </a:pPr>
            <a:r>
              <a:rPr lang="nl-NL" sz="1800" dirty="0">
                <a:latin typeface="Courier New" pitchFamily="49" charset="0"/>
              </a:rPr>
              <a:t>   . . .</a:t>
            </a:r>
          </a:p>
          <a:p>
            <a:pPr>
              <a:lnSpc>
                <a:spcPct val="100000"/>
              </a:lnSpc>
              <a:tabLst>
                <a:tab pos="685800" algn="l"/>
                <a:tab pos="1435100" algn="l"/>
                <a:tab pos="3606800" algn="l"/>
                <a:tab pos="4686300" algn="l"/>
              </a:tabLst>
            </a:pPr>
            <a:endParaRPr lang="nl-NL" sz="1800" dirty="0">
              <a:latin typeface="Courier New" pitchFamily="49" charset="0"/>
            </a:endParaRPr>
          </a:p>
          <a:p>
            <a:pPr>
              <a:lnSpc>
                <a:spcPct val="100000"/>
              </a:lnSpc>
              <a:tabLst>
                <a:tab pos="685800" algn="l"/>
                <a:tab pos="1435100" algn="l"/>
                <a:tab pos="3606800" algn="l"/>
                <a:tab pos="4686300" algn="l"/>
              </a:tabLst>
            </a:pPr>
            <a:r>
              <a:rPr lang="nl-NL" sz="1800" dirty="0">
                <a:latin typeface="Courier New" pitchFamily="49" charset="0"/>
              </a:rPr>
              <a:t>  404685:  </a:t>
            </a:r>
            <a:r>
              <a:rPr lang="nl-NL" sz="1800" dirty="0" err="1">
                <a:latin typeface="Courier New" pitchFamily="49" charset="0"/>
              </a:rPr>
              <a:t>repz</a:t>
            </a:r>
            <a:r>
              <a:rPr lang="nl-NL" sz="1800" dirty="0">
                <a:latin typeface="Courier New" pitchFamily="49" charset="0"/>
              </a:rPr>
              <a:t> </a:t>
            </a:r>
            <a:r>
              <a:rPr lang="nl-NL" sz="1800" dirty="0" err="1">
                <a:latin typeface="Courier New" pitchFamily="49" charset="0"/>
              </a:rPr>
              <a:t>retq</a:t>
            </a:r>
            <a:endParaRPr lang="nl-NL" sz="1800" dirty="0">
              <a:latin typeface="Courier New" pitchFamily="49" charset="0"/>
            </a:endParaRPr>
          </a:p>
        </p:txBody>
      </p:sp>
      <p:sp>
        <p:nvSpPr>
          <p:cNvPr id="664578" name="Rectangle 2"/>
          <p:cNvSpPr>
            <a:spLocks noGrp="1" noChangeArrowheads="1"/>
          </p:cNvSpPr>
          <p:nvPr>
            <p:ph type="title"/>
          </p:nvPr>
        </p:nvSpPr>
        <p:spPr>
          <a:xfrm>
            <a:off x="457200" y="533400"/>
            <a:ext cx="6421438" cy="573087"/>
          </a:xfrm>
        </p:spPr>
        <p:txBody>
          <a:bodyPr/>
          <a:lstStyle/>
          <a:p>
            <a:pPr eaLnBrk="1" hangingPunct="1">
              <a:defRPr/>
            </a:pPr>
            <a:r>
              <a:rPr lang="en-US" dirty="0"/>
              <a:t>Branch Prediction</a:t>
            </a:r>
          </a:p>
        </p:txBody>
      </p:sp>
      <p:sp>
        <p:nvSpPr>
          <p:cNvPr id="11" name="Text Box 6">
            <a:extLst>
              <a:ext uri="{FF2B5EF4-FFF2-40B4-BE49-F238E27FC236}">
                <a16:creationId xmlns:a16="http://schemas.microsoft.com/office/drawing/2014/main" id="{402EF490-0B2A-451F-BAEB-F594C16F7098}"/>
              </a:ext>
            </a:extLst>
          </p:cNvPr>
          <p:cNvSpPr txBox="1">
            <a:spLocks noChangeArrowheads="1"/>
          </p:cNvSpPr>
          <p:nvPr/>
        </p:nvSpPr>
        <p:spPr bwMode="auto">
          <a:xfrm>
            <a:off x="6458532" y="3063359"/>
            <a:ext cx="1895199" cy="461665"/>
          </a:xfrm>
          <a:prstGeom prst="rect">
            <a:avLst/>
          </a:prstGeom>
          <a:noFill/>
          <a:ln w="25400">
            <a:noFill/>
            <a:miter lim="800000"/>
            <a:headEnd/>
            <a:tailEnd/>
          </a:ln>
        </p:spPr>
        <p:txBody>
          <a:bodyPr wrap="none">
            <a:spAutoFit/>
          </a:bodyPr>
          <a:lstStyle/>
          <a:p>
            <a:pPr>
              <a:lnSpc>
                <a:spcPct val="100000"/>
              </a:lnSpc>
            </a:pPr>
            <a:r>
              <a:rPr lang="en-US" dirty="0">
                <a:solidFill>
                  <a:srgbClr val="990000"/>
                </a:solidFill>
                <a:latin typeface="Calibri" pitchFamily="34" charset="0"/>
              </a:rPr>
              <a:t>Predict Taken</a:t>
            </a:r>
          </a:p>
        </p:txBody>
      </p:sp>
      <p:sp>
        <p:nvSpPr>
          <p:cNvPr id="12" name="AutoShape 8">
            <a:extLst>
              <a:ext uri="{FF2B5EF4-FFF2-40B4-BE49-F238E27FC236}">
                <a16:creationId xmlns:a16="http://schemas.microsoft.com/office/drawing/2014/main" id="{2BCD85C1-4B9F-4689-95C8-C807920CC47A}"/>
              </a:ext>
            </a:extLst>
          </p:cNvPr>
          <p:cNvSpPr>
            <a:spLocks/>
          </p:cNvSpPr>
          <p:nvPr/>
        </p:nvSpPr>
        <p:spPr bwMode="auto">
          <a:xfrm>
            <a:off x="5728006" y="4376287"/>
            <a:ext cx="304800" cy="609600"/>
          </a:xfrm>
          <a:prstGeom prst="rightBrace">
            <a:avLst>
              <a:gd name="adj1" fmla="val 16667"/>
              <a:gd name="adj2" fmla="val 50000"/>
            </a:avLst>
          </a:prstGeom>
          <a:noFill/>
          <a:ln w="25400">
            <a:solidFill>
              <a:schemeClr val="tx1"/>
            </a:solidFill>
            <a:round/>
            <a:headEnd/>
            <a:tailEnd/>
          </a:ln>
        </p:spPr>
        <p:txBody>
          <a:bodyPr wrap="none" anchor="ctr"/>
          <a:lstStyle/>
          <a:p>
            <a:endParaRPr lang="en-US" dirty="0">
              <a:latin typeface="Calibri" pitchFamily="34" charset="0"/>
            </a:endParaRPr>
          </a:p>
        </p:txBody>
      </p:sp>
      <p:sp>
        <p:nvSpPr>
          <p:cNvPr id="13" name="Text Box 9">
            <a:extLst>
              <a:ext uri="{FF2B5EF4-FFF2-40B4-BE49-F238E27FC236}">
                <a16:creationId xmlns:a16="http://schemas.microsoft.com/office/drawing/2014/main" id="{4CCEB3C6-F071-4148-BF4E-2D71AD44693D}"/>
              </a:ext>
            </a:extLst>
          </p:cNvPr>
          <p:cNvSpPr txBox="1">
            <a:spLocks noChangeArrowheads="1"/>
          </p:cNvSpPr>
          <p:nvPr/>
        </p:nvSpPr>
        <p:spPr bwMode="auto">
          <a:xfrm>
            <a:off x="6103835" y="4089995"/>
            <a:ext cx="1343958" cy="1200329"/>
          </a:xfrm>
          <a:prstGeom prst="rect">
            <a:avLst/>
          </a:prstGeom>
          <a:noFill/>
          <a:ln w="25400">
            <a:noFill/>
            <a:miter lim="800000"/>
            <a:headEnd/>
            <a:tailEnd/>
          </a:ln>
        </p:spPr>
        <p:txBody>
          <a:bodyPr wrap="none">
            <a:spAutoFit/>
          </a:bodyPr>
          <a:lstStyle/>
          <a:p>
            <a:pPr>
              <a:lnSpc>
                <a:spcPct val="100000"/>
              </a:lnSpc>
            </a:pPr>
            <a:r>
              <a:rPr lang="en-US" dirty="0">
                <a:latin typeface="Calibri" pitchFamily="34" charset="0"/>
              </a:rPr>
              <a:t>Continue</a:t>
            </a:r>
          </a:p>
          <a:p>
            <a:pPr>
              <a:lnSpc>
                <a:spcPct val="100000"/>
              </a:lnSpc>
            </a:pPr>
            <a:r>
              <a:rPr lang="en-US" dirty="0">
                <a:latin typeface="Calibri" pitchFamily="34" charset="0"/>
              </a:rPr>
              <a:t>Fetching</a:t>
            </a:r>
            <a:br>
              <a:rPr lang="en-US" dirty="0">
                <a:latin typeface="Calibri" pitchFamily="34" charset="0"/>
              </a:rPr>
            </a:br>
            <a:r>
              <a:rPr lang="en-US" dirty="0">
                <a:latin typeface="Calibri" pitchFamily="34" charset="0"/>
              </a:rPr>
              <a:t>Here</a:t>
            </a:r>
          </a:p>
        </p:txBody>
      </p:sp>
      <p:sp>
        <p:nvSpPr>
          <p:cNvPr id="14" name="Freeform 9">
            <a:extLst>
              <a:ext uri="{FF2B5EF4-FFF2-40B4-BE49-F238E27FC236}">
                <a16:creationId xmlns:a16="http://schemas.microsoft.com/office/drawing/2014/main" id="{376005E9-3FD9-4B34-8FE0-E38193FC5D51}"/>
              </a:ext>
            </a:extLst>
          </p:cNvPr>
          <p:cNvSpPr>
            <a:spLocks/>
          </p:cNvSpPr>
          <p:nvPr/>
        </p:nvSpPr>
        <p:spPr bwMode="auto">
          <a:xfrm rot="20125028" flipV="1">
            <a:off x="3951411" y="3260033"/>
            <a:ext cx="2505991" cy="952014"/>
          </a:xfrm>
          <a:custGeom>
            <a:avLst/>
            <a:gdLst>
              <a:gd name="T0" fmla="*/ 0 w 1379"/>
              <a:gd name="T1" fmla="*/ 0 h 664"/>
              <a:gd name="T2" fmla="*/ 1168 w 1379"/>
              <a:gd name="T3" fmla="*/ 216 h 664"/>
              <a:gd name="T4" fmla="*/ 1264 w 1379"/>
              <a:gd name="T5" fmla="*/ 400 h 664"/>
              <a:gd name="T6" fmla="*/ 832 w 1379"/>
              <a:gd name="T7" fmla="*/ 664 h 664"/>
              <a:gd name="T8" fmla="*/ 0 60000 65536"/>
              <a:gd name="T9" fmla="*/ 0 60000 65536"/>
              <a:gd name="T10" fmla="*/ 0 60000 65536"/>
              <a:gd name="T11" fmla="*/ 0 60000 65536"/>
              <a:gd name="T12" fmla="*/ 0 w 1379"/>
              <a:gd name="T13" fmla="*/ 0 h 664"/>
              <a:gd name="T14" fmla="*/ 1379 w 1379"/>
              <a:gd name="T15" fmla="*/ 664 h 664"/>
            </a:gdLst>
            <a:ahLst/>
            <a:cxnLst>
              <a:cxn ang="T8">
                <a:pos x="T0" y="T1"/>
              </a:cxn>
              <a:cxn ang="T9">
                <a:pos x="T2" y="T3"/>
              </a:cxn>
              <a:cxn ang="T10">
                <a:pos x="T4" y="T5"/>
              </a:cxn>
              <a:cxn ang="T11">
                <a:pos x="T6" y="T7"/>
              </a:cxn>
            </a:cxnLst>
            <a:rect l="T12" t="T13" r="T14" b="T15"/>
            <a:pathLst>
              <a:path w="1379" h="664">
                <a:moveTo>
                  <a:pt x="0" y="0"/>
                </a:moveTo>
                <a:cubicBezTo>
                  <a:pt x="195" y="37"/>
                  <a:pt x="957" y="149"/>
                  <a:pt x="1168" y="216"/>
                </a:cubicBezTo>
                <a:cubicBezTo>
                  <a:pt x="1379" y="283"/>
                  <a:pt x="1320" y="325"/>
                  <a:pt x="1264" y="400"/>
                </a:cubicBezTo>
                <a:cubicBezTo>
                  <a:pt x="1208" y="475"/>
                  <a:pt x="922" y="609"/>
                  <a:pt x="832" y="664"/>
                </a:cubicBezTo>
              </a:path>
            </a:pathLst>
          </a:custGeom>
          <a:noFill/>
          <a:ln w="38100">
            <a:solidFill>
              <a:srgbClr val="990000"/>
            </a:solidFill>
            <a:round/>
            <a:headEnd type="triangle"/>
            <a:tailEnd type="none" w="med" len="med"/>
          </a:ln>
        </p:spPr>
        <p:txBody>
          <a:bodyPr/>
          <a:lstStyle/>
          <a:p>
            <a:endParaRPr lang="en-US">
              <a:solidFill>
                <a:srgbClr val="C00000"/>
              </a:solidFill>
            </a:endParaRPr>
          </a:p>
        </p:txBody>
      </p:sp>
    </p:spTree>
    <p:extLst>
      <p:ext uri="{BB962C8B-B14F-4D97-AF65-F5344CB8AC3E}">
        <p14:creationId xmlns:p14="http://schemas.microsoft.com/office/powerpoint/2010/main" val="37804979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DEF39D88-E9B8-4C26-821F-D4356136AA49}"/>
              </a:ext>
            </a:extLst>
          </p:cNvPr>
          <p:cNvSpPr>
            <a:spLocks noGrp="1"/>
          </p:cNvSpPr>
          <p:nvPr>
            <p:ph idx="4294967295"/>
          </p:nvPr>
        </p:nvSpPr>
        <p:spPr>
          <a:xfrm>
            <a:off x="623887" y="942975"/>
            <a:ext cx="7896225" cy="4972050"/>
          </a:xfrm>
        </p:spPr>
        <p:txBody>
          <a:bodyPr/>
          <a:lstStyle/>
          <a:p>
            <a:pPr marL="0" indent="0">
              <a:buNone/>
            </a:pPr>
            <a:r>
              <a:rPr lang="en-US" b="0" i="1" dirty="0"/>
              <a:t>Back in the Good Old Days,</a:t>
            </a:r>
            <a:br>
              <a:rPr lang="en-US" b="0" i="1" dirty="0"/>
            </a:br>
            <a:r>
              <a:rPr lang="en-US" b="0" i="1" dirty="0"/>
              <a:t>when the term "software" sounded funny</a:t>
            </a:r>
            <a:br>
              <a:rPr lang="en-US" b="0" i="1" dirty="0"/>
            </a:br>
            <a:r>
              <a:rPr lang="en-US" b="0" i="1" dirty="0"/>
              <a:t>and Real Computers were made out of drums</a:t>
            </a:r>
            <a:br>
              <a:rPr lang="en-US" b="0" i="1" dirty="0"/>
            </a:br>
            <a:r>
              <a:rPr lang="en-US" b="0" i="1" dirty="0"/>
              <a:t>    and vacuum tubes,</a:t>
            </a:r>
            <a:br>
              <a:rPr lang="en-US" b="0" i="1" dirty="0"/>
            </a:br>
            <a:r>
              <a:rPr lang="en-US" b="0" i="1" dirty="0"/>
              <a:t>Real Programmers wrote in machine code.</a:t>
            </a:r>
          </a:p>
          <a:p>
            <a:pPr marL="0" indent="0">
              <a:buNone/>
            </a:pPr>
            <a:r>
              <a:rPr lang="en-US" b="0" i="1" dirty="0"/>
              <a:t>Not FORTRAN.  Not RATFOR.  Not, even,</a:t>
            </a:r>
            <a:br>
              <a:rPr lang="en-US" b="0" i="1" dirty="0"/>
            </a:br>
            <a:r>
              <a:rPr lang="en-US" b="0" i="1" dirty="0"/>
              <a:t>    assembly language.</a:t>
            </a:r>
          </a:p>
          <a:p>
            <a:pPr marL="0" indent="0">
              <a:buNone/>
            </a:pPr>
            <a:r>
              <a:rPr lang="en-US" b="0" i="1" dirty="0"/>
              <a:t>Machine Code.</a:t>
            </a:r>
          </a:p>
          <a:p>
            <a:pPr marL="0" indent="0">
              <a:buNone/>
            </a:pPr>
            <a:r>
              <a:rPr lang="en-US" b="0" i="1" dirty="0"/>
              <a:t>Raw, unadorned, inscrutable hexadecimal numbers. Directly.</a:t>
            </a:r>
          </a:p>
          <a:p>
            <a:pPr marL="0" indent="0">
              <a:buNone/>
            </a:pPr>
            <a:endParaRPr lang="en-US" b="0" i="1" dirty="0"/>
          </a:p>
          <a:p>
            <a:pPr marL="0" indent="0">
              <a:buNone/>
            </a:pPr>
            <a:r>
              <a:rPr lang="en-US" dirty="0"/>
              <a:t>	 — “The Story of Mel, a Real Programmer”</a:t>
            </a:r>
          </a:p>
          <a:p>
            <a:pPr marL="0" indent="0">
              <a:buNone/>
            </a:pPr>
            <a:r>
              <a:rPr lang="en-US" dirty="0"/>
              <a:t>	      Ed </a:t>
            </a:r>
            <a:r>
              <a:rPr lang="en-US" dirty="0" err="1"/>
              <a:t>Nather</a:t>
            </a:r>
            <a:r>
              <a:rPr lang="en-US" dirty="0"/>
              <a:t>, 1983</a:t>
            </a:r>
          </a:p>
        </p:txBody>
      </p:sp>
    </p:spTree>
    <p:extLst>
      <p:ext uri="{BB962C8B-B14F-4D97-AF65-F5344CB8AC3E}">
        <p14:creationId xmlns:p14="http://schemas.microsoft.com/office/powerpoint/2010/main" val="38199870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3"/>
          <p:cNvSpPr>
            <a:spLocks noChangeArrowheads="1"/>
          </p:cNvSpPr>
          <p:nvPr/>
        </p:nvSpPr>
        <p:spPr bwMode="auto">
          <a:xfrm>
            <a:off x="489955" y="2481206"/>
            <a:ext cx="4615445" cy="1074653"/>
          </a:xfrm>
          <a:prstGeom prst="rect">
            <a:avLst/>
          </a:prstGeom>
          <a:solidFill>
            <a:schemeClr val="bg1">
              <a:lumMod val="95000"/>
            </a:schemeClr>
          </a:solidFill>
          <a:ln w="9525" cmpd="dbl">
            <a:solidFill>
              <a:schemeClr val="tx1"/>
            </a:solidFill>
            <a:miter lim="800000"/>
            <a:headEnd/>
            <a:tailEnd/>
          </a:ln>
        </p:spPr>
        <p:txBody>
          <a:bodyPr wrap="none" lIns="90487" tIns="44450" rIns="90487" bIns="44450">
            <a:spAutoFit/>
          </a:bodyPr>
          <a:lstStyle/>
          <a:p>
            <a:pPr>
              <a:lnSpc>
                <a:spcPct val="100000"/>
              </a:lnSpc>
              <a:tabLst>
                <a:tab pos="685800" algn="l"/>
                <a:tab pos="1435100" algn="l"/>
                <a:tab pos="3606800" algn="l"/>
                <a:tab pos="4686300" algn="l"/>
              </a:tabLst>
            </a:pPr>
            <a:r>
              <a:rPr lang="en-US" sz="1600" dirty="0">
                <a:latin typeface="Courier New" pitchFamily="49" charset="0"/>
              </a:rPr>
              <a:t> </a:t>
            </a:r>
            <a:r>
              <a:rPr lang="da-DK" sz="1600" dirty="0">
                <a:latin typeface="Courier New" pitchFamily="49" charset="0"/>
              </a:rPr>
              <a:t> 401029:  mulsd  (%rdx),%xmm0,%xmm0</a:t>
            </a:r>
          </a:p>
          <a:p>
            <a:pPr>
              <a:lnSpc>
                <a:spcPct val="100000"/>
              </a:lnSpc>
              <a:tabLst>
                <a:tab pos="685800" algn="l"/>
                <a:tab pos="1435100" algn="l"/>
                <a:tab pos="3606800" algn="l"/>
                <a:tab pos="4686300" algn="l"/>
              </a:tabLst>
            </a:pPr>
            <a:r>
              <a:rPr lang="da-DK" sz="1600" dirty="0">
                <a:latin typeface="Courier New" pitchFamily="49" charset="0"/>
              </a:rPr>
              <a:t>  40102d:  </a:t>
            </a:r>
            <a:r>
              <a:rPr lang="da-DK" sz="1600" dirty="0" err="1">
                <a:latin typeface="Courier New" pitchFamily="49" charset="0"/>
              </a:rPr>
              <a:t>add</a:t>
            </a:r>
            <a:r>
              <a:rPr lang="da-DK" sz="1600" dirty="0">
                <a:latin typeface="Courier New" pitchFamily="49" charset="0"/>
              </a:rPr>
              <a:t>    $0x8,%rdx</a:t>
            </a:r>
          </a:p>
          <a:p>
            <a:pPr>
              <a:lnSpc>
                <a:spcPct val="100000"/>
              </a:lnSpc>
              <a:tabLst>
                <a:tab pos="685800" algn="l"/>
                <a:tab pos="1435100" algn="l"/>
                <a:tab pos="3606800" algn="l"/>
                <a:tab pos="4686300" algn="l"/>
              </a:tabLst>
            </a:pPr>
            <a:r>
              <a:rPr lang="da-DK" sz="1600" dirty="0">
                <a:latin typeface="Courier New" pitchFamily="49" charset="0"/>
              </a:rPr>
              <a:t>  401031:  </a:t>
            </a:r>
            <a:r>
              <a:rPr lang="da-DK" sz="1600" dirty="0" err="1">
                <a:latin typeface="Courier New" pitchFamily="49" charset="0"/>
              </a:rPr>
              <a:t>cmp</a:t>
            </a:r>
            <a:r>
              <a:rPr lang="da-DK" sz="1600" dirty="0">
                <a:latin typeface="Courier New" pitchFamily="49" charset="0"/>
              </a:rPr>
              <a:t>    %</a:t>
            </a:r>
            <a:r>
              <a:rPr lang="da-DK" sz="1600" dirty="0" err="1">
                <a:latin typeface="Courier New" pitchFamily="49" charset="0"/>
              </a:rPr>
              <a:t>rax</a:t>
            </a:r>
            <a:r>
              <a:rPr lang="da-DK" sz="1600" dirty="0">
                <a:latin typeface="Courier New" pitchFamily="49" charset="0"/>
              </a:rPr>
              <a:t>,%</a:t>
            </a:r>
            <a:r>
              <a:rPr lang="da-DK" sz="1600" dirty="0" err="1">
                <a:latin typeface="Courier New" pitchFamily="49" charset="0"/>
              </a:rPr>
              <a:t>rdx</a:t>
            </a:r>
            <a:endParaRPr lang="da-DK" sz="1600" dirty="0">
              <a:latin typeface="Courier New" pitchFamily="49" charset="0"/>
            </a:endParaRPr>
          </a:p>
          <a:p>
            <a:pPr>
              <a:lnSpc>
                <a:spcPct val="100000"/>
              </a:lnSpc>
              <a:tabLst>
                <a:tab pos="685800" algn="l"/>
                <a:tab pos="1435100" algn="l"/>
                <a:tab pos="3606800" algn="l"/>
                <a:tab pos="4686300" algn="l"/>
              </a:tabLst>
            </a:pPr>
            <a:r>
              <a:rPr lang="da-DK" sz="1600" dirty="0">
                <a:latin typeface="Courier New" pitchFamily="49" charset="0"/>
              </a:rPr>
              <a:t>  401034:  </a:t>
            </a:r>
            <a:r>
              <a:rPr lang="da-DK" sz="1600" dirty="0" err="1">
                <a:latin typeface="Courier New" pitchFamily="49" charset="0"/>
              </a:rPr>
              <a:t>jne</a:t>
            </a:r>
            <a:r>
              <a:rPr lang="da-DK" sz="1600" dirty="0">
                <a:latin typeface="Courier New" pitchFamily="49" charset="0"/>
              </a:rPr>
              <a:t>    401029</a:t>
            </a:r>
            <a:endParaRPr lang="en-US" sz="1600" dirty="0">
              <a:latin typeface="Courier New" pitchFamily="49" charset="0"/>
            </a:endParaRPr>
          </a:p>
        </p:txBody>
      </p:sp>
      <p:sp>
        <p:nvSpPr>
          <p:cNvPr id="27" name="Rectangle 3"/>
          <p:cNvSpPr>
            <a:spLocks noChangeArrowheads="1"/>
          </p:cNvSpPr>
          <p:nvPr/>
        </p:nvSpPr>
        <p:spPr bwMode="auto">
          <a:xfrm>
            <a:off x="489955" y="3878347"/>
            <a:ext cx="4615445" cy="1074653"/>
          </a:xfrm>
          <a:prstGeom prst="rect">
            <a:avLst/>
          </a:prstGeom>
          <a:solidFill>
            <a:schemeClr val="bg1">
              <a:lumMod val="95000"/>
            </a:schemeClr>
          </a:solidFill>
          <a:ln w="9525" cmpd="dbl">
            <a:solidFill>
              <a:schemeClr val="tx1"/>
            </a:solidFill>
            <a:miter lim="800000"/>
            <a:headEnd/>
            <a:tailEnd/>
          </a:ln>
        </p:spPr>
        <p:txBody>
          <a:bodyPr wrap="none" lIns="90487" tIns="44450" rIns="90487" bIns="44450">
            <a:spAutoFit/>
          </a:bodyPr>
          <a:lstStyle/>
          <a:p>
            <a:pPr>
              <a:lnSpc>
                <a:spcPct val="100000"/>
              </a:lnSpc>
              <a:tabLst>
                <a:tab pos="685800" algn="l"/>
                <a:tab pos="1435100" algn="l"/>
                <a:tab pos="3606800" algn="l"/>
                <a:tab pos="4686300" algn="l"/>
              </a:tabLst>
            </a:pPr>
            <a:r>
              <a:rPr lang="en-US" sz="1600" dirty="0">
                <a:latin typeface="Courier New" pitchFamily="49" charset="0"/>
              </a:rPr>
              <a:t> </a:t>
            </a:r>
            <a:r>
              <a:rPr lang="da-DK" sz="1600" dirty="0">
                <a:latin typeface="Courier New" pitchFamily="49" charset="0"/>
              </a:rPr>
              <a:t> 401029:  mulsd  (%rdx),%xmm0,%xmm0</a:t>
            </a:r>
          </a:p>
          <a:p>
            <a:pPr>
              <a:lnSpc>
                <a:spcPct val="100000"/>
              </a:lnSpc>
              <a:tabLst>
                <a:tab pos="685800" algn="l"/>
                <a:tab pos="1435100" algn="l"/>
                <a:tab pos="3606800" algn="l"/>
                <a:tab pos="4686300" algn="l"/>
              </a:tabLst>
            </a:pPr>
            <a:r>
              <a:rPr lang="da-DK" sz="1600" dirty="0">
                <a:latin typeface="Courier New" pitchFamily="49" charset="0"/>
              </a:rPr>
              <a:t>  40102d:  </a:t>
            </a:r>
            <a:r>
              <a:rPr lang="da-DK" sz="1600" dirty="0" err="1">
                <a:latin typeface="Courier New" pitchFamily="49" charset="0"/>
              </a:rPr>
              <a:t>add</a:t>
            </a:r>
            <a:r>
              <a:rPr lang="da-DK" sz="1600" dirty="0">
                <a:latin typeface="Courier New" pitchFamily="49" charset="0"/>
              </a:rPr>
              <a:t>    $0x8,%rdx</a:t>
            </a:r>
          </a:p>
          <a:p>
            <a:pPr>
              <a:lnSpc>
                <a:spcPct val="100000"/>
              </a:lnSpc>
              <a:tabLst>
                <a:tab pos="685800" algn="l"/>
                <a:tab pos="1435100" algn="l"/>
                <a:tab pos="3606800" algn="l"/>
                <a:tab pos="4686300" algn="l"/>
              </a:tabLst>
            </a:pPr>
            <a:r>
              <a:rPr lang="da-DK" sz="1600" dirty="0">
                <a:latin typeface="Courier New" pitchFamily="49" charset="0"/>
              </a:rPr>
              <a:t>  401031:  </a:t>
            </a:r>
            <a:r>
              <a:rPr lang="da-DK" sz="1600" dirty="0" err="1">
                <a:latin typeface="Courier New" pitchFamily="49" charset="0"/>
              </a:rPr>
              <a:t>cmp</a:t>
            </a:r>
            <a:r>
              <a:rPr lang="da-DK" sz="1600" dirty="0">
                <a:latin typeface="Courier New" pitchFamily="49" charset="0"/>
              </a:rPr>
              <a:t>    %</a:t>
            </a:r>
            <a:r>
              <a:rPr lang="da-DK" sz="1600" dirty="0" err="1">
                <a:latin typeface="Courier New" pitchFamily="49" charset="0"/>
              </a:rPr>
              <a:t>rax</a:t>
            </a:r>
            <a:r>
              <a:rPr lang="da-DK" sz="1600" dirty="0">
                <a:latin typeface="Courier New" pitchFamily="49" charset="0"/>
              </a:rPr>
              <a:t>,%</a:t>
            </a:r>
            <a:r>
              <a:rPr lang="da-DK" sz="1600" dirty="0" err="1">
                <a:latin typeface="Courier New" pitchFamily="49" charset="0"/>
              </a:rPr>
              <a:t>rdx</a:t>
            </a:r>
            <a:endParaRPr lang="da-DK" sz="1600" dirty="0">
              <a:latin typeface="Courier New" pitchFamily="49" charset="0"/>
            </a:endParaRPr>
          </a:p>
          <a:p>
            <a:pPr>
              <a:lnSpc>
                <a:spcPct val="100000"/>
              </a:lnSpc>
              <a:tabLst>
                <a:tab pos="685800" algn="l"/>
                <a:tab pos="1435100" algn="l"/>
                <a:tab pos="3606800" algn="l"/>
                <a:tab pos="4686300" algn="l"/>
              </a:tabLst>
            </a:pPr>
            <a:r>
              <a:rPr lang="da-DK" sz="1600" dirty="0">
                <a:latin typeface="Courier New" pitchFamily="49" charset="0"/>
              </a:rPr>
              <a:t>  401034:  </a:t>
            </a:r>
            <a:r>
              <a:rPr lang="da-DK" sz="1600" dirty="0" err="1">
                <a:latin typeface="Courier New" pitchFamily="49" charset="0"/>
              </a:rPr>
              <a:t>jne</a:t>
            </a:r>
            <a:r>
              <a:rPr lang="da-DK" sz="1600" dirty="0">
                <a:latin typeface="Courier New" pitchFamily="49" charset="0"/>
              </a:rPr>
              <a:t>    401029</a:t>
            </a:r>
            <a:endParaRPr lang="en-US" sz="1600" dirty="0">
              <a:latin typeface="Courier New" pitchFamily="49" charset="0"/>
            </a:endParaRPr>
          </a:p>
        </p:txBody>
      </p:sp>
      <p:sp>
        <p:nvSpPr>
          <p:cNvPr id="28" name="Rectangle 3"/>
          <p:cNvSpPr>
            <a:spLocks noChangeArrowheads="1"/>
          </p:cNvSpPr>
          <p:nvPr/>
        </p:nvSpPr>
        <p:spPr bwMode="auto">
          <a:xfrm>
            <a:off x="489955" y="5326147"/>
            <a:ext cx="4615445" cy="1074653"/>
          </a:xfrm>
          <a:prstGeom prst="rect">
            <a:avLst/>
          </a:prstGeom>
          <a:solidFill>
            <a:schemeClr val="bg1">
              <a:lumMod val="95000"/>
            </a:schemeClr>
          </a:solidFill>
          <a:ln w="9525" cmpd="dbl">
            <a:solidFill>
              <a:schemeClr val="tx1"/>
            </a:solidFill>
            <a:miter lim="800000"/>
            <a:headEnd/>
            <a:tailEnd/>
          </a:ln>
        </p:spPr>
        <p:txBody>
          <a:bodyPr wrap="none" lIns="90487" tIns="44450" rIns="90487" bIns="44450">
            <a:spAutoFit/>
          </a:bodyPr>
          <a:lstStyle/>
          <a:p>
            <a:pPr>
              <a:lnSpc>
                <a:spcPct val="100000"/>
              </a:lnSpc>
              <a:tabLst>
                <a:tab pos="685800" algn="l"/>
                <a:tab pos="1435100" algn="l"/>
                <a:tab pos="3606800" algn="l"/>
                <a:tab pos="4686300" algn="l"/>
              </a:tabLst>
            </a:pPr>
            <a:r>
              <a:rPr lang="en-US" sz="1600" dirty="0">
                <a:latin typeface="Courier New" pitchFamily="49" charset="0"/>
              </a:rPr>
              <a:t> </a:t>
            </a:r>
            <a:r>
              <a:rPr lang="da-DK" sz="1600" dirty="0">
                <a:latin typeface="Courier New" pitchFamily="49" charset="0"/>
              </a:rPr>
              <a:t> 401029:  mulsd  (%rdx),%xmm0,%xmm0</a:t>
            </a:r>
          </a:p>
          <a:p>
            <a:pPr>
              <a:lnSpc>
                <a:spcPct val="100000"/>
              </a:lnSpc>
              <a:tabLst>
                <a:tab pos="685800" algn="l"/>
                <a:tab pos="1435100" algn="l"/>
                <a:tab pos="3606800" algn="l"/>
                <a:tab pos="4686300" algn="l"/>
              </a:tabLst>
            </a:pPr>
            <a:r>
              <a:rPr lang="da-DK" sz="1600" dirty="0">
                <a:latin typeface="Courier New" pitchFamily="49" charset="0"/>
              </a:rPr>
              <a:t>  40102d:  </a:t>
            </a:r>
            <a:r>
              <a:rPr lang="da-DK" sz="1600" dirty="0" err="1">
                <a:latin typeface="Courier New" pitchFamily="49" charset="0"/>
              </a:rPr>
              <a:t>add</a:t>
            </a:r>
            <a:r>
              <a:rPr lang="da-DK" sz="1600" dirty="0">
                <a:latin typeface="Courier New" pitchFamily="49" charset="0"/>
              </a:rPr>
              <a:t>    $0x8,%rdx</a:t>
            </a:r>
          </a:p>
          <a:p>
            <a:pPr>
              <a:lnSpc>
                <a:spcPct val="100000"/>
              </a:lnSpc>
              <a:tabLst>
                <a:tab pos="685800" algn="l"/>
                <a:tab pos="1435100" algn="l"/>
                <a:tab pos="3606800" algn="l"/>
                <a:tab pos="4686300" algn="l"/>
              </a:tabLst>
            </a:pPr>
            <a:r>
              <a:rPr lang="da-DK" sz="1600" dirty="0">
                <a:latin typeface="Courier New" pitchFamily="49" charset="0"/>
              </a:rPr>
              <a:t>  401031:  </a:t>
            </a:r>
            <a:r>
              <a:rPr lang="da-DK" sz="1600" dirty="0" err="1">
                <a:latin typeface="Courier New" pitchFamily="49" charset="0"/>
              </a:rPr>
              <a:t>cmp</a:t>
            </a:r>
            <a:r>
              <a:rPr lang="da-DK" sz="1600" dirty="0">
                <a:latin typeface="Courier New" pitchFamily="49" charset="0"/>
              </a:rPr>
              <a:t>    %</a:t>
            </a:r>
            <a:r>
              <a:rPr lang="da-DK" sz="1600" dirty="0" err="1">
                <a:latin typeface="Courier New" pitchFamily="49" charset="0"/>
              </a:rPr>
              <a:t>rax</a:t>
            </a:r>
            <a:r>
              <a:rPr lang="da-DK" sz="1600" dirty="0">
                <a:latin typeface="Courier New" pitchFamily="49" charset="0"/>
              </a:rPr>
              <a:t>,%</a:t>
            </a:r>
            <a:r>
              <a:rPr lang="da-DK" sz="1600" dirty="0" err="1">
                <a:latin typeface="Courier New" pitchFamily="49" charset="0"/>
              </a:rPr>
              <a:t>rdx</a:t>
            </a:r>
            <a:endParaRPr lang="da-DK" sz="1600" dirty="0">
              <a:latin typeface="Courier New" pitchFamily="49" charset="0"/>
            </a:endParaRPr>
          </a:p>
          <a:p>
            <a:pPr>
              <a:lnSpc>
                <a:spcPct val="100000"/>
              </a:lnSpc>
              <a:tabLst>
                <a:tab pos="685800" algn="l"/>
                <a:tab pos="1435100" algn="l"/>
                <a:tab pos="3606800" algn="l"/>
                <a:tab pos="4686300" algn="l"/>
              </a:tabLst>
            </a:pPr>
            <a:r>
              <a:rPr lang="da-DK" sz="1600" dirty="0">
                <a:latin typeface="Courier New" pitchFamily="49" charset="0"/>
              </a:rPr>
              <a:t>  401034:  </a:t>
            </a:r>
            <a:r>
              <a:rPr lang="da-DK" sz="1600" dirty="0" err="1">
                <a:latin typeface="Courier New" pitchFamily="49" charset="0"/>
              </a:rPr>
              <a:t>jne</a:t>
            </a:r>
            <a:r>
              <a:rPr lang="da-DK" sz="1600" dirty="0">
                <a:latin typeface="Courier New" pitchFamily="49" charset="0"/>
              </a:rPr>
              <a:t>    401029</a:t>
            </a:r>
            <a:endParaRPr lang="en-US" sz="1600" dirty="0">
              <a:latin typeface="Courier New" pitchFamily="49" charset="0"/>
            </a:endParaRPr>
          </a:p>
        </p:txBody>
      </p:sp>
      <p:sp>
        <p:nvSpPr>
          <p:cNvPr id="667650" name="Rectangle 2"/>
          <p:cNvSpPr>
            <a:spLocks noGrp="1" noChangeArrowheads="1"/>
          </p:cNvSpPr>
          <p:nvPr>
            <p:ph type="title"/>
          </p:nvPr>
        </p:nvSpPr>
        <p:spPr>
          <a:xfrm>
            <a:off x="363748" y="448574"/>
            <a:ext cx="7856538" cy="573088"/>
          </a:xfrm>
        </p:spPr>
        <p:txBody>
          <a:bodyPr/>
          <a:lstStyle/>
          <a:p>
            <a:pPr eaLnBrk="1" hangingPunct="1">
              <a:defRPr/>
            </a:pPr>
            <a:r>
              <a:rPr lang="en-US" dirty="0"/>
              <a:t>Branch Prediction Through Loop</a:t>
            </a:r>
          </a:p>
        </p:txBody>
      </p:sp>
      <p:sp>
        <p:nvSpPr>
          <p:cNvPr id="51203" name="Rectangle 3"/>
          <p:cNvSpPr>
            <a:spLocks noChangeArrowheads="1"/>
          </p:cNvSpPr>
          <p:nvPr/>
        </p:nvSpPr>
        <p:spPr bwMode="auto">
          <a:xfrm>
            <a:off x="489955" y="1120562"/>
            <a:ext cx="4615445" cy="1074653"/>
          </a:xfrm>
          <a:prstGeom prst="rect">
            <a:avLst/>
          </a:prstGeom>
          <a:solidFill>
            <a:schemeClr val="bg1">
              <a:lumMod val="95000"/>
            </a:schemeClr>
          </a:solidFill>
          <a:ln w="9525" cmpd="dbl">
            <a:solidFill>
              <a:schemeClr val="tx1"/>
            </a:solidFill>
            <a:miter lim="800000"/>
            <a:headEnd/>
            <a:tailEnd/>
          </a:ln>
        </p:spPr>
        <p:txBody>
          <a:bodyPr wrap="none" lIns="90487" tIns="44450" rIns="90487" bIns="44450">
            <a:spAutoFit/>
          </a:bodyPr>
          <a:lstStyle/>
          <a:p>
            <a:pPr>
              <a:lnSpc>
                <a:spcPct val="100000"/>
              </a:lnSpc>
              <a:tabLst>
                <a:tab pos="685800" algn="l"/>
                <a:tab pos="1435100" algn="l"/>
                <a:tab pos="3606800" algn="l"/>
                <a:tab pos="4686300" algn="l"/>
              </a:tabLst>
            </a:pPr>
            <a:r>
              <a:rPr lang="en-US" sz="1600" dirty="0">
                <a:latin typeface="Courier New" pitchFamily="49" charset="0"/>
              </a:rPr>
              <a:t> </a:t>
            </a:r>
            <a:r>
              <a:rPr lang="da-DK" sz="1600" dirty="0">
                <a:latin typeface="Courier New" pitchFamily="49" charset="0"/>
              </a:rPr>
              <a:t> 401029:  mulsd  (%rdx),%xmm0,%xmm0</a:t>
            </a:r>
          </a:p>
          <a:p>
            <a:pPr>
              <a:lnSpc>
                <a:spcPct val="100000"/>
              </a:lnSpc>
              <a:tabLst>
                <a:tab pos="685800" algn="l"/>
                <a:tab pos="1435100" algn="l"/>
                <a:tab pos="3606800" algn="l"/>
                <a:tab pos="4686300" algn="l"/>
              </a:tabLst>
            </a:pPr>
            <a:r>
              <a:rPr lang="da-DK" sz="1600" dirty="0">
                <a:latin typeface="Courier New" pitchFamily="49" charset="0"/>
              </a:rPr>
              <a:t>  40102d:  </a:t>
            </a:r>
            <a:r>
              <a:rPr lang="da-DK" sz="1600" dirty="0" err="1">
                <a:latin typeface="Courier New" pitchFamily="49" charset="0"/>
              </a:rPr>
              <a:t>add</a:t>
            </a:r>
            <a:r>
              <a:rPr lang="da-DK" sz="1600" dirty="0">
                <a:latin typeface="Courier New" pitchFamily="49" charset="0"/>
              </a:rPr>
              <a:t>    $0x8,%rdx</a:t>
            </a:r>
          </a:p>
          <a:p>
            <a:pPr>
              <a:lnSpc>
                <a:spcPct val="100000"/>
              </a:lnSpc>
              <a:tabLst>
                <a:tab pos="685800" algn="l"/>
                <a:tab pos="1435100" algn="l"/>
                <a:tab pos="3606800" algn="l"/>
                <a:tab pos="4686300" algn="l"/>
              </a:tabLst>
            </a:pPr>
            <a:r>
              <a:rPr lang="da-DK" sz="1600" dirty="0">
                <a:latin typeface="Courier New" pitchFamily="49" charset="0"/>
              </a:rPr>
              <a:t>  401031:  </a:t>
            </a:r>
            <a:r>
              <a:rPr lang="da-DK" sz="1600" dirty="0" err="1">
                <a:latin typeface="Courier New" pitchFamily="49" charset="0"/>
              </a:rPr>
              <a:t>cmp</a:t>
            </a:r>
            <a:r>
              <a:rPr lang="da-DK" sz="1600" dirty="0">
                <a:latin typeface="Courier New" pitchFamily="49" charset="0"/>
              </a:rPr>
              <a:t>    %</a:t>
            </a:r>
            <a:r>
              <a:rPr lang="da-DK" sz="1600" dirty="0" err="1">
                <a:latin typeface="Courier New" pitchFamily="49" charset="0"/>
              </a:rPr>
              <a:t>rax</a:t>
            </a:r>
            <a:r>
              <a:rPr lang="da-DK" sz="1600" dirty="0">
                <a:latin typeface="Courier New" pitchFamily="49" charset="0"/>
              </a:rPr>
              <a:t>,%</a:t>
            </a:r>
            <a:r>
              <a:rPr lang="da-DK" sz="1600" dirty="0" err="1">
                <a:latin typeface="Courier New" pitchFamily="49" charset="0"/>
              </a:rPr>
              <a:t>rdx</a:t>
            </a:r>
            <a:endParaRPr lang="da-DK" sz="1600" dirty="0">
              <a:latin typeface="Courier New" pitchFamily="49" charset="0"/>
            </a:endParaRPr>
          </a:p>
          <a:p>
            <a:pPr>
              <a:lnSpc>
                <a:spcPct val="100000"/>
              </a:lnSpc>
              <a:tabLst>
                <a:tab pos="685800" algn="l"/>
                <a:tab pos="1435100" algn="l"/>
                <a:tab pos="3606800" algn="l"/>
                <a:tab pos="4686300" algn="l"/>
              </a:tabLst>
            </a:pPr>
            <a:r>
              <a:rPr lang="da-DK" sz="1600" dirty="0">
                <a:latin typeface="Courier New" pitchFamily="49" charset="0"/>
              </a:rPr>
              <a:t>  401034:  </a:t>
            </a:r>
            <a:r>
              <a:rPr lang="da-DK" sz="1600" dirty="0" err="1">
                <a:latin typeface="Courier New" pitchFamily="49" charset="0"/>
              </a:rPr>
              <a:t>jne</a:t>
            </a:r>
            <a:r>
              <a:rPr lang="da-DK" sz="1600" dirty="0">
                <a:latin typeface="Courier New" pitchFamily="49" charset="0"/>
              </a:rPr>
              <a:t>    401029</a:t>
            </a:r>
            <a:endParaRPr lang="en-US" sz="1600" dirty="0">
              <a:latin typeface="Courier New" pitchFamily="49" charset="0"/>
            </a:endParaRPr>
          </a:p>
        </p:txBody>
      </p:sp>
      <p:sp>
        <p:nvSpPr>
          <p:cNvPr id="51206" name="Freeform 6"/>
          <p:cNvSpPr>
            <a:spLocks/>
          </p:cNvSpPr>
          <p:nvPr/>
        </p:nvSpPr>
        <p:spPr bwMode="auto">
          <a:xfrm>
            <a:off x="4073525" y="2133600"/>
            <a:ext cx="1587500" cy="514350"/>
          </a:xfrm>
          <a:custGeom>
            <a:avLst/>
            <a:gdLst>
              <a:gd name="T0" fmla="*/ 0 w 1000"/>
              <a:gd name="T1" fmla="*/ 0 h 224"/>
              <a:gd name="T2" fmla="*/ 880 w 1000"/>
              <a:gd name="T3" fmla="*/ 56 h 224"/>
              <a:gd name="T4" fmla="*/ 720 w 1000"/>
              <a:gd name="T5" fmla="*/ 224 h 224"/>
              <a:gd name="T6" fmla="*/ 0 60000 65536"/>
              <a:gd name="T7" fmla="*/ 0 60000 65536"/>
              <a:gd name="T8" fmla="*/ 0 60000 65536"/>
              <a:gd name="T9" fmla="*/ 0 w 1000"/>
              <a:gd name="T10" fmla="*/ 0 h 224"/>
              <a:gd name="T11" fmla="*/ 1000 w 1000"/>
              <a:gd name="T12" fmla="*/ 224 h 224"/>
            </a:gdLst>
            <a:ahLst/>
            <a:cxnLst>
              <a:cxn ang="T6">
                <a:pos x="T0" y="T1"/>
              </a:cxn>
              <a:cxn ang="T7">
                <a:pos x="T2" y="T3"/>
              </a:cxn>
              <a:cxn ang="T8">
                <a:pos x="T4" y="T5"/>
              </a:cxn>
            </a:cxnLst>
            <a:rect l="T9" t="T10" r="T11" b="T12"/>
            <a:pathLst>
              <a:path w="1000" h="224">
                <a:moveTo>
                  <a:pt x="0" y="0"/>
                </a:moveTo>
                <a:cubicBezTo>
                  <a:pt x="147" y="9"/>
                  <a:pt x="760" y="19"/>
                  <a:pt x="880" y="56"/>
                </a:cubicBezTo>
                <a:cubicBezTo>
                  <a:pt x="1000" y="93"/>
                  <a:pt x="753" y="189"/>
                  <a:pt x="720" y="224"/>
                </a:cubicBezTo>
              </a:path>
            </a:pathLst>
          </a:custGeom>
          <a:noFill/>
          <a:ln w="25400">
            <a:solidFill>
              <a:schemeClr val="tx1"/>
            </a:solidFill>
            <a:round/>
            <a:headEnd/>
            <a:tailEnd type="triangle" w="med" len="med"/>
          </a:ln>
        </p:spPr>
        <p:txBody>
          <a:bodyPr/>
          <a:lstStyle/>
          <a:p>
            <a:endParaRPr lang="en-US" dirty="0">
              <a:latin typeface="Calibri" pitchFamily="34" charset="0"/>
            </a:endParaRPr>
          </a:p>
        </p:txBody>
      </p:sp>
      <p:sp>
        <p:nvSpPr>
          <p:cNvPr id="51207" name="Freeform 7"/>
          <p:cNvSpPr>
            <a:spLocks/>
          </p:cNvSpPr>
          <p:nvPr/>
        </p:nvSpPr>
        <p:spPr bwMode="auto">
          <a:xfrm>
            <a:off x="4073525" y="3555859"/>
            <a:ext cx="1587500" cy="438291"/>
          </a:xfrm>
          <a:custGeom>
            <a:avLst/>
            <a:gdLst>
              <a:gd name="T0" fmla="*/ 0 w 1000"/>
              <a:gd name="T1" fmla="*/ 0 h 224"/>
              <a:gd name="T2" fmla="*/ 880 w 1000"/>
              <a:gd name="T3" fmla="*/ 56 h 224"/>
              <a:gd name="T4" fmla="*/ 720 w 1000"/>
              <a:gd name="T5" fmla="*/ 224 h 224"/>
              <a:gd name="T6" fmla="*/ 0 60000 65536"/>
              <a:gd name="T7" fmla="*/ 0 60000 65536"/>
              <a:gd name="T8" fmla="*/ 0 60000 65536"/>
              <a:gd name="T9" fmla="*/ 0 w 1000"/>
              <a:gd name="T10" fmla="*/ 0 h 224"/>
              <a:gd name="T11" fmla="*/ 1000 w 1000"/>
              <a:gd name="T12" fmla="*/ 224 h 224"/>
            </a:gdLst>
            <a:ahLst/>
            <a:cxnLst>
              <a:cxn ang="T6">
                <a:pos x="T0" y="T1"/>
              </a:cxn>
              <a:cxn ang="T7">
                <a:pos x="T2" y="T3"/>
              </a:cxn>
              <a:cxn ang="T8">
                <a:pos x="T4" y="T5"/>
              </a:cxn>
            </a:cxnLst>
            <a:rect l="T9" t="T10" r="T11" b="T12"/>
            <a:pathLst>
              <a:path w="1000" h="224">
                <a:moveTo>
                  <a:pt x="0" y="0"/>
                </a:moveTo>
                <a:cubicBezTo>
                  <a:pt x="147" y="9"/>
                  <a:pt x="760" y="19"/>
                  <a:pt x="880" y="56"/>
                </a:cubicBezTo>
                <a:cubicBezTo>
                  <a:pt x="1000" y="93"/>
                  <a:pt x="753" y="189"/>
                  <a:pt x="720" y="224"/>
                </a:cubicBezTo>
              </a:path>
            </a:pathLst>
          </a:custGeom>
          <a:noFill/>
          <a:ln w="25400">
            <a:solidFill>
              <a:schemeClr val="tx1"/>
            </a:solidFill>
            <a:round/>
            <a:headEnd/>
            <a:tailEnd type="triangle" w="med" len="med"/>
          </a:ln>
        </p:spPr>
        <p:txBody>
          <a:bodyPr/>
          <a:lstStyle/>
          <a:p>
            <a:endParaRPr lang="en-US" dirty="0">
              <a:latin typeface="Calibri" pitchFamily="34" charset="0"/>
            </a:endParaRPr>
          </a:p>
        </p:txBody>
      </p:sp>
      <p:sp>
        <p:nvSpPr>
          <p:cNvPr id="51208" name="Text Box 8"/>
          <p:cNvSpPr txBox="1">
            <a:spLocks noChangeArrowheads="1"/>
          </p:cNvSpPr>
          <p:nvPr/>
        </p:nvSpPr>
        <p:spPr bwMode="auto">
          <a:xfrm>
            <a:off x="4114800" y="1733550"/>
            <a:ext cx="862737" cy="461665"/>
          </a:xfrm>
          <a:prstGeom prst="rect">
            <a:avLst/>
          </a:prstGeom>
          <a:noFill/>
          <a:ln w="25400">
            <a:noFill/>
            <a:miter lim="800000"/>
            <a:headEnd/>
            <a:tailEnd/>
          </a:ln>
        </p:spPr>
        <p:txBody>
          <a:bodyPr wrap="none">
            <a:spAutoFit/>
          </a:bodyPr>
          <a:lstStyle/>
          <a:p>
            <a:pPr>
              <a:lnSpc>
                <a:spcPct val="100000"/>
              </a:lnSpc>
            </a:pPr>
            <a:r>
              <a:rPr lang="en-US" i="1" dirty="0" err="1">
                <a:solidFill>
                  <a:srgbClr val="C00000"/>
                </a:solidFill>
                <a:latin typeface="Calibri" pitchFamily="34" charset="0"/>
              </a:rPr>
              <a:t>i</a:t>
            </a:r>
            <a:r>
              <a:rPr lang="en-US" i="1" dirty="0">
                <a:solidFill>
                  <a:srgbClr val="C00000"/>
                </a:solidFill>
                <a:latin typeface="Calibri" pitchFamily="34" charset="0"/>
              </a:rPr>
              <a:t> = 98</a:t>
            </a:r>
          </a:p>
        </p:txBody>
      </p:sp>
      <p:sp>
        <p:nvSpPr>
          <p:cNvPr id="51209" name="Text Box 9"/>
          <p:cNvSpPr txBox="1">
            <a:spLocks noChangeArrowheads="1"/>
          </p:cNvSpPr>
          <p:nvPr/>
        </p:nvSpPr>
        <p:spPr bwMode="auto">
          <a:xfrm>
            <a:off x="4114800" y="3105150"/>
            <a:ext cx="862737" cy="461665"/>
          </a:xfrm>
          <a:prstGeom prst="rect">
            <a:avLst/>
          </a:prstGeom>
          <a:noFill/>
          <a:ln w="25400">
            <a:noFill/>
            <a:miter lim="800000"/>
            <a:headEnd/>
            <a:tailEnd/>
          </a:ln>
        </p:spPr>
        <p:txBody>
          <a:bodyPr wrap="none">
            <a:spAutoFit/>
          </a:bodyPr>
          <a:lstStyle/>
          <a:p>
            <a:pPr>
              <a:lnSpc>
                <a:spcPct val="100000"/>
              </a:lnSpc>
            </a:pPr>
            <a:r>
              <a:rPr lang="en-US" i="1" dirty="0" err="1">
                <a:solidFill>
                  <a:srgbClr val="C00000"/>
                </a:solidFill>
                <a:latin typeface="Calibri" pitchFamily="34" charset="0"/>
              </a:rPr>
              <a:t>i</a:t>
            </a:r>
            <a:r>
              <a:rPr lang="en-US" i="1" dirty="0">
                <a:solidFill>
                  <a:srgbClr val="C00000"/>
                </a:solidFill>
                <a:latin typeface="Calibri" pitchFamily="34" charset="0"/>
              </a:rPr>
              <a:t> = 99</a:t>
            </a:r>
          </a:p>
        </p:txBody>
      </p:sp>
      <p:sp>
        <p:nvSpPr>
          <p:cNvPr id="51210" name="Text Box 10"/>
          <p:cNvSpPr txBox="1">
            <a:spLocks noChangeArrowheads="1"/>
          </p:cNvSpPr>
          <p:nvPr/>
        </p:nvSpPr>
        <p:spPr bwMode="auto">
          <a:xfrm>
            <a:off x="4114800" y="4552950"/>
            <a:ext cx="1018227" cy="461665"/>
          </a:xfrm>
          <a:prstGeom prst="rect">
            <a:avLst/>
          </a:prstGeom>
          <a:noFill/>
          <a:ln w="25400">
            <a:noFill/>
            <a:miter lim="800000"/>
            <a:headEnd/>
            <a:tailEnd/>
          </a:ln>
        </p:spPr>
        <p:txBody>
          <a:bodyPr wrap="none">
            <a:spAutoFit/>
          </a:bodyPr>
          <a:lstStyle/>
          <a:p>
            <a:pPr>
              <a:lnSpc>
                <a:spcPct val="100000"/>
              </a:lnSpc>
            </a:pPr>
            <a:r>
              <a:rPr lang="en-US" i="1" dirty="0" err="1">
                <a:solidFill>
                  <a:srgbClr val="C00000"/>
                </a:solidFill>
                <a:latin typeface="Calibri" pitchFamily="34" charset="0"/>
              </a:rPr>
              <a:t>i</a:t>
            </a:r>
            <a:r>
              <a:rPr lang="en-US" i="1" dirty="0">
                <a:solidFill>
                  <a:srgbClr val="C00000"/>
                </a:solidFill>
                <a:latin typeface="Calibri" pitchFamily="34" charset="0"/>
              </a:rPr>
              <a:t> = 100</a:t>
            </a:r>
          </a:p>
        </p:txBody>
      </p:sp>
      <p:sp>
        <p:nvSpPr>
          <p:cNvPr id="51211" name="Text Box 11"/>
          <p:cNvSpPr txBox="1">
            <a:spLocks noChangeArrowheads="1"/>
          </p:cNvSpPr>
          <p:nvPr/>
        </p:nvSpPr>
        <p:spPr bwMode="auto">
          <a:xfrm>
            <a:off x="5575338" y="2216628"/>
            <a:ext cx="2143087" cy="400110"/>
          </a:xfrm>
          <a:prstGeom prst="rect">
            <a:avLst/>
          </a:prstGeom>
          <a:noFill/>
          <a:ln w="25400">
            <a:noFill/>
            <a:miter lim="800000"/>
            <a:headEnd/>
            <a:tailEnd/>
          </a:ln>
        </p:spPr>
        <p:txBody>
          <a:bodyPr wrap="none">
            <a:spAutoFit/>
          </a:bodyPr>
          <a:lstStyle/>
          <a:p>
            <a:pPr>
              <a:lnSpc>
                <a:spcPct val="100000"/>
              </a:lnSpc>
            </a:pPr>
            <a:r>
              <a:rPr lang="en-US" sz="2000" dirty="0">
                <a:latin typeface="Calibri" pitchFamily="34" charset="0"/>
              </a:rPr>
              <a:t>Predict Taken (OK)</a:t>
            </a:r>
          </a:p>
        </p:txBody>
      </p:sp>
      <p:sp>
        <p:nvSpPr>
          <p:cNvPr id="51212" name="Text Box 12"/>
          <p:cNvSpPr txBox="1">
            <a:spLocks noChangeArrowheads="1"/>
          </p:cNvSpPr>
          <p:nvPr/>
        </p:nvSpPr>
        <p:spPr bwMode="auto">
          <a:xfrm>
            <a:off x="5548111" y="3409950"/>
            <a:ext cx="1610890" cy="707886"/>
          </a:xfrm>
          <a:prstGeom prst="rect">
            <a:avLst/>
          </a:prstGeom>
          <a:noFill/>
          <a:ln w="25400">
            <a:noFill/>
            <a:miter lim="800000"/>
            <a:headEnd/>
            <a:tailEnd/>
          </a:ln>
        </p:spPr>
        <p:txBody>
          <a:bodyPr wrap="none">
            <a:spAutoFit/>
          </a:bodyPr>
          <a:lstStyle/>
          <a:p>
            <a:pPr>
              <a:lnSpc>
                <a:spcPct val="100000"/>
              </a:lnSpc>
            </a:pPr>
            <a:r>
              <a:rPr lang="en-US" sz="2000" dirty="0">
                <a:latin typeface="Calibri" pitchFamily="34" charset="0"/>
              </a:rPr>
              <a:t>Predict Taken</a:t>
            </a:r>
          </a:p>
          <a:p>
            <a:pPr>
              <a:lnSpc>
                <a:spcPct val="100000"/>
              </a:lnSpc>
            </a:pPr>
            <a:r>
              <a:rPr lang="en-US" sz="2000" dirty="0">
                <a:latin typeface="Calibri" pitchFamily="34" charset="0"/>
              </a:rPr>
              <a:t>(</a:t>
            </a:r>
            <a:r>
              <a:rPr lang="en-US" sz="2000" dirty="0">
                <a:solidFill>
                  <a:srgbClr val="C00000"/>
                </a:solidFill>
                <a:latin typeface="Calibri" pitchFamily="34" charset="0"/>
              </a:rPr>
              <a:t>Oops</a:t>
            </a:r>
            <a:r>
              <a:rPr lang="en-US" sz="2000" dirty="0">
                <a:latin typeface="Calibri" pitchFamily="34" charset="0"/>
              </a:rPr>
              <a:t>)</a:t>
            </a:r>
          </a:p>
        </p:txBody>
      </p:sp>
      <p:sp>
        <p:nvSpPr>
          <p:cNvPr id="51214" name="Text Box 14"/>
          <p:cNvSpPr txBox="1">
            <a:spLocks noChangeArrowheads="1"/>
          </p:cNvSpPr>
          <p:nvPr/>
        </p:nvSpPr>
        <p:spPr bwMode="auto">
          <a:xfrm>
            <a:off x="4114800" y="5946775"/>
            <a:ext cx="1018227" cy="461665"/>
          </a:xfrm>
          <a:prstGeom prst="rect">
            <a:avLst/>
          </a:prstGeom>
          <a:noFill/>
          <a:ln w="25400">
            <a:noFill/>
            <a:miter lim="800000"/>
            <a:headEnd/>
            <a:tailEnd/>
          </a:ln>
        </p:spPr>
        <p:txBody>
          <a:bodyPr wrap="none">
            <a:spAutoFit/>
          </a:bodyPr>
          <a:lstStyle/>
          <a:p>
            <a:pPr>
              <a:lnSpc>
                <a:spcPct val="100000"/>
              </a:lnSpc>
            </a:pPr>
            <a:r>
              <a:rPr lang="en-US" i="1" dirty="0" err="1">
                <a:solidFill>
                  <a:srgbClr val="C00000"/>
                </a:solidFill>
                <a:latin typeface="Calibri" pitchFamily="34" charset="0"/>
              </a:rPr>
              <a:t>i</a:t>
            </a:r>
            <a:r>
              <a:rPr lang="en-US" i="1" dirty="0">
                <a:solidFill>
                  <a:srgbClr val="C00000"/>
                </a:solidFill>
                <a:latin typeface="Calibri" pitchFamily="34" charset="0"/>
              </a:rPr>
              <a:t> = 101</a:t>
            </a:r>
          </a:p>
        </p:txBody>
      </p:sp>
      <p:sp>
        <p:nvSpPr>
          <p:cNvPr id="51215" name="Freeform 15"/>
          <p:cNvSpPr>
            <a:spLocks/>
          </p:cNvSpPr>
          <p:nvPr/>
        </p:nvSpPr>
        <p:spPr bwMode="auto">
          <a:xfrm>
            <a:off x="4060825" y="4953000"/>
            <a:ext cx="1587500" cy="438150"/>
          </a:xfrm>
          <a:custGeom>
            <a:avLst/>
            <a:gdLst>
              <a:gd name="T0" fmla="*/ 0 w 1000"/>
              <a:gd name="T1" fmla="*/ 0 h 224"/>
              <a:gd name="T2" fmla="*/ 880 w 1000"/>
              <a:gd name="T3" fmla="*/ 56 h 224"/>
              <a:gd name="T4" fmla="*/ 720 w 1000"/>
              <a:gd name="T5" fmla="*/ 224 h 224"/>
              <a:gd name="T6" fmla="*/ 0 60000 65536"/>
              <a:gd name="T7" fmla="*/ 0 60000 65536"/>
              <a:gd name="T8" fmla="*/ 0 60000 65536"/>
              <a:gd name="T9" fmla="*/ 0 w 1000"/>
              <a:gd name="T10" fmla="*/ 0 h 224"/>
              <a:gd name="T11" fmla="*/ 1000 w 1000"/>
              <a:gd name="T12" fmla="*/ 224 h 224"/>
            </a:gdLst>
            <a:ahLst/>
            <a:cxnLst>
              <a:cxn ang="T6">
                <a:pos x="T0" y="T1"/>
              </a:cxn>
              <a:cxn ang="T7">
                <a:pos x="T2" y="T3"/>
              </a:cxn>
              <a:cxn ang="T8">
                <a:pos x="T4" y="T5"/>
              </a:cxn>
            </a:cxnLst>
            <a:rect l="T9" t="T10" r="T11" b="T12"/>
            <a:pathLst>
              <a:path w="1000" h="224">
                <a:moveTo>
                  <a:pt x="0" y="0"/>
                </a:moveTo>
                <a:cubicBezTo>
                  <a:pt x="147" y="9"/>
                  <a:pt x="760" y="19"/>
                  <a:pt x="880" y="56"/>
                </a:cubicBezTo>
                <a:cubicBezTo>
                  <a:pt x="1000" y="93"/>
                  <a:pt x="753" y="189"/>
                  <a:pt x="720" y="224"/>
                </a:cubicBezTo>
              </a:path>
            </a:pathLst>
          </a:custGeom>
          <a:noFill/>
          <a:ln w="25400">
            <a:solidFill>
              <a:schemeClr val="tx1"/>
            </a:solidFill>
            <a:round/>
            <a:headEnd/>
            <a:tailEnd type="triangle" w="med" len="med"/>
          </a:ln>
        </p:spPr>
        <p:txBody>
          <a:bodyPr/>
          <a:lstStyle/>
          <a:p>
            <a:endParaRPr lang="en-US" dirty="0">
              <a:latin typeface="Calibri" pitchFamily="34" charset="0"/>
            </a:endParaRPr>
          </a:p>
        </p:txBody>
      </p:sp>
      <p:sp>
        <p:nvSpPr>
          <p:cNvPr id="51216" name="Text Box 16"/>
          <p:cNvSpPr txBox="1">
            <a:spLocks noChangeArrowheads="1"/>
          </p:cNvSpPr>
          <p:nvPr/>
        </p:nvSpPr>
        <p:spPr bwMode="auto">
          <a:xfrm>
            <a:off x="5548111" y="1047750"/>
            <a:ext cx="2125903" cy="707886"/>
          </a:xfrm>
          <a:prstGeom prst="rect">
            <a:avLst/>
          </a:prstGeom>
          <a:noFill/>
          <a:ln w="25400">
            <a:noFill/>
            <a:miter lim="800000"/>
            <a:headEnd/>
            <a:tailEnd/>
          </a:ln>
        </p:spPr>
        <p:txBody>
          <a:bodyPr wrap="none">
            <a:spAutoFit/>
          </a:bodyPr>
          <a:lstStyle/>
          <a:p>
            <a:pPr>
              <a:lnSpc>
                <a:spcPct val="100000"/>
              </a:lnSpc>
            </a:pPr>
            <a:r>
              <a:rPr lang="en-US" sz="2000" i="1" dirty="0">
                <a:latin typeface="Calibri" pitchFamily="34" charset="0"/>
              </a:rPr>
              <a:t>Assume </a:t>
            </a:r>
          </a:p>
          <a:p>
            <a:pPr>
              <a:lnSpc>
                <a:spcPct val="100000"/>
              </a:lnSpc>
            </a:pPr>
            <a:r>
              <a:rPr lang="en-US" sz="2000" i="1" dirty="0">
                <a:latin typeface="Calibri" pitchFamily="34" charset="0"/>
              </a:rPr>
              <a:t>array length = </a:t>
            </a:r>
            <a:r>
              <a:rPr lang="en-US" sz="2000" i="1" dirty="0">
                <a:solidFill>
                  <a:srgbClr val="C00000"/>
                </a:solidFill>
                <a:latin typeface="Calibri" pitchFamily="34" charset="0"/>
              </a:rPr>
              <a:t>100</a:t>
            </a:r>
          </a:p>
        </p:txBody>
      </p:sp>
      <p:sp>
        <p:nvSpPr>
          <p:cNvPr id="51217" name="Text Box 17"/>
          <p:cNvSpPr txBox="1">
            <a:spLocks noChangeArrowheads="1"/>
          </p:cNvSpPr>
          <p:nvPr/>
        </p:nvSpPr>
        <p:spPr bwMode="auto">
          <a:xfrm>
            <a:off x="5548111" y="4248150"/>
            <a:ext cx="1295400" cy="1015663"/>
          </a:xfrm>
          <a:prstGeom prst="rect">
            <a:avLst/>
          </a:prstGeom>
          <a:noFill/>
          <a:ln w="25400">
            <a:noFill/>
            <a:miter lim="800000"/>
            <a:headEnd/>
            <a:tailEnd/>
          </a:ln>
        </p:spPr>
        <p:txBody>
          <a:bodyPr>
            <a:spAutoFit/>
          </a:bodyPr>
          <a:lstStyle/>
          <a:p>
            <a:pPr>
              <a:lnSpc>
                <a:spcPct val="100000"/>
              </a:lnSpc>
            </a:pPr>
            <a:r>
              <a:rPr lang="en-US" sz="2000" dirty="0">
                <a:latin typeface="Calibri" pitchFamily="34" charset="0"/>
              </a:rPr>
              <a:t>Read invalid location</a:t>
            </a:r>
          </a:p>
        </p:txBody>
      </p:sp>
      <p:sp>
        <p:nvSpPr>
          <p:cNvPr id="51218" name="Line 18"/>
          <p:cNvSpPr>
            <a:spLocks noChangeShapeType="1"/>
          </p:cNvSpPr>
          <p:nvPr/>
        </p:nvSpPr>
        <p:spPr bwMode="auto">
          <a:xfrm flipH="1" flipV="1">
            <a:off x="4518025" y="4171950"/>
            <a:ext cx="1066800" cy="228600"/>
          </a:xfrm>
          <a:prstGeom prst="line">
            <a:avLst/>
          </a:prstGeom>
          <a:noFill/>
          <a:ln w="25400">
            <a:solidFill>
              <a:schemeClr val="tx1"/>
            </a:solidFill>
            <a:round/>
            <a:headEnd/>
            <a:tailEnd type="triangle" w="med" len="med"/>
          </a:ln>
        </p:spPr>
        <p:txBody>
          <a:bodyPr/>
          <a:lstStyle/>
          <a:p>
            <a:endParaRPr lang="en-US" dirty="0">
              <a:latin typeface="Calibri" pitchFamily="34" charset="0"/>
            </a:endParaRPr>
          </a:p>
        </p:txBody>
      </p:sp>
      <p:sp>
        <p:nvSpPr>
          <p:cNvPr id="51219" name="Line 19"/>
          <p:cNvSpPr>
            <a:spLocks noChangeShapeType="1"/>
          </p:cNvSpPr>
          <p:nvPr/>
        </p:nvSpPr>
        <p:spPr bwMode="auto">
          <a:xfrm>
            <a:off x="7889875" y="5086350"/>
            <a:ext cx="0" cy="1219200"/>
          </a:xfrm>
          <a:prstGeom prst="line">
            <a:avLst/>
          </a:prstGeom>
          <a:noFill/>
          <a:ln w="25400">
            <a:solidFill>
              <a:schemeClr val="tx1">
                <a:lumMod val="65000"/>
                <a:lumOff val="35000"/>
              </a:schemeClr>
            </a:solidFill>
            <a:round/>
            <a:headEnd/>
            <a:tailEnd type="triangle" w="med" len="med"/>
          </a:ln>
        </p:spPr>
        <p:txBody>
          <a:bodyPr/>
          <a:lstStyle/>
          <a:p>
            <a:endParaRPr lang="en-US" dirty="0">
              <a:solidFill>
                <a:schemeClr val="tx1">
                  <a:lumMod val="65000"/>
                  <a:lumOff val="35000"/>
                </a:schemeClr>
              </a:solidFill>
              <a:latin typeface="Calibri" pitchFamily="34" charset="0"/>
            </a:endParaRPr>
          </a:p>
        </p:txBody>
      </p:sp>
      <p:sp>
        <p:nvSpPr>
          <p:cNvPr id="51220" name="Line 20"/>
          <p:cNvSpPr>
            <a:spLocks noChangeShapeType="1"/>
          </p:cNvSpPr>
          <p:nvPr/>
        </p:nvSpPr>
        <p:spPr bwMode="auto">
          <a:xfrm>
            <a:off x="7889875" y="3867150"/>
            <a:ext cx="0" cy="1219200"/>
          </a:xfrm>
          <a:prstGeom prst="line">
            <a:avLst/>
          </a:prstGeom>
          <a:noFill/>
          <a:ln w="25400">
            <a:solidFill>
              <a:schemeClr val="tx1">
                <a:lumMod val="65000"/>
                <a:lumOff val="35000"/>
              </a:schemeClr>
            </a:solidFill>
            <a:round/>
            <a:headEnd/>
            <a:tailEnd type="triangle" w="med" len="med"/>
          </a:ln>
        </p:spPr>
        <p:txBody>
          <a:bodyPr/>
          <a:lstStyle/>
          <a:p>
            <a:endParaRPr lang="en-US" dirty="0">
              <a:solidFill>
                <a:schemeClr val="tx1">
                  <a:lumMod val="65000"/>
                  <a:lumOff val="35000"/>
                </a:schemeClr>
              </a:solidFill>
              <a:latin typeface="Calibri" pitchFamily="34" charset="0"/>
            </a:endParaRPr>
          </a:p>
        </p:txBody>
      </p:sp>
      <p:sp>
        <p:nvSpPr>
          <p:cNvPr id="51221" name="Text Box 21"/>
          <p:cNvSpPr txBox="1">
            <a:spLocks noChangeArrowheads="1"/>
          </p:cNvSpPr>
          <p:nvPr/>
        </p:nvSpPr>
        <p:spPr bwMode="auto">
          <a:xfrm>
            <a:off x="7280275" y="4220742"/>
            <a:ext cx="1342099" cy="461665"/>
          </a:xfrm>
          <a:prstGeom prst="rect">
            <a:avLst/>
          </a:prstGeom>
          <a:solidFill>
            <a:schemeClr val="bg1"/>
          </a:solidFill>
          <a:ln w="25400">
            <a:noFill/>
            <a:miter lim="800000"/>
            <a:headEnd/>
            <a:tailEnd/>
          </a:ln>
        </p:spPr>
        <p:txBody>
          <a:bodyPr wrap="none">
            <a:spAutoFit/>
          </a:bodyPr>
          <a:lstStyle/>
          <a:p>
            <a:pPr>
              <a:lnSpc>
                <a:spcPct val="100000"/>
              </a:lnSpc>
            </a:pPr>
            <a:r>
              <a:rPr lang="en-US" dirty="0">
                <a:solidFill>
                  <a:schemeClr val="tx1">
                    <a:lumMod val="65000"/>
                    <a:lumOff val="35000"/>
                  </a:schemeClr>
                </a:solidFill>
                <a:latin typeface="Calibri" pitchFamily="34" charset="0"/>
              </a:rPr>
              <a:t>Executed</a:t>
            </a:r>
          </a:p>
        </p:txBody>
      </p:sp>
      <p:sp>
        <p:nvSpPr>
          <p:cNvPr id="51222" name="Text Box 22"/>
          <p:cNvSpPr txBox="1">
            <a:spLocks noChangeArrowheads="1"/>
          </p:cNvSpPr>
          <p:nvPr/>
        </p:nvSpPr>
        <p:spPr bwMode="auto">
          <a:xfrm>
            <a:off x="7362825" y="5425654"/>
            <a:ext cx="1191929" cy="461665"/>
          </a:xfrm>
          <a:prstGeom prst="rect">
            <a:avLst/>
          </a:prstGeom>
          <a:solidFill>
            <a:schemeClr val="bg1"/>
          </a:solidFill>
          <a:ln w="25400">
            <a:noFill/>
            <a:miter lim="800000"/>
            <a:headEnd/>
            <a:tailEnd/>
          </a:ln>
        </p:spPr>
        <p:txBody>
          <a:bodyPr wrap="none">
            <a:spAutoFit/>
          </a:bodyPr>
          <a:lstStyle/>
          <a:p>
            <a:pPr>
              <a:lnSpc>
                <a:spcPct val="100000"/>
              </a:lnSpc>
            </a:pPr>
            <a:r>
              <a:rPr lang="en-US" dirty="0">
                <a:solidFill>
                  <a:schemeClr val="tx1">
                    <a:lumMod val="65000"/>
                    <a:lumOff val="35000"/>
                  </a:schemeClr>
                </a:solidFill>
                <a:latin typeface="Calibri" pitchFamily="34" charset="0"/>
              </a:rPr>
              <a:t>Fetched</a:t>
            </a:r>
          </a:p>
        </p:txBody>
      </p:sp>
      <p:sp>
        <p:nvSpPr>
          <p:cNvPr id="51223" name="Line 23"/>
          <p:cNvSpPr>
            <a:spLocks noChangeShapeType="1"/>
          </p:cNvSpPr>
          <p:nvPr/>
        </p:nvSpPr>
        <p:spPr bwMode="auto">
          <a:xfrm flipV="1">
            <a:off x="7737475" y="3867150"/>
            <a:ext cx="304800" cy="0"/>
          </a:xfrm>
          <a:prstGeom prst="line">
            <a:avLst/>
          </a:prstGeom>
          <a:noFill/>
          <a:ln w="25400">
            <a:solidFill>
              <a:schemeClr val="tx1">
                <a:lumMod val="65000"/>
                <a:lumOff val="35000"/>
              </a:schemeClr>
            </a:solidFill>
            <a:round/>
            <a:headEnd/>
            <a:tailEnd/>
          </a:ln>
        </p:spPr>
        <p:txBody>
          <a:bodyPr/>
          <a:lstStyle/>
          <a:p>
            <a:endParaRPr lang="en-US" dirty="0">
              <a:solidFill>
                <a:schemeClr val="tx1">
                  <a:lumMod val="65000"/>
                  <a:lumOff val="35000"/>
                </a:schemeClr>
              </a:solidFill>
              <a:latin typeface="Calibri" pitchFamily="34" charset="0"/>
            </a:endParaRPr>
          </a:p>
        </p:txBody>
      </p:sp>
      <p:sp>
        <p:nvSpPr>
          <p:cNvPr id="51224" name="Line 24"/>
          <p:cNvSpPr>
            <a:spLocks noChangeShapeType="1"/>
          </p:cNvSpPr>
          <p:nvPr/>
        </p:nvSpPr>
        <p:spPr bwMode="auto">
          <a:xfrm flipV="1">
            <a:off x="7737475" y="5086350"/>
            <a:ext cx="304800" cy="0"/>
          </a:xfrm>
          <a:prstGeom prst="line">
            <a:avLst/>
          </a:prstGeom>
          <a:noFill/>
          <a:ln w="25400">
            <a:solidFill>
              <a:schemeClr val="tx1">
                <a:lumMod val="65000"/>
                <a:lumOff val="35000"/>
              </a:schemeClr>
            </a:solidFill>
            <a:round/>
            <a:headEnd/>
            <a:tailEnd/>
          </a:ln>
        </p:spPr>
        <p:txBody>
          <a:bodyPr/>
          <a:lstStyle/>
          <a:p>
            <a:endParaRPr lang="en-US" dirty="0">
              <a:solidFill>
                <a:schemeClr val="tx1">
                  <a:lumMod val="65000"/>
                  <a:lumOff val="35000"/>
                </a:schemeClr>
              </a:solidFill>
              <a:latin typeface="Calibri" pitchFamily="34" charset="0"/>
            </a:endParaRPr>
          </a:p>
        </p:txBody>
      </p:sp>
      <p:sp>
        <p:nvSpPr>
          <p:cNvPr id="51225" name="Line 25"/>
          <p:cNvSpPr>
            <a:spLocks noChangeShapeType="1"/>
          </p:cNvSpPr>
          <p:nvPr/>
        </p:nvSpPr>
        <p:spPr bwMode="auto">
          <a:xfrm flipV="1">
            <a:off x="7737475" y="6305550"/>
            <a:ext cx="304800" cy="0"/>
          </a:xfrm>
          <a:prstGeom prst="line">
            <a:avLst/>
          </a:prstGeom>
          <a:noFill/>
          <a:ln w="25400">
            <a:solidFill>
              <a:schemeClr val="tx1">
                <a:lumMod val="65000"/>
                <a:lumOff val="35000"/>
              </a:schemeClr>
            </a:solidFill>
            <a:round/>
            <a:headEnd/>
            <a:tailEnd/>
          </a:ln>
        </p:spPr>
        <p:txBody>
          <a:bodyPr/>
          <a:lstStyle/>
          <a:p>
            <a:endParaRPr lang="en-US" dirty="0">
              <a:solidFill>
                <a:schemeClr val="tx1">
                  <a:lumMod val="65000"/>
                  <a:lumOff val="35000"/>
                </a:schemeClr>
              </a:solidFill>
              <a:latin typeface="Calibri" pitchFamily="34" charset="0"/>
            </a:endParaRPr>
          </a:p>
        </p:txBody>
      </p:sp>
    </p:spTree>
    <p:extLst>
      <p:ext uri="{BB962C8B-B14F-4D97-AF65-F5344CB8AC3E}">
        <p14:creationId xmlns:p14="http://schemas.microsoft.com/office/powerpoint/2010/main" val="423708002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3"/>
          <p:cNvSpPr>
            <a:spLocks noChangeArrowheads="1"/>
          </p:cNvSpPr>
          <p:nvPr/>
        </p:nvSpPr>
        <p:spPr bwMode="auto">
          <a:xfrm>
            <a:off x="489955" y="2481206"/>
            <a:ext cx="4615445" cy="1074653"/>
          </a:xfrm>
          <a:prstGeom prst="rect">
            <a:avLst/>
          </a:prstGeom>
          <a:solidFill>
            <a:schemeClr val="bg1">
              <a:lumMod val="95000"/>
            </a:schemeClr>
          </a:solidFill>
          <a:ln w="9525" cmpd="dbl">
            <a:solidFill>
              <a:schemeClr val="tx1"/>
            </a:solidFill>
            <a:miter lim="800000"/>
            <a:headEnd/>
            <a:tailEnd/>
          </a:ln>
        </p:spPr>
        <p:txBody>
          <a:bodyPr wrap="none" lIns="90487" tIns="44450" rIns="90487" bIns="44450">
            <a:spAutoFit/>
          </a:bodyPr>
          <a:lstStyle/>
          <a:p>
            <a:pPr>
              <a:lnSpc>
                <a:spcPct val="100000"/>
              </a:lnSpc>
              <a:tabLst>
                <a:tab pos="685800" algn="l"/>
                <a:tab pos="1435100" algn="l"/>
                <a:tab pos="3606800" algn="l"/>
                <a:tab pos="4686300" algn="l"/>
              </a:tabLst>
            </a:pPr>
            <a:r>
              <a:rPr lang="en-US" sz="1600" dirty="0">
                <a:latin typeface="Courier New" pitchFamily="49" charset="0"/>
              </a:rPr>
              <a:t> </a:t>
            </a:r>
            <a:r>
              <a:rPr lang="da-DK" sz="1600" dirty="0">
                <a:latin typeface="Courier New" pitchFamily="49" charset="0"/>
              </a:rPr>
              <a:t> 401029:  mulsd  (%rdx),%xmm0,%xmm0</a:t>
            </a:r>
          </a:p>
          <a:p>
            <a:pPr>
              <a:lnSpc>
                <a:spcPct val="100000"/>
              </a:lnSpc>
              <a:tabLst>
                <a:tab pos="685800" algn="l"/>
                <a:tab pos="1435100" algn="l"/>
                <a:tab pos="3606800" algn="l"/>
                <a:tab pos="4686300" algn="l"/>
              </a:tabLst>
            </a:pPr>
            <a:r>
              <a:rPr lang="da-DK" sz="1600" dirty="0">
                <a:latin typeface="Courier New" pitchFamily="49" charset="0"/>
              </a:rPr>
              <a:t>  40102d:  </a:t>
            </a:r>
            <a:r>
              <a:rPr lang="da-DK" sz="1600" dirty="0" err="1">
                <a:latin typeface="Courier New" pitchFamily="49" charset="0"/>
              </a:rPr>
              <a:t>add</a:t>
            </a:r>
            <a:r>
              <a:rPr lang="da-DK" sz="1600" dirty="0">
                <a:latin typeface="Courier New" pitchFamily="49" charset="0"/>
              </a:rPr>
              <a:t>    $0x8,%rdx</a:t>
            </a:r>
          </a:p>
          <a:p>
            <a:pPr>
              <a:lnSpc>
                <a:spcPct val="100000"/>
              </a:lnSpc>
              <a:tabLst>
                <a:tab pos="685800" algn="l"/>
                <a:tab pos="1435100" algn="l"/>
                <a:tab pos="3606800" algn="l"/>
                <a:tab pos="4686300" algn="l"/>
              </a:tabLst>
            </a:pPr>
            <a:r>
              <a:rPr lang="da-DK" sz="1600" dirty="0">
                <a:latin typeface="Courier New" pitchFamily="49" charset="0"/>
              </a:rPr>
              <a:t>  401031:  </a:t>
            </a:r>
            <a:r>
              <a:rPr lang="da-DK" sz="1600" dirty="0" err="1">
                <a:latin typeface="Courier New" pitchFamily="49" charset="0"/>
              </a:rPr>
              <a:t>cmp</a:t>
            </a:r>
            <a:r>
              <a:rPr lang="da-DK" sz="1600" dirty="0">
                <a:latin typeface="Courier New" pitchFamily="49" charset="0"/>
              </a:rPr>
              <a:t>    %</a:t>
            </a:r>
            <a:r>
              <a:rPr lang="da-DK" sz="1600" dirty="0" err="1">
                <a:latin typeface="Courier New" pitchFamily="49" charset="0"/>
              </a:rPr>
              <a:t>rax</a:t>
            </a:r>
            <a:r>
              <a:rPr lang="da-DK" sz="1600" dirty="0">
                <a:latin typeface="Courier New" pitchFamily="49" charset="0"/>
              </a:rPr>
              <a:t>,%</a:t>
            </a:r>
            <a:r>
              <a:rPr lang="da-DK" sz="1600" dirty="0" err="1">
                <a:latin typeface="Courier New" pitchFamily="49" charset="0"/>
              </a:rPr>
              <a:t>rdx</a:t>
            </a:r>
            <a:endParaRPr lang="da-DK" sz="1600" dirty="0">
              <a:latin typeface="Courier New" pitchFamily="49" charset="0"/>
            </a:endParaRPr>
          </a:p>
          <a:p>
            <a:pPr>
              <a:lnSpc>
                <a:spcPct val="100000"/>
              </a:lnSpc>
              <a:tabLst>
                <a:tab pos="685800" algn="l"/>
                <a:tab pos="1435100" algn="l"/>
                <a:tab pos="3606800" algn="l"/>
                <a:tab pos="4686300" algn="l"/>
              </a:tabLst>
            </a:pPr>
            <a:r>
              <a:rPr lang="da-DK" sz="1600" dirty="0">
                <a:latin typeface="Courier New" pitchFamily="49" charset="0"/>
              </a:rPr>
              <a:t>  401034:  </a:t>
            </a:r>
            <a:r>
              <a:rPr lang="da-DK" sz="1600" dirty="0" err="1">
                <a:latin typeface="Courier New" pitchFamily="49" charset="0"/>
              </a:rPr>
              <a:t>jne</a:t>
            </a:r>
            <a:r>
              <a:rPr lang="da-DK" sz="1600" dirty="0">
                <a:latin typeface="Courier New" pitchFamily="49" charset="0"/>
              </a:rPr>
              <a:t>    401029</a:t>
            </a:r>
            <a:endParaRPr lang="en-US" sz="1600" dirty="0">
              <a:latin typeface="Courier New" pitchFamily="49" charset="0"/>
            </a:endParaRPr>
          </a:p>
        </p:txBody>
      </p:sp>
      <p:sp>
        <p:nvSpPr>
          <p:cNvPr id="29" name="Rectangle 3"/>
          <p:cNvSpPr>
            <a:spLocks noChangeArrowheads="1"/>
          </p:cNvSpPr>
          <p:nvPr/>
        </p:nvSpPr>
        <p:spPr bwMode="auto">
          <a:xfrm>
            <a:off x="489955" y="3878347"/>
            <a:ext cx="4615445" cy="1074653"/>
          </a:xfrm>
          <a:prstGeom prst="rect">
            <a:avLst/>
          </a:prstGeom>
          <a:solidFill>
            <a:schemeClr val="bg1">
              <a:lumMod val="95000"/>
            </a:schemeClr>
          </a:solidFill>
          <a:ln w="9525" cmpd="dbl">
            <a:solidFill>
              <a:schemeClr val="tx1"/>
            </a:solidFill>
            <a:miter lim="800000"/>
            <a:headEnd/>
            <a:tailEnd/>
          </a:ln>
        </p:spPr>
        <p:txBody>
          <a:bodyPr wrap="none" lIns="90487" tIns="44450" rIns="90487" bIns="44450">
            <a:spAutoFit/>
          </a:bodyPr>
          <a:lstStyle/>
          <a:p>
            <a:pPr>
              <a:lnSpc>
                <a:spcPct val="100000"/>
              </a:lnSpc>
              <a:tabLst>
                <a:tab pos="685800" algn="l"/>
                <a:tab pos="1435100" algn="l"/>
                <a:tab pos="3606800" algn="l"/>
                <a:tab pos="4686300" algn="l"/>
              </a:tabLst>
            </a:pPr>
            <a:r>
              <a:rPr lang="en-US" sz="1600" dirty="0">
                <a:latin typeface="Courier New" pitchFamily="49" charset="0"/>
              </a:rPr>
              <a:t> </a:t>
            </a:r>
            <a:r>
              <a:rPr lang="da-DK" sz="1600" dirty="0">
                <a:latin typeface="Courier New" pitchFamily="49" charset="0"/>
              </a:rPr>
              <a:t> </a:t>
            </a:r>
            <a:r>
              <a:rPr lang="da-DK" sz="1600" strike="sngStrike" dirty="0">
                <a:solidFill>
                  <a:srgbClr val="C00000"/>
                </a:solidFill>
                <a:latin typeface="Courier New" pitchFamily="49" charset="0"/>
              </a:rPr>
              <a:t>401029:  mulsd  (%rdx),%xmm0,%xmm0</a:t>
            </a:r>
          </a:p>
          <a:p>
            <a:pPr>
              <a:lnSpc>
                <a:spcPct val="100000"/>
              </a:lnSpc>
              <a:tabLst>
                <a:tab pos="685800" algn="l"/>
                <a:tab pos="1435100" algn="l"/>
                <a:tab pos="3606800" algn="l"/>
                <a:tab pos="4686300" algn="l"/>
              </a:tabLst>
            </a:pPr>
            <a:r>
              <a:rPr lang="da-DK" sz="1600" dirty="0">
                <a:solidFill>
                  <a:srgbClr val="C00000"/>
                </a:solidFill>
                <a:latin typeface="Courier New" pitchFamily="49" charset="0"/>
              </a:rPr>
              <a:t>  </a:t>
            </a:r>
            <a:r>
              <a:rPr lang="da-DK" sz="1600" strike="sngStrike" dirty="0">
                <a:solidFill>
                  <a:srgbClr val="C00000"/>
                </a:solidFill>
                <a:latin typeface="Courier New" pitchFamily="49" charset="0"/>
              </a:rPr>
              <a:t>40102d:  add    $0x8,%rdx</a:t>
            </a:r>
          </a:p>
          <a:p>
            <a:pPr>
              <a:lnSpc>
                <a:spcPct val="100000"/>
              </a:lnSpc>
              <a:tabLst>
                <a:tab pos="685800" algn="l"/>
                <a:tab pos="1435100" algn="l"/>
                <a:tab pos="3606800" algn="l"/>
                <a:tab pos="4686300" algn="l"/>
              </a:tabLst>
            </a:pPr>
            <a:r>
              <a:rPr lang="da-DK" sz="1600" dirty="0">
                <a:solidFill>
                  <a:srgbClr val="C00000"/>
                </a:solidFill>
                <a:latin typeface="Courier New" pitchFamily="49" charset="0"/>
              </a:rPr>
              <a:t>  </a:t>
            </a:r>
            <a:r>
              <a:rPr lang="da-DK" sz="1600" strike="sngStrike" dirty="0">
                <a:solidFill>
                  <a:srgbClr val="C00000"/>
                </a:solidFill>
                <a:latin typeface="Courier New" pitchFamily="49" charset="0"/>
              </a:rPr>
              <a:t>401031:  </a:t>
            </a:r>
            <a:r>
              <a:rPr lang="da-DK" sz="1600" strike="sngStrike" dirty="0" err="1">
                <a:solidFill>
                  <a:srgbClr val="C00000"/>
                </a:solidFill>
                <a:latin typeface="Courier New" pitchFamily="49" charset="0"/>
              </a:rPr>
              <a:t>cmp</a:t>
            </a:r>
            <a:r>
              <a:rPr lang="da-DK" sz="1600" strike="sngStrike" dirty="0">
                <a:solidFill>
                  <a:srgbClr val="C00000"/>
                </a:solidFill>
                <a:latin typeface="Courier New" pitchFamily="49" charset="0"/>
              </a:rPr>
              <a:t>    %</a:t>
            </a:r>
            <a:r>
              <a:rPr lang="da-DK" sz="1600" strike="sngStrike" dirty="0" err="1">
                <a:solidFill>
                  <a:srgbClr val="C00000"/>
                </a:solidFill>
                <a:latin typeface="Courier New" pitchFamily="49" charset="0"/>
              </a:rPr>
              <a:t>rax</a:t>
            </a:r>
            <a:r>
              <a:rPr lang="da-DK" sz="1600" strike="sngStrike" dirty="0">
                <a:solidFill>
                  <a:srgbClr val="C00000"/>
                </a:solidFill>
                <a:latin typeface="Courier New" pitchFamily="49" charset="0"/>
              </a:rPr>
              <a:t>,%</a:t>
            </a:r>
            <a:r>
              <a:rPr lang="da-DK" sz="1600" strike="sngStrike" dirty="0" err="1">
                <a:solidFill>
                  <a:srgbClr val="C00000"/>
                </a:solidFill>
                <a:latin typeface="Courier New" pitchFamily="49" charset="0"/>
              </a:rPr>
              <a:t>rdx</a:t>
            </a:r>
            <a:endParaRPr lang="da-DK" sz="1600" strike="sngStrike" dirty="0">
              <a:solidFill>
                <a:srgbClr val="C00000"/>
              </a:solidFill>
              <a:latin typeface="Courier New" pitchFamily="49" charset="0"/>
            </a:endParaRPr>
          </a:p>
          <a:p>
            <a:pPr>
              <a:lnSpc>
                <a:spcPct val="100000"/>
              </a:lnSpc>
              <a:tabLst>
                <a:tab pos="685800" algn="l"/>
                <a:tab pos="1435100" algn="l"/>
                <a:tab pos="3606800" algn="l"/>
                <a:tab pos="4686300" algn="l"/>
              </a:tabLst>
            </a:pPr>
            <a:r>
              <a:rPr lang="da-DK" sz="1600" dirty="0">
                <a:solidFill>
                  <a:srgbClr val="C00000"/>
                </a:solidFill>
                <a:latin typeface="Courier New" pitchFamily="49" charset="0"/>
              </a:rPr>
              <a:t>  </a:t>
            </a:r>
            <a:r>
              <a:rPr lang="da-DK" sz="1600" strike="sngStrike" dirty="0">
                <a:solidFill>
                  <a:srgbClr val="C00000"/>
                </a:solidFill>
                <a:latin typeface="Courier New" pitchFamily="49" charset="0"/>
              </a:rPr>
              <a:t>401034:  </a:t>
            </a:r>
            <a:r>
              <a:rPr lang="da-DK" sz="1600" strike="sngStrike" dirty="0" err="1">
                <a:solidFill>
                  <a:srgbClr val="C00000"/>
                </a:solidFill>
                <a:latin typeface="Courier New" pitchFamily="49" charset="0"/>
              </a:rPr>
              <a:t>jne</a:t>
            </a:r>
            <a:r>
              <a:rPr lang="da-DK" sz="1600" strike="sngStrike" dirty="0">
                <a:solidFill>
                  <a:srgbClr val="C00000"/>
                </a:solidFill>
                <a:latin typeface="Courier New" pitchFamily="49" charset="0"/>
              </a:rPr>
              <a:t>    401029</a:t>
            </a:r>
            <a:endParaRPr lang="en-US" sz="1600" strike="sngStrike" dirty="0">
              <a:solidFill>
                <a:srgbClr val="C00000"/>
              </a:solidFill>
              <a:latin typeface="Courier New" pitchFamily="49" charset="0"/>
            </a:endParaRPr>
          </a:p>
        </p:txBody>
      </p:sp>
      <p:sp>
        <p:nvSpPr>
          <p:cNvPr id="30" name="Rectangle 3"/>
          <p:cNvSpPr>
            <a:spLocks noChangeArrowheads="1"/>
          </p:cNvSpPr>
          <p:nvPr/>
        </p:nvSpPr>
        <p:spPr bwMode="auto">
          <a:xfrm>
            <a:off x="489955" y="5326147"/>
            <a:ext cx="4615445" cy="1074653"/>
          </a:xfrm>
          <a:prstGeom prst="rect">
            <a:avLst/>
          </a:prstGeom>
          <a:solidFill>
            <a:schemeClr val="bg1">
              <a:lumMod val="95000"/>
            </a:schemeClr>
          </a:solidFill>
          <a:ln w="9525" cmpd="dbl">
            <a:solidFill>
              <a:schemeClr val="tx1"/>
            </a:solidFill>
            <a:miter lim="800000"/>
            <a:headEnd/>
            <a:tailEnd/>
          </a:ln>
        </p:spPr>
        <p:txBody>
          <a:bodyPr wrap="none" lIns="90487" tIns="44450" rIns="90487" bIns="44450">
            <a:spAutoFit/>
          </a:bodyPr>
          <a:lstStyle/>
          <a:p>
            <a:pPr>
              <a:lnSpc>
                <a:spcPct val="100000"/>
              </a:lnSpc>
              <a:tabLst>
                <a:tab pos="685800" algn="l"/>
                <a:tab pos="1435100" algn="l"/>
                <a:tab pos="3606800" algn="l"/>
                <a:tab pos="4686300" algn="l"/>
              </a:tabLst>
            </a:pPr>
            <a:r>
              <a:rPr lang="en-US" sz="1600" dirty="0">
                <a:latin typeface="Courier New" pitchFamily="49" charset="0"/>
              </a:rPr>
              <a:t> </a:t>
            </a:r>
            <a:r>
              <a:rPr lang="da-DK" sz="1600" dirty="0">
                <a:latin typeface="Courier New" pitchFamily="49" charset="0"/>
              </a:rPr>
              <a:t> </a:t>
            </a:r>
            <a:r>
              <a:rPr lang="da-DK" sz="1600" strike="sngStrike" dirty="0">
                <a:solidFill>
                  <a:srgbClr val="C00000"/>
                </a:solidFill>
                <a:latin typeface="Courier New" pitchFamily="49" charset="0"/>
              </a:rPr>
              <a:t>401029:  mulsd  (%rdx),%xmm0,%xmm0</a:t>
            </a:r>
          </a:p>
          <a:p>
            <a:pPr>
              <a:lnSpc>
                <a:spcPct val="100000"/>
              </a:lnSpc>
              <a:tabLst>
                <a:tab pos="685800" algn="l"/>
                <a:tab pos="1435100" algn="l"/>
                <a:tab pos="3606800" algn="l"/>
                <a:tab pos="4686300" algn="l"/>
              </a:tabLst>
            </a:pPr>
            <a:r>
              <a:rPr lang="da-DK" sz="1600" dirty="0">
                <a:solidFill>
                  <a:srgbClr val="C00000"/>
                </a:solidFill>
                <a:latin typeface="Courier New" pitchFamily="49" charset="0"/>
              </a:rPr>
              <a:t>  </a:t>
            </a:r>
            <a:r>
              <a:rPr lang="da-DK" sz="1600" strike="sngStrike" dirty="0">
                <a:solidFill>
                  <a:srgbClr val="C00000"/>
                </a:solidFill>
                <a:latin typeface="Courier New" pitchFamily="49" charset="0"/>
              </a:rPr>
              <a:t>40102d:  </a:t>
            </a:r>
            <a:r>
              <a:rPr lang="da-DK" sz="1600" strike="sngStrike" dirty="0" err="1">
                <a:solidFill>
                  <a:srgbClr val="C00000"/>
                </a:solidFill>
                <a:latin typeface="Courier New" pitchFamily="49" charset="0"/>
              </a:rPr>
              <a:t>add</a:t>
            </a:r>
            <a:r>
              <a:rPr lang="da-DK" sz="1600" strike="sngStrike" dirty="0">
                <a:solidFill>
                  <a:srgbClr val="C00000"/>
                </a:solidFill>
                <a:latin typeface="Courier New" pitchFamily="49" charset="0"/>
              </a:rPr>
              <a:t>    $0x8,%rdx</a:t>
            </a:r>
          </a:p>
          <a:p>
            <a:pPr>
              <a:lnSpc>
                <a:spcPct val="100000"/>
              </a:lnSpc>
              <a:tabLst>
                <a:tab pos="685800" algn="l"/>
                <a:tab pos="1435100" algn="l"/>
                <a:tab pos="3606800" algn="l"/>
                <a:tab pos="4686300" algn="l"/>
              </a:tabLst>
            </a:pPr>
            <a:r>
              <a:rPr lang="da-DK" sz="1600" dirty="0">
                <a:solidFill>
                  <a:srgbClr val="C00000"/>
                </a:solidFill>
                <a:latin typeface="Courier New" pitchFamily="49" charset="0"/>
              </a:rPr>
              <a:t>  </a:t>
            </a:r>
            <a:r>
              <a:rPr lang="da-DK" sz="1600" strike="sngStrike" dirty="0">
                <a:solidFill>
                  <a:srgbClr val="C00000"/>
                </a:solidFill>
                <a:latin typeface="Courier New" pitchFamily="49" charset="0"/>
              </a:rPr>
              <a:t>401031:  </a:t>
            </a:r>
            <a:r>
              <a:rPr lang="da-DK" sz="1600" strike="sngStrike" dirty="0" err="1">
                <a:solidFill>
                  <a:srgbClr val="C00000"/>
                </a:solidFill>
                <a:latin typeface="Courier New" pitchFamily="49" charset="0"/>
              </a:rPr>
              <a:t>cmp</a:t>
            </a:r>
            <a:r>
              <a:rPr lang="da-DK" sz="1600" strike="sngStrike" dirty="0">
                <a:solidFill>
                  <a:srgbClr val="C00000"/>
                </a:solidFill>
                <a:latin typeface="Courier New" pitchFamily="49" charset="0"/>
              </a:rPr>
              <a:t>    %</a:t>
            </a:r>
            <a:r>
              <a:rPr lang="da-DK" sz="1600" strike="sngStrike" dirty="0" err="1">
                <a:solidFill>
                  <a:srgbClr val="C00000"/>
                </a:solidFill>
                <a:latin typeface="Courier New" pitchFamily="49" charset="0"/>
              </a:rPr>
              <a:t>rax</a:t>
            </a:r>
            <a:r>
              <a:rPr lang="da-DK" sz="1600" strike="sngStrike" dirty="0">
                <a:solidFill>
                  <a:srgbClr val="C00000"/>
                </a:solidFill>
                <a:latin typeface="Courier New" pitchFamily="49" charset="0"/>
              </a:rPr>
              <a:t>,%</a:t>
            </a:r>
            <a:r>
              <a:rPr lang="da-DK" sz="1600" strike="sngStrike" dirty="0" err="1">
                <a:solidFill>
                  <a:srgbClr val="C00000"/>
                </a:solidFill>
                <a:latin typeface="Courier New" pitchFamily="49" charset="0"/>
              </a:rPr>
              <a:t>rdx</a:t>
            </a:r>
            <a:endParaRPr lang="da-DK" sz="1600" strike="sngStrike" dirty="0">
              <a:solidFill>
                <a:srgbClr val="C00000"/>
              </a:solidFill>
              <a:latin typeface="Courier New" pitchFamily="49" charset="0"/>
            </a:endParaRPr>
          </a:p>
          <a:p>
            <a:pPr>
              <a:lnSpc>
                <a:spcPct val="100000"/>
              </a:lnSpc>
              <a:tabLst>
                <a:tab pos="685800" algn="l"/>
                <a:tab pos="1435100" algn="l"/>
                <a:tab pos="3606800" algn="l"/>
                <a:tab pos="4686300" algn="l"/>
              </a:tabLst>
            </a:pPr>
            <a:r>
              <a:rPr lang="da-DK" sz="1600" dirty="0">
                <a:solidFill>
                  <a:srgbClr val="C00000"/>
                </a:solidFill>
                <a:latin typeface="Courier New" pitchFamily="49" charset="0"/>
              </a:rPr>
              <a:t>  </a:t>
            </a:r>
            <a:r>
              <a:rPr lang="da-DK" sz="1600" strike="sngStrike" dirty="0">
                <a:solidFill>
                  <a:srgbClr val="C00000"/>
                </a:solidFill>
                <a:latin typeface="Courier New" pitchFamily="49" charset="0"/>
              </a:rPr>
              <a:t>401034:  </a:t>
            </a:r>
            <a:r>
              <a:rPr lang="da-DK" sz="1600" strike="sngStrike" dirty="0" err="1">
                <a:solidFill>
                  <a:srgbClr val="C00000"/>
                </a:solidFill>
                <a:latin typeface="Courier New" pitchFamily="49" charset="0"/>
              </a:rPr>
              <a:t>jne</a:t>
            </a:r>
            <a:r>
              <a:rPr lang="da-DK" sz="1600" strike="sngStrike" dirty="0">
                <a:solidFill>
                  <a:srgbClr val="C00000"/>
                </a:solidFill>
                <a:latin typeface="Courier New" pitchFamily="49" charset="0"/>
              </a:rPr>
              <a:t>    401029</a:t>
            </a:r>
            <a:endParaRPr lang="en-US" sz="1600" strike="sngStrike" dirty="0">
              <a:solidFill>
                <a:srgbClr val="C00000"/>
              </a:solidFill>
              <a:latin typeface="Courier New" pitchFamily="49" charset="0"/>
            </a:endParaRPr>
          </a:p>
        </p:txBody>
      </p:sp>
      <p:sp>
        <p:nvSpPr>
          <p:cNvPr id="31" name="Rectangle 3"/>
          <p:cNvSpPr>
            <a:spLocks noChangeArrowheads="1"/>
          </p:cNvSpPr>
          <p:nvPr/>
        </p:nvSpPr>
        <p:spPr bwMode="auto">
          <a:xfrm>
            <a:off x="489955" y="1120562"/>
            <a:ext cx="4615445" cy="1074653"/>
          </a:xfrm>
          <a:prstGeom prst="rect">
            <a:avLst/>
          </a:prstGeom>
          <a:solidFill>
            <a:schemeClr val="bg1">
              <a:lumMod val="95000"/>
            </a:schemeClr>
          </a:solidFill>
          <a:ln w="9525" cmpd="dbl">
            <a:solidFill>
              <a:schemeClr val="tx1"/>
            </a:solidFill>
            <a:miter lim="800000"/>
            <a:headEnd/>
            <a:tailEnd/>
          </a:ln>
        </p:spPr>
        <p:txBody>
          <a:bodyPr wrap="none" lIns="90487" tIns="44450" rIns="90487" bIns="44450">
            <a:spAutoFit/>
          </a:bodyPr>
          <a:lstStyle/>
          <a:p>
            <a:pPr>
              <a:lnSpc>
                <a:spcPct val="100000"/>
              </a:lnSpc>
              <a:tabLst>
                <a:tab pos="685800" algn="l"/>
                <a:tab pos="1435100" algn="l"/>
                <a:tab pos="3606800" algn="l"/>
                <a:tab pos="4686300" algn="l"/>
              </a:tabLst>
            </a:pPr>
            <a:r>
              <a:rPr lang="en-US" sz="1600" dirty="0">
                <a:latin typeface="Courier New" pitchFamily="49" charset="0"/>
              </a:rPr>
              <a:t> </a:t>
            </a:r>
            <a:r>
              <a:rPr lang="da-DK" sz="1600" dirty="0">
                <a:latin typeface="Courier New" pitchFamily="49" charset="0"/>
              </a:rPr>
              <a:t> 401029:  mulsd  (%rdx),%xmm0,%xmm0</a:t>
            </a:r>
          </a:p>
          <a:p>
            <a:pPr>
              <a:lnSpc>
                <a:spcPct val="100000"/>
              </a:lnSpc>
              <a:tabLst>
                <a:tab pos="685800" algn="l"/>
                <a:tab pos="1435100" algn="l"/>
                <a:tab pos="3606800" algn="l"/>
                <a:tab pos="4686300" algn="l"/>
              </a:tabLst>
            </a:pPr>
            <a:r>
              <a:rPr lang="da-DK" sz="1600" dirty="0">
                <a:latin typeface="Courier New" pitchFamily="49" charset="0"/>
              </a:rPr>
              <a:t>  40102d:  </a:t>
            </a:r>
            <a:r>
              <a:rPr lang="da-DK" sz="1600" dirty="0" err="1">
                <a:latin typeface="Courier New" pitchFamily="49" charset="0"/>
              </a:rPr>
              <a:t>add</a:t>
            </a:r>
            <a:r>
              <a:rPr lang="da-DK" sz="1600" dirty="0">
                <a:latin typeface="Courier New" pitchFamily="49" charset="0"/>
              </a:rPr>
              <a:t>    $0x8,%rdx</a:t>
            </a:r>
          </a:p>
          <a:p>
            <a:pPr>
              <a:lnSpc>
                <a:spcPct val="100000"/>
              </a:lnSpc>
              <a:tabLst>
                <a:tab pos="685800" algn="l"/>
                <a:tab pos="1435100" algn="l"/>
                <a:tab pos="3606800" algn="l"/>
                <a:tab pos="4686300" algn="l"/>
              </a:tabLst>
            </a:pPr>
            <a:r>
              <a:rPr lang="da-DK" sz="1600" dirty="0">
                <a:latin typeface="Courier New" pitchFamily="49" charset="0"/>
              </a:rPr>
              <a:t>  401031:  </a:t>
            </a:r>
            <a:r>
              <a:rPr lang="da-DK" sz="1600" dirty="0" err="1">
                <a:latin typeface="Courier New" pitchFamily="49" charset="0"/>
              </a:rPr>
              <a:t>cmp</a:t>
            </a:r>
            <a:r>
              <a:rPr lang="da-DK" sz="1600" dirty="0">
                <a:latin typeface="Courier New" pitchFamily="49" charset="0"/>
              </a:rPr>
              <a:t>    %</a:t>
            </a:r>
            <a:r>
              <a:rPr lang="da-DK" sz="1600" dirty="0" err="1">
                <a:latin typeface="Courier New" pitchFamily="49" charset="0"/>
              </a:rPr>
              <a:t>rax</a:t>
            </a:r>
            <a:r>
              <a:rPr lang="da-DK" sz="1600" dirty="0">
                <a:latin typeface="Courier New" pitchFamily="49" charset="0"/>
              </a:rPr>
              <a:t>,%</a:t>
            </a:r>
            <a:r>
              <a:rPr lang="da-DK" sz="1600" dirty="0" err="1">
                <a:latin typeface="Courier New" pitchFamily="49" charset="0"/>
              </a:rPr>
              <a:t>rdx</a:t>
            </a:r>
            <a:endParaRPr lang="da-DK" sz="1600" dirty="0">
              <a:latin typeface="Courier New" pitchFamily="49" charset="0"/>
            </a:endParaRPr>
          </a:p>
          <a:p>
            <a:pPr>
              <a:lnSpc>
                <a:spcPct val="100000"/>
              </a:lnSpc>
              <a:tabLst>
                <a:tab pos="685800" algn="l"/>
                <a:tab pos="1435100" algn="l"/>
                <a:tab pos="3606800" algn="l"/>
                <a:tab pos="4686300" algn="l"/>
              </a:tabLst>
            </a:pPr>
            <a:r>
              <a:rPr lang="da-DK" sz="1600" dirty="0">
                <a:latin typeface="Courier New" pitchFamily="49" charset="0"/>
              </a:rPr>
              <a:t>  401034:  </a:t>
            </a:r>
            <a:r>
              <a:rPr lang="da-DK" sz="1600" dirty="0" err="1">
                <a:latin typeface="Courier New" pitchFamily="49" charset="0"/>
              </a:rPr>
              <a:t>jne</a:t>
            </a:r>
            <a:r>
              <a:rPr lang="da-DK" sz="1600" dirty="0">
                <a:latin typeface="Courier New" pitchFamily="49" charset="0"/>
              </a:rPr>
              <a:t>    401029</a:t>
            </a:r>
            <a:endParaRPr lang="en-US" sz="1600" dirty="0">
              <a:latin typeface="Courier New" pitchFamily="49" charset="0"/>
            </a:endParaRPr>
          </a:p>
        </p:txBody>
      </p:sp>
      <p:sp>
        <p:nvSpPr>
          <p:cNvPr id="32" name="Freeform 6"/>
          <p:cNvSpPr>
            <a:spLocks/>
          </p:cNvSpPr>
          <p:nvPr/>
        </p:nvSpPr>
        <p:spPr bwMode="auto">
          <a:xfrm>
            <a:off x="4073525" y="2133600"/>
            <a:ext cx="1587500" cy="514350"/>
          </a:xfrm>
          <a:custGeom>
            <a:avLst/>
            <a:gdLst>
              <a:gd name="T0" fmla="*/ 0 w 1000"/>
              <a:gd name="T1" fmla="*/ 0 h 224"/>
              <a:gd name="T2" fmla="*/ 880 w 1000"/>
              <a:gd name="T3" fmla="*/ 56 h 224"/>
              <a:gd name="T4" fmla="*/ 720 w 1000"/>
              <a:gd name="T5" fmla="*/ 224 h 224"/>
              <a:gd name="T6" fmla="*/ 0 60000 65536"/>
              <a:gd name="T7" fmla="*/ 0 60000 65536"/>
              <a:gd name="T8" fmla="*/ 0 60000 65536"/>
              <a:gd name="T9" fmla="*/ 0 w 1000"/>
              <a:gd name="T10" fmla="*/ 0 h 224"/>
              <a:gd name="T11" fmla="*/ 1000 w 1000"/>
              <a:gd name="T12" fmla="*/ 224 h 224"/>
            </a:gdLst>
            <a:ahLst/>
            <a:cxnLst>
              <a:cxn ang="T6">
                <a:pos x="T0" y="T1"/>
              </a:cxn>
              <a:cxn ang="T7">
                <a:pos x="T2" y="T3"/>
              </a:cxn>
              <a:cxn ang="T8">
                <a:pos x="T4" y="T5"/>
              </a:cxn>
            </a:cxnLst>
            <a:rect l="T9" t="T10" r="T11" b="T12"/>
            <a:pathLst>
              <a:path w="1000" h="224">
                <a:moveTo>
                  <a:pt x="0" y="0"/>
                </a:moveTo>
                <a:cubicBezTo>
                  <a:pt x="147" y="9"/>
                  <a:pt x="760" y="19"/>
                  <a:pt x="880" y="56"/>
                </a:cubicBezTo>
                <a:cubicBezTo>
                  <a:pt x="1000" y="93"/>
                  <a:pt x="753" y="189"/>
                  <a:pt x="720" y="224"/>
                </a:cubicBezTo>
              </a:path>
            </a:pathLst>
          </a:custGeom>
          <a:noFill/>
          <a:ln w="25400">
            <a:solidFill>
              <a:schemeClr val="tx1"/>
            </a:solidFill>
            <a:round/>
            <a:headEnd/>
            <a:tailEnd type="triangle" w="med" len="med"/>
          </a:ln>
        </p:spPr>
        <p:txBody>
          <a:bodyPr/>
          <a:lstStyle/>
          <a:p>
            <a:endParaRPr lang="en-US" dirty="0">
              <a:latin typeface="Calibri" pitchFamily="34" charset="0"/>
            </a:endParaRPr>
          </a:p>
        </p:txBody>
      </p:sp>
      <p:sp>
        <p:nvSpPr>
          <p:cNvPr id="33" name="Freeform 7"/>
          <p:cNvSpPr>
            <a:spLocks/>
          </p:cNvSpPr>
          <p:nvPr/>
        </p:nvSpPr>
        <p:spPr bwMode="auto">
          <a:xfrm>
            <a:off x="4073525" y="3555859"/>
            <a:ext cx="1587500" cy="438291"/>
          </a:xfrm>
          <a:custGeom>
            <a:avLst/>
            <a:gdLst>
              <a:gd name="T0" fmla="*/ 0 w 1000"/>
              <a:gd name="T1" fmla="*/ 0 h 224"/>
              <a:gd name="T2" fmla="*/ 880 w 1000"/>
              <a:gd name="T3" fmla="*/ 56 h 224"/>
              <a:gd name="T4" fmla="*/ 720 w 1000"/>
              <a:gd name="T5" fmla="*/ 224 h 224"/>
              <a:gd name="T6" fmla="*/ 0 60000 65536"/>
              <a:gd name="T7" fmla="*/ 0 60000 65536"/>
              <a:gd name="T8" fmla="*/ 0 60000 65536"/>
              <a:gd name="T9" fmla="*/ 0 w 1000"/>
              <a:gd name="T10" fmla="*/ 0 h 224"/>
              <a:gd name="T11" fmla="*/ 1000 w 1000"/>
              <a:gd name="T12" fmla="*/ 224 h 224"/>
            </a:gdLst>
            <a:ahLst/>
            <a:cxnLst>
              <a:cxn ang="T6">
                <a:pos x="T0" y="T1"/>
              </a:cxn>
              <a:cxn ang="T7">
                <a:pos x="T2" y="T3"/>
              </a:cxn>
              <a:cxn ang="T8">
                <a:pos x="T4" y="T5"/>
              </a:cxn>
            </a:cxnLst>
            <a:rect l="T9" t="T10" r="T11" b="T12"/>
            <a:pathLst>
              <a:path w="1000" h="224">
                <a:moveTo>
                  <a:pt x="0" y="0"/>
                </a:moveTo>
                <a:cubicBezTo>
                  <a:pt x="147" y="9"/>
                  <a:pt x="760" y="19"/>
                  <a:pt x="880" y="56"/>
                </a:cubicBezTo>
                <a:cubicBezTo>
                  <a:pt x="1000" y="93"/>
                  <a:pt x="753" y="189"/>
                  <a:pt x="720" y="224"/>
                </a:cubicBezTo>
              </a:path>
            </a:pathLst>
          </a:custGeom>
          <a:noFill/>
          <a:ln w="25400">
            <a:solidFill>
              <a:schemeClr val="tx1"/>
            </a:solidFill>
            <a:round/>
            <a:headEnd/>
            <a:tailEnd type="triangle" w="med" len="med"/>
          </a:ln>
        </p:spPr>
        <p:txBody>
          <a:bodyPr/>
          <a:lstStyle/>
          <a:p>
            <a:endParaRPr lang="en-US" dirty="0">
              <a:latin typeface="Calibri" pitchFamily="34" charset="0"/>
            </a:endParaRPr>
          </a:p>
        </p:txBody>
      </p:sp>
      <p:sp>
        <p:nvSpPr>
          <p:cNvPr id="34" name="Text Box 8"/>
          <p:cNvSpPr txBox="1">
            <a:spLocks noChangeArrowheads="1"/>
          </p:cNvSpPr>
          <p:nvPr/>
        </p:nvSpPr>
        <p:spPr bwMode="auto">
          <a:xfrm>
            <a:off x="4114800" y="1733550"/>
            <a:ext cx="862737" cy="461665"/>
          </a:xfrm>
          <a:prstGeom prst="rect">
            <a:avLst/>
          </a:prstGeom>
          <a:noFill/>
          <a:ln w="25400">
            <a:noFill/>
            <a:miter lim="800000"/>
            <a:headEnd/>
            <a:tailEnd/>
          </a:ln>
        </p:spPr>
        <p:txBody>
          <a:bodyPr wrap="none">
            <a:spAutoFit/>
          </a:bodyPr>
          <a:lstStyle/>
          <a:p>
            <a:pPr>
              <a:lnSpc>
                <a:spcPct val="100000"/>
              </a:lnSpc>
            </a:pPr>
            <a:r>
              <a:rPr lang="en-US" i="1" dirty="0" err="1">
                <a:solidFill>
                  <a:srgbClr val="C00000"/>
                </a:solidFill>
                <a:latin typeface="Calibri" pitchFamily="34" charset="0"/>
              </a:rPr>
              <a:t>i</a:t>
            </a:r>
            <a:r>
              <a:rPr lang="en-US" i="1" dirty="0">
                <a:solidFill>
                  <a:srgbClr val="C00000"/>
                </a:solidFill>
                <a:latin typeface="Calibri" pitchFamily="34" charset="0"/>
              </a:rPr>
              <a:t> = 98</a:t>
            </a:r>
          </a:p>
        </p:txBody>
      </p:sp>
      <p:sp>
        <p:nvSpPr>
          <p:cNvPr id="35" name="Text Box 9"/>
          <p:cNvSpPr txBox="1">
            <a:spLocks noChangeArrowheads="1"/>
          </p:cNvSpPr>
          <p:nvPr/>
        </p:nvSpPr>
        <p:spPr bwMode="auto">
          <a:xfrm>
            <a:off x="4114800" y="3105150"/>
            <a:ext cx="862737" cy="461665"/>
          </a:xfrm>
          <a:prstGeom prst="rect">
            <a:avLst/>
          </a:prstGeom>
          <a:noFill/>
          <a:ln w="25400">
            <a:noFill/>
            <a:miter lim="800000"/>
            <a:headEnd/>
            <a:tailEnd/>
          </a:ln>
        </p:spPr>
        <p:txBody>
          <a:bodyPr wrap="none">
            <a:spAutoFit/>
          </a:bodyPr>
          <a:lstStyle/>
          <a:p>
            <a:pPr>
              <a:lnSpc>
                <a:spcPct val="100000"/>
              </a:lnSpc>
            </a:pPr>
            <a:r>
              <a:rPr lang="en-US" i="1" dirty="0" err="1">
                <a:solidFill>
                  <a:srgbClr val="C00000"/>
                </a:solidFill>
                <a:latin typeface="Calibri" pitchFamily="34" charset="0"/>
              </a:rPr>
              <a:t>i</a:t>
            </a:r>
            <a:r>
              <a:rPr lang="en-US" i="1" dirty="0">
                <a:solidFill>
                  <a:srgbClr val="C00000"/>
                </a:solidFill>
                <a:latin typeface="Calibri" pitchFamily="34" charset="0"/>
              </a:rPr>
              <a:t> = 99</a:t>
            </a:r>
          </a:p>
        </p:txBody>
      </p:sp>
      <p:sp>
        <p:nvSpPr>
          <p:cNvPr id="36" name="Text Box 10"/>
          <p:cNvSpPr txBox="1">
            <a:spLocks noChangeArrowheads="1"/>
          </p:cNvSpPr>
          <p:nvPr/>
        </p:nvSpPr>
        <p:spPr bwMode="auto">
          <a:xfrm>
            <a:off x="4114800" y="4552950"/>
            <a:ext cx="1018227" cy="461665"/>
          </a:xfrm>
          <a:prstGeom prst="rect">
            <a:avLst/>
          </a:prstGeom>
          <a:noFill/>
          <a:ln w="25400">
            <a:noFill/>
            <a:miter lim="800000"/>
            <a:headEnd/>
            <a:tailEnd/>
          </a:ln>
        </p:spPr>
        <p:txBody>
          <a:bodyPr wrap="none">
            <a:spAutoFit/>
          </a:bodyPr>
          <a:lstStyle/>
          <a:p>
            <a:pPr>
              <a:lnSpc>
                <a:spcPct val="100000"/>
              </a:lnSpc>
            </a:pPr>
            <a:r>
              <a:rPr lang="en-US" i="1" dirty="0" err="1">
                <a:solidFill>
                  <a:srgbClr val="C00000"/>
                </a:solidFill>
                <a:latin typeface="Calibri" pitchFamily="34" charset="0"/>
              </a:rPr>
              <a:t>i</a:t>
            </a:r>
            <a:r>
              <a:rPr lang="en-US" i="1" dirty="0">
                <a:solidFill>
                  <a:srgbClr val="C00000"/>
                </a:solidFill>
                <a:latin typeface="Calibri" pitchFamily="34" charset="0"/>
              </a:rPr>
              <a:t> = 100</a:t>
            </a:r>
          </a:p>
        </p:txBody>
      </p:sp>
      <p:sp>
        <p:nvSpPr>
          <p:cNvPr id="37" name="Text Box 11"/>
          <p:cNvSpPr txBox="1">
            <a:spLocks noChangeArrowheads="1"/>
          </p:cNvSpPr>
          <p:nvPr/>
        </p:nvSpPr>
        <p:spPr bwMode="auto">
          <a:xfrm>
            <a:off x="5575338" y="2216628"/>
            <a:ext cx="2143087" cy="400110"/>
          </a:xfrm>
          <a:prstGeom prst="rect">
            <a:avLst/>
          </a:prstGeom>
          <a:noFill/>
          <a:ln w="25400">
            <a:noFill/>
            <a:miter lim="800000"/>
            <a:headEnd/>
            <a:tailEnd/>
          </a:ln>
        </p:spPr>
        <p:txBody>
          <a:bodyPr wrap="none">
            <a:spAutoFit/>
          </a:bodyPr>
          <a:lstStyle/>
          <a:p>
            <a:pPr>
              <a:lnSpc>
                <a:spcPct val="100000"/>
              </a:lnSpc>
            </a:pPr>
            <a:r>
              <a:rPr lang="en-US" sz="2000" dirty="0">
                <a:latin typeface="Calibri" pitchFamily="34" charset="0"/>
              </a:rPr>
              <a:t>Predict Taken (OK)</a:t>
            </a:r>
          </a:p>
        </p:txBody>
      </p:sp>
      <p:sp>
        <p:nvSpPr>
          <p:cNvPr id="38" name="Text Box 12"/>
          <p:cNvSpPr txBox="1">
            <a:spLocks noChangeArrowheads="1"/>
          </p:cNvSpPr>
          <p:nvPr/>
        </p:nvSpPr>
        <p:spPr bwMode="auto">
          <a:xfrm>
            <a:off x="5548111" y="3409950"/>
            <a:ext cx="1610890" cy="707886"/>
          </a:xfrm>
          <a:prstGeom prst="rect">
            <a:avLst/>
          </a:prstGeom>
          <a:noFill/>
          <a:ln w="25400">
            <a:noFill/>
            <a:miter lim="800000"/>
            <a:headEnd/>
            <a:tailEnd/>
          </a:ln>
        </p:spPr>
        <p:txBody>
          <a:bodyPr wrap="none">
            <a:spAutoFit/>
          </a:bodyPr>
          <a:lstStyle/>
          <a:p>
            <a:pPr>
              <a:lnSpc>
                <a:spcPct val="100000"/>
              </a:lnSpc>
            </a:pPr>
            <a:r>
              <a:rPr lang="en-US" sz="2000" dirty="0">
                <a:latin typeface="Calibri" pitchFamily="34" charset="0"/>
              </a:rPr>
              <a:t>Predict Taken</a:t>
            </a:r>
          </a:p>
          <a:p>
            <a:pPr>
              <a:lnSpc>
                <a:spcPct val="100000"/>
              </a:lnSpc>
            </a:pPr>
            <a:r>
              <a:rPr lang="en-US" sz="2000" dirty="0">
                <a:latin typeface="Calibri" pitchFamily="34" charset="0"/>
              </a:rPr>
              <a:t>(Oops)</a:t>
            </a:r>
          </a:p>
        </p:txBody>
      </p:sp>
      <p:sp>
        <p:nvSpPr>
          <p:cNvPr id="39" name="Text Box 14"/>
          <p:cNvSpPr txBox="1">
            <a:spLocks noChangeArrowheads="1"/>
          </p:cNvSpPr>
          <p:nvPr/>
        </p:nvSpPr>
        <p:spPr bwMode="auto">
          <a:xfrm>
            <a:off x="4114800" y="5946775"/>
            <a:ext cx="1018227" cy="461665"/>
          </a:xfrm>
          <a:prstGeom prst="rect">
            <a:avLst/>
          </a:prstGeom>
          <a:noFill/>
          <a:ln w="25400">
            <a:noFill/>
            <a:miter lim="800000"/>
            <a:headEnd/>
            <a:tailEnd/>
          </a:ln>
        </p:spPr>
        <p:txBody>
          <a:bodyPr wrap="none">
            <a:spAutoFit/>
          </a:bodyPr>
          <a:lstStyle/>
          <a:p>
            <a:pPr>
              <a:lnSpc>
                <a:spcPct val="100000"/>
              </a:lnSpc>
            </a:pPr>
            <a:r>
              <a:rPr lang="en-US" i="1" dirty="0" err="1">
                <a:solidFill>
                  <a:srgbClr val="C00000"/>
                </a:solidFill>
                <a:latin typeface="Calibri" pitchFamily="34" charset="0"/>
              </a:rPr>
              <a:t>i</a:t>
            </a:r>
            <a:r>
              <a:rPr lang="en-US" i="1" dirty="0">
                <a:solidFill>
                  <a:srgbClr val="C00000"/>
                </a:solidFill>
                <a:latin typeface="Calibri" pitchFamily="34" charset="0"/>
              </a:rPr>
              <a:t> = 101</a:t>
            </a:r>
          </a:p>
        </p:txBody>
      </p:sp>
      <p:sp>
        <p:nvSpPr>
          <p:cNvPr id="40" name="Freeform 15"/>
          <p:cNvSpPr>
            <a:spLocks/>
          </p:cNvSpPr>
          <p:nvPr/>
        </p:nvSpPr>
        <p:spPr bwMode="auto">
          <a:xfrm>
            <a:off x="4060825" y="4953000"/>
            <a:ext cx="1587500" cy="438150"/>
          </a:xfrm>
          <a:custGeom>
            <a:avLst/>
            <a:gdLst>
              <a:gd name="T0" fmla="*/ 0 w 1000"/>
              <a:gd name="T1" fmla="*/ 0 h 224"/>
              <a:gd name="T2" fmla="*/ 880 w 1000"/>
              <a:gd name="T3" fmla="*/ 56 h 224"/>
              <a:gd name="T4" fmla="*/ 720 w 1000"/>
              <a:gd name="T5" fmla="*/ 224 h 224"/>
              <a:gd name="T6" fmla="*/ 0 60000 65536"/>
              <a:gd name="T7" fmla="*/ 0 60000 65536"/>
              <a:gd name="T8" fmla="*/ 0 60000 65536"/>
              <a:gd name="T9" fmla="*/ 0 w 1000"/>
              <a:gd name="T10" fmla="*/ 0 h 224"/>
              <a:gd name="T11" fmla="*/ 1000 w 1000"/>
              <a:gd name="T12" fmla="*/ 224 h 224"/>
            </a:gdLst>
            <a:ahLst/>
            <a:cxnLst>
              <a:cxn ang="T6">
                <a:pos x="T0" y="T1"/>
              </a:cxn>
              <a:cxn ang="T7">
                <a:pos x="T2" y="T3"/>
              </a:cxn>
              <a:cxn ang="T8">
                <a:pos x="T4" y="T5"/>
              </a:cxn>
            </a:cxnLst>
            <a:rect l="T9" t="T10" r="T11" b="T12"/>
            <a:pathLst>
              <a:path w="1000" h="224">
                <a:moveTo>
                  <a:pt x="0" y="0"/>
                </a:moveTo>
                <a:cubicBezTo>
                  <a:pt x="147" y="9"/>
                  <a:pt x="760" y="19"/>
                  <a:pt x="880" y="56"/>
                </a:cubicBezTo>
                <a:cubicBezTo>
                  <a:pt x="1000" y="93"/>
                  <a:pt x="753" y="189"/>
                  <a:pt x="720" y="224"/>
                </a:cubicBezTo>
              </a:path>
            </a:pathLst>
          </a:custGeom>
          <a:noFill/>
          <a:ln w="25400">
            <a:solidFill>
              <a:schemeClr val="tx1"/>
            </a:solidFill>
            <a:round/>
            <a:headEnd/>
            <a:tailEnd type="triangle" w="med" len="med"/>
          </a:ln>
        </p:spPr>
        <p:txBody>
          <a:bodyPr/>
          <a:lstStyle/>
          <a:p>
            <a:endParaRPr lang="en-US" dirty="0">
              <a:latin typeface="Calibri" pitchFamily="34" charset="0"/>
            </a:endParaRPr>
          </a:p>
        </p:txBody>
      </p:sp>
      <p:sp>
        <p:nvSpPr>
          <p:cNvPr id="41" name="Text Box 16"/>
          <p:cNvSpPr txBox="1">
            <a:spLocks noChangeArrowheads="1"/>
          </p:cNvSpPr>
          <p:nvPr/>
        </p:nvSpPr>
        <p:spPr bwMode="auto">
          <a:xfrm>
            <a:off x="5548111" y="1047750"/>
            <a:ext cx="2125903" cy="707886"/>
          </a:xfrm>
          <a:prstGeom prst="rect">
            <a:avLst/>
          </a:prstGeom>
          <a:noFill/>
          <a:ln w="25400">
            <a:noFill/>
            <a:miter lim="800000"/>
            <a:headEnd/>
            <a:tailEnd/>
          </a:ln>
        </p:spPr>
        <p:txBody>
          <a:bodyPr wrap="none">
            <a:spAutoFit/>
          </a:bodyPr>
          <a:lstStyle/>
          <a:p>
            <a:pPr>
              <a:lnSpc>
                <a:spcPct val="100000"/>
              </a:lnSpc>
            </a:pPr>
            <a:r>
              <a:rPr lang="en-US" sz="2000" i="1" dirty="0">
                <a:latin typeface="Calibri" pitchFamily="34" charset="0"/>
              </a:rPr>
              <a:t>Assume </a:t>
            </a:r>
          </a:p>
          <a:p>
            <a:pPr>
              <a:lnSpc>
                <a:spcPct val="100000"/>
              </a:lnSpc>
            </a:pPr>
            <a:r>
              <a:rPr lang="en-US" sz="2000" i="1" dirty="0">
                <a:latin typeface="Calibri" pitchFamily="34" charset="0"/>
              </a:rPr>
              <a:t>array length = </a:t>
            </a:r>
            <a:r>
              <a:rPr lang="en-US" sz="2000" i="1" dirty="0">
                <a:solidFill>
                  <a:srgbClr val="C00000"/>
                </a:solidFill>
                <a:latin typeface="Calibri" pitchFamily="34" charset="0"/>
              </a:rPr>
              <a:t>100</a:t>
            </a:r>
          </a:p>
        </p:txBody>
      </p:sp>
      <p:sp>
        <p:nvSpPr>
          <p:cNvPr id="668674" name="Rectangle 2"/>
          <p:cNvSpPr>
            <a:spLocks noGrp="1" noChangeArrowheads="1"/>
          </p:cNvSpPr>
          <p:nvPr>
            <p:ph type="title"/>
          </p:nvPr>
        </p:nvSpPr>
        <p:spPr>
          <a:xfrm>
            <a:off x="381000" y="457200"/>
            <a:ext cx="7945438" cy="573088"/>
          </a:xfrm>
        </p:spPr>
        <p:txBody>
          <a:bodyPr/>
          <a:lstStyle/>
          <a:p>
            <a:pPr eaLnBrk="1" hangingPunct="1">
              <a:defRPr/>
            </a:pPr>
            <a:r>
              <a:rPr lang="en-US"/>
              <a:t>Branch Misprediction Invalidation</a:t>
            </a:r>
          </a:p>
        </p:txBody>
      </p:sp>
      <p:sp>
        <p:nvSpPr>
          <p:cNvPr id="52239" name="Text Box 15"/>
          <p:cNvSpPr txBox="1">
            <a:spLocks noChangeArrowheads="1"/>
          </p:cNvSpPr>
          <p:nvPr/>
        </p:nvSpPr>
        <p:spPr bwMode="auto">
          <a:xfrm>
            <a:off x="5943600" y="4928556"/>
            <a:ext cx="1445139" cy="461665"/>
          </a:xfrm>
          <a:prstGeom prst="rect">
            <a:avLst/>
          </a:prstGeom>
          <a:noFill/>
          <a:ln w="25400">
            <a:noFill/>
            <a:miter lim="800000"/>
            <a:headEnd/>
            <a:tailEnd/>
          </a:ln>
        </p:spPr>
        <p:txBody>
          <a:bodyPr wrap="none">
            <a:spAutoFit/>
          </a:bodyPr>
          <a:lstStyle/>
          <a:p>
            <a:pPr>
              <a:lnSpc>
                <a:spcPct val="100000"/>
              </a:lnSpc>
            </a:pPr>
            <a:r>
              <a:rPr lang="en-US" dirty="0">
                <a:solidFill>
                  <a:srgbClr val="C00000"/>
                </a:solidFill>
                <a:latin typeface="Calibri" pitchFamily="34" charset="0"/>
              </a:rPr>
              <a:t>Invalidate</a:t>
            </a:r>
          </a:p>
        </p:txBody>
      </p:sp>
      <p:sp>
        <p:nvSpPr>
          <p:cNvPr id="52250" name="AutoShape 26"/>
          <p:cNvSpPr>
            <a:spLocks/>
          </p:cNvSpPr>
          <p:nvPr/>
        </p:nvSpPr>
        <p:spPr bwMode="auto">
          <a:xfrm>
            <a:off x="5562600" y="4070350"/>
            <a:ext cx="304800" cy="2178050"/>
          </a:xfrm>
          <a:prstGeom prst="rightBrace">
            <a:avLst>
              <a:gd name="adj1" fmla="val 56250"/>
              <a:gd name="adj2" fmla="val 50000"/>
            </a:avLst>
          </a:prstGeom>
          <a:noFill/>
          <a:ln w="25400">
            <a:solidFill>
              <a:srgbClr val="C00000"/>
            </a:solidFill>
            <a:round/>
            <a:headEnd/>
            <a:tailEnd/>
          </a:ln>
        </p:spPr>
        <p:txBody>
          <a:bodyPr wrap="none" anchor="ctr"/>
          <a:lstStyle/>
          <a:p>
            <a:endParaRPr lang="en-US" dirty="0">
              <a:solidFill>
                <a:srgbClr val="C00000"/>
              </a:solidFill>
              <a:latin typeface="Calibri" pitchFamily="34" charset="0"/>
            </a:endParaRPr>
          </a:p>
        </p:txBody>
      </p:sp>
    </p:spTree>
    <p:extLst>
      <p:ext uri="{BB962C8B-B14F-4D97-AF65-F5344CB8AC3E}">
        <p14:creationId xmlns:p14="http://schemas.microsoft.com/office/powerpoint/2010/main" val="297586810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a:xfrm>
            <a:off x="457200" y="493712"/>
            <a:ext cx="7551738" cy="573088"/>
          </a:xfrm>
        </p:spPr>
        <p:txBody>
          <a:bodyPr/>
          <a:lstStyle/>
          <a:p>
            <a:pPr eaLnBrk="1" hangingPunct="1">
              <a:defRPr/>
            </a:pPr>
            <a:r>
              <a:rPr lang="en-US"/>
              <a:t>Branch Misprediction Recovery</a:t>
            </a:r>
          </a:p>
        </p:txBody>
      </p:sp>
      <p:sp>
        <p:nvSpPr>
          <p:cNvPr id="669699" name="Rectangle 3"/>
          <p:cNvSpPr>
            <a:spLocks noGrp="1" noChangeArrowheads="1"/>
          </p:cNvSpPr>
          <p:nvPr>
            <p:ph type="body" idx="1"/>
          </p:nvPr>
        </p:nvSpPr>
        <p:spPr>
          <a:xfrm>
            <a:off x="498896" y="3962400"/>
            <a:ext cx="8009626" cy="1368425"/>
          </a:xfrm>
        </p:spPr>
        <p:txBody>
          <a:bodyPr/>
          <a:lstStyle/>
          <a:p>
            <a:pPr eaLnBrk="1" hangingPunct="1">
              <a:defRPr/>
            </a:pPr>
            <a:r>
              <a:rPr lang="en-US" dirty="0"/>
              <a:t>Performance Cost</a:t>
            </a:r>
          </a:p>
          <a:p>
            <a:pPr lvl="1" eaLnBrk="1" hangingPunct="1">
              <a:defRPr/>
            </a:pPr>
            <a:r>
              <a:rPr lang="en-US" dirty="0"/>
              <a:t>Multiple clock cycles on modern processor</a:t>
            </a:r>
          </a:p>
          <a:p>
            <a:pPr lvl="1" eaLnBrk="1" hangingPunct="1">
              <a:defRPr/>
            </a:pPr>
            <a:r>
              <a:rPr lang="en-US" dirty="0"/>
              <a:t>Can be a major performance limiter</a:t>
            </a:r>
          </a:p>
        </p:txBody>
      </p:sp>
      <p:sp>
        <p:nvSpPr>
          <p:cNvPr id="53252" name="Rectangle 5"/>
          <p:cNvSpPr>
            <a:spLocks noChangeArrowheads="1"/>
          </p:cNvSpPr>
          <p:nvPr/>
        </p:nvSpPr>
        <p:spPr bwMode="auto">
          <a:xfrm>
            <a:off x="589861" y="1354028"/>
            <a:ext cx="5341039" cy="1813317"/>
          </a:xfrm>
          <a:prstGeom prst="rect">
            <a:avLst/>
          </a:prstGeom>
          <a:solidFill>
            <a:schemeClr val="bg1">
              <a:lumMod val="95000"/>
            </a:schemeClr>
          </a:solidFill>
          <a:ln w="12700" cmpd="dbl">
            <a:solidFill>
              <a:schemeClr val="tx1"/>
            </a:solidFill>
            <a:miter lim="800000"/>
            <a:headEnd/>
            <a:tailEnd/>
          </a:ln>
        </p:spPr>
        <p:txBody>
          <a:bodyPr wrap="square" lIns="90487" tIns="44450" rIns="90487" bIns="44450">
            <a:spAutoFit/>
          </a:bodyPr>
          <a:lstStyle/>
          <a:p>
            <a:pPr>
              <a:lnSpc>
                <a:spcPct val="100000"/>
              </a:lnSpc>
              <a:tabLst>
                <a:tab pos="685800" algn="l"/>
                <a:tab pos="1435100" algn="l"/>
                <a:tab pos="3606800" algn="l"/>
                <a:tab pos="4686300" algn="l"/>
              </a:tabLst>
            </a:pPr>
            <a:r>
              <a:rPr lang="cs-CZ" sz="1600" dirty="0">
                <a:latin typeface="Courier New" pitchFamily="49" charset="0"/>
              </a:rPr>
              <a:t>  401029:  mulsd </a:t>
            </a:r>
            <a:r>
              <a:rPr lang="en-US" sz="1600" dirty="0">
                <a:latin typeface="Courier New" pitchFamily="49" charset="0"/>
              </a:rPr>
              <a:t> </a:t>
            </a:r>
            <a:r>
              <a:rPr lang="cs-CZ" sz="1600" dirty="0">
                <a:latin typeface="Courier New" pitchFamily="49" charset="0"/>
              </a:rPr>
              <a:t>(%rdx),%xmm0,%xmm0</a:t>
            </a:r>
          </a:p>
          <a:p>
            <a:pPr>
              <a:lnSpc>
                <a:spcPct val="100000"/>
              </a:lnSpc>
              <a:tabLst>
                <a:tab pos="685800" algn="l"/>
                <a:tab pos="1435100" algn="l"/>
                <a:tab pos="3606800" algn="l"/>
                <a:tab pos="4686300" algn="l"/>
              </a:tabLst>
            </a:pPr>
            <a:r>
              <a:rPr lang="cs-CZ" sz="1600" dirty="0">
                <a:latin typeface="Courier New" pitchFamily="49" charset="0"/>
              </a:rPr>
              <a:t>  40102d:  </a:t>
            </a:r>
            <a:r>
              <a:rPr lang="cs-CZ" sz="1600" dirty="0" err="1">
                <a:latin typeface="Courier New" pitchFamily="49" charset="0"/>
              </a:rPr>
              <a:t>add</a:t>
            </a:r>
            <a:r>
              <a:rPr lang="cs-CZ" sz="1600" dirty="0">
                <a:latin typeface="Courier New" pitchFamily="49" charset="0"/>
              </a:rPr>
              <a:t>    $0x8,%rdx</a:t>
            </a:r>
          </a:p>
          <a:p>
            <a:pPr>
              <a:lnSpc>
                <a:spcPct val="100000"/>
              </a:lnSpc>
              <a:tabLst>
                <a:tab pos="685800" algn="l"/>
                <a:tab pos="1435100" algn="l"/>
                <a:tab pos="3606800" algn="l"/>
                <a:tab pos="4686300" algn="l"/>
              </a:tabLst>
            </a:pPr>
            <a:r>
              <a:rPr lang="cs-CZ" sz="1600" dirty="0">
                <a:latin typeface="Courier New" pitchFamily="49" charset="0"/>
              </a:rPr>
              <a:t>  401031:  </a:t>
            </a:r>
            <a:r>
              <a:rPr lang="cs-CZ" sz="1600" dirty="0" err="1">
                <a:latin typeface="Courier New" pitchFamily="49" charset="0"/>
              </a:rPr>
              <a:t>cmp</a:t>
            </a:r>
            <a:r>
              <a:rPr lang="cs-CZ" sz="1600" dirty="0">
                <a:latin typeface="Courier New" pitchFamily="49" charset="0"/>
              </a:rPr>
              <a:t>    %</a:t>
            </a:r>
            <a:r>
              <a:rPr lang="cs-CZ" sz="1600" dirty="0" err="1">
                <a:latin typeface="Courier New" pitchFamily="49" charset="0"/>
              </a:rPr>
              <a:t>rax</a:t>
            </a:r>
            <a:r>
              <a:rPr lang="cs-CZ" sz="1600" dirty="0">
                <a:latin typeface="Courier New" pitchFamily="49" charset="0"/>
              </a:rPr>
              <a:t>,%</a:t>
            </a:r>
            <a:r>
              <a:rPr lang="cs-CZ" sz="1600" dirty="0" err="1">
                <a:latin typeface="Courier New" pitchFamily="49" charset="0"/>
              </a:rPr>
              <a:t>rdx</a:t>
            </a:r>
            <a:endParaRPr lang="cs-CZ" sz="1600" dirty="0">
              <a:latin typeface="Courier New" pitchFamily="49" charset="0"/>
            </a:endParaRPr>
          </a:p>
          <a:p>
            <a:pPr>
              <a:lnSpc>
                <a:spcPct val="100000"/>
              </a:lnSpc>
              <a:tabLst>
                <a:tab pos="685800" algn="l"/>
                <a:tab pos="1435100" algn="l"/>
                <a:tab pos="3606800" algn="l"/>
                <a:tab pos="4686300" algn="l"/>
              </a:tabLst>
            </a:pPr>
            <a:r>
              <a:rPr lang="cs-CZ" sz="1600" dirty="0">
                <a:latin typeface="Courier New" pitchFamily="49" charset="0"/>
              </a:rPr>
              <a:t>  401034:  </a:t>
            </a:r>
            <a:r>
              <a:rPr lang="cs-CZ" sz="1600" dirty="0" err="1">
                <a:latin typeface="Courier New" pitchFamily="49" charset="0"/>
              </a:rPr>
              <a:t>jne</a:t>
            </a:r>
            <a:r>
              <a:rPr lang="cs-CZ" sz="1600" dirty="0">
                <a:latin typeface="Courier New" pitchFamily="49" charset="0"/>
              </a:rPr>
              <a:t>    401029</a:t>
            </a:r>
          </a:p>
          <a:p>
            <a:pPr>
              <a:lnSpc>
                <a:spcPct val="100000"/>
              </a:lnSpc>
              <a:tabLst>
                <a:tab pos="685800" algn="l"/>
                <a:tab pos="1435100" algn="l"/>
                <a:tab pos="3606800" algn="l"/>
                <a:tab pos="4686300" algn="l"/>
              </a:tabLst>
            </a:pPr>
            <a:r>
              <a:rPr lang="cs-CZ" sz="1600" dirty="0">
                <a:latin typeface="Courier New" pitchFamily="49" charset="0"/>
              </a:rPr>
              <a:t>  401036:  </a:t>
            </a:r>
            <a:r>
              <a:rPr lang="cs-CZ" sz="1600" dirty="0" err="1">
                <a:latin typeface="Courier New" pitchFamily="49" charset="0"/>
              </a:rPr>
              <a:t>jmp</a:t>
            </a:r>
            <a:r>
              <a:rPr lang="cs-CZ" sz="1600" dirty="0">
                <a:latin typeface="Courier New" pitchFamily="49" charset="0"/>
              </a:rPr>
              <a:t>    401040</a:t>
            </a:r>
          </a:p>
          <a:p>
            <a:pPr>
              <a:lnSpc>
                <a:spcPct val="100000"/>
              </a:lnSpc>
              <a:tabLst>
                <a:tab pos="685800" algn="l"/>
                <a:tab pos="1435100" algn="l"/>
                <a:tab pos="3606800" algn="l"/>
                <a:tab pos="4686300" algn="l"/>
              </a:tabLst>
            </a:pPr>
            <a:r>
              <a:rPr lang="cs-CZ" sz="1600" dirty="0">
                <a:latin typeface="Courier New" pitchFamily="49" charset="0"/>
              </a:rPr>
              <a:t>   . . .</a:t>
            </a:r>
          </a:p>
          <a:p>
            <a:pPr>
              <a:lnSpc>
                <a:spcPct val="100000"/>
              </a:lnSpc>
              <a:tabLst>
                <a:tab pos="685800" algn="l"/>
                <a:tab pos="1435100" algn="l"/>
                <a:tab pos="3606800" algn="l"/>
                <a:tab pos="4686300" algn="l"/>
              </a:tabLst>
            </a:pPr>
            <a:r>
              <a:rPr lang="cs-CZ" sz="1600" dirty="0">
                <a:latin typeface="Courier New" pitchFamily="49" charset="0"/>
              </a:rPr>
              <a:t>  401040:  movsd </a:t>
            </a:r>
            <a:r>
              <a:rPr lang="en-US" sz="1600" dirty="0">
                <a:latin typeface="Courier New" pitchFamily="49" charset="0"/>
              </a:rPr>
              <a:t> </a:t>
            </a:r>
            <a:r>
              <a:rPr lang="cs-CZ" sz="1600" dirty="0">
                <a:latin typeface="Courier New" pitchFamily="49" charset="0"/>
              </a:rPr>
              <a:t>%xmm0,(%r12)</a:t>
            </a:r>
            <a:endParaRPr lang="en-US" sz="1600" dirty="0">
              <a:latin typeface="Courier New" pitchFamily="49" charset="0"/>
            </a:endParaRPr>
          </a:p>
        </p:txBody>
      </p:sp>
      <p:sp>
        <p:nvSpPr>
          <p:cNvPr id="53253" name="Freeform 7"/>
          <p:cNvSpPr>
            <a:spLocks/>
          </p:cNvSpPr>
          <p:nvPr/>
        </p:nvSpPr>
        <p:spPr bwMode="auto">
          <a:xfrm>
            <a:off x="3793627" y="2260687"/>
            <a:ext cx="1968500" cy="228600"/>
          </a:xfrm>
          <a:custGeom>
            <a:avLst/>
            <a:gdLst>
              <a:gd name="T0" fmla="*/ 0 w 1000"/>
              <a:gd name="T1" fmla="*/ 0 h 224"/>
              <a:gd name="T2" fmla="*/ 880 w 1000"/>
              <a:gd name="T3" fmla="*/ 56 h 224"/>
              <a:gd name="T4" fmla="*/ 720 w 1000"/>
              <a:gd name="T5" fmla="*/ 224 h 224"/>
              <a:gd name="T6" fmla="*/ 0 60000 65536"/>
              <a:gd name="T7" fmla="*/ 0 60000 65536"/>
              <a:gd name="T8" fmla="*/ 0 60000 65536"/>
              <a:gd name="T9" fmla="*/ 0 w 1000"/>
              <a:gd name="T10" fmla="*/ 0 h 224"/>
              <a:gd name="T11" fmla="*/ 1000 w 1000"/>
              <a:gd name="T12" fmla="*/ 224 h 224"/>
            </a:gdLst>
            <a:ahLst/>
            <a:cxnLst>
              <a:cxn ang="T6">
                <a:pos x="T0" y="T1"/>
              </a:cxn>
              <a:cxn ang="T7">
                <a:pos x="T2" y="T3"/>
              </a:cxn>
              <a:cxn ang="T8">
                <a:pos x="T4" y="T5"/>
              </a:cxn>
            </a:cxnLst>
            <a:rect l="T9" t="T10" r="T11" b="T12"/>
            <a:pathLst>
              <a:path w="1000" h="224">
                <a:moveTo>
                  <a:pt x="0" y="0"/>
                </a:moveTo>
                <a:cubicBezTo>
                  <a:pt x="147" y="9"/>
                  <a:pt x="760" y="19"/>
                  <a:pt x="880" y="56"/>
                </a:cubicBezTo>
                <a:cubicBezTo>
                  <a:pt x="1000" y="93"/>
                  <a:pt x="753" y="189"/>
                  <a:pt x="720" y="224"/>
                </a:cubicBezTo>
              </a:path>
            </a:pathLst>
          </a:custGeom>
          <a:noFill/>
          <a:ln w="25400">
            <a:solidFill>
              <a:schemeClr val="tx1"/>
            </a:solidFill>
            <a:round/>
            <a:headEnd/>
            <a:tailEnd type="triangle" w="med" len="med"/>
          </a:ln>
        </p:spPr>
        <p:txBody>
          <a:bodyPr/>
          <a:lstStyle/>
          <a:p>
            <a:endParaRPr lang="en-US" dirty="0">
              <a:latin typeface="Calibri" pitchFamily="34" charset="0"/>
            </a:endParaRPr>
          </a:p>
        </p:txBody>
      </p:sp>
      <p:sp>
        <p:nvSpPr>
          <p:cNvPr id="53254" name="Text Box 9"/>
          <p:cNvSpPr txBox="1">
            <a:spLocks noChangeArrowheads="1"/>
          </p:cNvSpPr>
          <p:nvPr/>
        </p:nvSpPr>
        <p:spPr bwMode="auto">
          <a:xfrm>
            <a:off x="4777877" y="1676400"/>
            <a:ext cx="862737" cy="461665"/>
          </a:xfrm>
          <a:prstGeom prst="rect">
            <a:avLst/>
          </a:prstGeom>
          <a:noFill/>
          <a:ln w="25400">
            <a:noFill/>
            <a:miter lim="800000"/>
            <a:headEnd/>
            <a:tailEnd/>
          </a:ln>
        </p:spPr>
        <p:txBody>
          <a:bodyPr wrap="none">
            <a:spAutoFit/>
          </a:bodyPr>
          <a:lstStyle/>
          <a:p>
            <a:pPr>
              <a:lnSpc>
                <a:spcPct val="100000"/>
              </a:lnSpc>
            </a:pPr>
            <a:r>
              <a:rPr lang="en-US" i="1" dirty="0" err="1">
                <a:solidFill>
                  <a:srgbClr val="C00000"/>
                </a:solidFill>
                <a:latin typeface="Calibri" pitchFamily="34" charset="0"/>
              </a:rPr>
              <a:t>i</a:t>
            </a:r>
            <a:r>
              <a:rPr lang="en-US" i="1" dirty="0">
                <a:solidFill>
                  <a:srgbClr val="C00000"/>
                </a:solidFill>
                <a:latin typeface="Calibri" pitchFamily="34" charset="0"/>
              </a:rPr>
              <a:t> = 99</a:t>
            </a:r>
          </a:p>
        </p:txBody>
      </p:sp>
      <p:sp>
        <p:nvSpPr>
          <p:cNvPr id="53255" name="Text Box 11"/>
          <p:cNvSpPr txBox="1">
            <a:spLocks noChangeArrowheads="1"/>
          </p:cNvSpPr>
          <p:nvPr/>
        </p:nvSpPr>
        <p:spPr bwMode="auto">
          <a:xfrm>
            <a:off x="5965371" y="1796230"/>
            <a:ext cx="2717603" cy="461665"/>
          </a:xfrm>
          <a:prstGeom prst="rect">
            <a:avLst/>
          </a:prstGeom>
          <a:noFill/>
          <a:ln w="25400">
            <a:noFill/>
            <a:miter lim="800000"/>
            <a:headEnd/>
            <a:tailEnd/>
          </a:ln>
        </p:spPr>
        <p:txBody>
          <a:bodyPr wrap="none">
            <a:spAutoFit/>
          </a:bodyPr>
          <a:lstStyle/>
          <a:p>
            <a:pPr>
              <a:lnSpc>
                <a:spcPct val="100000"/>
              </a:lnSpc>
            </a:pPr>
            <a:r>
              <a:rPr lang="en-US" dirty="0">
                <a:latin typeface="Calibri" pitchFamily="34" charset="0"/>
              </a:rPr>
              <a:t>Definitely not taken</a:t>
            </a:r>
          </a:p>
        </p:txBody>
      </p:sp>
      <p:sp>
        <p:nvSpPr>
          <p:cNvPr id="8" name="AutoShape 8"/>
          <p:cNvSpPr>
            <a:spLocks/>
          </p:cNvSpPr>
          <p:nvPr/>
        </p:nvSpPr>
        <p:spPr bwMode="auto">
          <a:xfrm>
            <a:off x="5958114" y="2471651"/>
            <a:ext cx="304800" cy="609600"/>
          </a:xfrm>
          <a:prstGeom prst="rightBrace">
            <a:avLst>
              <a:gd name="adj1" fmla="val 16667"/>
              <a:gd name="adj2" fmla="val 50000"/>
            </a:avLst>
          </a:prstGeom>
          <a:noFill/>
          <a:ln w="25400">
            <a:solidFill>
              <a:schemeClr val="tx1"/>
            </a:solidFill>
            <a:round/>
            <a:headEnd/>
            <a:tailEnd/>
          </a:ln>
        </p:spPr>
        <p:txBody>
          <a:bodyPr wrap="none" anchor="ctr"/>
          <a:lstStyle/>
          <a:p>
            <a:endParaRPr lang="en-US" dirty="0">
              <a:latin typeface="Calibri" pitchFamily="34" charset="0"/>
            </a:endParaRPr>
          </a:p>
        </p:txBody>
      </p:sp>
      <p:sp>
        <p:nvSpPr>
          <p:cNvPr id="9" name="Text Box 9"/>
          <p:cNvSpPr txBox="1">
            <a:spLocks noChangeArrowheads="1"/>
          </p:cNvSpPr>
          <p:nvPr/>
        </p:nvSpPr>
        <p:spPr bwMode="auto">
          <a:xfrm>
            <a:off x="6304731" y="2370025"/>
            <a:ext cx="1215447" cy="830997"/>
          </a:xfrm>
          <a:prstGeom prst="rect">
            <a:avLst/>
          </a:prstGeom>
          <a:noFill/>
          <a:ln w="25400">
            <a:noFill/>
            <a:miter lim="800000"/>
            <a:headEnd/>
            <a:tailEnd/>
          </a:ln>
        </p:spPr>
        <p:txBody>
          <a:bodyPr wrap="none">
            <a:spAutoFit/>
          </a:bodyPr>
          <a:lstStyle/>
          <a:p>
            <a:pPr>
              <a:lnSpc>
                <a:spcPct val="100000"/>
              </a:lnSpc>
            </a:pPr>
            <a:r>
              <a:rPr lang="en-US" dirty="0">
                <a:latin typeface="Calibri" pitchFamily="34" charset="0"/>
              </a:rPr>
              <a:t>Reload</a:t>
            </a:r>
          </a:p>
          <a:p>
            <a:pPr>
              <a:lnSpc>
                <a:spcPct val="100000"/>
              </a:lnSpc>
            </a:pPr>
            <a:r>
              <a:rPr lang="en-US" dirty="0">
                <a:latin typeface="Calibri" pitchFamily="34" charset="0"/>
              </a:rPr>
              <a:t>Pipeline</a:t>
            </a:r>
          </a:p>
        </p:txBody>
      </p:sp>
    </p:spTree>
    <p:extLst>
      <p:ext uri="{BB962C8B-B14F-4D97-AF65-F5344CB8AC3E}">
        <p14:creationId xmlns:p14="http://schemas.microsoft.com/office/powerpoint/2010/main" val="331367690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Prediction Numbers</a:t>
            </a:r>
          </a:p>
        </p:txBody>
      </p:sp>
      <p:sp>
        <p:nvSpPr>
          <p:cNvPr id="3" name="Content Placeholder 2"/>
          <p:cNvSpPr>
            <a:spLocks noGrp="1"/>
          </p:cNvSpPr>
          <p:nvPr>
            <p:ph idx="1"/>
          </p:nvPr>
        </p:nvSpPr>
        <p:spPr/>
        <p:txBody>
          <a:bodyPr/>
          <a:lstStyle/>
          <a:p>
            <a:r>
              <a:rPr lang="en-US" dirty="0"/>
              <a:t>A simple heuristic:</a:t>
            </a:r>
          </a:p>
          <a:p>
            <a:pPr lvl="1"/>
            <a:r>
              <a:rPr lang="en-US" dirty="0"/>
              <a:t>Backwards branches are often loops, so predict taken </a:t>
            </a:r>
          </a:p>
          <a:p>
            <a:pPr lvl="1"/>
            <a:r>
              <a:rPr lang="en-US" dirty="0"/>
              <a:t>Forwards branches are often ifs, so predict not taken</a:t>
            </a:r>
          </a:p>
          <a:p>
            <a:pPr lvl="1"/>
            <a:r>
              <a:rPr lang="en-US" dirty="0"/>
              <a:t>&gt;95% prediction accuracy just with this!</a:t>
            </a:r>
          </a:p>
          <a:p>
            <a:endParaRPr lang="en-US" dirty="0"/>
          </a:p>
          <a:p>
            <a:r>
              <a:rPr lang="en-US" dirty="0"/>
              <a:t>Fancier algorithms track behavior of each branch</a:t>
            </a:r>
          </a:p>
          <a:p>
            <a:pPr lvl="1"/>
            <a:r>
              <a:rPr lang="en-US" dirty="0"/>
              <a:t>Subject of ongoing research</a:t>
            </a:r>
          </a:p>
          <a:p>
            <a:pPr lvl="1"/>
            <a:r>
              <a:rPr lang="en-US" dirty="0"/>
              <a:t>2011 record (</a:t>
            </a:r>
            <a:r>
              <a:rPr lang="en-US" dirty="0">
                <a:hlinkClick r:id="rId3"/>
              </a:rPr>
              <a:t>https://www.jilp.org/jwac-2/program/JWAC-2-program.htm</a:t>
            </a:r>
            <a:r>
              <a:rPr lang="en-US" dirty="0"/>
              <a:t>): 34.1 mispredictions per 1000 instructions</a:t>
            </a:r>
          </a:p>
          <a:p>
            <a:pPr lvl="1"/>
            <a:r>
              <a:rPr lang="en-US" dirty="0"/>
              <a:t>Current research focuses on the remaining handful of</a:t>
            </a:r>
            <a:br>
              <a:rPr lang="en-US" dirty="0"/>
            </a:br>
            <a:r>
              <a:rPr lang="en-US" dirty="0"/>
              <a:t>“impossible to predict” branches (strongly data-dependent,</a:t>
            </a:r>
            <a:br>
              <a:rPr lang="en-US" dirty="0"/>
            </a:br>
            <a:r>
              <a:rPr lang="en-US" dirty="0"/>
              <a:t>no correlation with history)</a:t>
            </a:r>
          </a:p>
          <a:p>
            <a:pPr lvl="2"/>
            <a:r>
              <a:rPr lang="en-US" sz="1800" dirty="0"/>
              <a:t>e.g. </a:t>
            </a:r>
            <a:r>
              <a:rPr lang="en-US" sz="1800" dirty="0">
                <a:hlinkClick r:id="rId4"/>
              </a:rPr>
              <a:t>https://hps.ece.utexas.edu/pub/PruettPatt_BranchRunahead.pdf</a:t>
            </a:r>
            <a:endParaRPr lang="en-US" sz="18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7932467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8708E-FFA4-4C1D-9C49-FFF446C467F9}"/>
              </a:ext>
            </a:extLst>
          </p:cNvPr>
          <p:cNvSpPr>
            <a:spLocks noGrp="1"/>
          </p:cNvSpPr>
          <p:nvPr>
            <p:ph type="title"/>
          </p:nvPr>
        </p:nvSpPr>
        <p:spPr/>
        <p:txBody>
          <a:bodyPr/>
          <a:lstStyle/>
          <a:p>
            <a:r>
              <a:rPr lang="en-US" dirty="0"/>
              <a:t>Optimizing for Branch Prediction</a:t>
            </a:r>
          </a:p>
        </p:txBody>
      </p:sp>
      <p:sp>
        <p:nvSpPr>
          <p:cNvPr id="4" name="Content Placeholder 3">
            <a:extLst>
              <a:ext uri="{FF2B5EF4-FFF2-40B4-BE49-F238E27FC236}">
                <a16:creationId xmlns:a16="http://schemas.microsoft.com/office/drawing/2014/main" id="{E6DFEAB1-905D-440F-931E-133E4BC89219}"/>
              </a:ext>
            </a:extLst>
          </p:cNvPr>
          <p:cNvSpPr>
            <a:spLocks noGrp="1"/>
          </p:cNvSpPr>
          <p:nvPr>
            <p:ph sz="half" idx="1"/>
          </p:nvPr>
        </p:nvSpPr>
        <p:spPr/>
        <p:txBody>
          <a:bodyPr/>
          <a:lstStyle/>
          <a:p>
            <a:r>
              <a:rPr lang="en-US" dirty="0"/>
              <a:t>Reduce # of branches</a:t>
            </a:r>
          </a:p>
          <a:p>
            <a:pPr lvl="1"/>
            <a:r>
              <a:rPr lang="en-US" dirty="0"/>
              <a:t>Transform loops</a:t>
            </a:r>
          </a:p>
          <a:p>
            <a:pPr lvl="1"/>
            <a:r>
              <a:rPr lang="en-US" dirty="0"/>
              <a:t>Unroll loops</a:t>
            </a:r>
          </a:p>
          <a:p>
            <a:pPr lvl="1"/>
            <a:r>
              <a:rPr lang="en-US" dirty="0"/>
              <a:t>Use conditional moves</a:t>
            </a:r>
          </a:p>
          <a:p>
            <a:pPr lvl="2"/>
            <a:r>
              <a:rPr lang="en-US" dirty="0"/>
              <a:t>Not always a good idea</a:t>
            </a:r>
          </a:p>
          <a:p>
            <a:r>
              <a:rPr lang="en-US" dirty="0"/>
              <a:t>Make branches predictable</a:t>
            </a:r>
          </a:p>
          <a:p>
            <a:pPr lvl="1"/>
            <a:r>
              <a:rPr lang="en-US" dirty="0"/>
              <a:t>Sort data </a:t>
            </a:r>
            <a:r>
              <a:rPr lang="en-US" sz="1100" dirty="0">
                <a:hlinkClick r:id="rId3"/>
              </a:rPr>
              <a:t>https://stackoverflow.com/questions/11227809</a:t>
            </a:r>
            <a:endParaRPr lang="en-US" sz="1100" dirty="0"/>
          </a:p>
          <a:p>
            <a:pPr lvl="1"/>
            <a:r>
              <a:rPr lang="en-US" dirty="0"/>
              <a:t>Avoid indirect branches</a:t>
            </a:r>
          </a:p>
          <a:p>
            <a:pPr lvl="2"/>
            <a:r>
              <a:rPr lang="en-US" dirty="0"/>
              <a:t>function pointers</a:t>
            </a:r>
          </a:p>
          <a:p>
            <a:pPr lvl="2"/>
            <a:r>
              <a:rPr lang="en-US" dirty="0"/>
              <a:t>virtual methods</a:t>
            </a:r>
          </a:p>
        </p:txBody>
      </p:sp>
      <p:sp>
        <p:nvSpPr>
          <p:cNvPr id="5" name="Content Placeholder 4">
            <a:extLst>
              <a:ext uri="{FF2B5EF4-FFF2-40B4-BE49-F238E27FC236}">
                <a16:creationId xmlns:a16="http://schemas.microsoft.com/office/drawing/2014/main" id="{AAE3B36C-6CCE-44D2-BBB1-2A6A7153DD28}"/>
              </a:ext>
            </a:extLst>
          </p:cNvPr>
          <p:cNvSpPr>
            <a:spLocks noGrp="1"/>
          </p:cNvSpPr>
          <p:nvPr>
            <p:ph sz="half" idx="2"/>
          </p:nvPr>
        </p:nvSpPr>
        <p:spPr/>
        <p:txBody>
          <a:bodyPr>
            <a:normAutofit fontScale="92500" lnSpcReduction="20000"/>
          </a:bodyPr>
          <a:lstStyle/>
          <a:p>
            <a:pPr marL="0" indent="0">
              <a:buNone/>
            </a:pPr>
            <a:r>
              <a:rPr lang="en-US" sz="1400" b="0" dirty="0">
                <a:latin typeface="Consolas" panose="020B0609020204030204" pitchFamily="49" charset="0"/>
              </a:rPr>
              <a:t>.Loop:</a:t>
            </a:r>
          </a:p>
          <a:p>
            <a:pPr marL="0" indent="0">
              <a:buNone/>
            </a:pPr>
            <a:r>
              <a:rPr lang="en-US" sz="1400" b="0" dirty="0">
                <a:latin typeface="Consolas" panose="020B0609020204030204" pitchFamily="49" charset="0"/>
              </a:rPr>
              <a:t>    </a:t>
            </a:r>
            <a:r>
              <a:rPr lang="en-US" sz="1400" b="0" dirty="0" err="1">
                <a:latin typeface="Consolas" panose="020B0609020204030204" pitchFamily="49" charset="0"/>
              </a:rPr>
              <a:t>movzbl</a:t>
            </a:r>
            <a:r>
              <a:rPr lang="en-US" sz="1400" b="0" dirty="0">
                <a:latin typeface="Consolas" panose="020B0609020204030204" pitchFamily="49" charset="0"/>
              </a:rPr>
              <a:t> 0(%</a:t>
            </a:r>
            <a:r>
              <a:rPr lang="en-US" sz="1400" b="0" dirty="0" err="1">
                <a:latin typeface="Consolas" panose="020B0609020204030204" pitchFamily="49" charset="0"/>
              </a:rPr>
              <a:t>rbp</a:t>
            </a:r>
            <a:r>
              <a:rPr lang="en-US" sz="1400" b="0" dirty="0">
                <a:latin typeface="Consolas" panose="020B0609020204030204" pitchFamily="49" charset="0"/>
              </a:rPr>
              <a:t>,%</a:t>
            </a:r>
            <a:r>
              <a:rPr lang="en-US" sz="1400" b="0" dirty="0" err="1">
                <a:latin typeface="Consolas" panose="020B0609020204030204" pitchFamily="49" charset="0"/>
              </a:rPr>
              <a:t>rbx</a:t>
            </a:r>
            <a:r>
              <a:rPr lang="en-US" sz="1400" b="0" dirty="0">
                <a:latin typeface="Consolas" panose="020B0609020204030204" pitchFamily="49" charset="0"/>
              </a:rPr>
              <a:t>), %</a:t>
            </a:r>
            <a:r>
              <a:rPr lang="en-US" sz="1400" b="0" dirty="0" err="1">
                <a:latin typeface="Consolas" panose="020B0609020204030204" pitchFamily="49" charset="0"/>
              </a:rPr>
              <a:t>edx</a:t>
            </a:r>
            <a:endParaRPr lang="en-US" sz="1400" b="0" dirty="0">
              <a:latin typeface="Consolas" panose="020B0609020204030204" pitchFamily="49" charset="0"/>
            </a:endParaRPr>
          </a:p>
          <a:p>
            <a:pPr marL="0" indent="0">
              <a:buNone/>
            </a:pPr>
            <a:r>
              <a:rPr lang="en-US" sz="1400" b="0" dirty="0">
                <a:latin typeface="Consolas" panose="020B0609020204030204" pitchFamily="49" charset="0"/>
              </a:rPr>
              <a:t>    </a:t>
            </a:r>
            <a:r>
              <a:rPr lang="en-US" sz="1400" b="0" dirty="0" err="1">
                <a:solidFill>
                  <a:schemeClr val="accent6">
                    <a:lumMod val="75000"/>
                  </a:schemeClr>
                </a:solidFill>
                <a:latin typeface="Consolas" panose="020B0609020204030204" pitchFamily="49" charset="0"/>
              </a:rPr>
              <a:t>leal</a:t>
            </a:r>
            <a:r>
              <a:rPr lang="en-US" sz="1400" b="0" dirty="0">
                <a:solidFill>
                  <a:schemeClr val="accent6">
                    <a:lumMod val="75000"/>
                  </a:schemeClr>
                </a:solidFill>
                <a:latin typeface="Consolas" panose="020B0609020204030204" pitchFamily="49" charset="0"/>
              </a:rPr>
              <a:t>   -65(%</a:t>
            </a:r>
            <a:r>
              <a:rPr lang="en-US" sz="1400" b="0" dirty="0" err="1">
                <a:solidFill>
                  <a:schemeClr val="accent6">
                    <a:lumMod val="75000"/>
                  </a:schemeClr>
                </a:solidFill>
                <a:latin typeface="Consolas" panose="020B0609020204030204" pitchFamily="49" charset="0"/>
              </a:rPr>
              <a:t>rdx</a:t>
            </a:r>
            <a:r>
              <a:rPr lang="en-US" sz="1400" b="0" dirty="0">
                <a:solidFill>
                  <a:schemeClr val="accent6">
                    <a:lumMod val="75000"/>
                  </a:schemeClr>
                </a:solidFill>
                <a:latin typeface="Consolas" panose="020B0609020204030204" pitchFamily="49" charset="0"/>
              </a:rPr>
              <a:t>), %</a:t>
            </a:r>
            <a:r>
              <a:rPr lang="en-US" sz="1400" b="0" dirty="0" err="1">
                <a:solidFill>
                  <a:schemeClr val="accent6">
                    <a:lumMod val="75000"/>
                  </a:schemeClr>
                </a:solidFill>
                <a:latin typeface="Consolas" panose="020B0609020204030204" pitchFamily="49" charset="0"/>
              </a:rPr>
              <a:t>ecx</a:t>
            </a:r>
            <a:endParaRPr lang="en-US" sz="1400" b="0" dirty="0">
              <a:solidFill>
                <a:schemeClr val="accent6">
                  <a:lumMod val="75000"/>
                </a:schemeClr>
              </a:solidFill>
              <a:latin typeface="Consolas" panose="020B0609020204030204" pitchFamily="49" charset="0"/>
            </a:endParaRPr>
          </a:p>
          <a:p>
            <a:pPr marL="0" indent="0">
              <a:buNone/>
            </a:pPr>
            <a:r>
              <a:rPr lang="en-US" sz="1400" b="0" dirty="0">
                <a:solidFill>
                  <a:schemeClr val="accent6">
                    <a:lumMod val="75000"/>
                  </a:schemeClr>
                </a:solidFill>
                <a:latin typeface="Consolas" panose="020B0609020204030204" pitchFamily="49" charset="0"/>
              </a:rPr>
              <a:t>    </a:t>
            </a:r>
            <a:r>
              <a:rPr lang="en-US" sz="1400" b="0" dirty="0" err="1">
                <a:solidFill>
                  <a:schemeClr val="accent6">
                    <a:lumMod val="75000"/>
                  </a:schemeClr>
                </a:solidFill>
                <a:latin typeface="Consolas" panose="020B0609020204030204" pitchFamily="49" charset="0"/>
              </a:rPr>
              <a:t>cmpb</a:t>
            </a:r>
            <a:r>
              <a:rPr lang="en-US" sz="1400" b="0" dirty="0">
                <a:solidFill>
                  <a:schemeClr val="accent6">
                    <a:lumMod val="75000"/>
                  </a:schemeClr>
                </a:solidFill>
                <a:latin typeface="Consolas" panose="020B0609020204030204" pitchFamily="49" charset="0"/>
              </a:rPr>
              <a:t>   $25, %cl</a:t>
            </a:r>
          </a:p>
          <a:p>
            <a:pPr marL="0" indent="0">
              <a:buNone/>
            </a:pPr>
            <a:r>
              <a:rPr lang="en-US" sz="1400" b="0" dirty="0">
                <a:latin typeface="Consolas" panose="020B0609020204030204" pitchFamily="49" charset="0"/>
              </a:rPr>
              <a:t>    </a:t>
            </a:r>
            <a:r>
              <a:rPr lang="en-US" sz="1400" b="0" strike="sngStrike" dirty="0">
                <a:solidFill>
                  <a:schemeClr val="accent1">
                    <a:lumMod val="75000"/>
                  </a:schemeClr>
                </a:solidFill>
                <a:latin typeface="Consolas" panose="020B0609020204030204" pitchFamily="49" charset="0"/>
              </a:rPr>
              <a:t>ja     .</a:t>
            </a:r>
            <a:r>
              <a:rPr lang="en-US" sz="1400" b="0" strike="sngStrike" dirty="0" err="1">
                <a:solidFill>
                  <a:schemeClr val="accent1">
                    <a:lumMod val="75000"/>
                  </a:schemeClr>
                </a:solidFill>
                <a:latin typeface="Consolas" panose="020B0609020204030204" pitchFamily="49" charset="0"/>
              </a:rPr>
              <a:t>Lskip</a:t>
            </a:r>
            <a:endParaRPr lang="en-US" sz="1400" b="0" strike="sngStrike" dirty="0">
              <a:solidFill>
                <a:schemeClr val="accent1">
                  <a:lumMod val="75000"/>
                </a:schemeClr>
              </a:solidFill>
              <a:latin typeface="Consolas" panose="020B0609020204030204" pitchFamily="49" charset="0"/>
            </a:endParaRPr>
          </a:p>
          <a:p>
            <a:pPr marL="0" indent="0">
              <a:buNone/>
            </a:pPr>
            <a:r>
              <a:rPr lang="en-US" sz="1400" b="0" dirty="0">
                <a:latin typeface="Consolas" panose="020B0609020204030204" pitchFamily="49" charset="0"/>
              </a:rPr>
              <a:t>    </a:t>
            </a:r>
            <a:r>
              <a:rPr lang="en-US" sz="1400" b="0" dirty="0" err="1">
                <a:solidFill>
                  <a:schemeClr val="accent1">
                    <a:lumMod val="75000"/>
                  </a:schemeClr>
                </a:solidFill>
                <a:latin typeface="Consolas" panose="020B0609020204030204" pitchFamily="49" charset="0"/>
              </a:rPr>
              <a:t>addl</a:t>
            </a:r>
            <a:r>
              <a:rPr lang="en-US" sz="1400" b="0" dirty="0">
                <a:solidFill>
                  <a:schemeClr val="accent1">
                    <a:lumMod val="75000"/>
                  </a:schemeClr>
                </a:solidFill>
                <a:latin typeface="Consolas" panose="020B0609020204030204" pitchFamily="49" charset="0"/>
              </a:rPr>
              <a:t>   $32, %</a:t>
            </a:r>
            <a:r>
              <a:rPr lang="en-US" sz="1400" b="0" dirty="0" err="1">
                <a:solidFill>
                  <a:schemeClr val="accent1">
                    <a:lumMod val="75000"/>
                  </a:schemeClr>
                </a:solidFill>
                <a:latin typeface="Consolas" panose="020B0609020204030204" pitchFamily="49" charset="0"/>
              </a:rPr>
              <a:t>edx</a:t>
            </a:r>
            <a:endParaRPr lang="en-US" sz="1400" b="0" dirty="0">
              <a:solidFill>
                <a:schemeClr val="accent1">
                  <a:lumMod val="75000"/>
                </a:schemeClr>
              </a:solidFill>
              <a:latin typeface="Consolas" panose="020B0609020204030204" pitchFamily="49" charset="0"/>
            </a:endParaRPr>
          </a:p>
          <a:p>
            <a:pPr marL="0" indent="0">
              <a:buNone/>
            </a:pPr>
            <a:r>
              <a:rPr lang="en-US" sz="1400" b="0" dirty="0">
                <a:latin typeface="Consolas" panose="020B0609020204030204" pitchFamily="49" charset="0"/>
              </a:rPr>
              <a:t>    </a:t>
            </a:r>
            <a:r>
              <a:rPr lang="en-US" sz="1400" b="0" dirty="0" err="1">
                <a:solidFill>
                  <a:schemeClr val="accent1">
                    <a:lumMod val="75000"/>
                  </a:schemeClr>
                </a:solidFill>
                <a:latin typeface="Consolas" panose="020B0609020204030204" pitchFamily="49" charset="0"/>
              </a:rPr>
              <a:t>movb</a:t>
            </a:r>
            <a:r>
              <a:rPr lang="en-US" sz="1400" b="0" dirty="0">
                <a:solidFill>
                  <a:schemeClr val="accent1">
                    <a:lumMod val="75000"/>
                  </a:schemeClr>
                </a:solidFill>
                <a:latin typeface="Consolas" panose="020B0609020204030204" pitchFamily="49" charset="0"/>
              </a:rPr>
              <a:t>   %dl, 0(%</a:t>
            </a:r>
            <a:r>
              <a:rPr lang="en-US" sz="1400" b="0" dirty="0" err="1">
                <a:solidFill>
                  <a:schemeClr val="accent1">
                    <a:lumMod val="75000"/>
                  </a:schemeClr>
                </a:solidFill>
                <a:latin typeface="Consolas" panose="020B0609020204030204" pitchFamily="49" charset="0"/>
              </a:rPr>
              <a:t>rbp</a:t>
            </a:r>
            <a:r>
              <a:rPr lang="en-US" sz="1400" b="0" dirty="0">
                <a:solidFill>
                  <a:schemeClr val="accent1">
                    <a:lumMod val="75000"/>
                  </a:schemeClr>
                </a:solidFill>
                <a:latin typeface="Consolas" panose="020B0609020204030204" pitchFamily="49" charset="0"/>
              </a:rPr>
              <a:t>,%</a:t>
            </a:r>
            <a:r>
              <a:rPr lang="en-US" sz="1400" b="0" dirty="0" err="1">
                <a:solidFill>
                  <a:schemeClr val="accent1">
                    <a:lumMod val="75000"/>
                  </a:schemeClr>
                </a:solidFill>
                <a:latin typeface="Consolas" panose="020B0609020204030204" pitchFamily="49" charset="0"/>
              </a:rPr>
              <a:t>rbx</a:t>
            </a:r>
            <a:r>
              <a:rPr lang="en-US" sz="1400" b="0" dirty="0">
                <a:solidFill>
                  <a:schemeClr val="accent1">
                    <a:lumMod val="75000"/>
                  </a:schemeClr>
                </a:solidFill>
                <a:latin typeface="Consolas" panose="020B0609020204030204" pitchFamily="49" charset="0"/>
              </a:rPr>
              <a:t>)</a:t>
            </a:r>
          </a:p>
          <a:p>
            <a:pPr marL="0" indent="0">
              <a:buNone/>
            </a:pPr>
            <a:r>
              <a:rPr lang="en-US" sz="1400" b="0" strike="sngStrike" dirty="0">
                <a:solidFill>
                  <a:schemeClr val="accent1">
                    <a:lumMod val="75000"/>
                  </a:schemeClr>
                </a:solidFill>
                <a:latin typeface="Consolas" panose="020B0609020204030204" pitchFamily="49" charset="0"/>
              </a:rPr>
              <a:t>.</a:t>
            </a:r>
            <a:r>
              <a:rPr lang="en-US" sz="1400" b="0" strike="sngStrike" dirty="0" err="1">
                <a:solidFill>
                  <a:schemeClr val="accent1">
                    <a:lumMod val="75000"/>
                  </a:schemeClr>
                </a:solidFill>
                <a:latin typeface="Consolas" panose="020B0609020204030204" pitchFamily="49" charset="0"/>
              </a:rPr>
              <a:t>Lskip</a:t>
            </a:r>
            <a:r>
              <a:rPr lang="en-US" sz="1400" b="0" strike="sngStrike" dirty="0">
                <a:solidFill>
                  <a:schemeClr val="accent1">
                    <a:lumMod val="75000"/>
                  </a:schemeClr>
                </a:solidFill>
                <a:latin typeface="Consolas" panose="020B0609020204030204" pitchFamily="49" charset="0"/>
              </a:rPr>
              <a:t>:</a:t>
            </a:r>
          </a:p>
          <a:p>
            <a:pPr marL="0" indent="0">
              <a:buNone/>
            </a:pPr>
            <a:r>
              <a:rPr lang="en-US" sz="1400" b="0" dirty="0">
                <a:latin typeface="Consolas" panose="020B0609020204030204" pitchFamily="49" charset="0"/>
              </a:rPr>
              <a:t>    </a:t>
            </a:r>
            <a:r>
              <a:rPr lang="en-US" sz="1400" b="0" dirty="0" err="1">
                <a:latin typeface="Consolas" panose="020B0609020204030204" pitchFamily="49" charset="0"/>
              </a:rPr>
              <a:t>addl</a:t>
            </a:r>
            <a:r>
              <a:rPr lang="en-US" sz="1400" b="0" dirty="0">
                <a:latin typeface="Consolas" panose="020B0609020204030204" pitchFamily="49" charset="0"/>
              </a:rPr>
              <a:t>   $1, %</a:t>
            </a:r>
            <a:r>
              <a:rPr lang="en-US" sz="1400" b="0" dirty="0" err="1">
                <a:latin typeface="Consolas" panose="020B0609020204030204" pitchFamily="49" charset="0"/>
              </a:rPr>
              <a:t>rbx</a:t>
            </a:r>
            <a:endParaRPr lang="en-US" sz="1400" b="0" dirty="0">
              <a:latin typeface="Consolas" panose="020B0609020204030204" pitchFamily="49" charset="0"/>
            </a:endParaRPr>
          </a:p>
          <a:p>
            <a:pPr marL="0" indent="0">
              <a:buNone/>
            </a:pPr>
            <a:r>
              <a:rPr lang="en-US" sz="1400" b="0" dirty="0">
                <a:latin typeface="Consolas" panose="020B0609020204030204" pitchFamily="49" charset="0"/>
              </a:rPr>
              <a:t>    </a:t>
            </a:r>
            <a:r>
              <a:rPr lang="en-US" sz="1400" b="0" dirty="0" err="1">
                <a:latin typeface="Consolas" panose="020B0609020204030204" pitchFamily="49" charset="0"/>
              </a:rPr>
              <a:t>cmpq</a:t>
            </a:r>
            <a:r>
              <a:rPr lang="en-US" sz="1400" b="0" dirty="0">
                <a:latin typeface="Consolas" panose="020B0609020204030204" pitchFamily="49" charset="0"/>
              </a:rPr>
              <a:t>   %</a:t>
            </a:r>
            <a:r>
              <a:rPr lang="en-US" sz="1400" b="0" dirty="0" err="1">
                <a:latin typeface="Consolas" panose="020B0609020204030204" pitchFamily="49" charset="0"/>
              </a:rPr>
              <a:t>rax</a:t>
            </a:r>
            <a:r>
              <a:rPr lang="en-US" sz="1400" b="0" dirty="0">
                <a:latin typeface="Consolas" panose="020B0609020204030204" pitchFamily="49" charset="0"/>
              </a:rPr>
              <a:t>, %</a:t>
            </a:r>
            <a:r>
              <a:rPr lang="en-US" sz="1400" b="0" dirty="0" err="1">
                <a:latin typeface="Consolas" panose="020B0609020204030204" pitchFamily="49" charset="0"/>
              </a:rPr>
              <a:t>rbx</a:t>
            </a:r>
            <a:endParaRPr lang="en-US" sz="1400" b="0" dirty="0">
              <a:latin typeface="Consolas" panose="020B0609020204030204" pitchFamily="49" charset="0"/>
            </a:endParaRPr>
          </a:p>
          <a:p>
            <a:pPr marL="0" indent="0">
              <a:buNone/>
            </a:pPr>
            <a:r>
              <a:rPr lang="en-US" sz="1400" b="0" dirty="0">
                <a:latin typeface="Consolas" panose="020B0609020204030204" pitchFamily="49" charset="0"/>
              </a:rPr>
              <a:t>    </a:t>
            </a:r>
            <a:r>
              <a:rPr lang="en-US" sz="1400" b="0" dirty="0" err="1">
                <a:latin typeface="Consolas" panose="020B0609020204030204" pitchFamily="49" charset="0"/>
              </a:rPr>
              <a:t>jb</a:t>
            </a:r>
            <a:r>
              <a:rPr lang="en-US" sz="1400" b="0" dirty="0">
                <a:latin typeface="Consolas" panose="020B0609020204030204" pitchFamily="49" charset="0"/>
              </a:rPr>
              <a:t>     .Loop</a:t>
            </a:r>
          </a:p>
          <a:p>
            <a:pPr marL="0" indent="0">
              <a:buNone/>
            </a:pPr>
            <a:endParaRPr lang="en-US" sz="1400" b="0" dirty="0">
              <a:latin typeface="Consolas" panose="020B0609020204030204" pitchFamily="49" charset="0"/>
            </a:endParaRPr>
          </a:p>
          <a:p>
            <a:pPr marL="0" indent="0">
              <a:buNone/>
            </a:pPr>
            <a:r>
              <a:rPr lang="en-US" sz="1400" b="0" dirty="0">
                <a:latin typeface="Consolas" panose="020B0609020204030204" pitchFamily="49" charset="0"/>
              </a:rPr>
              <a:t>.Loop:</a:t>
            </a:r>
          </a:p>
          <a:p>
            <a:pPr marL="0" indent="0">
              <a:buNone/>
            </a:pPr>
            <a:r>
              <a:rPr lang="en-US" sz="1400" b="0" dirty="0">
                <a:latin typeface="Consolas" panose="020B0609020204030204" pitchFamily="49" charset="0"/>
              </a:rPr>
              <a:t>    </a:t>
            </a:r>
            <a:r>
              <a:rPr lang="en-US" sz="1400" b="0" dirty="0" err="1">
                <a:latin typeface="Consolas" panose="020B0609020204030204" pitchFamily="49" charset="0"/>
              </a:rPr>
              <a:t>movzbl</a:t>
            </a:r>
            <a:r>
              <a:rPr lang="en-US" sz="1400" b="0" dirty="0">
                <a:latin typeface="Consolas" panose="020B0609020204030204" pitchFamily="49" charset="0"/>
              </a:rPr>
              <a:t> 0(%</a:t>
            </a:r>
            <a:r>
              <a:rPr lang="en-US" sz="1400" b="0" dirty="0" err="1">
                <a:latin typeface="Consolas" panose="020B0609020204030204" pitchFamily="49" charset="0"/>
              </a:rPr>
              <a:t>rbp</a:t>
            </a:r>
            <a:r>
              <a:rPr lang="en-US" sz="1400" b="0" dirty="0">
                <a:latin typeface="Consolas" panose="020B0609020204030204" pitchFamily="49" charset="0"/>
              </a:rPr>
              <a:t>,%</a:t>
            </a:r>
            <a:r>
              <a:rPr lang="en-US" sz="1400" b="0" dirty="0" err="1">
                <a:latin typeface="Consolas" panose="020B0609020204030204" pitchFamily="49" charset="0"/>
              </a:rPr>
              <a:t>rbx</a:t>
            </a:r>
            <a:r>
              <a:rPr lang="en-US" sz="1400" b="0" dirty="0">
                <a:latin typeface="Consolas" panose="020B0609020204030204" pitchFamily="49" charset="0"/>
              </a:rPr>
              <a:t>), %</a:t>
            </a:r>
            <a:r>
              <a:rPr lang="en-US" sz="1400" b="0" dirty="0" err="1">
                <a:latin typeface="Consolas" panose="020B0609020204030204" pitchFamily="49" charset="0"/>
              </a:rPr>
              <a:t>edx</a:t>
            </a:r>
            <a:endParaRPr lang="en-US" sz="1400" b="0" dirty="0">
              <a:latin typeface="Consolas" panose="020B0609020204030204" pitchFamily="49" charset="0"/>
            </a:endParaRPr>
          </a:p>
          <a:p>
            <a:pPr marL="0" indent="0">
              <a:buNone/>
            </a:pPr>
            <a:r>
              <a:rPr lang="en-US" sz="1400" b="0" dirty="0">
                <a:latin typeface="Consolas" panose="020B0609020204030204" pitchFamily="49" charset="0"/>
              </a:rPr>
              <a:t>    </a:t>
            </a:r>
            <a:r>
              <a:rPr lang="en-US" sz="1400" b="0" dirty="0" err="1">
                <a:solidFill>
                  <a:srgbClr val="C00000"/>
                </a:solidFill>
                <a:highlight>
                  <a:srgbClr val="FFFF00"/>
                </a:highlight>
                <a:latin typeface="Consolas" panose="020B0609020204030204" pitchFamily="49" charset="0"/>
              </a:rPr>
              <a:t>movl</a:t>
            </a:r>
            <a:r>
              <a:rPr lang="en-US" sz="1400" b="0" dirty="0">
                <a:solidFill>
                  <a:srgbClr val="C00000"/>
                </a:solidFill>
                <a:highlight>
                  <a:srgbClr val="FFFF00"/>
                </a:highlight>
                <a:latin typeface="Consolas" panose="020B0609020204030204" pitchFamily="49" charset="0"/>
              </a:rPr>
              <a:t>   %</a:t>
            </a:r>
            <a:r>
              <a:rPr lang="en-US" sz="1400" b="0" dirty="0" err="1">
                <a:solidFill>
                  <a:srgbClr val="C00000"/>
                </a:solidFill>
                <a:highlight>
                  <a:srgbClr val="FFFF00"/>
                </a:highlight>
                <a:latin typeface="Consolas" panose="020B0609020204030204" pitchFamily="49" charset="0"/>
              </a:rPr>
              <a:t>edx</a:t>
            </a:r>
            <a:r>
              <a:rPr lang="en-US" sz="1400" b="0" dirty="0">
                <a:solidFill>
                  <a:srgbClr val="C00000"/>
                </a:solidFill>
                <a:highlight>
                  <a:srgbClr val="FFFF00"/>
                </a:highlight>
                <a:latin typeface="Consolas" panose="020B0609020204030204" pitchFamily="49" charset="0"/>
              </a:rPr>
              <a:t>, %</a:t>
            </a:r>
            <a:r>
              <a:rPr lang="en-US" sz="1400" b="0" dirty="0" err="1">
                <a:solidFill>
                  <a:srgbClr val="C00000"/>
                </a:solidFill>
                <a:highlight>
                  <a:srgbClr val="FFFF00"/>
                </a:highlight>
                <a:latin typeface="Consolas" panose="020B0609020204030204" pitchFamily="49" charset="0"/>
              </a:rPr>
              <a:t>esi</a:t>
            </a:r>
            <a:endParaRPr lang="en-US" sz="1400" b="0" dirty="0">
              <a:solidFill>
                <a:srgbClr val="C00000"/>
              </a:solidFill>
              <a:highlight>
                <a:srgbClr val="FFFF00"/>
              </a:highlight>
              <a:latin typeface="Consolas" panose="020B0609020204030204" pitchFamily="49" charset="0"/>
            </a:endParaRPr>
          </a:p>
          <a:p>
            <a:pPr marL="0" indent="0">
              <a:buNone/>
            </a:pPr>
            <a:r>
              <a:rPr lang="en-US" sz="1400" b="0" dirty="0">
                <a:latin typeface="Consolas" panose="020B0609020204030204" pitchFamily="49" charset="0"/>
              </a:rPr>
              <a:t>    </a:t>
            </a:r>
            <a:r>
              <a:rPr lang="en-US" sz="1400" b="0" dirty="0" err="1">
                <a:solidFill>
                  <a:schemeClr val="accent6">
                    <a:lumMod val="75000"/>
                  </a:schemeClr>
                </a:solidFill>
                <a:latin typeface="Consolas" panose="020B0609020204030204" pitchFamily="49" charset="0"/>
              </a:rPr>
              <a:t>leal</a:t>
            </a:r>
            <a:r>
              <a:rPr lang="en-US" sz="1400" b="0" dirty="0">
                <a:solidFill>
                  <a:schemeClr val="accent6">
                    <a:lumMod val="75000"/>
                  </a:schemeClr>
                </a:solidFill>
                <a:latin typeface="Consolas" panose="020B0609020204030204" pitchFamily="49" charset="0"/>
              </a:rPr>
              <a:t>   -65(%</a:t>
            </a:r>
            <a:r>
              <a:rPr lang="en-US" sz="1400" b="0" dirty="0" err="1">
                <a:solidFill>
                  <a:schemeClr val="accent6">
                    <a:lumMod val="75000"/>
                  </a:schemeClr>
                </a:solidFill>
                <a:latin typeface="Consolas" panose="020B0609020204030204" pitchFamily="49" charset="0"/>
              </a:rPr>
              <a:t>rdx</a:t>
            </a:r>
            <a:r>
              <a:rPr lang="en-US" sz="1400" b="0" dirty="0">
                <a:solidFill>
                  <a:schemeClr val="accent6">
                    <a:lumMod val="75000"/>
                  </a:schemeClr>
                </a:solidFill>
                <a:latin typeface="Consolas" panose="020B0609020204030204" pitchFamily="49" charset="0"/>
              </a:rPr>
              <a:t>), %</a:t>
            </a:r>
            <a:r>
              <a:rPr lang="en-US" sz="1400" b="0" dirty="0" err="1">
                <a:solidFill>
                  <a:schemeClr val="accent6">
                    <a:lumMod val="75000"/>
                  </a:schemeClr>
                </a:solidFill>
                <a:latin typeface="Consolas" panose="020B0609020204030204" pitchFamily="49" charset="0"/>
              </a:rPr>
              <a:t>ecx</a:t>
            </a:r>
            <a:endParaRPr lang="en-US" sz="1400" b="0" dirty="0">
              <a:solidFill>
                <a:schemeClr val="accent6">
                  <a:lumMod val="75000"/>
                </a:schemeClr>
              </a:solidFill>
              <a:latin typeface="Consolas" panose="020B0609020204030204" pitchFamily="49" charset="0"/>
            </a:endParaRPr>
          </a:p>
          <a:p>
            <a:pPr marL="0" indent="0">
              <a:buNone/>
            </a:pPr>
            <a:r>
              <a:rPr lang="en-US" sz="1400" b="0" dirty="0">
                <a:latin typeface="Consolas" panose="020B0609020204030204" pitchFamily="49" charset="0"/>
              </a:rPr>
              <a:t>    </a:t>
            </a:r>
            <a:r>
              <a:rPr lang="en-US" sz="1400" b="0" dirty="0" err="1">
                <a:solidFill>
                  <a:schemeClr val="accent1">
                    <a:lumMod val="75000"/>
                  </a:schemeClr>
                </a:solidFill>
                <a:latin typeface="Consolas" panose="020B0609020204030204" pitchFamily="49" charset="0"/>
              </a:rPr>
              <a:t>addl</a:t>
            </a:r>
            <a:r>
              <a:rPr lang="en-US" sz="1400" b="0" dirty="0">
                <a:solidFill>
                  <a:schemeClr val="accent1">
                    <a:lumMod val="75000"/>
                  </a:schemeClr>
                </a:solidFill>
                <a:latin typeface="Consolas" panose="020B0609020204030204" pitchFamily="49" charset="0"/>
              </a:rPr>
              <a:t>   $32, %</a:t>
            </a:r>
            <a:r>
              <a:rPr lang="en-US" sz="1400" b="0" dirty="0" err="1">
                <a:solidFill>
                  <a:schemeClr val="accent1">
                    <a:lumMod val="75000"/>
                  </a:schemeClr>
                </a:solidFill>
                <a:latin typeface="Consolas" panose="020B0609020204030204" pitchFamily="49" charset="0"/>
              </a:rPr>
              <a:t>edx</a:t>
            </a:r>
            <a:endParaRPr lang="en-US" sz="1400" b="0" dirty="0">
              <a:solidFill>
                <a:schemeClr val="accent1">
                  <a:lumMod val="75000"/>
                </a:schemeClr>
              </a:solidFill>
              <a:latin typeface="Consolas" panose="020B0609020204030204" pitchFamily="49" charset="0"/>
            </a:endParaRPr>
          </a:p>
          <a:p>
            <a:pPr marL="0" indent="0">
              <a:buNone/>
            </a:pPr>
            <a:r>
              <a:rPr lang="en-US" sz="1400" b="0" dirty="0">
                <a:latin typeface="Consolas" panose="020B0609020204030204" pitchFamily="49" charset="0"/>
              </a:rPr>
              <a:t>    </a:t>
            </a:r>
            <a:r>
              <a:rPr lang="en-US" sz="1400" b="0" dirty="0" err="1">
                <a:solidFill>
                  <a:schemeClr val="accent6">
                    <a:lumMod val="75000"/>
                  </a:schemeClr>
                </a:solidFill>
                <a:latin typeface="Consolas" panose="020B0609020204030204" pitchFamily="49" charset="0"/>
              </a:rPr>
              <a:t>cmpb</a:t>
            </a:r>
            <a:r>
              <a:rPr lang="en-US" sz="1400" b="0" dirty="0">
                <a:solidFill>
                  <a:schemeClr val="accent6">
                    <a:lumMod val="75000"/>
                  </a:schemeClr>
                </a:solidFill>
                <a:latin typeface="Consolas" panose="020B0609020204030204" pitchFamily="49" charset="0"/>
              </a:rPr>
              <a:t>   $25, %cl</a:t>
            </a:r>
          </a:p>
          <a:p>
            <a:pPr marL="0" indent="0">
              <a:buNone/>
            </a:pPr>
            <a:r>
              <a:rPr lang="en-US" sz="1400" b="0" dirty="0">
                <a:latin typeface="Consolas" panose="020B0609020204030204" pitchFamily="49" charset="0"/>
              </a:rPr>
              <a:t>    </a:t>
            </a:r>
            <a:r>
              <a:rPr lang="en-US" sz="1400" b="0" dirty="0" err="1">
                <a:solidFill>
                  <a:srgbClr val="C00000"/>
                </a:solidFill>
                <a:highlight>
                  <a:srgbClr val="FFFF00"/>
                </a:highlight>
                <a:latin typeface="Consolas" panose="020B0609020204030204" pitchFamily="49" charset="0"/>
              </a:rPr>
              <a:t>cmova</a:t>
            </a:r>
            <a:r>
              <a:rPr lang="en-US" sz="1400" b="0" dirty="0">
                <a:solidFill>
                  <a:srgbClr val="C00000"/>
                </a:solidFill>
                <a:highlight>
                  <a:srgbClr val="FFFF00"/>
                </a:highlight>
                <a:latin typeface="Consolas" panose="020B0609020204030204" pitchFamily="49" charset="0"/>
              </a:rPr>
              <a:t>  %</a:t>
            </a:r>
            <a:r>
              <a:rPr lang="en-US" sz="1400" b="0" dirty="0" err="1">
                <a:solidFill>
                  <a:srgbClr val="C00000"/>
                </a:solidFill>
                <a:highlight>
                  <a:srgbClr val="FFFF00"/>
                </a:highlight>
                <a:latin typeface="Consolas" panose="020B0609020204030204" pitchFamily="49" charset="0"/>
              </a:rPr>
              <a:t>esi</a:t>
            </a:r>
            <a:r>
              <a:rPr lang="en-US" sz="1400" b="0" dirty="0">
                <a:solidFill>
                  <a:srgbClr val="C00000"/>
                </a:solidFill>
                <a:highlight>
                  <a:srgbClr val="FFFF00"/>
                </a:highlight>
                <a:latin typeface="Consolas" panose="020B0609020204030204" pitchFamily="49" charset="0"/>
              </a:rPr>
              <a:t>, %</a:t>
            </a:r>
            <a:r>
              <a:rPr lang="en-US" sz="1400" b="0" dirty="0" err="1">
                <a:solidFill>
                  <a:srgbClr val="C00000"/>
                </a:solidFill>
                <a:highlight>
                  <a:srgbClr val="FFFF00"/>
                </a:highlight>
                <a:latin typeface="Consolas" panose="020B0609020204030204" pitchFamily="49" charset="0"/>
              </a:rPr>
              <a:t>edx</a:t>
            </a:r>
            <a:endParaRPr lang="en-US" sz="1400" b="0" dirty="0">
              <a:solidFill>
                <a:srgbClr val="C00000"/>
              </a:solidFill>
              <a:highlight>
                <a:srgbClr val="FFFF00"/>
              </a:highlight>
              <a:latin typeface="Consolas" panose="020B0609020204030204" pitchFamily="49" charset="0"/>
            </a:endParaRPr>
          </a:p>
          <a:p>
            <a:pPr marL="0" indent="0">
              <a:buNone/>
            </a:pPr>
            <a:r>
              <a:rPr lang="en-US" sz="1400" b="0" dirty="0">
                <a:latin typeface="Consolas" panose="020B0609020204030204" pitchFamily="49" charset="0"/>
              </a:rPr>
              <a:t>    </a:t>
            </a:r>
            <a:r>
              <a:rPr lang="en-US" sz="1400" b="0" dirty="0" err="1">
                <a:solidFill>
                  <a:schemeClr val="accent1">
                    <a:lumMod val="75000"/>
                  </a:schemeClr>
                </a:solidFill>
                <a:latin typeface="Consolas" panose="020B0609020204030204" pitchFamily="49" charset="0"/>
              </a:rPr>
              <a:t>movb</a:t>
            </a:r>
            <a:r>
              <a:rPr lang="en-US" sz="1400" b="0" dirty="0">
                <a:solidFill>
                  <a:schemeClr val="accent1">
                    <a:lumMod val="75000"/>
                  </a:schemeClr>
                </a:solidFill>
                <a:latin typeface="Consolas" panose="020B0609020204030204" pitchFamily="49" charset="0"/>
              </a:rPr>
              <a:t>   %dl, 0(%</a:t>
            </a:r>
            <a:r>
              <a:rPr lang="en-US" sz="1400" b="0" dirty="0" err="1">
                <a:solidFill>
                  <a:schemeClr val="accent1">
                    <a:lumMod val="75000"/>
                  </a:schemeClr>
                </a:solidFill>
                <a:latin typeface="Consolas" panose="020B0609020204030204" pitchFamily="49" charset="0"/>
              </a:rPr>
              <a:t>rbp</a:t>
            </a:r>
            <a:r>
              <a:rPr lang="en-US" sz="1400" b="0" dirty="0">
                <a:solidFill>
                  <a:schemeClr val="accent1">
                    <a:lumMod val="75000"/>
                  </a:schemeClr>
                </a:solidFill>
                <a:latin typeface="Consolas" panose="020B0609020204030204" pitchFamily="49" charset="0"/>
              </a:rPr>
              <a:t>,%</a:t>
            </a:r>
            <a:r>
              <a:rPr lang="en-US" sz="1400" b="0" dirty="0" err="1">
                <a:solidFill>
                  <a:schemeClr val="accent1">
                    <a:lumMod val="75000"/>
                  </a:schemeClr>
                </a:solidFill>
                <a:latin typeface="Consolas" panose="020B0609020204030204" pitchFamily="49" charset="0"/>
              </a:rPr>
              <a:t>rbx</a:t>
            </a:r>
            <a:r>
              <a:rPr lang="en-US" sz="1400" b="0" dirty="0">
                <a:solidFill>
                  <a:schemeClr val="accent1">
                    <a:lumMod val="75000"/>
                  </a:schemeClr>
                </a:solidFill>
                <a:latin typeface="Consolas" panose="020B0609020204030204" pitchFamily="49" charset="0"/>
              </a:rPr>
              <a:t>)</a:t>
            </a:r>
          </a:p>
          <a:p>
            <a:pPr marL="0" indent="0">
              <a:buNone/>
            </a:pPr>
            <a:r>
              <a:rPr lang="en-US" sz="1400" b="0" dirty="0">
                <a:latin typeface="Consolas" panose="020B0609020204030204" pitchFamily="49" charset="0"/>
              </a:rPr>
              <a:t>    </a:t>
            </a:r>
            <a:r>
              <a:rPr lang="en-US" sz="1400" b="0" dirty="0" err="1">
                <a:latin typeface="Consolas" panose="020B0609020204030204" pitchFamily="49" charset="0"/>
              </a:rPr>
              <a:t>addl</a:t>
            </a:r>
            <a:r>
              <a:rPr lang="en-US" sz="1400" b="0" dirty="0">
                <a:latin typeface="Consolas" panose="020B0609020204030204" pitchFamily="49" charset="0"/>
              </a:rPr>
              <a:t>   $1, %</a:t>
            </a:r>
            <a:r>
              <a:rPr lang="en-US" sz="1400" b="0" dirty="0" err="1">
                <a:latin typeface="Consolas" panose="020B0609020204030204" pitchFamily="49" charset="0"/>
              </a:rPr>
              <a:t>rbx</a:t>
            </a:r>
            <a:endParaRPr lang="en-US" sz="1400" b="0" dirty="0">
              <a:latin typeface="Consolas" panose="020B0609020204030204" pitchFamily="49" charset="0"/>
            </a:endParaRPr>
          </a:p>
          <a:p>
            <a:pPr marL="0" indent="0">
              <a:buNone/>
            </a:pPr>
            <a:r>
              <a:rPr lang="en-US" sz="1400" b="0" dirty="0">
                <a:latin typeface="Consolas" panose="020B0609020204030204" pitchFamily="49" charset="0"/>
              </a:rPr>
              <a:t>    </a:t>
            </a:r>
            <a:r>
              <a:rPr lang="en-US" sz="1400" b="0" dirty="0" err="1">
                <a:latin typeface="Consolas" panose="020B0609020204030204" pitchFamily="49" charset="0"/>
              </a:rPr>
              <a:t>cmpq</a:t>
            </a:r>
            <a:r>
              <a:rPr lang="en-US" sz="1400" b="0" dirty="0">
                <a:latin typeface="Consolas" panose="020B0609020204030204" pitchFamily="49" charset="0"/>
              </a:rPr>
              <a:t>   %</a:t>
            </a:r>
            <a:r>
              <a:rPr lang="en-US" sz="1400" b="0" dirty="0" err="1">
                <a:latin typeface="Consolas" panose="020B0609020204030204" pitchFamily="49" charset="0"/>
              </a:rPr>
              <a:t>rax</a:t>
            </a:r>
            <a:r>
              <a:rPr lang="en-US" sz="1400" b="0" dirty="0">
                <a:latin typeface="Consolas" panose="020B0609020204030204" pitchFamily="49" charset="0"/>
              </a:rPr>
              <a:t>, %</a:t>
            </a:r>
            <a:r>
              <a:rPr lang="en-US" sz="1400" b="0" dirty="0" err="1">
                <a:latin typeface="Consolas" panose="020B0609020204030204" pitchFamily="49" charset="0"/>
              </a:rPr>
              <a:t>rbx</a:t>
            </a:r>
            <a:endParaRPr lang="en-US" sz="1400" b="0" dirty="0">
              <a:latin typeface="Consolas" panose="020B0609020204030204" pitchFamily="49" charset="0"/>
            </a:endParaRPr>
          </a:p>
          <a:p>
            <a:pPr marL="0" indent="0">
              <a:buNone/>
            </a:pPr>
            <a:r>
              <a:rPr lang="en-US" sz="1400" b="0" dirty="0">
                <a:latin typeface="Consolas" panose="020B0609020204030204" pitchFamily="49" charset="0"/>
              </a:rPr>
              <a:t>    </a:t>
            </a:r>
            <a:r>
              <a:rPr lang="en-US" sz="1400" b="0" dirty="0" err="1">
                <a:latin typeface="Consolas" panose="020B0609020204030204" pitchFamily="49" charset="0"/>
              </a:rPr>
              <a:t>jb</a:t>
            </a:r>
            <a:r>
              <a:rPr lang="en-US" sz="1400" b="0" dirty="0">
                <a:latin typeface="Consolas" panose="020B0609020204030204" pitchFamily="49" charset="0"/>
              </a:rPr>
              <a:t>     .Loop</a:t>
            </a:r>
          </a:p>
          <a:p>
            <a:pPr marL="0" indent="0">
              <a:buNone/>
            </a:pPr>
            <a:endParaRPr lang="en-US" sz="1400" b="0" dirty="0">
              <a:latin typeface="Consolas" panose="020B0609020204030204" pitchFamily="49" charset="0"/>
            </a:endParaRPr>
          </a:p>
        </p:txBody>
      </p:sp>
      <p:sp>
        <p:nvSpPr>
          <p:cNvPr id="6" name="Explosion: 14 Points 5">
            <a:extLst>
              <a:ext uri="{FF2B5EF4-FFF2-40B4-BE49-F238E27FC236}">
                <a16:creationId xmlns:a16="http://schemas.microsoft.com/office/drawing/2014/main" id="{01D08739-B083-4090-BA5C-307889E7DC6C}"/>
              </a:ext>
            </a:extLst>
          </p:cNvPr>
          <p:cNvSpPr/>
          <p:nvPr/>
        </p:nvSpPr>
        <p:spPr bwMode="auto">
          <a:xfrm>
            <a:off x="6705600" y="4876800"/>
            <a:ext cx="2819400" cy="1838325"/>
          </a:xfrm>
          <a:prstGeom prst="irregularSeal2">
            <a:avLst/>
          </a:prstGeom>
          <a:solidFill>
            <a:srgbClr val="FFC000"/>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a:latin typeface="Calibri" pitchFamily="34" charset="0"/>
              </a:rPr>
              <a:t>Memory write now unconditional!</a:t>
            </a:r>
          </a:p>
        </p:txBody>
      </p:sp>
    </p:spTree>
    <p:extLst>
      <p:ext uri="{BB962C8B-B14F-4D97-AF65-F5344CB8AC3E}">
        <p14:creationId xmlns:p14="http://schemas.microsoft.com/office/powerpoint/2010/main" val="1927131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14DE0-2832-4421-A924-2F7B74BAA746}"/>
              </a:ext>
            </a:extLst>
          </p:cNvPr>
          <p:cNvSpPr>
            <a:spLocks noGrp="1"/>
          </p:cNvSpPr>
          <p:nvPr>
            <p:ph type="title"/>
          </p:nvPr>
        </p:nvSpPr>
        <p:spPr/>
        <p:txBody>
          <a:bodyPr/>
          <a:lstStyle/>
          <a:p>
            <a:r>
              <a:rPr lang="en-US" dirty="0"/>
              <a:t>Loop Unrolling</a:t>
            </a:r>
          </a:p>
        </p:txBody>
      </p:sp>
      <p:sp>
        <p:nvSpPr>
          <p:cNvPr id="3" name="Content Placeholder 2">
            <a:extLst>
              <a:ext uri="{FF2B5EF4-FFF2-40B4-BE49-F238E27FC236}">
                <a16:creationId xmlns:a16="http://schemas.microsoft.com/office/drawing/2014/main" id="{BF73F351-C652-4173-AD75-D42EC3D50212}"/>
              </a:ext>
            </a:extLst>
          </p:cNvPr>
          <p:cNvSpPr>
            <a:spLocks noGrp="1"/>
          </p:cNvSpPr>
          <p:nvPr>
            <p:ph idx="1"/>
          </p:nvPr>
        </p:nvSpPr>
        <p:spPr/>
        <p:txBody>
          <a:bodyPr/>
          <a:lstStyle/>
          <a:p>
            <a:r>
              <a:rPr lang="en-US" dirty="0"/>
              <a:t>Amortize cost of loop condition by duplicating body</a:t>
            </a:r>
          </a:p>
          <a:p>
            <a:r>
              <a:rPr lang="en-US" dirty="0"/>
              <a:t>Creates opportunities for CSE, code motion, scheduling</a:t>
            </a:r>
          </a:p>
          <a:p>
            <a:r>
              <a:rPr lang="en-US" dirty="0"/>
              <a:t>Prepares code for vectorization</a:t>
            </a:r>
          </a:p>
          <a:p>
            <a:r>
              <a:rPr lang="en-US" dirty="0"/>
              <a:t>Can hurt performance by increasing code size</a:t>
            </a:r>
          </a:p>
        </p:txBody>
      </p:sp>
      <p:sp>
        <p:nvSpPr>
          <p:cNvPr id="4" name="Rectangle 2">
            <a:extLst>
              <a:ext uri="{FF2B5EF4-FFF2-40B4-BE49-F238E27FC236}">
                <a16:creationId xmlns:a16="http://schemas.microsoft.com/office/drawing/2014/main" id="{EF253BD9-B83F-4226-90D7-C38171C0946F}"/>
              </a:ext>
            </a:extLst>
          </p:cNvPr>
          <p:cNvSpPr>
            <a:spLocks noChangeArrowheads="1"/>
          </p:cNvSpPr>
          <p:nvPr/>
        </p:nvSpPr>
        <p:spPr bwMode="auto">
          <a:xfrm>
            <a:off x="357018" y="3571101"/>
            <a:ext cx="324319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for (</a:t>
            </a:r>
            <a:r>
              <a:rPr kumimoji="0" lang="en-US" altLang="en-US" sz="1200" b="0" i="0" u="none" strike="noStrike" cap="none" normalizeH="0" baseline="0" dirty="0" err="1">
                <a:ln>
                  <a:noFill/>
                </a:ln>
                <a:solidFill>
                  <a:schemeClr val="tx1"/>
                </a:solidFill>
                <a:effectLst/>
                <a:latin typeface="Consolas" panose="020B0609020204030204" pitchFamily="49" charset="0"/>
              </a:rPr>
              <a:t>size_t</a:t>
            </a:r>
            <a:r>
              <a:rPr kumimoji="0" lang="en-US" altLang="en-US" sz="1200" b="0" i="0" u="none" strike="noStrike" cap="none" normalizeH="0" baseline="0" dirty="0">
                <a:ln>
                  <a:noFill/>
                </a:ln>
                <a:solidFill>
                  <a:schemeClr val="tx1"/>
                </a:solidFill>
                <a:effectLst/>
                <a:latin typeface="Consolas" panose="020B0609020204030204" pitchFamily="49" charset="0"/>
              </a:rPr>
              <a:t> </a:t>
            </a:r>
            <a:r>
              <a:rPr kumimoji="0" lang="en-US" altLang="en-US" sz="1200" b="0" i="0" u="none" strike="noStrike" cap="none" normalizeH="0" baseline="0" dirty="0" err="1">
                <a:ln>
                  <a:noFill/>
                </a:ln>
                <a:solidFill>
                  <a:schemeClr val="tx1"/>
                </a:solidFill>
                <a:effectLst/>
                <a:latin typeface="Consolas" panose="020B0609020204030204" pitchFamily="49" charset="0"/>
              </a:rPr>
              <a:t>i</a:t>
            </a:r>
            <a:r>
              <a:rPr kumimoji="0" lang="en-US" altLang="en-US" sz="1200" b="0" i="0" u="none" strike="noStrike" cap="none" normalizeH="0" baseline="0" dirty="0">
                <a:ln>
                  <a:noFill/>
                </a:ln>
                <a:solidFill>
                  <a:schemeClr val="tx1"/>
                </a:solidFill>
                <a:effectLst/>
                <a:latin typeface="Consolas" panose="020B0609020204030204" pitchFamily="49" charset="0"/>
              </a:rPr>
              <a:t> = 0; </a:t>
            </a:r>
            <a:r>
              <a:rPr kumimoji="0" lang="en-US" altLang="en-US" sz="1200" b="0" i="0" u="none" strike="noStrike" cap="none" normalizeH="0" baseline="0" dirty="0" err="1">
                <a:ln>
                  <a:noFill/>
                </a:ln>
                <a:solidFill>
                  <a:schemeClr val="tx1"/>
                </a:solidFill>
                <a:effectLst/>
                <a:latin typeface="Consolas" panose="020B0609020204030204" pitchFamily="49" charset="0"/>
              </a:rPr>
              <a:t>i</a:t>
            </a:r>
            <a:r>
              <a:rPr kumimoji="0" lang="en-US" altLang="en-US" sz="1200" b="0" i="0" u="none" strike="noStrike" cap="none" normalizeH="0" baseline="0" dirty="0">
                <a:ln>
                  <a:noFill/>
                </a:ln>
                <a:solidFill>
                  <a:schemeClr val="tx1"/>
                </a:solidFill>
                <a:effectLst/>
                <a:latin typeface="Consolas" panose="020B0609020204030204" pitchFamily="49" charset="0"/>
              </a:rPr>
              <a:t> &lt; </a:t>
            </a:r>
            <a:r>
              <a:rPr kumimoji="0" lang="en-US" altLang="en-US" sz="1200" b="0" i="0" u="none" strike="noStrike" cap="none" normalizeH="0" baseline="0" dirty="0" err="1">
                <a:ln>
                  <a:noFill/>
                </a:ln>
                <a:solidFill>
                  <a:srgbClr val="FF0000"/>
                </a:solidFill>
                <a:effectLst/>
                <a:latin typeface="Consolas" panose="020B0609020204030204" pitchFamily="49" charset="0"/>
              </a:rPr>
              <a:t>nelts</a:t>
            </a:r>
            <a:r>
              <a:rPr lang="en-US" altLang="en-US" sz="1200" b="0" dirty="0">
                <a:latin typeface="Consolas" panose="020B0609020204030204" pitchFamily="49" charset="0"/>
              </a:rPr>
              <a:t>; </a:t>
            </a:r>
            <a:r>
              <a:rPr lang="en-US" altLang="en-US" sz="1200" b="0" dirty="0" err="1">
                <a:latin typeface="Consolas" panose="020B0609020204030204" pitchFamily="49" charset="0"/>
              </a:rPr>
              <a:t>i</a:t>
            </a:r>
            <a:r>
              <a:rPr lang="en-US" altLang="en-US" sz="1200" b="0" dirty="0">
                <a:solidFill>
                  <a:srgbClr val="C00000"/>
                </a:solidFill>
                <a:latin typeface="Consolas" panose="020B0609020204030204" pitchFamily="49" charset="0"/>
              </a:rPr>
              <a:t>++</a:t>
            </a:r>
            <a:r>
              <a:rPr lang="en-US" altLang="en-US" sz="1200" b="0" dirty="0">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A[</a:t>
            </a:r>
            <a:r>
              <a:rPr lang="en-US" altLang="en-US" sz="1200" b="0" dirty="0" err="1">
                <a:latin typeface="Consolas" panose="020B0609020204030204" pitchFamily="49" charset="0"/>
              </a:rPr>
              <a:t>i</a:t>
            </a:r>
            <a:r>
              <a:rPr lang="en-US" altLang="en-US" sz="1200" b="0" dirty="0">
                <a:latin typeface="Consolas" panose="020B0609020204030204" pitchFamily="49" charset="0"/>
              </a:rPr>
              <a:t>] = B[</a:t>
            </a:r>
            <a:r>
              <a:rPr lang="en-US" altLang="en-US" sz="1200" b="0" dirty="0" err="1">
                <a:latin typeface="Consolas" panose="020B0609020204030204" pitchFamily="49" charset="0"/>
              </a:rPr>
              <a:t>i</a:t>
            </a:r>
            <a:r>
              <a:rPr lang="en-US" altLang="en-US" sz="1200" b="0" dirty="0">
                <a:latin typeface="Consolas" panose="020B0609020204030204" pitchFamily="49" charset="0"/>
              </a:rPr>
              <a:t>]*k + C[</a:t>
            </a:r>
            <a:r>
              <a:rPr lang="en-US" altLang="en-US" sz="1200" b="0" dirty="0" err="1">
                <a:latin typeface="Consolas" panose="020B0609020204030204" pitchFamily="49" charset="0"/>
              </a:rPr>
              <a:t>i</a:t>
            </a:r>
            <a:r>
              <a:rPr lang="en-US" altLang="en-US" sz="1200" b="0" dirty="0">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a:t>
            </a:r>
          </a:p>
        </p:txBody>
      </p:sp>
      <p:sp>
        <p:nvSpPr>
          <p:cNvPr id="5" name="Rectangle 2">
            <a:extLst>
              <a:ext uri="{FF2B5EF4-FFF2-40B4-BE49-F238E27FC236}">
                <a16:creationId xmlns:a16="http://schemas.microsoft.com/office/drawing/2014/main" id="{A63E469D-1631-4F0F-A971-9E1AD48A73C6}"/>
              </a:ext>
            </a:extLst>
          </p:cNvPr>
          <p:cNvSpPr>
            <a:spLocks noChangeArrowheads="1"/>
          </p:cNvSpPr>
          <p:nvPr/>
        </p:nvSpPr>
        <p:spPr bwMode="auto">
          <a:xfrm>
            <a:off x="4153064" y="3571101"/>
            <a:ext cx="383791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for (</a:t>
            </a:r>
            <a:r>
              <a:rPr kumimoji="0" lang="en-US" altLang="en-US" sz="1200" b="0" i="0" u="none" strike="noStrike" cap="none" normalizeH="0" baseline="0" dirty="0" err="1">
                <a:ln>
                  <a:noFill/>
                </a:ln>
                <a:solidFill>
                  <a:schemeClr val="tx1"/>
                </a:solidFill>
                <a:effectLst/>
                <a:latin typeface="Consolas" panose="020B0609020204030204" pitchFamily="49" charset="0"/>
              </a:rPr>
              <a:t>size_t</a:t>
            </a:r>
            <a:r>
              <a:rPr kumimoji="0" lang="en-US" altLang="en-US" sz="1200" b="0" i="0" u="none" strike="noStrike" cap="none" normalizeH="0" baseline="0" dirty="0">
                <a:ln>
                  <a:noFill/>
                </a:ln>
                <a:solidFill>
                  <a:schemeClr val="tx1"/>
                </a:solidFill>
                <a:effectLst/>
                <a:latin typeface="Consolas" panose="020B0609020204030204" pitchFamily="49" charset="0"/>
              </a:rPr>
              <a:t> </a:t>
            </a:r>
            <a:r>
              <a:rPr kumimoji="0" lang="en-US" altLang="en-US" sz="1200" b="0" i="0" u="none" strike="noStrike" cap="none" normalizeH="0" baseline="0" dirty="0" err="1">
                <a:ln>
                  <a:noFill/>
                </a:ln>
                <a:solidFill>
                  <a:schemeClr val="tx1"/>
                </a:solidFill>
                <a:effectLst/>
                <a:latin typeface="Consolas" panose="020B0609020204030204" pitchFamily="49" charset="0"/>
              </a:rPr>
              <a:t>i</a:t>
            </a:r>
            <a:r>
              <a:rPr kumimoji="0" lang="en-US" altLang="en-US" sz="1200" b="0" i="0" u="none" strike="noStrike" cap="none" normalizeH="0" baseline="0" dirty="0">
                <a:ln>
                  <a:noFill/>
                </a:ln>
                <a:solidFill>
                  <a:schemeClr val="tx1"/>
                </a:solidFill>
                <a:effectLst/>
                <a:latin typeface="Consolas" panose="020B0609020204030204" pitchFamily="49" charset="0"/>
              </a:rPr>
              <a:t> = 0; </a:t>
            </a:r>
            <a:r>
              <a:rPr kumimoji="0" lang="en-US" altLang="en-US" sz="1200" b="0" i="0" u="none" strike="noStrike" cap="none" normalizeH="0" baseline="0" dirty="0" err="1">
                <a:ln>
                  <a:noFill/>
                </a:ln>
                <a:solidFill>
                  <a:schemeClr val="tx1"/>
                </a:solidFill>
                <a:effectLst/>
                <a:latin typeface="Consolas" panose="020B0609020204030204" pitchFamily="49" charset="0"/>
              </a:rPr>
              <a:t>i</a:t>
            </a:r>
            <a:r>
              <a:rPr kumimoji="0" lang="en-US" altLang="en-US" sz="1200" b="0" i="0" u="none" strike="noStrike" cap="none" normalizeH="0" baseline="0" dirty="0">
                <a:ln>
                  <a:noFill/>
                </a:ln>
                <a:solidFill>
                  <a:schemeClr val="tx1"/>
                </a:solidFill>
                <a:effectLst/>
                <a:latin typeface="Consolas" panose="020B0609020204030204" pitchFamily="49" charset="0"/>
              </a:rPr>
              <a:t> &lt; </a:t>
            </a:r>
            <a:r>
              <a:rPr kumimoji="0" lang="en-US" altLang="en-US" sz="1200" b="0" i="0" u="none" strike="noStrike" cap="none" normalizeH="0" baseline="0" dirty="0" err="1">
                <a:ln>
                  <a:noFill/>
                </a:ln>
                <a:solidFill>
                  <a:srgbClr val="C00000"/>
                </a:solidFill>
                <a:effectLst/>
                <a:highlight>
                  <a:srgbClr val="FFFF00"/>
                </a:highlight>
                <a:latin typeface="Consolas" panose="020B0609020204030204" pitchFamily="49" charset="0"/>
              </a:rPr>
              <a:t>nelts</a:t>
            </a:r>
            <a:r>
              <a:rPr kumimoji="0" lang="en-US" altLang="en-US" sz="1200" b="0" i="0" u="none" strike="noStrike" cap="none" normalizeH="0" baseline="0" dirty="0">
                <a:ln>
                  <a:noFill/>
                </a:ln>
                <a:solidFill>
                  <a:srgbClr val="C00000"/>
                </a:solidFill>
                <a:effectLst/>
                <a:highlight>
                  <a:srgbClr val="FFFF00"/>
                </a:highlight>
                <a:latin typeface="Consolas" panose="020B0609020204030204" pitchFamily="49" charset="0"/>
              </a:rPr>
              <a:t> - 4</a:t>
            </a:r>
            <a:r>
              <a:rPr lang="en-US" altLang="en-US" sz="1200" b="0" dirty="0">
                <a:latin typeface="Consolas" panose="020B0609020204030204" pitchFamily="49" charset="0"/>
              </a:rPr>
              <a:t>; </a:t>
            </a:r>
            <a:r>
              <a:rPr lang="en-US" altLang="en-US" sz="1200" b="0" dirty="0" err="1">
                <a:latin typeface="Consolas" panose="020B0609020204030204" pitchFamily="49" charset="0"/>
              </a:rPr>
              <a:t>i</a:t>
            </a:r>
            <a:r>
              <a:rPr lang="en-US" altLang="en-US" sz="1200" b="0" dirty="0">
                <a:latin typeface="Consolas" panose="020B0609020204030204" pitchFamily="49" charset="0"/>
              </a:rPr>
              <a:t> </a:t>
            </a:r>
            <a:r>
              <a:rPr lang="en-US" altLang="en-US" sz="1200" b="0" dirty="0">
                <a:solidFill>
                  <a:srgbClr val="C00000"/>
                </a:solidFill>
                <a:highlight>
                  <a:srgbClr val="FFFF00"/>
                </a:highlight>
                <a:latin typeface="Consolas" panose="020B0609020204030204" pitchFamily="49" charset="0"/>
              </a:rPr>
              <a:t>+= 4</a:t>
            </a:r>
            <a:r>
              <a:rPr lang="en-US" altLang="en-US" sz="1200" b="0" dirty="0">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A[</a:t>
            </a:r>
            <a:r>
              <a:rPr lang="en-US" altLang="en-US" sz="1200" b="0" dirty="0" err="1">
                <a:latin typeface="Consolas" panose="020B0609020204030204" pitchFamily="49" charset="0"/>
              </a:rPr>
              <a:t>i</a:t>
            </a:r>
            <a:r>
              <a:rPr lang="en-US" altLang="en-US" sz="1200" b="0" dirty="0">
                <a:latin typeface="Consolas" panose="020B0609020204030204" pitchFamily="49" charset="0"/>
              </a:rPr>
              <a:t>  ] = B[</a:t>
            </a:r>
            <a:r>
              <a:rPr lang="en-US" altLang="en-US" sz="1200" b="0" dirty="0" err="1">
                <a:latin typeface="Consolas" panose="020B0609020204030204" pitchFamily="49" charset="0"/>
              </a:rPr>
              <a:t>i</a:t>
            </a:r>
            <a:r>
              <a:rPr lang="en-US" altLang="en-US" sz="1200" b="0" dirty="0">
                <a:latin typeface="Consolas" panose="020B0609020204030204" pitchFamily="49" charset="0"/>
              </a:rPr>
              <a:t>  ]*k + C[</a:t>
            </a:r>
            <a:r>
              <a:rPr lang="en-US" altLang="en-US" sz="1200" b="0" dirty="0" err="1">
                <a:latin typeface="Consolas" panose="020B0609020204030204" pitchFamily="49" charset="0"/>
              </a:rPr>
              <a:t>i</a:t>
            </a:r>
            <a:r>
              <a:rPr lang="en-US" altLang="en-US" sz="1200" b="0" dirty="0">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u="none" strike="noStrike" cap="none" normalizeH="0" baseline="0" dirty="0">
                <a:ln>
                  <a:noFill/>
                </a:ln>
                <a:solidFill>
                  <a:schemeClr val="tx1"/>
                </a:solidFill>
                <a:effectLst/>
                <a:latin typeface="Consolas" panose="020B0609020204030204" pitchFamily="49" charset="0"/>
              </a:rPr>
              <a:t>    </a:t>
            </a:r>
            <a:r>
              <a:rPr kumimoji="0" lang="en-US" altLang="en-US" sz="1200" b="0" u="none" strike="noStrike" cap="none" normalizeH="0" baseline="0" dirty="0">
                <a:ln>
                  <a:noFill/>
                </a:ln>
                <a:solidFill>
                  <a:srgbClr val="C00000"/>
                </a:solidFill>
                <a:effectLst/>
                <a:highlight>
                  <a:srgbClr val="FFFF00"/>
                </a:highlight>
                <a:latin typeface="Consolas" panose="020B0609020204030204" pitchFamily="49" charset="0"/>
              </a:rPr>
              <a:t>A[</a:t>
            </a:r>
            <a:r>
              <a:rPr lang="en-US" altLang="en-US" sz="1200" b="0" dirty="0">
                <a:solidFill>
                  <a:srgbClr val="C00000"/>
                </a:solidFill>
                <a:highlight>
                  <a:srgbClr val="FFFF00"/>
                </a:highlight>
                <a:latin typeface="Consolas" panose="020B0609020204030204" pitchFamily="49" charset="0"/>
              </a:rPr>
              <a:t>i+1] = B[i+1]*k + C[i+1];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a:solidFill>
                  <a:srgbClr val="C00000"/>
                </a:solidFill>
                <a:latin typeface="Consolas" panose="020B0609020204030204" pitchFamily="49" charset="0"/>
              </a:rPr>
              <a:t>    </a:t>
            </a:r>
            <a:r>
              <a:rPr kumimoji="0" lang="en-US" altLang="en-US" sz="1200" b="0" u="none" strike="noStrike" cap="none" normalizeH="0" baseline="0" dirty="0">
                <a:ln>
                  <a:noFill/>
                </a:ln>
                <a:solidFill>
                  <a:srgbClr val="C00000"/>
                </a:solidFill>
                <a:effectLst/>
                <a:highlight>
                  <a:srgbClr val="FFFF00"/>
                </a:highlight>
                <a:latin typeface="Consolas" panose="020B0609020204030204" pitchFamily="49" charset="0"/>
              </a:rPr>
              <a:t>A[</a:t>
            </a:r>
            <a:r>
              <a:rPr lang="en-US" altLang="en-US" sz="1200" b="0" dirty="0">
                <a:solidFill>
                  <a:srgbClr val="C00000"/>
                </a:solidFill>
                <a:highlight>
                  <a:srgbClr val="FFFF00"/>
                </a:highlight>
                <a:latin typeface="Consolas" panose="020B0609020204030204" pitchFamily="49" charset="0"/>
              </a:rPr>
              <a:t>i+2] = B[i+2]*k + C[i+2];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u="none" strike="noStrike" cap="none" normalizeH="0" baseline="0" dirty="0">
                <a:ln>
                  <a:noFill/>
                </a:ln>
                <a:solidFill>
                  <a:srgbClr val="C00000"/>
                </a:solidFill>
                <a:effectLst/>
                <a:latin typeface="Consolas" panose="020B0609020204030204" pitchFamily="49" charset="0"/>
              </a:rPr>
              <a:t>    </a:t>
            </a:r>
            <a:r>
              <a:rPr kumimoji="0" lang="en-US" altLang="en-US" sz="1200" b="0" u="none" strike="noStrike" cap="none" normalizeH="0" baseline="0" dirty="0">
                <a:ln>
                  <a:noFill/>
                </a:ln>
                <a:solidFill>
                  <a:srgbClr val="C00000"/>
                </a:solidFill>
                <a:effectLst/>
                <a:highlight>
                  <a:srgbClr val="FFFF00"/>
                </a:highlight>
                <a:latin typeface="Consolas" panose="020B0609020204030204" pitchFamily="49" charset="0"/>
              </a:rPr>
              <a:t>A[</a:t>
            </a:r>
            <a:r>
              <a:rPr lang="en-US" altLang="en-US" sz="1200" b="0" dirty="0">
                <a:solidFill>
                  <a:srgbClr val="C00000"/>
                </a:solidFill>
                <a:highlight>
                  <a:srgbClr val="FFFF00"/>
                </a:highlight>
                <a:latin typeface="Consolas" panose="020B0609020204030204" pitchFamily="49" charset="0"/>
              </a:rPr>
              <a:t>i+3] = B[i+3]*k + C[i+3];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956454AC-1B87-421D-8F02-AD17BE3E7718}"/>
              </a:ext>
            </a:extLst>
          </p:cNvPr>
          <p:cNvSpPr/>
          <p:nvPr/>
        </p:nvSpPr>
        <p:spPr bwMode="auto">
          <a:xfrm>
            <a:off x="1828800" y="5257800"/>
            <a:ext cx="5105400" cy="762000"/>
          </a:xfrm>
          <a:prstGeom prst="rect">
            <a:avLst/>
          </a:prstGeom>
          <a:solidFill>
            <a:srgbClr val="FFC000"/>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Calibri" pitchFamily="34" charset="0"/>
              </a:rPr>
              <a:t>When would this change be incorrect?</a:t>
            </a:r>
          </a:p>
        </p:txBody>
      </p:sp>
    </p:spTree>
    <p:extLst>
      <p:ext uri="{BB962C8B-B14F-4D97-AF65-F5344CB8AC3E}">
        <p14:creationId xmlns:p14="http://schemas.microsoft.com/office/powerpoint/2010/main" val="45007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F572A-13DD-4EC6-B116-DAC569703F43}"/>
              </a:ext>
            </a:extLst>
          </p:cNvPr>
          <p:cNvSpPr>
            <a:spLocks noGrp="1"/>
          </p:cNvSpPr>
          <p:nvPr>
            <p:ph type="title"/>
          </p:nvPr>
        </p:nvSpPr>
        <p:spPr/>
        <p:txBody>
          <a:bodyPr/>
          <a:lstStyle/>
          <a:p>
            <a:r>
              <a:rPr lang="en-US" dirty="0"/>
              <a:t>Scheduling</a:t>
            </a:r>
          </a:p>
        </p:txBody>
      </p:sp>
      <p:sp>
        <p:nvSpPr>
          <p:cNvPr id="3" name="Content Placeholder 2">
            <a:extLst>
              <a:ext uri="{FF2B5EF4-FFF2-40B4-BE49-F238E27FC236}">
                <a16:creationId xmlns:a16="http://schemas.microsoft.com/office/drawing/2014/main" id="{2381E46E-576A-42E5-91D2-66D12D16B73E}"/>
              </a:ext>
            </a:extLst>
          </p:cNvPr>
          <p:cNvSpPr>
            <a:spLocks noGrp="1"/>
          </p:cNvSpPr>
          <p:nvPr>
            <p:ph idx="1"/>
          </p:nvPr>
        </p:nvSpPr>
        <p:spPr/>
        <p:txBody>
          <a:bodyPr/>
          <a:lstStyle/>
          <a:p>
            <a:r>
              <a:rPr lang="en-US" dirty="0"/>
              <a:t>Rearrange instructions to make it easier for the CPU</a:t>
            </a:r>
            <a:br>
              <a:rPr lang="en-US" dirty="0"/>
            </a:br>
            <a:r>
              <a:rPr lang="en-US" dirty="0"/>
              <a:t>to keep all functional units busy</a:t>
            </a:r>
          </a:p>
          <a:p>
            <a:r>
              <a:rPr lang="en-US" dirty="0"/>
              <a:t>For instance, move all the loads to the top of an</a:t>
            </a:r>
            <a:br>
              <a:rPr lang="en-US" dirty="0"/>
            </a:br>
            <a:r>
              <a:rPr lang="en-US" dirty="0"/>
              <a:t>unrolled loop</a:t>
            </a:r>
          </a:p>
          <a:p>
            <a:pPr lvl="1"/>
            <a:r>
              <a:rPr lang="en-US" dirty="0"/>
              <a:t>Now maybe it’s more obvious why we need lots of registers</a:t>
            </a:r>
          </a:p>
        </p:txBody>
      </p:sp>
      <p:sp>
        <p:nvSpPr>
          <p:cNvPr id="5" name="Rectangle 2">
            <a:extLst>
              <a:ext uri="{FF2B5EF4-FFF2-40B4-BE49-F238E27FC236}">
                <a16:creationId xmlns:a16="http://schemas.microsoft.com/office/drawing/2014/main" id="{B0F3183A-D0DE-496D-A5EB-C2B7F787A393}"/>
              </a:ext>
            </a:extLst>
          </p:cNvPr>
          <p:cNvSpPr>
            <a:spLocks noChangeArrowheads="1"/>
          </p:cNvSpPr>
          <p:nvPr/>
        </p:nvSpPr>
        <p:spPr bwMode="auto">
          <a:xfrm>
            <a:off x="4364037" y="3571100"/>
            <a:ext cx="468750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for (</a:t>
            </a:r>
            <a:r>
              <a:rPr kumimoji="0" lang="en-US" altLang="en-US" sz="1200" b="0" i="0" u="none" strike="noStrike" cap="none" normalizeH="0" baseline="0" dirty="0" err="1">
                <a:ln>
                  <a:noFill/>
                </a:ln>
                <a:solidFill>
                  <a:schemeClr val="tx1"/>
                </a:solidFill>
                <a:effectLst/>
                <a:latin typeface="Consolas" panose="020B0609020204030204" pitchFamily="49" charset="0"/>
              </a:rPr>
              <a:t>size_t</a:t>
            </a:r>
            <a:r>
              <a:rPr kumimoji="0" lang="en-US" altLang="en-US" sz="1200" b="0" i="0" u="none" strike="noStrike" cap="none" normalizeH="0" baseline="0" dirty="0">
                <a:ln>
                  <a:noFill/>
                </a:ln>
                <a:solidFill>
                  <a:schemeClr val="tx1"/>
                </a:solidFill>
                <a:effectLst/>
                <a:latin typeface="Consolas" panose="020B0609020204030204" pitchFamily="49" charset="0"/>
              </a:rPr>
              <a:t> </a:t>
            </a:r>
            <a:r>
              <a:rPr kumimoji="0" lang="en-US" altLang="en-US" sz="1200" b="0" i="0" u="none" strike="noStrike" cap="none" normalizeH="0" baseline="0" dirty="0" err="1">
                <a:ln>
                  <a:noFill/>
                </a:ln>
                <a:solidFill>
                  <a:schemeClr val="tx1"/>
                </a:solidFill>
                <a:effectLst/>
                <a:latin typeface="Consolas" panose="020B0609020204030204" pitchFamily="49" charset="0"/>
              </a:rPr>
              <a:t>i</a:t>
            </a:r>
            <a:r>
              <a:rPr kumimoji="0" lang="en-US" altLang="en-US" sz="1200" b="0" i="0" u="none" strike="noStrike" cap="none" normalizeH="0" baseline="0" dirty="0">
                <a:ln>
                  <a:noFill/>
                </a:ln>
                <a:solidFill>
                  <a:schemeClr val="tx1"/>
                </a:solidFill>
                <a:effectLst/>
                <a:latin typeface="Consolas" panose="020B0609020204030204" pitchFamily="49" charset="0"/>
              </a:rPr>
              <a:t> = 0; </a:t>
            </a:r>
            <a:r>
              <a:rPr kumimoji="0" lang="en-US" altLang="en-US" sz="1200" b="0" i="0" u="none" strike="noStrike" cap="none" normalizeH="0" baseline="0" dirty="0" err="1">
                <a:ln>
                  <a:noFill/>
                </a:ln>
                <a:solidFill>
                  <a:schemeClr val="tx1"/>
                </a:solidFill>
                <a:effectLst/>
                <a:latin typeface="Consolas" panose="020B0609020204030204" pitchFamily="49" charset="0"/>
              </a:rPr>
              <a:t>i</a:t>
            </a:r>
            <a:r>
              <a:rPr kumimoji="0" lang="en-US" altLang="en-US" sz="1200" b="0" i="0" u="none" strike="noStrike" cap="none" normalizeH="0" baseline="0" dirty="0">
                <a:ln>
                  <a:noFill/>
                </a:ln>
                <a:solidFill>
                  <a:schemeClr val="tx1"/>
                </a:solidFill>
                <a:effectLst/>
                <a:latin typeface="Consolas" panose="020B0609020204030204" pitchFamily="49" charset="0"/>
              </a:rPr>
              <a:t> &lt; </a:t>
            </a:r>
            <a:r>
              <a:rPr kumimoji="0" lang="en-US" altLang="en-US" sz="1200" b="0" i="0" u="none" strike="noStrike" cap="none" normalizeH="0" baseline="0" dirty="0" err="1">
                <a:ln>
                  <a:noFill/>
                </a:ln>
                <a:effectLst/>
                <a:latin typeface="Consolas" panose="020B0609020204030204" pitchFamily="49" charset="0"/>
              </a:rPr>
              <a:t>nelts</a:t>
            </a:r>
            <a:r>
              <a:rPr kumimoji="0" lang="en-US" altLang="en-US" sz="1200" b="0" i="0" u="none" strike="noStrike" cap="none" normalizeH="0" baseline="0" dirty="0">
                <a:ln>
                  <a:noFill/>
                </a:ln>
                <a:effectLst/>
                <a:latin typeface="Consolas" panose="020B0609020204030204" pitchFamily="49" charset="0"/>
              </a:rPr>
              <a:t> - 4</a:t>
            </a:r>
            <a:r>
              <a:rPr lang="en-US" altLang="en-US" sz="1200" b="0" dirty="0">
                <a:latin typeface="Consolas" panose="020B0609020204030204" pitchFamily="49" charset="0"/>
              </a:rPr>
              <a:t>; </a:t>
            </a:r>
            <a:r>
              <a:rPr lang="en-US" altLang="en-US" sz="1200" b="0" dirty="0" err="1">
                <a:latin typeface="Consolas" panose="020B0609020204030204" pitchFamily="49" charset="0"/>
              </a:rPr>
              <a:t>i</a:t>
            </a:r>
            <a:r>
              <a:rPr lang="en-US" altLang="en-US" sz="1200" b="0" dirty="0">
                <a:latin typeface="Consolas" panose="020B0609020204030204" pitchFamily="49" charset="0"/>
              </a:rPr>
              <a:t> += 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a:latin typeface="Consolas" panose="020B0609020204030204" pitchFamily="49" charset="0"/>
              </a:rPr>
              <a:t>    </a:t>
            </a:r>
            <a:r>
              <a:rPr lang="en-US" altLang="en-US" sz="1200" b="0" dirty="0">
                <a:solidFill>
                  <a:srgbClr val="C00000"/>
                </a:solidFill>
                <a:highlight>
                  <a:srgbClr val="FFFF00"/>
                </a:highlight>
                <a:latin typeface="Consolas" panose="020B0609020204030204" pitchFamily="49" charset="0"/>
              </a:rPr>
              <a:t>B0 = B[</a:t>
            </a:r>
            <a:r>
              <a:rPr lang="en-US" altLang="en-US" sz="1200" b="0" dirty="0" err="1">
                <a:solidFill>
                  <a:srgbClr val="C00000"/>
                </a:solidFill>
                <a:highlight>
                  <a:srgbClr val="FFFF00"/>
                </a:highlight>
                <a:latin typeface="Consolas" panose="020B0609020204030204" pitchFamily="49" charset="0"/>
              </a:rPr>
              <a:t>i</a:t>
            </a:r>
            <a:r>
              <a:rPr lang="en-US" altLang="en-US" sz="1200" b="0" dirty="0">
                <a:solidFill>
                  <a:srgbClr val="C00000"/>
                </a:solidFill>
                <a:highlight>
                  <a:srgbClr val="FFFF00"/>
                </a:highlight>
                <a:latin typeface="Consolas" panose="020B0609020204030204" pitchFamily="49" charset="0"/>
              </a:rPr>
              <a:t>]; B1 = B[i+1]; B2 = B[i+2]; B3 = B[i+3];</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a:solidFill>
                  <a:srgbClr val="C00000"/>
                </a:solidFill>
                <a:latin typeface="Consolas" panose="020B0609020204030204" pitchFamily="49" charset="0"/>
              </a:rPr>
              <a:t>    </a:t>
            </a:r>
            <a:r>
              <a:rPr lang="en-US" altLang="en-US" sz="1200" b="0" dirty="0">
                <a:solidFill>
                  <a:srgbClr val="C00000"/>
                </a:solidFill>
                <a:highlight>
                  <a:srgbClr val="FFFF00"/>
                </a:highlight>
                <a:latin typeface="Consolas" panose="020B0609020204030204" pitchFamily="49" charset="0"/>
              </a:rPr>
              <a:t>C0 = C[</a:t>
            </a:r>
            <a:r>
              <a:rPr lang="en-US" altLang="en-US" sz="1200" b="0" dirty="0" err="1">
                <a:solidFill>
                  <a:srgbClr val="C00000"/>
                </a:solidFill>
                <a:highlight>
                  <a:srgbClr val="FFFF00"/>
                </a:highlight>
                <a:latin typeface="Consolas" panose="020B0609020204030204" pitchFamily="49" charset="0"/>
              </a:rPr>
              <a:t>i</a:t>
            </a:r>
            <a:r>
              <a:rPr lang="en-US" altLang="en-US" sz="1200" b="0" dirty="0">
                <a:solidFill>
                  <a:srgbClr val="C00000"/>
                </a:solidFill>
                <a:highlight>
                  <a:srgbClr val="FFFF00"/>
                </a:highlight>
                <a:latin typeface="Consolas" panose="020B0609020204030204" pitchFamily="49" charset="0"/>
              </a:rPr>
              <a:t>]; C1 = C[i+1]; C2 = C[i+2]; C3 = B[i+3];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A[</a:t>
            </a:r>
            <a:r>
              <a:rPr lang="en-US" altLang="en-US" sz="1200" b="0" dirty="0" err="1">
                <a:latin typeface="Consolas" panose="020B0609020204030204" pitchFamily="49" charset="0"/>
              </a:rPr>
              <a:t>i</a:t>
            </a:r>
            <a:r>
              <a:rPr lang="en-US" altLang="en-US" sz="1200" b="0" dirty="0">
                <a:latin typeface="Consolas" panose="020B0609020204030204" pitchFamily="49" charset="0"/>
              </a:rPr>
              <a:t>  ] = B0*k + C0;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A[</a:t>
            </a:r>
            <a:r>
              <a:rPr lang="en-US" altLang="en-US" sz="1200" b="0" dirty="0">
                <a:latin typeface="Consolas" panose="020B0609020204030204" pitchFamily="49" charset="0"/>
              </a:rPr>
              <a:t>i+1] = B1*k + C1;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A[</a:t>
            </a:r>
            <a:r>
              <a:rPr lang="en-US" altLang="en-US" sz="1200" b="0" dirty="0">
                <a:latin typeface="Consolas" panose="020B0609020204030204" pitchFamily="49" charset="0"/>
              </a:rPr>
              <a:t>i+2] = B2*k + C2;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A[</a:t>
            </a:r>
            <a:r>
              <a:rPr lang="en-US" altLang="en-US" sz="1200" b="0" dirty="0">
                <a:latin typeface="Consolas" panose="020B0609020204030204" pitchFamily="49" charset="0"/>
              </a:rPr>
              <a:t>i+3] = B3*k + C3;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a:t>
            </a:r>
          </a:p>
        </p:txBody>
      </p:sp>
      <p:sp>
        <p:nvSpPr>
          <p:cNvPr id="6" name="Rectangle 2">
            <a:extLst>
              <a:ext uri="{FF2B5EF4-FFF2-40B4-BE49-F238E27FC236}">
                <a16:creationId xmlns:a16="http://schemas.microsoft.com/office/drawing/2014/main" id="{018C4C7F-DE58-4168-9702-ABEC675AC1FE}"/>
              </a:ext>
            </a:extLst>
          </p:cNvPr>
          <p:cNvSpPr>
            <a:spLocks noChangeArrowheads="1"/>
          </p:cNvSpPr>
          <p:nvPr/>
        </p:nvSpPr>
        <p:spPr bwMode="auto">
          <a:xfrm>
            <a:off x="392611" y="3571100"/>
            <a:ext cx="383791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for (</a:t>
            </a:r>
            <a:r>
              <a:rPr kumimoji="0" lang="en-US" altLang="en-US" sz="1200" b="0" i="0" u="none" strike="noStrike" cap="none" normalizeH="0" baseline="0" dirty="0" err="1">
                <a:ln>
                  <a:noFill/>
                </a:ln>
                <a:solidFill>
                  <a:schemeClr val="tx1"/>
                </a:solidFill>
                <a:effectLst/>
                <a:latin typeface="Consolas" panose="020B0609020204030204" pitchFamily="49" charset="0"/>
              </a:rPr>
              <a:t>size_t</a:t>
            </a:r>
            <a:r>
              <a:rPr kumimoji="0" lang="en-US" altLang="en-US" sz="1200" b="0" i="0" u="none" strike="noStrike" cap="none" normalizeH="0" baseline="0" dirty="0">
                <a:ln>
                  <a:noFill/>
                </a:ln>
                <a:solidFill>
                  <a:schemeClr val="tx1"/>
                </a:solidFill>
                <a:effectLst/>
                <a:latin typeface="Consolas" panose="020B0609020204030204" pitchFamily="49" charset="0"/>
              </a:rPr>
              <a:t> </a:t>
            </a:r>
            <a:r>
              <a:rPr kumimoji="0" lang="en-US" altLang="en-US" sz="1200" b="0" i="0" u="none" strike="noStrike" cap="none" normalizeH="0" baseline="0" dirty="0" err="1">
                <a:ln>
                  <a:noFill/>
                </a:ln>
                <a:solidFill>
                  <a:schemeClr val="tx1"/>
                </a:solidFill>
                <a:effectLst/>
                <a:latin typeface="Consolas" panose="020B0609020204030204" pitchFamily="49" charset="0"/>
              </a:rPr>
              <a:t>i</a:t>
            </a:r>
            <a:r>
              <a:rPr kumimoji="0" lang="en-US" altLang="en-US" sz="1200" b="0" i="0" u="none" strike="noStrike" cap="none" normalizeH="0" baseline="0" dirty="0">
                <a:ln>
                  <a:noFill/>
                </a:ln>
                <a:solidFill>
                  <a:schemeClr val="tx1"/>
                </a:solidFill>
                <a:effectLst/>
                <a:latin typeface="Consolas" panose="020B0609020204030204" pitchFamily="49" charset="0"/>
              </a:rPr>
              <a:t> = 0; </a:t>
            </a:r>
            <a:r>
              <a:rPr kumimoji="0" lang="en-US" altLang="en-US" sz="1200" b="0" i="0" u="none" strike="noStrike" cap="none" normalizeH="0" baseline="0" dirty="0" err="1">
                <a:ln>
                  <a:noFill/>
                </a:ln>
                <a:solidFill>
                  <a:schemeClr val="tx1"/>
                </a:solidFill>
                <a:effectLst/>
                <a:latin typeface="Consolas" panose="020B0609020204030204" pitchFamily="49" charset="0"/>
              </a:rPr>
              <a:t>i</a:t>
            </a:r>
            <a:r>
              <a:rPr kumimoji="0" lang="en-US" altLang="en-US" sz="1200" b="0" i="0" u="none" strike="noStrike" cap="none" normalizeH="0" baseline="0" dirty="0">
                <a:ln>
                  <a:noFill/>
                </a:ln>
                <a:solidFill>
                  <a:schemeClr val="tx1"/>
                </a:solidFill>
                <a:effectLst/>
                <a:latin typeface="Consolas" panose="020B0609020204030204" pitchFamily="49" charset="0"/>
              </a:rPr>
              <a:t> &lt; </a:t>
            </a:r>
            <a:r>
              <a:rPr kumimoji="0" lang="en-US" altLang="en-US" sz="1200" b="0" i="0" u="none" strike="noStrike" cap="none" normalizeH="0" baseline="0" dirty="0" err="1">
                <a:ln>
                  <a:noFill/>
                </a:ln>
                <a:effectLst/>
                <a:latin typeface="Consolas" panose="020B0609020204030204" pitchFamily="49" charset="0"/>
              </a:rPr>
              <a:t>nelts</a:t>
            </a:r>
            <a:r>
              <a:rPr kumimoji="0" lang="en-US" altLang="en-US" sz="1200" b="0" i="0" u="none" strike="noStrike" cap="none" normalizeH="0" baseline="0" dirty="0">
                <a:ln>
                  <a:noFill/>
                </a:ln>
                <a:effectLst/>
                <a:latin typeface="Consolas" panose="020B0609020204030204" pitchFamily="49" charset="0"/>
              </a:rPr>
              <a:t> - 4</a:t>
            </a:r>
            <a:r>
              <a:rPr lang="en-US" altLang="en-US" sz="1200" b="0" dirty="0">
                <a:latin typeface="Consolas" panose="020B0609020204030204" pitchFamily="49" charset="0"/>
              </a:rPr>
              <a:t>; </a:t>
            </a:r>
            <a:r>
              <a:rPr lang="en-US" altLang="en-US" sz="1200" b="0" dirty="0" err="1">
                <a:latin typeface="Consolas" panose="020B0609020204030204" pitchFamily="49" charset="0"/>
              </a:rPr>
              <a:t>i</a:t>
            </a:r>
            <a:r>
              <a:rPr lang="en-US" altLang="en-US" sz="1200" b="0" dirty="0">
                <a:latin typeface="Consolas" panose="020B0609020204030204" pitchFamily="49" charset="0"/>
              </a:rPr>
              <a:t> +=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A[</a:t>
            </a:r>
            <a:r>
              <a:rPr lang="en-US" altLang="en-US" sz="1200" b="0" dirty="0" err="1">
                <a:latin typeface="Consolas" panose="020B0609020204030204" pitchFamily="49" charset="0"/>
              </a:rPr>
              <a:t>i</a:t>
            </a:r>
            <a:r>
              <a:rPr lang="en-US" altLang="en-US" sz="1200" b="0" dirty="0">
                <a:latin typeface="Consolas" panose="020B0609020204030204" pitchFamily="49" charset="0"/>
              </a:rPr>
              <a:t>  ] = B[</a:t>
            </a:r>
            <a:r>
              <a:rPr lang="en-US" altLang="en-US" sz="1200" b="0" dirty="0" err="1">
                <a:latin typeface="Consolas" panose="020B0609020204030204" pitchFamily="49" charset="0"/>
              </a:rPr>
              <a:t>i</a:t>
            </a:r>
            <a:r>
              <a:rPr lang="en-US" altLang="en-US" sz="1200" b="0" dirty="0">
                <a:latin typeface="Consolas" panose="020B0609020204030204" pitchFamily="49" charset="0"/>
              </a:rPr>
              <a:t>  ]*k + C[</a:t>
            </a:r>
            <a:r>
              <a:rPr lang="en-US" altLang="en-US" sz="1200" b="0" dirty="0" err="1">
                <a:latin typeface="Consolas" panose="020B0609020204030204" pitchFamily="49" charset="0"/>
              </a:rPr>
              <a:t>i</a:t>
            </a:r>
            <a:r>
              <a:rPr lang="en-US" altLang="en-US" sz="1200" b="0" dirty="0">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A[</a:t>
            </a:r>
            <a:r>
              <a:rPr lang="en-US" altLang="en-US" sz="1200" b="0" dirty="0">
                <a:latin typeface="Consolas" panose="020B0609020204030204" pitchFamily="49" charset="0"/>
              </a:rPr>
              <a:t>i+1] = B[i+1]*k + C[i+1];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A[</a:t>
            </a:r>
            <a:r>
              <a:rPr lang="en-US" altLang="en-US" sz="1200" b="0" dirty="0">
                <a:latin typeface="Consolas" panose="020B0609020204030204" pitchFamily="49" charset="0"/>
              </a:rPr>
              <a:t>i+2] = B[i+2]*k + C[i+2];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A[</a:t>
            </a:r>
            <a:r>
              <a:rPr lang="en-US" altLang="en-US" sz="1200" b="0" dirty="0">
                <a:latin typeface="Consolas" panose="020B0609020204030204" pitchFamily="49" charset="0"/>
              </a:rPr>
              <a:t>i+3] = B[i+3]*k + C[i+3];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a:t>
            </a:r>
          </a:p>
        </p:txBody>
      </p:sp>
      <p:sp>
        <p:nvSpPr>
          <p:cNvPr id="7" name="Rectangle 6">
            <a:extLst>
              <a:ext uri="{FF2B5EF4-FFF2-40B4-BE49-F238E27FC236}">
                <a16:creationId xmlns:a16="http://schemas.microsoft.com/office/drawing/2014/main" id="{20742E0F-A565-44A0-AF68-E6BD397192F0}"/>
              </a:ext>
            </a:extLst>
          </p:cNvPr>
          <p:cNvSpPr/>
          <p:nvPr/>
        </p:nvSpPr>
        <p:spPr bwMode="auto">
          <a:xfrm>
            <a:off x="1828800" y="5257800"/>
            <a:ext cx="5105400" cy="762000"/>
          </a:xfrm>
          <a:prstGeom prst="rect">
            <a:avLst/>
          </a:prstGeom>
          <a:solidFill>
            <a:srgbClr val="FFC000"/>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Calibri" pitchFamily="34" charset="0"/>
              </a:rPr>
              <a:t>When would </a:t>
            </a:r>
            <a:r>
              <a:rPr lang="en-US" i="1" dirty="0">
                <a:latin typeface="Calibri" pitchFamily="34" charset="0"/>
              </a:rPr>
              <a:t>this</a:t>
            </a:r>
            <a:r>
              <a:rPr lang="en-US" dirty="0">
                <a:latin typeface="Calibri" pitchFamily="34" charset="0"/>
              </a:rPr>
              <a:t> change be incorrect?</a:t>
            </a:r>
          </a:p>
        </p:txBody>
      </p:sp>
    </p:spTree>
    <p:extLst>
      <p:ext uri="{BB962C8B-B14F-4D97-AF65-F5344CB8AC3E}">
        <p14:creationId xmlns:p14="http://schemas.microsoft.com/office/powerpoint/2010/main" val="55882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p>
            <a:r>
              <a:rPr lang="en-US" dirty="0"/>
              <a:t>Today</a:t>
            </a:r>
          </a:p>
        </p:txBody>
      </p:sp>
      <p:sp>
        <p:nvSpPr>
          <p:cNvPr id="5" name="Content Placeholder 4">
            <a:extLst>
              <a:ext uri="{FF2B5EF4-FFF2-40B4-BE49-F238E27FC236}">
                <a16:creationId xmlns:a16="http://schemas.microsoft.com/office/drawing/2014/main" id="{3AD166AF-0C9F-4BCE-9CF7-4A01E3FB1CAA}"/>
              </a:ext>
            </a:extLst>
          </p:cNvPr>
          <p:cNvSpPr>
            <a:spLocks noGrp="1"/>
          </p:cNvSpPr>
          <p:nvPr>
            <p:ph idx="1"/>
          </p:nvPr>
        </p:nvSpPr>
        <p:spPr/>
        <p:txBody>
          <a:bodyPr/>
          <a:lstStyle/>
          <a:p>
            <a:r>
              <a:rPr lang="en-US" dirty="0">
                <a:solidFill>
                  <a:schemeClr val="bg1">
                    <a:lumMod val="65000"/>
                  </a:schemeClr>
                </a:solidFill>
              </a:rPr>
              <a:t>Principles and goals of compiler optimization</a:t>
            </a:r>
          </a:p>
          <a:p>
            <a:r>
              <a:rPr lang="en-US" dirty="0">
                <a:solidFill>
                  <a:schemeClr val="bg1">
                    <a:lumMod val="65000"/>
                  </a:schemeClr>
                </a:solidFill>
              </a:rPr>
              <a:t>Examples of optimizations</a:t>
            </a:r>
          </a:p>
          <a:p>
            <a:r>
              <a:rPr lang="en-US" dirty="0">
                <a:solidFill>
                  <a:schemeClr val="bg1">
                    <a:lumMod val="65000"/>
                  </a:schemeClr>
                </a:solidFill>
              </a:rPr>
              <a:t>Obstacles to optimization</a:t>
            </a:r>
          </a:p>
          <a:p>
            <a:r>
              <a:rPr lang="en-US" dirty="0">
                <a:solidFill>
                  <a:schemeClr val="bg1">
                    <a:lumMod val="65000"/>
                  </a:schemeClr>
                </a:solidFill>
              </a:rPr>
              <a:t>Machine-dependent optimization</a:t>
            </a:r>
          </a:p>
          <a:p>
            <a:r>
              <a:rPr lang="en-US" dirty="0"/>
              <a:t>Benchmark example</a:t>
            </a:r>
          </a:p>
        </p:txBody>
      </p:sp>
    </p:spTree>
    <p:extLst>
      <p:ext uri="{BB962C8B-B14F-4D97-AF65-F5344CB8AC3E}">
        <p14:creationId xmlns:p14="http://schemas.microsoft.com/office/powerpoint/2010/main" val="37013084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634582" cy="762000"/>
          </a:xfrm>
        </p:spPr>
        <p:txBody>
          <a:bodyPr/>
          <a:lstStyle/>
          <a:p>
            <a:r>
              <a:rPr lang="en-US" dirty="0"/>
              <a:t>Benchmark Example: Data Type for Vectors</a:t>
            </a:r>
          </a:p>
        </p:txBody>
      </p:sp>
      <p:sp>
        <p:nvSpPr>
          <p:cNvPr id="4" name="Rectangle 7"/>
          <p:cNvSpPr>
            <a:spLocks noChangeArrowheads="1"/>
          </p:cNvSpPr>
          <p:nvPr/>
        </p:nvSpPr>
        <p:spPr bwMode="auto">
          <a:xfrm>
            <a:off x="514821" y="1498526"/>
            <a:ext cx="4132541" cy="1320874"/>
          </a:xfrm>
          <a:prstGeom prst="rect">
            <a:avLst/>
          </a:prstGeom>
          <a:solidFill>
            <a:srgbClr val="F6F5BD"/>
          </a:solidFill>
          <a:ln w="12700" cmpd="thickThin">
            <a:solidFill>
              <a:schemeClr val="tx1"/>
            </a:solidFill>
            <a:miter lim="800000"/>
            <a:headEnd/>
            <a:tailEnd/>
          </a:ln>
          <a:effectLst/>
        </p:spPr>
        <p:txBody>
          <a:bodyPr wrap="none" lIns="90487" tIns="44450" rIns="90487" bIns="44450">
            <a:spAutoFit/>
          </a:bodyPr>
          <a:lstStyle/>
          <a:p>
            <a:pPr algn="l">
              <a:lnSpc>
                <a:spcPct val="100000"/>
              </a:lnSpc>
            </a:pPr>
            <a:r>
              <a:rPr lang="en-US" sz="1600" dirty="0">
                <a:latin typeface="Courier New" pitchFamily="49" charset="0"/>
              </a:rPr>
              <a:t>/* data structure for vectors */</a:t>
            </a:r>
          </a:p>
          <a:p>
            <a:pPr algn="l">
              <a:lnSpc>
                <a:spcPct val="100000"/>
              </a:lnSpc>
            </a:pPr>
            <a:r>
              <a:rPr lang="en-US" sz="1600" dirty="0" err="1">
                <a:latin typeface="Courier New" pitchFamily="49" charset="0"/>
              </a:rPr>
              <a:t>typedef</a:t>
            </a:r>
            <a:r>
              <a:rPr lang="en-US" sz="1600" dirty="0">
                <a:latin typeface="Courier New" pitchFamily="49" charset="0"/>
              </a:rPr>
              <a:t> </a:t>
            </a:r>
            <a:r>
              <a:rPr lang="en-US" sz="1600" dirty="0" err="1">
                <a:latin typeface="Courier New" pitchFamily="49" charset="0"/>
              </a:rPr>
              <a:t>struct</a:t>
            </a:r>
            <a:r>
              <a:rPr lang="en-US" sz="1600" dirty="0">
                <a:latin typeface="Courier New" pitchFamily="49" charset="0"/>
              </a:rPr>
              <a:t>{</a:t>
            </a:r>
          </a:p>
          <a:p>
            <a:pPr algn="l" defTabSz="457200">
              <a:lnSpc>
                <a:spcPct val="100000"/>
              </a:lnSpc>
            </a:pPr>
            <a:r>
              <a:rPr lang="en-US" sz="1600" dirty="0">
                <a:latin typeface="Courier New" pitchFamily="49" charset="0"/>
              </a:rPr>
              <a:t>	</a:t>
            </a:r>
            <a:r>
              <a:rPr lang="en-US" sz="1600" dirty="0" err="1">
                <a:latin typeface="Courier New" pitchFamily="49" charset="0"/>
              </a:rPr>
              <a:t>size_t</a:t>
            </a:r>
            <a:r>
              <a:rPr lang="en-US" sz="1600" dirty="0">
                <a:latin typeface="Courier New" pitchFamily="49" charset="0"/>
              </a:rPr>
              <a:t> </a:t>
            </a:r>
            <a:r>
              <a:rPr lang="en-US" sz="1600" dirty="0" err="1">
                <a:latin typeface="Courier New" pitchFamily="49" charset="0"/>
              </a:rPr>
              <a:t>len</a:t>
            </a:r>
            <a:r>
              <a:rPr lang="en-US" sz="1600" dirty="0">
                <a:latin typeface="Courier New" pitchFamily="49" charset="0"/>
              </a:rPr>
              <a:t>;</a:t>
            </a:r>
          </a:p>
          <a:p>
            <a:pPr algn="l" defTabSz="457200">
              <a:lnSpc>
                <a:spcPct val="100000"/>
              </a:lnSpc>
            </a:pPr>
            <a:r>
              <a:rPr lang="en-US" sz="1600" dirty="0">
                <a:latin typeface="Courier New" pitchFamily="49" charset="0"/>
              </a:rPr>
              <a:t>	</a:t>
            </a:r>
            <a:r>
              <a:rPr lang="en-US" sz="1600" dirty="0" err="1">
                <a:latin typeface="Courier New" pitchFamily="49" charset="0"/>
              </a:rPr>
              <a:t>data_t</a:t>
            </a:r>
            <a:r>
              <a:rPr lang="en-US" sz="1600" dirty="0">
                <a:latin typeface="Courier New" pitchFamily="49" charset="0"/>
              </a:rPr>
              <a:t> *data;</a:t>
            </a:r>
          </a:p>
          <a:p>
            <a:pPr algn="l">
              <a:lnSpc>
                <a:spcPct val="100000"/>
              </a:lnSpc>
            </a:pPr>
            <a:r>
              <a:rPr lang="en-US" sz="1600" dirty="0">
                <a:latin typeface="Courier New" pitchFamily="49" charset="0"/>
              </a:rPr>
              <a:t>} </a:t>
            </a:r>
            <a:r>
              <a:rPr lang="en-US" sz="1600" dirty="0" err="1">
                <a:latin typeface="Courier New" pitchFamily="49" charset="0"/>
              </a:rPr>
              <a:t>vec</a:t>
            </a:r>
            <a:r>
              <a:rPr lang="en-US" sz="1600" dirty="0">
                <a:latin typeface="Courier New" pitchFamily="49" charset="0"/>
              </a:rPr>
              <a:t>;</a:t>
            </a:r>
          </a:p>
        </p:txBody>
      </p:sp>
      <p:sp>
        <p:nvSpPr>
          <p:cNvPr id="5" name="Rectangle 7"/>
          <p:cNvSpPr>
            <a:spLocks noChangeArrowheads="1"/>
          </p:cNvSpPr>
          <p:nvPr/>
        </p:nvSpPr>
        <p:spPr bwMode="auto">
          <a:xfrm>
            <a:off x="4572000" y="3733800"/>
            <a:ext cx="4492314" cy="2551980"/>
          </a:xfrm>
          <a:prstGeom prst="rect">
            <a:avLst/>
          </a:prstGeom>
          <a:solidFill>
            <a:srgbClr val="F6F5BD"/>
          </a:solidFill>
          <a:ln w="12700" cmpd="thickThin">
            <a:solidFill>
              <a:schemeClr val="tx1"/>
            </a:solidFill>
            <a:miter lim="800000"/>
            <a:headEnd/>
            <a:tailEnd/>
          </a:ln>
          <a:effectLst/>
        </p:spPr>
        <p:txBody>
          <a:bodyPr wrap="none" lIns="90487" tIns="44450" rIns="90487" bIns="44450">
            <a:spAutoFit/>
          </a:bodyPr>
          <a:lstStyle/>
          <a:p>
            <a:pPr algn="l">
              <a:lnSpc>
                <a:spcPct val="100000"/>
              </a:lnSpc>
            </a:pPr>
            <a:r>
              <a:rPr lang="en-US" sz="1600" dirty="0">
                <a:latin typeface="Courier New" pitchFamily="49" charset="0"/>
              </a:rPr>
              <a:t>/* retrieve vector element</a:t>
            </a:r>
          </a:p>
          <a:p>
            <a:pPr algn="l">
              <a:lnSpc>
                <a:spcPct val="100000"/>
              </a:lnSpc>
            </a:pPr>
            <a:r>
              <a:rPr lang="en-US" sz="1600" dirty="0">
                <a:latin typeface="Courier New" pitchFamily="49" charset="0"/>
              </a:rPr>
              <a:t>   and store at </a:t>
            </a:r>
            <a:r>
              <a:rPr lang="en-US" sz="1600" dirty="0" err="1">
                <a:latin typeface="Courier New" pitchFamily="49" charset="0"/>
              </a:rPr>
              <a:t>val</a:t>
            </a:r>
            <a:r>
              <a:rPr lang="en-US" sz="1600" dirty="0">
                <a:latin typeface="Courier New" pitchFamily="49" charset="0"/>
              </a:rPr>
              <a:t> */</a:t>
            </a:r>
          </a:p>
          <a:p>
            <a:pPr algn="l">
              <a:lnSpc>
                <a:spcPct val="100000"/>
              </a:lnSpc>
            </a:pPr>
            <a:r>
              <a:rPr lang="en-US" sz="1600" dirty="0" err="1">
                <a:latin typeface="Courier New" pitchFamily="49" charset="0"/>
              </a:rPr>
              <a:t>int</a:t>
            </a:r>
            <a:r>
              <a:rPr lang="en-US" sz="1600" dirty="0">
                <a:latin typeface="Courier New" pitchFamily="49" charset="0"/>
              </a:rPr>
              <a:t> </a:t>
            </a:r>
            <a:r>
              <a:rPr lang="en-US" sz="1600" dirty="0" err="1">
                <a:latin typeface="Courier New" pitchFamily="49" charset="0"/>
              </a:rPr>
              <a:t>get_vec_element</a:t>
            </a:r>
            <a:endParaRPr lang="en-US" sz="1600" dirty="0">
              <a:latin typeface="Courier New" pitchFamily="49" charset="0"/>
            </a:endParaRPr>
          </a:p>
          <a:p>
            <a:pPr algn="l">
              <a:lnSpc>
                <a:spcPct val="100000"/>
              </a:lnSpc>
            </a:pPr>
            <a:r>
              <a:rPr lang="en-US" sz="1600" dirty="0">
                <a:latin typeface="Courier New" pitchFamily="49" charset="0"/>
              </a:rPr>
              <a:t>  (*</a:t>
            </a:r>
            <a:r>
              <a:rPr lang="en-US" sz="1600" dirty="0" err="1">
                <a:latin typeface="Courier New" pitchFamily="49" charset="0"/>
              </a:rPr>
              <a:t>vec</a:t>
            </a:r>
            <a:r>
              <a:rPr lang="en-US" sz="1600" dirty="0">
                <a:latin typeface="Courier New" pitchFamily="49" charset="0"/>
              </a:rPr>
              <a:t> v, </a:t>
            </a:r>
            <a:r>
              <a:rPr lang="en-US" sz="1600" dirty="0" err="1">
                <a:latin typeface="Courier New" pitchFamily="49" charset="0"/>
              </a:rPr>
              <a:t>size_t</a:t>
            </a:r>
            <a:r>
              <a:rPr lang="en-US" sz="1600" dirty="0">
                <a:latin typeface="Courier New" pitchFamily="49" charset="0"/>
              </a:rPr>
              <a:t> </a:t>
            </a:r>
            <a:r>
              <a:rPr lang="en-US" sz="1600" dirty="0" err="1">
                <a:latin typeface="Courier New" pitchFamily="49" charset="0"/>
              </a:rPr>
              <a:t>idx</a:t>
            </a:r>
            <a:r>
              <a:rPr lang="en-US" sz="1600" dirty="0">
                <a:latin typeface="Courier New" pitchFamily="49" charset="0"/>
              </a:rPr>
              <a:t>, </a:t>
            </a:r>
            <a:r>
              <a:rPr lang="en-US" sz="1600" dirty="0" err="1">
                <a:latin typeface="Courier New" pitchFamily="49" charset="0"/>
              </a:rPr>
              <a:t>data_t</a:t>
            </a:r>
            <a:r>
              <a:rPr lang="en-US" sz="1600" dirty="0">
                <a:latin typeface="Courier New" pitchFamily="49" charset="0"/>
              </a:rPr>
              <a:t> *</a:t>
            </a:r>
            <a:r>
              <a:rPr lang="en-US" sz="1600" dirty="0" err="1">
                <a:latin typeface="Courier New" pitchFamily="49" charset="0"/>
              </a:rPr>
              <a:t>val</a:t>
            </a:r>
            <a:r>
              <a:rPr lang="en-US" sz="1600" dirty="0">
                <a:latin typeface="Courier New" pitchFamily="49" charset="0"/>
              </a:rPr>
              <a:t>)</a:t>
            </a:r>
          </a:p>
          <a:p>
            <a:pPr algn="l">
              <a:lnSpc>
                <a:spcPct val="100000"/>
              </a:lnSpc>
            </a:pPr>
            <a:r>
              <a:rPr lang="en-US" sz="1600" dirty="0">
                <a:latin typeface="Courier New" pitchFamily="49" charset="0"/>
              </a:rPr>
              <a:t>{</a:t>
            </a:r>
          </a:p>
          <a:p>
            <a:pPr algn="l" defTabSz="515938">
              <a:lnSpc>
                <a:spcPct val="100000"/>
              </a:lnSpc>
            </a:pPr>
            <a:r>
              <a:rPr lang="en-US" sz="1600" dirty="0">
                <a:latin typeface="Courier New" pitchFamily="49" charset="0"/>
              </a:rPr>
              <a:t>	if (</a:t>
            </a:r>
            <a:r>
              <a:rPr lang="en-US" sz="1600" dirty="0" err="1">
                <a:latin typeface="Courier New" pitchFamily="49" charset="0"/>
              </a:rPr>
              <a:t>idx</a:t>
            </a:r>
            <a:r>
              <a:rPr lang="en-US" sz="1600" dirty="0">
                <a:latin typeface="Courier New" pitchFamily="49" charset="0"/>
              </a:rPr>
              <a:t> &gt;= v-&gt;</a:t>
            </a:r>
            <a:r>
              <a:rPr lang="en-US" sz="1600" dirty="0" err="1">
                <a:latin typeface="Courier New" pitchFamily="49" charset="0"/>
              </a:rPr>
              <a:t>len</a:t>
            </a:r>
            <a:r>
              <a:rPr lang="en-US" sz="1600" dirty="0">
                <a:latin typeface="Courier New" pitchFamily="49" charset="0"/>
              </a:rPr>
              <a:t>)</a:t>
            </a:r>
          </a:p>
          <a:p>
            <a:pPr algn="l" defTabSz="515938">
              <a:lnSpc>
                <a:spcPct val="100000"/>
              </a:lnSpc>
            </a:pPr>
            <a:r>
              <a:rPr lang="en-US" sz="1600" dirty="0">
                <a:latin typeface="Courier New" pitchFamily="49" charset="0"/>
              </a:rPr>
              <a:t>		return 0;</a:t>
            </a:r>
          </a:p>
          <a:p>
            <a:pPr algn="l" defTabSz="515938">
              <a:lnSpc>
                <a:spcPct val="100000"/>
              </a:lnSpc>
            </a:pPr>
            <a:r>
              <a:rPr lang="en-US" sz="1600" dirty="0">
                <a:latin typeface="Courier New" pitchFamily="49" charset="0"/>
              </a:rPr>
              <a:t>	*</a:t>
            </a:r>
            <a:r>
              <a:rPr lang="en-US" sz="1600" dirty="0" err="1">
                <a:latin typeface="Courier New" pitchFamily="49" charset="0"/>
              </a:rPr>
              <a:t>val</a:t>
            </a:r>
            <a:r>
              <a:rPr lang="en-US" sz="1600" dirty="0">
                <a:latin typeface="Courier New" pitchFamily="49" charset="0"/>
              </a:rPr>
              <a:t> = v-&gt;data[</a:t>
            </a:r>
            <a:r>
              <a:rPr lang="en-US" sz="1600" dirty="0" err="1">
                <a:latin typeface="Courier New" pitchFamily="49" charset="0"/>
              </a:rPr>
              <a:t>idx</a:t>
            </a:r>
            <a:r>
              <a:rPr lang="en-US" sz="1600" dirty="0">
                <a:latin typeface="Courier New" pitchFamily="49" charset="0"/>
              </a:rPr>
              <a:t>];</a:t>
            </a:r>
          </a:p>
          <a:p>
            <a:pPr algn="l" defTabSz="515938">
              <a:lnSpc>
                <a:spcPct val="100000"/>
              </a:lnSpc>
            </a:pPr>
            <a:r>
              <a:rPr lang="en-US" sz="1600" dirty="0">
                <a:latin typeface="Courier New" pitchFamily="49" charset="0"/>
              </a:rPr>
              <a:t>	return 1;</a:t>
            </a:r>
          </a:p>
          <a:p>
            <a:pPr algn="l">
              <a:lnSpc>
                <a:spcPct val="100000"/>
              </a:lnSpc>
            </a:pPr>
            <a:r>
              <a:rPr lang="en-US" sz="1600" dirty="0">
                <a:latin typeface="Courier New" pitchFamily="49" charset="0"/>
              </a:rPr>
              <a:t>}</a:t>
            </a:r>
          </a:p>
        </p:txBody>
      </p:sp>
      <p:sp>
        <p:nvSpPr>
          <p:cNvPr id="7" name="Rectangle 10"/>
          <p:cNvSpPr>
            <a:spLocks noChangeArrowheads="1"/>
          </p:cNvSpPr>
          <p:nvPr/>
        </p:nvSpPr>
        <p:spPr bwMode="auto">
          <a:xfrm>
            <a:off x="6503349" y="2133600"/>
            <a:ext cx="353699" cy="292100"/>
          </a:xfrm>
          <a:prstGeom prst="rect">
            <a:avLst/>
          </a:prstGeom>
          <a:solidFill>
            <a:schemeClr val="bg1">
              <a:lumMod val="95000"/>
            </a:schemeClr>
          </a:solidFill>
          <a:ln w="25400">
            <a:solidFill>
              <a:schemeClr val="tx1"/>
            </a:solidFill>
            <a:miter lim="800000"/>
            <a:headEnd/>
            <a:tailEnd/>
          </a:ln>
          <a:effectLst/>
        </p:spPr>
        <p:txBody>
          <a:bodyPr wrap="none" lIns="90487" tIns="44450" rIns="90487" bIns="44450" anchor="ctr"/>
          <a:lstStyle/>
          <a:p>
            <a:pPr algn="ctr">
              <a:lnSpc>
                <a:spcPct val="100000"/>
              </a:lnSpc>
            </a:pPr>
            <a:endParaRPr lang="en-US" sz="2000" dirty="0">
              <a:latin typeface="Courier New" pitchFamily="49" charset="0"/>
            </a:endParaRPr>
          </a:p>
        </p:txBody>
      </p:sp>
      <p:sp>
        <p:nvSpPr>
          <p:cNvPr id="8" name="Rectangle 11"/>
          <p:cNvSpPr>
            <a:spLocks noChangeArrowheads="1"/>
          </p:cNvSpPr>
          <p:nvPr/>
        </p:nvSpPr>
        <p:spPr bwMode="auto">
          <a:xfrm>
            <a:off x="4800600" y="1841500"/>
            <a:ext cx="776536" cy="292100"/>
          </a:xfrm>
          <a:prstGeom prst="rect">
            <a:avLst/>
          </a:prstGeom>
          <a:solidFill>
            <a:schemeClr val="accent2">
              <a:lumMod val="20000"/>
              <a:lumOff val="80000"/>
            </a:schemeClr>
          </a:solidFill>
          <a:ln w="25400">
            <a:solidFill>
              <a:schemeClr val="tx1"/>
            </a:solidFill>
            <a:miter lim="800000"/>
            <a:headEnd/>
            <a:tailEnd/>
          </a:ln>
          <a:effectLst/>
        </p:spPr>
        <p:txBody>
          <a:bodyPr wrap="none" lIns="90487" tIns="44450" rIns="90487" bIns="44450" anchor="ctr"/>
          <a:lstStyle/>
          <a:p>
            <a:pPr algn="ctr">
              <a:lnSpc>
                <a:spcPct val="100000"/>
              </a:lnSpc>
            </a:pPr>
            <a:r>
              <a:rPr lang="en-US" sz="1800" dirty="0" err="1">
                <a:latin typeface="Courier New" pitchFamily="49" charset="0"/>
              </a:rPr>
              <a:t>len</a:t>
            </a:r>
            <a:endParaRPr lang="en-US" sz="1800" dirty="0">
              <a:latin typeface="Courier New" pitchFamily="49" charset="0"/>
            </a:endParaRPr>
          </a:p>
        </p:txBody>
      </p:sp>
      <p:sp>
        <p:nvSpPr>
          <p:cNvPr id="11" name="Rectangle 11"/>
          <p:cNvSpPr>
            <a:spLocks noChangeArrowheads="1"/>
          </p:cNvSpPr>
          <p:nvPr/>
        </p:nvSpPr>
        <p:spPr bwMode="auto">
          <a:xfrm>
            <a:off x="4800600" y="2133600"/>
            <a:ext cx="776536" cy="292100"/>
          </a:xfrm>
          <a:prstGeom prst="rect">
            <a:avLst/>
          </a:prstGeom>
          <a:solidFill>
            <a:schemeClr val="accent2">
              <a:lumMod val="20000"/>
              <a:lumOff val="80000"/>
            </a:schemeClr>
          </a:solidFill>
          <a:ln w="25400">
            <a:solidFill>
              <a:schemeClr val="tx1"/>
            </a:solidFill>
            <a:miter lim="800000"/>
            <a:headEnd/>
            <a:tailEnd/>
          </a:ln>
          <a:effectLst/>
        </p:spPr>
        <p:txBody>
          <a:bodyPr wrap="none" lIns="90487" tIns="44450" rIns="90487" bIns="44450" anchor="ctr"/>
          <a:lstStyle/>
          <a:p>
            <a:pPr algn="ctr">
              <a:lnSpc>
                <a:spcPct val="100000"/>
              </a:lnSpc>
            </a:pPr>
            <a:r>
              <a:rPr lang="en-US" sz="1800" dirty="0">
                <a:latin typeface="Courier New" pitchFamily="49" charset="0"/>
              </a:rPr>
              <a:t>data</a:t>
            </a:r>
          </a:p>
        </p:txBody>
      </p:sp>
      <p:sp>
        <p:nvSpPr>
          <p:cNvPr id="12" name="Rectangle 10"/>
          <p:cNvSpPr>
            <a:spLocks noChangeArrowheads="1"/>
          </p:cNvSpPr>
          <p:nvPr/>
        </p:nvSpPr>
        <p:spPr bwMode="auto">
          <a:xfrm>
            <a:off x="6858000" y="2133600"/>
            <a:ext cx="353699" cy="292100"/>
          </a:xfrm>
          <a:prstGeom prst="rect">
            <a:avLst/>
          </a:prstGeom>
          <a:solidFill>
            <a:schemeClr val="bg1">
              <a:lumMod val="95000"/>
            </a:schemeClr>
          </a:solidFill>
          <a:ln w="25400">
            <a:solidFill>
              <a:schemeClr val="tx1"/>
            </a:solidFill>
            <a:miter lim="800000"/>
            <a:headEnd/>
            <a:tailEnd/>
          </a:ln>
          <a:effectLst/>
        </p:spPr>
        <p:txBody>
          <a:bodyPr wrap="none" lIns="90487" tIns="44450" rIns="90487" bIns="44450" anchor="ctr"/>
          <a:lstStyle/>
          <a:p>
            <a:pPr algn="ctr">
              <a:lnSpc>
                <a:spcPct val="100000"/>
              </a:lnSpc>
            </a:pPr>
            <a:endParaRPr lang="en-US" sz="2000" dirty="0">
              <a:latin typeface="Courier New" pitchFamily="49" charset="0"/>
            </a:endParaRPr>
          </a:p>
        </p:txBody>
      </p:sp>
      <p:sp>
        <p:nvSpPr>
          <p:cNvPr id="13" name="Rectangle 10"/>
          <p:cNvSpPr>
            <a:spLocks noChangeArrowheads="1"/>
          </p:cNvSpPr>
          <p:nvPr/>
        </p:nvSpPr>
        <p:spPr bwMode="auto">
          <a:xfrm>
            <a:off x="8256901" y="2133600"/>
            <a:ext cx="353699" cy="292100"/>
          </a:xfrm>
          <a:prstGeom prst="rect">
            <a:avLst/>
          </a:prstGeom>
          <a:solidFill>
            <a:schemeClr val="bg1">
              <a:lumMod val="95000"/>
            </a:schemeClr>
          </a:solidFill>
          <a:ln w="25400">
            <a:solidFill>
              <a:schemeClr val="tx1"/>
            </a:solidFill>
            <a:miter lim="800000"/>
            <a:headEnd/>
            <a:tailEnd/>
          </a:ln>
          <a:effectLst/>
        </p:spPr>
        <p:txBody>
          <a:bodyPr wrap="none" lIns="90487" tIns="44450" rIns="90487" bIns="44450" anchor="ctr"/>
          <a:lstStyle/>
          <a:p>
            <a:pPr algn="ctr">
              <a:lnSpc>
                <a:spcPct val="100000"/>
              </a:lnSpc>
            </a:pPr>
            <a:endParaRPr lang="en-US" sz="2000" dirty="0">
              <a:latin typeface="Courier New" pitchFamily="49" charset="0"/>
            </a:endParaRPr>
          </a:p>
        </p:txBody>
      </p:sp>
      <p:cxnSp>
        <p:nvCxnSpPr>
          <p:cNvPr id="15" name="Straight Arrow Connector 14"/>
          <p:cNvCxnSpPr>
            <a:stCxn id="11" idx="3"/>
            <a:endCxn id="7" idx="1"/>
          </p:cNvCxnSpPr>
          <p:nvPr/>
        </p:nvCxnSpPr>
        <p:spPr bwMode="auto">
          <a:xfrm>
            <a:off x="5577136" y="2279650"/>
            <a:ext cx="926213" cy="1588"/>
          </a:xfrm>
          <a:prstGeom prst="straightConnector1">
            <a:avLst/>
          </a:prstGeom>
          <a:noFill/>
          <a:ln w="25400" cap="flat" cmpd="sng" algn="ctr">
            <a:solidFill>
              <a:schemeClr val="tx1"/>
            </a:solidFill>
            <a:prstDash val="solid"/>
            <a:round/>
            <a:headEnd type="none" w="med" len="med"/>
            <a:tailEnd type="arrow"/>
          </a:ln>
          <a:effectLst/>
        </p:spPr>
      </p:cxnSp>
      <p:sp>
        <p:nvSpPr>
          <p:cNvPr id="16" name="Rectangle 10"/>
          <p:cNvSpPr>
            <a:spLocks noChangeArrowheads="1"/>
          </p:cNvSpPr>
          <p:nvPr/>
        </p:nvSpPr>
        <p:spPr bwMode="auto">
          <a:xfrm>
            <a:off x="7215499" y="2133600"/>
            <a:ext cx="1041402" cy="292100"/>
          </a:xfrm>
          <a:prstGeom prst="rect">
            <a:avLst/>
          </a:prstGeom>
          <a:solidFill>
            <a:schemeClr val="bg1">
              <a:lumMod val="95000"/>
            </a:schemeClr>
          </a:solidFill>
          <a:ln w="25400">
            <a:solidFill>
              <a:schemeClr val="tx1"/>
            </a:solidFill>
            <a:miter lim="800000"/>
            <a:headEnd/>
            <a:tailEnd/>
          </a:ln>
          <a:effectLst/>
        </p:spPr>
        <p:txBody>
          <a:bodyPr wrap="none" lIns="90487" tIns="44450" rIns="90487" bIns="44450" anchor="ctr"/>
          <a:lstStyle/>
          <a:p>
            <a:pPr algn="ctr">
              <a:lnSpc>
                <a:spcPct val="100000"/>
              </a:lnSpc>
            </a:pPr>
            <a:endParaRPr lang="en-US" sz="2000" dirty="0">
              <a:latin typeface="Courier New" pitchFamily="49" charset="0"/>
            </a:endParaRPr>
          </a:p>
        </p:txBody>
      </p:sp>
      <p:sp>
        <p:nvSpPr>
          <p:cNvPr id="17" name="Rectangle 16"/>
          <p:cNvSpPr/>
          <p:nvPr/>
        </p:nvSpPr>
        <p:spPr>
          <a:xfrm>
            <a:off x="6516034" y="1837381"/>
            <a:ext cx="308098" cy="338554"/>
          </a:xfrm>
          <a:prstGeom prst="rect">
            <a:avLst/>
          </a:prstGeom>
        </p:spPr>
        <p:txBody>
          <a:bodyPr wrap="none">
            <a:spAutoFit/>
          </a:bodyPr>
          <a:lstStyle/>
          <a:p>
            <a:pPr algn="ctr">
              <a:lnSpc>
                <a:spcPct val="100000"/>
              </a:lnSpc>
            </a:pPr>
            <a:r>
              <a:rPr lang="en-US" sz="1600" dirty="0">
                <a:latin typeface="Courier New" pitchFamily="49" charset="0"/>
              </a:rPr>
              <a:t>0</a:t>
            </a:r>
          </a:p>
        </p:txBody>
      </p:sp>
      <p:sp>
        <p:nvSpPr>
          <p:cNvPr id="18" name="Rectangle 17"/>
          <p:cNvSpPr/>
          <p:nvPr/>
        </p:nvSpPr>
        <p:spPr>
          <a:xfrm>
            <a:off x="6891868" y="1837267"/>
            <a:ext cx="308098" cy="338554"/>
          </a:xfrm>
          <a:prstGeom prst="rect">
            <a:avLst/>
          </a:prstGeom>
        </p:spPr>
        <p:txBody>
          <a:bodyPr wrap="none">
            <a:spAutoFit/>
          </a:bodyPr>
          <a:lstStyle/>
          <a:p>
            <a:pPr algn="ctr">
              <a:lnSpc>
                <a:spcPct val="100000"/>
              </a:lnSpc>
            </a:pPr>
            <a:r>
              <a:rPr lang="en-US" sz="1600" dirty="0">
                <a:latin typeface="Courier New" pitchFamily="49" charset="0"/>
              </a:rPr>
              <a:t>1</a:t>
            </a:r>
          </a:p>
        </p:txBody>
      </p:sp>
      <p:sp>
        <p:nvSpPr>
          <p:cNvPr id="19" name="Rectangle 18"/>
          <p:cNvSpPr/>
          <p:nvPr/>
        </p:nvSpPr>
        <p:spPr>
          <a:xfrm>
            <a:off x="8037377" y="1837267"/>
            <a:ext cx="801823" cy="338554"/>
          </a:xfrm>
          <a:prstGeom prst="rect">
            <a:avLst/>
          </a:prstGeom>
        </p:spPr>
        <p:txBody>
          <a:bodyPr wrap="none">
            <a:spAutoFit/>
          </a:bodyPr>
          <a:lstStyle/>
          <a:p>
            <a:pPr algn="ctr">
              <a:lnSpc>
                <a:spcPct val="100000"/>
              </a:lnSpc>
            </a:pPr>
            <a:r>
              <a:rPr lang="en-US" sz="1600" dirty="0">
                <a:latin typeface="Courier New" pitchFamily="49" charset="0"/>
              </a:rPr>
              <a:t>len-1</a:t>
            </a:r>
          </a:p>
        </p:txBody>
      </p:sp>
      <p:cxnSp>
        <p:nvCxnSpPr>
          <p:cNvPr id="21" name="Straight Connector 20"/>
          <p:cNvCxnSpPr/>
          <p:nvPr/>
        </p:nvCxnSpPr>
        <p:spPr bwMode="auto">
          <a:xfrm>
            <a:off x="7368989" y="2286000"/>
            <a:ext cx="733612" cy="1390"/>
          </a:xfrm>
          <a:prstGeom prst="line">
            <a:avLst/>
          </a:prstGeom>
          <a:noFill/>
          <a:ln w="63500" cap="rnd" cmpd="sng" algn="ctr">
            <a:solidFill>
              <a:schemeClr val="tx1"/>
            </a:solidFill>
            <a:prstDash val="sysDot"/>
            <a:round/>
            <a:headEnd type="none" w="med" len="med"/>
            <a:tailEnd type="none" w="med" len="med"/>
          </a:ln>
          <a:effectLst/>
        </p:spPr>
      </p:cxnSp>
      <p:sp>
        <p:nvSpPr>
          <p:cNvPr id="20" name="Rectangle 3"/>
          <p:cNvSpPr>
            <a:spLocks noGrp="1" noChangeArrowheads="1"/>
          </p:cNvSpPr>
          <p:nvPr>
            <p:ph sz="half" idx="1"/>
          </p:nvPr>
        </p:nvSpPr>
        <p:spPr>
          <a:xfrm>
            <a:off x="638175" y="3810000"/>
            <a:ext cx="3871913" cy="2219325"/>
          </a:xfrm>
        </p:spPr>
        <p:txBody>
          <a:bodyPr/>
          <a:lstStyle/>
          <a:p>
            <a:r>
              <a:rPr lang="en-US" sz="2400" dirty="0"/>
              <a:t>Data Types</a:t>
            </a:r>
          </a:p>
          <a:p>
            <a:pPr lvl="1"/>
            <a:r>
              <a:rPr lang="en-US" sz="2000" dirty="0"/>
              <a:t>Use different declarations for </a:t>
            </a:r>
            <a:r>
              <a:rPr lang="en-US" sz="1800" b="1" dirty="0" err="1">
                <a:latin typeface="Courier New" pitchFamily="49" charset="0"/>
              </a:rPr>
              <a:t>data_t</a:t>
            </a:r>
            <a:endParaRPr lang="en-US" sz="1800" b="1" dirty="0">
              <a:latin typeface="Courier New" pitchFamily="49" charset="0"/>
            </a:endParaRPr>
          </a:p>
          <a:p>
            <a:pPr lvl="1"/>
            <a:r>
              <a:rPr lang="en-US" sz="1800" b="1" dirty="0" err="1">
                <a:latin typeface="Courier New" pitchFamily="49" charset="0"/>
              </a:rPr>
              <a:t>int</a:t>
            </a:r>
            <a:endParaRPr lang="en-US" sz="1800" b="1" dirty="0">
              <a:latin typeface="Courier New" pitchFamily="49" charset="0"/>
            </a:endParaRPr>
          </a:p>
          <a:p>
            <a:pPr lvl="1"/>
            <a:r>
              <a:rPr lang="en-US" sz="1800" b="1" dirty="0">
                <a:latin typeface="Courier New" pitchFamily="49" charset="0"/>
              </a:rPr>
              <a:t>long</a:t>
            </a:r>
          </a:p>
          <a:p>
            <a:pPr lvl="1"/>
            <a:r>
              <a:rPr lang="en-US" sz="1800" b="1" dirty="0">
                <a:latin typeface="Courier New" pitchFamily="49" charset="0"/>
              </a:rPr>
              <a:t>float</a:t>
            </a:r>
          </a:p>
          <a:p>
            <a:pPr lvl="1"/>
            <a:r>
              <a:rPr lang="en-US" sz="1800" b="1" dirty="0">
                <a:latin typeface="Courier New" pitchFamily="49" charset="0"/>
              </a:rPr>
              <a:t>double</a:t>
            </a:r>
          </a:p>
        </p:txBody>
      </p:sp>
    </p:spTree>
    <p:extLst>
      <p:ext uri="{BB962C8B-B14F-4D97-AF65-F5344CB8AC3E}">
        <p14:creationId xmlns:p14="http://schemas.microsoft.com/office/powerpoint/2010/main" val="30041473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p:txBody>
          <a:bodyPr/>
          <a:lstStyle/>
          <a:p>
            <a:r>
              <a:rPr lang="en-US" dirty="0"/>
              <a:t>Benchmark Computation</a:t>
            </a:r>
          </a:p>
        </p:txBody>
      </p:sp>
      <p:sp>
        <p:nvSpPr>
          <p:cNvPr id="775171" name="Rectangle 3"/>
          <p:cNvSpPr>
            <a:spLocks noGrp="1" noChangeArrowheads="1"/>
          </p:cNvSpPr>
          <p:nvPr>
            <p:ph sz="half" idx="1"/>
          </p:nvPr>
        </p:nvSpPr>
        <p:spPr>
          <a:xfrm>
            <a:off x="638175" y="4191000"/>
            <a:ext cx="3871913" cy="2219325"/>
          </a:xfrm>
        </p:spPr>
        <p:txBody>
          <a:bodyPr/>
          <a:lstStyle/>
          <a:p>
            <a:pPr marL="287338" indent="-287338"/>
            <a:r>
              <a:rPr lang="en-US" sz="2400" dirty="0"/>
              <a:t>Data Types</a:t>
            </a:r>
          </a:p>
          <a:p>
            <a:pPr lvl="1"/>
            <a:r>
              <a:rPr lang="en-US" sz="2000" dirty="0"/>
              <a:t>Use different declarations for </a:t>
            </a:r>
            <a:r>
              <a:rPr lang="en-US" sz="1800" b="1" dirty="0" err="1">
                <a:latin typeface="Courier New" pitchFamily="49" charset="0"/>
              </a:rPr>
              <a:t>data_t</a:t>
            </a:r>
            <a:endParaRPr lang="en-US" sz="1800" b="1" dirty="0">
              <a:latin typeface="Courier New" pitchFamily="49" charset="0"/>
            </a:endParaRPr>
          </a:p>
          <a:p>
            <a:pPr lvl="1"/>
            <a:r>
              <a:rPr lang="en-US" sz="1800" b="1" dirty="0" err="1">
                <a:latin typeface="Courier New" pitchFamily="49" charset="0"/>
              </a:rPr>
              <a:t>int</a:t>
            </a:r>
            <a:endParaRPr lang="en-US" sz="1800" b="1" dirty="0">
              <a:latin typeface="Courier New" pitchFamily="49" charset="0"/>
            </a:endParaRPr>
          </a:p>
          <a:p>
            <a:pPr lvl="1"/>
            <a:r>
              <a:rPr lang="en-US" sz="1800" b="1" dirty="0">
                <a:latin typeface="Courier New" pitchFamily="49" charset="0"/>
              </a:rPr>
              <a:t>long</a:t>
            </a:r>
          </a:p>
          <a:p>
            <a:pPr lvl="1"/>
            <a:r>
              <a:rPr lang="en-US" sz="1800" b="1" dirty="0">
                <a:latin typeface="Courier New" pitchFamily="49" charset="0"/>
              </a:rPr>
              <a:t>float</a:t>
            </a:r>
          </a:p>
          <a:p>
            <a:pPr lvl="1"/>
            <a:r>
              <a:rPr lang="en-US" sz="1800" b="1" dirty="0">
                <a:latin typeface="Courier New" pitchFamily="49" charset="0"/>
              </a:rPr>
              <a:t>double</a:t>
            </a:r>
          </a:p>
        </p:txBody>
      </p:sp>
      <p:sp>
        <p:nvSpPr>
          <p:cNvPr id="775173" name="Rectangle 5"/>
          <p:cNvSpPr>
            <a:spLocks noGrp="1" noChangeArrowheads="1"/>
          </p:cNvSpPr>
          <p:nvPr>
            <p:ph sz="half" idx="2"/>
          </p:nvPr>
        </p:nvSpPr>
        <p:spPr>
          <a:xfrm>
            <a:off x="4662488" y="4191000"/>
            <a:ext cx="3871912" cy="2219325"/>
          </a:xfrm>
        </p:spPr>
        <p:txBody>
          <a:bodyPr/>
          <a:lstStyle/>
          <a:p>
            <a:pPr marL="287338" indent="-287338"/>
            <a:r>
              <a:rPr lang="en-US" sz="2400" dirty="0"/>
              <a:t>Operations</a:t>
            </a:r>
          </a:p>
          <a:p>
            <a:pPr lvl="1"/>
            <a:r>
              <a:rPr lang="en-US" sz="2000" dirty="0"/>
              <a:t>Use different definitions of </a:t>
            </a:r>
            <a:r>
              <a:rPr lang="en-US" sz="1800" b="1" dirty="0">
                <a:latin typeface="Courier New" pitchFamily="49" charset="0"/>
              </a:rPr>
              <a:t>OP</a:t>
            </a:r>
            <a:r>
              <a:rPr lang="en-US" sz="2000" dirty="0"/>
              <a:t> and </a:t>
            </a:r>
            <a:r>
              <a:rPr lang="en-US" sz="1800" b="1" dirty="0">
                <a:latin typeface="Courier New" pitchFamily="49" charset="0"/>
              </a:rPr>
              <a:t>IDENT</a:t>
            </a:r>
          </a:p>
          <a:p>
            <a:pPr lvl="1"/>
            <a:r>
              <a:rPr lang="en-US" sz="2000" dirty="0"/>
              <a:t> </a:t>
            </a:r>
            <a:r>
              <a:rPr lang="en-US" sz="2000" b="1" dirty="0">
                <a:latin typeface="Courier New" pitchFamily="49" charset="0"/>
              </a:rPr>
              <a:t>+</a:t>
            </a:r>
            <a:r>
              <a:rPr lang="en-US" sz="2000" dirty="0">
                <a:latin typeface="Courier New" pitchFamily="49" charset="0"/>
              </a:rPr>
              <a:t> </a:t>
            </a:r>
            <a:r>
              <a:rPr lang="en-US" sz="2000" dirty="0"/>
              <a:t>/</a:t>
            </a:r>
            <a:r>
              <a:rPr lang="en-US" sz="2000" dirty="0">
                <a:latin typeface="Courier New" pitchFamily="49" charset="0"/>
              </a:rPr>
              <a:t> </a:t>
            </a:r>
            <a:r>
              <a:rPr lang="en-US" sz="2000" b="1" dirty="0">
                <a:latin typeface="Courier New" pitchFamily="49" charset="0"/>
              </a:rPr>
              <a:t>0</a:t>
            </a:r>
          </a:p>
          <a:p>
            <a:pPr lvl="1"/>
            <a:r>
              <a:rPr lang="en-US" sz="2000" dirty="0"/>
              <a:t> </a:t>
            </a:r>
            <a:r>
              <a:rPr lang="en-US" sz="2000" b="1" dirty="0">
                <a:latin typeface="Courier New" pitchFamily="49" charset="0"/>
              </a:rPr>
              <a:t>*</a:t>
            </a:r>
            <a:r>
              <a:rPr lang="en-US" sz="2000" dirty="0">
                <a:latin typeface="Courier New" pitchFamily="49" charset="0"/>
              </a:rPr>
              <a:t> </a:t>
            </a:r>
            <a:r>
              <a:rPr lang="en-US" sz="2000" dirty="0"/>
              <a:t>/</a:t>
            </a:r>
            <a:r>
              <a:rPr lang="en-US" sz="2000" dirty="0">
                <a:latin typeface="Courier New" pitchFamily="49" charset="0"/>
              </a:rPr>
              <a:t> </a:t>
            </a:r>
            <a:r>
              <a:rPr lang="en-US" sz="2000" b="1" dirty="0">
                <a:latin typeface="Courier New" pitchFamily="49" charset="0"/>
              </a:rPr>
              <a:t>1</a:t>
            </a:r>
          </a:p>
        </p:txBody>
      </p:sp>
      <p:sp>
        <p:nvSpPr>
          <p:cNvPr id="775172" name="Rectangle 4"/>
          <p:cNvSpPr>
            <a:spLocks noChangeArrowheads="1"/>
          </p:cNvSpPr>
          <p:nvPr/>
        </p:nvSpPr>
        <p:spPr bwMode="auto">
          <a:xfrm>
            <a:off x="638175" y="1133182"/>
            <a:ext cx="5834930" cy="2859757"/>
          </a:xfrm>
          <a:prstGeom prst="rect">
            <a:avLst/>
          </a:prstGeom>
          <a:solidFill>
            <a:srgbClr val="F6F5BD"/>
          </a:solidFill>
          <a:ln w="38100" cmpd="dbl">
            <a:solidFill>
              <a:schemeClr val="tx1"/>
            </a:solidFill>
            <a:miter lim="800000"/>
            <a:headEnd/>
            <a:tailEnd/>
          </a:ln>
          <a:effectLst/>
        </p:spPr>
        <p:txBody>
          <a:bodyPr wrap="none" lIns="90487" tIns="44450" rIns="90487" bIns="44450">
            <a:spAutoFit/>
          </a:bodyPr>
          <a:lstStyle/>
          <a:p>
            <a:pPr>
              <a:lnSpc>
                <a:spcPct val="100000"/>
              </a:lnSpc>
              <a:tabLst>
                <a:tab pos="914400" algn="l"/>
                <a:tab pos="2286000" algn="l"/>
              </a:tabLst>
            </a:pPr>
            <a:r>
              <a:rPr lang="en-US" sz="1800" dirty="0">
                <a:latin typeface="Courier New" pitchFamily="49" charset="0"/>
              </a:rPr>
              <a:t>void combine1(</a:t>
            </a:r>
            <a:r>
              <a:rPr lang="en-US" sz="1800" dirty="0" err="1">
                <a:latin typeface="Courier New" pitchFamily="49" charset="0"/>
              </a:rPr>
              <a:t>vec_ptr</a:t>
            </a:r>
            <a:r>
              <a:rPr lang="en-US" sz="1800" dirty="0">
                <a:latin typeface="Courier New" pitchFamily="49" charset="0"/>
              </a:rPr>
              <a:t> v, </a:t>
            </a:r>
            <a:r>
              <a:rPr lang="en-US" sz="1800" dirty="0" err="1">
                <a:latin typeface="Courier New" pitchFamily="49" charset="0"/>
              </a:rPr>
              <a:t>data_t</a:t>
            </a:r>
            <a:r>
              <a:rPr lang="en-US" sz="1800" dirty="0">
                <a:latin typeface="Courier New" pitchFamily="49" charset="0"/>
              </a:rPr>
              <a:t> *</a:t>
            </a:r>
            <a:r>
              <a:rPr lang="en-US" sz="1800" dirty="0" err="1">
                <a:latin typeface="Courier New" pitchFamily="49" charset="0"/>
              </a:rPr>
              <a:t>dest</a:t>
            </a:r>
            <a:r>
              <a:rPr lang="en-US" sz="1800" dirty="0">
                <a:latin typeface="Courier New" pitchFamily="49" charset="0"/>
              </a:rPr>
              <a:t>)</a:t>
            </a:r>
          </a:p>
          <a:p>
            <a:pPr>
              <a:lnSpc>
                <a:spcPct val="100000"/>
              </a:lnSpc>
              <a:tabLst>
                <a:tab pos="914400" algn="l"/>
                <a:tab pos="2286000" algn="l"/>
              </a:tabLst>
            </a:pPr>
            <a:r>
              <a:rPr lang="en-US" sz="1800" dirty="0">
                <a:latin typeface="Courier New" pitchFamily="49" charset="0"/>
              </a:rPr>
              <a:t>{</a:t>
            </a:r>
          </a:p>
          <a:p>
            <a:pPr>
              <a:lnSpc>
                <a:spcPct val="100000"/>
              </a:lnSpc>
              <a:tabLst>
                <a:tab pos="914400" algn="l"/>
                <a:tab pos="2286000" algn="l"/>
              </a:tabLst>
            </a:pPr>
            <a:r>
              <a:rPr lang="en-US" sz="1800" dirty="0">
                <a:latin typeface="Courier New" pitchFamily="49" charset="0"/>
              </a:rPr>
              <a:t>    long </a:t>
            </a:r>
            <a:r>
              <a:rPr lang="en-US" sz="1800"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a:t>
            </a:r>
          </a:p>
          <a:p>
            <a:pPr>
              <a:lnSpc>
                <a:spcPct val="100000"/>
              </a:lnSpc>
              <a:tabLst>
                <a:tab pos="914400" algn="l"/>
                <a:tab pos="2286000" algn="l"/>
              </a:tabLst>
            </a:pPr>
            <a:r>
              <a:rPr lang="en-US" sz="1800" dirty="0">
                <a:latin typeface="Courier New" pitchFamily="49" charset="0"/>
              </a:rPr>
              <a:t>    *</a:t>
            </a:r>
            <a:r>
              <a:rPr lang="en-US" sz="1800" dirty="0" err="1">
                <a:latin typeface="Courier New" pitchFamily="49" charset="0"/>
              </a:rPr>
              <a:t>dest</a:t>
            </a:r>
            <a:r>
              <a:rPr lang="en-US" sz="1800" dirty="0">
                <a:latin typeface="Courier New" pitchFamily="49" charset="0"/>
              </a:rPr>
              <a:t> = IDENT;</a:t>
            </a:r>
          </a:p>
          <a:p>
            <a:pPr>
              <a:lnSpc>
                <a:spcPct val="100000"/>
              </a:lnSpc>
              <a:tabLst>
                <a:tab pos="914400" algn="l"/>
                <a:tab pos="2286000" algn="l"/>
              </a:tabLst>
            </a:pPr>
            <a:r>
              <a:rPr lang="en-US" sz="1800" dirty="0">
                <a:latin typeface="Courier New" pitchFamily="49" charset="0"/>
              </a:rPr>
              <a:t>    for (</a:t>
            </a:r>
            <a:r>
              <a:rPr lang="en-US" sz="1800" dirty="0" err="1">
                <a:latin typeface="Courier New" pitchFamily="49" charset="0"/>
              </a:rPr>
              <a:t>i</a:t>
            </a:r>
            <a:r>
              <a:rPr lang="en-US" sz="1800" dirty="0">
                <a:latin typeface="Courier New" pitchFamily="49" charset="0"/>
              </a:rPr>
              <a:t> = 0; </a:t>
            </a:r>
            <a:r>
              <a:rPr lang="en-US" sz="1800" dirty="0" err="1">
                <a:latin typeface="Courier New" pitchFamily="49" charset="0"/>
              </a:rPr>
              <a:t>i</a:t>
            </a:r>
            <a:r>
              <a:rPr lang="en-US" sz="1800" dirty="0">
                <a:latin typeface="Courier New" pitchFamily="49" charset="0"/>
              </a:rPr>
              <a:t> &lt; </a:t>
            </a:r>
            <a:r>
              <a:rPr lang="en-US" sz="1800" dirty="0" err="1">
                <a:latin typeface="Courier New" pitchFamily="49" charset="0"/>
              </a:rPr>
              <a:t>vec_length</a:t>
            </a:r>
            <a:r>
              <a:rPr lang="en-US" sz="1800" dirty="0">
                <a:latin typeface="Courier New" pitchFamily="49" charset="0"/>
              </a:rPr>
              <a:t>(v); </a:t>
            </a:r>
            <a:r>
              <a:rPr lang="en-US" sz="1800" dirty="0" err="1">
                <a:latin typeface="Courier New" pitchFamily="49" charset="0"/>
              </a:rPr>
              <a:t>i</a:t>
            </a:r>
            <a:r>
              <a:rPr lang="en-US" sz="1800" dirty="0">
                <a:latin typeface="Courier New" pitchFamily="49" charset="0"/>
              </a:rPr>
              <a:t>++) {</a:t>
            </a:r>
          </a:p>
          <a:p>
            <a:pPr>
              <a:lnSpc>
                <a:spcPct val="100000"/>
              </a:lnSpc>
              <a:tabLst>
                <a:tab pos="914400" algn="l"/>
                <a:tab pos="2286000" algn="l"/>
              </a:tabLst>
            </a:pPr>
            <a:r>
              <a:rPr lang="en-US" sz="1800" dirty="0">
                <a:latin typeface="Courier New" pitchFamily="49" charset="0"/>
              </a:rPr>
              <a:t>	</a:t>
            </a:r>
            <a:r>
              <a:rPr lang="en-US" sz="1800" dirty="0" err="1">
                <a:latin typeface="Courier New" pitchFamily="49" charset="0"/>
              </a:rPr>
              <a:t>data_t</a:t>
            </a:r>
            <a:r>
              <a:rPr lang="en-US" sz="1800" dirty="0">
                <a:latin typeface="Courier New" pitchFamily="49" charset="0"/>
              </a:rPr>
              <a:t> </a:t>
            </a:r>
            <a:r>
              <a:rPr lang="en-US" sz="1800" dirty="0" err="1">
                <a:latin typeface="Courier New" pitchFamily="49" charset="0"/>
              </a:rPr>
              <a:t>val</a:t>
            </a:r>
            <a:r>
              <a:rPr lang="en-US" sz="1800" dirty="0">
                <a:latin typeface="Courier New" pitchFamily="49" charset="0"/>
              </a:rPr>
              <a:t>;</a:t>
            </a:r>
          </a:p>
          <a:p>
            <a:pPr>
              <a:lnSpc>
                <a:spcPct val="100000"/>
              </a:lnSpc>
              <a:tabLst>
                <a:tab pos="914400" algn="l"/>
                <a:tab pos="2286000" algn="l"/>
              </a:tabLst>
            </a:pPr>
            <a:r>
              <a:rPr lang="en-US" sz="1800" dirty="0">
                <a:latin typeface="Courier New" pitchFamily="49" charset="0"/>
              </a:rPr>
              <a:t>	</a:t>
            </a:r>
            <a:r>
              <a:rPr lang="en-US" sz="1800" dirty="0" err="1">
                <a:latin typeface="Courier New" pitchFamily="49" charset="0"/>
              </a:rPr>
              <a:t>get_vec_element</a:t>
            </a:r>
            <a:r>
              <a:rPr lang="en-US" sz="1800" dirty="0">
                <a:latin typeface="Courier New" pitchFamily="49" charset="0"/>
              </a:rPr>
              <a:t>(v, </a:t>
            </a:r>
            <a:r>
              <a:rPr lang="en-US" sz="1800" dirty="0" err="1">
                <a:latin typeface="Courier New" pitchFamily="49" charset="0"/>
              </a:rPr>
              <a:t>i</a:t>
            </a:r>
            <a:r>
              <a:rPr lang="en-US" sz="1800" dirty="0">
                <a:latin typeface="Courier New" pitchFamily="49" charset="0"/>
              </a:rPr>
              <a:t>, &amp;</a:t>
            </a:r>
            <a:r>
              <a:rPr lang="en-US" sz="1800" dirty="0" err="1">
                <a:latin typeface="Courier New" pitchFamily="49" charset="0"/>
              </a:rPr>
              <a:t>val</a:t>
            </a:r>
            <a:r>
              <a:rPr lang="en-US" sz="1800" dirty="0">
                <a:latin typeface="Courier New" pitchFamily="49" charset="0"/>
              </a:rPr>
              <a:t>);</a:t>
            </a:r>
          </a:p>
          <a:p>
            <a:pPr>
              <a:lnSpc>
                <a:spcPct val="100000"/>
              </a:lnSpc>
              <a:tabLst>
                <a:tab pos="914400" algn="l"/>
                <a:tab pos="2286000" algn="l"/>
              </a:tabLst>
            </a:pPr>
            <a:r>
              <a:rPr lang="en-US" sz="1800" dirty="0">
                <a:latin typeface="Courier New" pitchFamily="49" charset="0"/>
              </a:rPr>
              <a:t>	*</a:t>
            </a:r>
            <a:r>
              <a:rPr lang="en-US" sz="1800" dirty="0" err="1">
                <a:latin typeface="Courier New" pitchFamily="49" charset="0"/>
              </a:rPr>
              <a:t>dest</a:t>
            </a:r>
            <a:r>
              <a:rPr lang="en-US" sz="1800" dirty="0">
                <a:latin typeface="Courier New" pitchFamily="49" charset="0"/>
              </a:rPr>
              <a:t> = *</a:t>
            </a:r>
            <a:r>
              <a:rPr lang="en-US" sz="1800" dirty="0" err="1">
                <a:latin typeface="Courier New" pitchFamily="49" charset="0"/>
              </a:rPr>
              <a:t>dest</a:t>
            </a:r>
            <a:r>
              <a:rPr lang="en-US" sz="1800" dirty="0">
                <a:latin typeface="Courier New" pitchFamily="49" charset="0"/>
              </a:rPr>
              <a:t> OP </a:t>
            </a:r>
            <a:r>
              <a:rPr lang="en-US" sz="1800" dirty="0" err="1">
                <a:latin typeface="Courier New" pitchFamily="49" charset="0"/>
              </a:rPr>
              <a:t>val</a:t>
            </a:r>
            <a:r>
              <a:rPr lang="en-US" sz="1800" dirty="0">
                <a:latin typeface="Courier New" pitchFamily="49" charset="0"/>
              </a:rPr>
              <a:t>;</a:t>
            </a:r>
          </a:p>
          <a:p>
            <a:pPr>
              <a:lnSpc>
                <a:spcPct val="100000"/>
              </a:lnSpc>
              <a:tabLst>
                <a:tab pos="914400" algn="l"/>
                <a:tab pos="2286000" algn="l"/>
              </a:tabLst>
            </a:pPr>
            <a:r>
              <a:rPr lang="en-US" sz="1800" dirty="0">
                <a:latin typeface="Courier New" pitchFamily="49" charset="0"/>
              </a:rPr>
              <a:t>    }</a:t>
            </a:r>
          </a:p>
          <a:p>
            <a:pPr>
              <a:lnSpc>
                <a:spcPct val="100000"/>
              </a:lnSpc>
              <a:tabLst>
                <a:tab pos="914400" algn="l"/>
                <a:tab pos="2286000" algn="l"/>
              </a:tabLst>
            </a:pPr>
            <a:r>
              <a:rPr lang="en-US" sz="1800" dirty="0">
                <a:latin typeface="Courier New" pitchFamily="49" charset="0"/>
              </a:rPr>
              <a:t>}</a:t>
            </a:r>
          </a:p>
        </p:txBody>
      </p:sp>
      <p:sp>
        <p:nvSpPr>
          <p:cNvPr id="6" name="TextBox 5"/>
          <p:cNvSpPr txBox="1"/>
          <p:nvPr/>
        </p:nvSpPr>
        <p:spPr>
          <a:xfrm>
            <a:off x="6705600" y="1600200"/>
            <a:ext cx="2438400" cy="923330"/>
          </a:xfrm>
          <a:prstGeom prst="rect">
            <a:avLst/>
          </a:prstGeom>
          <a:noFill/>
        </p:spPr>
        <p:txBody>
          <a:bodyPr wrap="square" rtlCol="0">
            <a:spAutoFit/>
          </a:bodyPr>
          <a:lstStyle/>
          <a:p>
            <a:r>
              <a:rPr lang="en-US" sz="1800" dirty="0">
                <a:latin typeface="Calibri" pitchFamily="34" charset="0"/>
              </a:rPr>
              <a:t>Compute sum or product of vector elements</a:t>
            </a:r>
          </a:p>
        </p:txBody>
      </p:sp>
    </p:spTree>
    <p:extLst>
      <p:ext uri="{BB962C8B-B14F-4D97-AF65-F5344CB8AC3E}">
        <p14:creationId xmlns:p14="http://schemas.microsoft.com/office/powerpoint/2010/main" val="351695387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lose up of text on a white background&#10;&#10;Description automatically generated">
            <a:extLst>
              <a:ext uri="{FF2B5EF4-FFF2-40B4-BE49-F238E27FC236}">
                <a16:creationId xmlns:a16="http://schemas.microsoft.com/office/drawing/2014/main" id="{82963C28-DEFB-4ABA-8DAB-89D3F995274E}"/>
              </a:ext>
            </a:extLst>
          </p:cNvPr>
          <p:cNvPicPr>
            <a:picLocks noChangeAspect="1"/>
          </p:cNvPicPr>
          <p:nvPr/>
        </p:nvPicPr>
        <p:blipFill rotWithShape="1">
          <a:blip r:embed="rId3">
            <a:extLst>
              <a:ext uri="{28A0092B-C50C-407E-A947-70E740481C1C}">
                <a14:useLocalDpi xmlns:a14="http://schemas.microsoft.com/office/drawing/2010/main" val="0"/>
              </a:ext>
            </a:extLst>
          </a:blip>
          <a:srcRect l="3233" t="52051" r="17576" b="17180"/>
          <a:stretch/>
        </p:blipFill>
        <p:spPr>
          <a:xfrm>
            <a:off x="30483" y="5231780"/>
            <a:ext cx="5227317" cy="1600200"/>
          </a:xfrm>
          <a:prstGeom prst="rect">
            <a:avLst/>
          </a:prstGeom>
        </p:spPr>
      </p:pic>
      <p:sp>
        <p:nvSpPr>
          <p:cNvPr id="7" name="Content Placeholder 6">
            <a:extLst>
              <a:ext uri="{FF2B5EF4-FFF2-40B4-BE49-F238E27FC236}">
                <a16:creationId xmlns:a16="http://schemas.microsoft.com/office/drawing/2014/main" id="{469CE51C-9B7E-4657-A167-1866C3503625}"/>
              </a:ext>
            </a:extLst>
          </p:cNvPr>
          <p:cNvSpPr>
            <a:spLocks noGrp="1"/>
          </p:cNvSpPr>
          <p:nvPr>
            <p:ph sz="half" idx="1"/>
          </p:nvPr>
        </p:nvSpPr>
        <p:spPr>
          <a:xfrm>
            <a:off x="638175" y="381000"/>
            <a:ext cx="4314825" cy="5953125"/>
          </a:xfrm>
        </p:spPr>
        <p:txBody>
          <a:bodyPr/>
          <a:lstStyle/>
          <a:p>
            <a:pPr marL="0" indent="0">
              <a:buNone/>
              <a:defRPr/>
            </a:pPr>
            <a:r>
              <a:rPr lang="en-US" kern="0" dirty="0"/>
              <a:t>Rear Admiral Grace Hopper</a:t>
            </a:r>
          </a:p>
          <a:p>
            <a:pPr lvl="1">
              <a:defRPr/>
            </a:pPr>
            <a:r>
              <a:rPr lang="en-US" kern="0" dirty="0"/>
              <a:t>First person to find an actual bug</a:t>
            </a:r>
            <a:r>
              <a:rPr lang="en-US" dirty="0"/>
              <a:t> </a:t>
            </a:r>
            <a:r>
              <a:rPr lang="en-US" kern="0" dirty="0"/>
              <a:t>(a moth)</a:t>
            </a:r>
          </a:p>
          <a:p>
            <a:pPr lvl="1">
              <a:defRPr/>
            </a:pPr>
            <a:r>
              <a:rPr lang="en-US" kern="0" dirty="0"/>
              <a:t>Invented first compiler in 1951 (precursor to COBOL)</a:t>
            </a:r>
          </a:p>
          <a:p>
            <a:pPr lvl="1">
              <a:defRPr/>
            </a:pPr>
            <a:r>
              <a:rPr lang="en-US" kern="0" dirty="0"/>
              <a:t>“</a:t>
            </a:r>
            <a:r>
              <a:rPr lang="en-US" dirty="0"/>
              <a:t>I decided data processors ought to be able to write their programs in English, and the computers would translate them into machine code”</a:t>
            </a:r>
            <a:endParaRPr lang="en-US" kern="0" dirty="0"/>
          </a:p>
          <a:p>
            <a:endParaRPr lang="en-US" dirty="0"/>
          </a:p>
        </p:txBody>
      </p:sp>
      <p:pic>
        <p:nvPicPr>
          <p:cNvPr id="10" name="Content Placeholder 9" descr="A person wearing a military uniform&#10;&#10;Description automatically generated">
            <a:extLst>
              <a:ext uri="{FF2B5EF4-FFF2-40B4-BE49-F238E27FC236}">
                <a16:creationId xmlns:a16="http://schemas.microsoft.com/office/drawing/2014/main" id="{0F5447AA-0E75-4285-BAA6-4F31C2556F4D}"/>
              </a:ext>
            </a:extLst>
          </p:cNvPr>
          <p:cNvPicPr>
            <a:picLocks noGrp="1" noChangeAspect="1"/>
          </p:cNvPicPr>
          <p:nvPr>
            <p:ph sz="half" idx="2"/>
          </p:nvPr>
        </p:nvPicPr>
        <p:blipFill rotWithShape="1">
          <a:blip r:embed="rId4">
            <a:extLst>
              <a:ext uri="{28A0092B-C50C-407E-A947-70E740481C1C}">
                <a14:useLocalDpi xmlns:a14="http://schemas.microsoft.com/office/drawing/2010/main" val="0"/>
              </a:ext>
            </a:extLst>
          </a:blip>
          <a:srcRect l="20896" r="1493"/>
          <a:stretch/>
        </p:blipFill>
        <p:spPr>
          <a:xfrm>
            <a:off x="5257800" y="438150"/>
            <a:ext cx="3707558" cy="5971380"/>
          </a:xfrm>
          <a:prstGeom prst="rect">
            <a:avLst/>
          </a:prstGeom>
        </p:spPr>
      </p:pic>
    </p:spTree>
    <p:extLst>
      <p:ext uri="{BB962C8B-B14F-4D97-AF65-F5344CB8AC3E}">
        <p14:creationId xmlns:p14="http://schemas.microsoft.com/office/powerpoint/2010/main" val="22114376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Rectangle 2"/>
          <p:cNvSpPr>
            <a:spLocks noGrp="1" noChangeArrowheads="1"/>
          </p:cNvSpPr>
          <p:nvPr>
            <p:ph type="title"/>
          </p:nvPr>
        </p:nvSpPr>
        <p:spPr>
          <a:xfrm>
            <a:off x="457200" y="381000"/>
            <a:ext cx="8140700" cy="573087"/>
          </a:xfrm>
        </p:spPr>
        <p:txBody>
          <a:bodyPr/>
          <a:lstStyle/>
          <a:p>
            <a:pPr eaLnBrk="1" hangingPunct="1">
              <a:defRPr/>
            </a:pPr>
            <a:r>
              <a:rPr lang="en-US" dirty="0"/>
              <a:t>Cycles Per Element (CPE)</a:t>
            </a:r>
          </a:p>
        </p:txBody>
      </p:sp>
      <p:sp>
        <p:nvSpPr>
          <p:cNvPr id="1028" name="Rectangle 3"/>
          <p:cNvSpPr>
            <a:spLocks noGrp="1" noChangeArrowheads="1"/>
          </p:cNvSpPr>
          <p:nvPr>
            <p:ph type="body" idx="1"/>
          </p:nvPr>
        </p:nvSpPr>
        <p:spPr>
          <a:xfrm>
            <a:off x="290513" y="990600"/>
            <a:ext cx="8307387" cy="1516063"/>
          </a:xfrm>
        </p:spPr>
        <p:txBody>
          <a:bodyPr/>
          <a:lstStyle/>
          <a:p>
            <a:r>
              <a:rPr lang="en-US" sz="2000" dirty="0"/>
              <a:t>Convenient way to express performance of program that operates on vectors or lists</a:t>
            </a:r>
          </a:p>
          <a:p>
            <a:r>
              <a:rPr lang="en-US" sz="2000" dirty="0"/>
              <a:t>Length = n</a:t>
            </a:r>
          </a:p>
          <a:p>
            <a:r>
              <a:rPr lang="en-US" sz="2000" dirty="0"/>
              <a:t>In our case: </a:t>
            </a:r>
            <a:r>
              <a:rPr lang="en-US" sz="2000" dirty="0">
                <a:solidFill>
                  <a:srgbClr val="C00000"/>
                </a:solidFill>
              </a:rPr>
              <a:t>CPE = cycles per OP</a:t>
            </a:r>
            <a:endParaRPr lang="en-US" sz="2000" dirty="0"/>
          </a:p>
          <a:p>
            <a:r>
              <a:rPr lang="en-US" sz="2000" dirty="0"/>
              <a:t>Cycles = CPE*n + Overhead</a:t>
            </a:r>
          </a:p>
          <a:p>
            <a:pPr lvl="1"/>
            <a:r>
              <a:rPr lang="en-US" sz="1600" dirty="0"/>
              <a:t>CPE is slope of line</a:t>
            </a:r>
          </a:p>
        </p:txBody>
      </p:sp>
      <p:graphicFrame>
        <p:nvGraphicFramePr>
          <p:cNvPr id="7" name="Chart 6"/>
          <p:cNvGraphicFramePr>
            <a:graphicFrameLocks/>
          </p:cNvGraphicFramePr>
          <p:nvPr/>
        </p:nvGraphicFramePr>
        <p:xfrm>
          <a:off x="1752600" y="3276600"/>
          <a:ext cx="5754977" cy="32766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 Box 2"/>
          <p:cNvSpPr txBox="1">
            <a:spLocks noChangeArrowheads="1"/>
          </p:cNvSpPr>
          <p:nvPr/>
        </p:nvSpPr>
        <p:spPr bwMode="auto">
          <a:xfrm>
            <a:off x="4800600" y="4020276"/>
            <a:ext cx="746306" cy="341448"/>
          </a:xfrm>
          <a:prstGeom prst="rect">
            <a:avLst/>
          </a:prstGeom>
          <a:solidFill>
            <a:srgbClr val="FFFFFF"/>
          </a:solidFill>
          <a:ln w="9525">
            <a:noFill/>
            <a:miter lim="800000"/>
            <a:headEnd/>
            <a:tailEnd/>
          </a:ln>
        </p:spPr>
        <p:txBody>
          <a:bodyPr wrap="none" lIns="27432" tIns="27432" rIns="27432" bIns="0" anchor="t" upright="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en-US" sz="1200" b="0" i="0" strike="noStrike" dirty="0">
                <a:solidFill>
                  <a:srgbClr val="000000"/>
                </a:solidFill>
                <a:latin typeface="Courier New"/>
                <a:cs typeface="Courier New"/>
              </a:rPr>
              <a:t>psum1</a:t>
            </a:r>
            <a:endParaRPr lang="en-US" sz="1200" b="0" i="0" strike="noStrike" dirty="0">
              <a:solidFill>
                <a:srgbClr val="000000"/>
              </a:solidFill>
              <a:latin typeface="Arial"/>
              <a:cs typeface="Arial"/>
            </a:endParaRPr>
          </a:p>
          <a:p>
            <a:pPr algn="ctr" rtl="0">
              <a:defRPr sz="1000"/>
            </a:pPr>
            <a:r>
              <a:rPr lang="en-US" sz="1200" b="0" i="0" strike="noStrike" dirty="0">
                <a:solidFill>
                  <a:srgbClr val="000000"/>
                </a:solidFill>
                <a:latin typeface="Arial"/>
                <a:cs typeface="Arial"/>
              </a:rPr>
              <a:t>Slope = 9.0</a:t>
            </a:r>
          </a:p>
        </p:txBody>
      </p:sp>
      <p:sp>
        <p:nvSpPr>
          <p:cNvPr id="9" name="Text Box 3"/>
          <p:cNvSpPr txBox="1">
            <a:spLocks noChangeArrowheads="1"/>
          </p:cNvSpPr>
          <p:nvPr/>
        </p:nvSpPr>
        <p:spPr bwMode="auto">
          <a:xfrm>
            <a:off x="4953000" y="5105400"/>
            <a:ext cx="746306" cy="337477"/>
          </a:xfrm>
          <a:prstGeom prst="rect">
            <a:avLst/>
          </a:prstGeom>
          <a:solidFill>
            <a:srgbClr val="FFFFFF"/>
          </a:solidFill>
          <a:ln w="9525">
            <a:noFill/>
            <a:miter lim="800000"/>
            <a:headEnd/>
            <a:tailEnd/>
          </a:ln>
        </p:spPr>
        <p:txBody>
          <a:bodyPr wrap="none" lIns="27432" tIns="22860" rIns="27432" bIns="0" anchor="t" upright="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en-US" sz="1200" b="0" i="0" strike="noStrike" dirty="0">
                <a:solidFill>
                  <a:srgbClr val="000000"/>
                </a:solidFill>
                <a:latin typeface="Arial"/>
                <a:cs typeface="Arial"/>
              </a:rPr>
              <a:t> </a:t>
            </a:r>
            <a:r>
              <a:rPr lang="en-US" sz="1200" b="0" i="0" strike="noStrike" dirty="0">
                <a:solidFill>
                  <a:srgbClr val="000000"/>
                </a:solidFill>
                <a:latin typeface="Courier New"/>
                <a:cs typeface="Courier New"/>
              </a:rPr>
              <a:t>psum2</a:t>
            </a:r>
            <a:endParaRPr lang="en-US" sz="1200" b="0" i="0" strike="noStrike" dirty="0">
              <a:solidFill>
                <a:srgbClr val="000000"/>
              </a:solidFill>
              <a:latin typeface="Arial"/>
              <a:cs typeface="Arial"/>
            </a:endParaRPr>
          </a:p>
          <a:p>
            <a:pPr algn="ctr" rtl="0">
              <a:defRPr sz="1000"/>
            </a:pPr>
            <a:r>
              <a:rPr lang="en-US" sz="1200" b="0" i="0" strike="noStrike" dirty="0">
                <a:solidFill>
                  <a:srgbClr val="000000"/>
                </a:solidFill>
                <a:latin typeface="Arial"/>
                <a:cs typeface="Arial"/>
              </a:rPr>
              <a:t>Slope = 6.0</a:t>
            </a:r>
          </a:p>
        </p:txBody>
      </p:sp>
    </p:spTree>
    <p:extLst>
      <p:ext uri="{BB962C8B-B14F-4D97-AF65-F5344CB8AC3E}">
        <p14:creationId xmlns:p14="http://schemas.microsoft.com/office/powerpoint/2010/main" val="40496866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a:xfrm>
            <a:off x="357762" y="381000"/>
            <a:ext cx="7591425" cy="762000"/>
          </a:xfrm>
        </p:spPr>
        <p:txBody>
          <a:bodyPr/>
          <a:lstStyle/>
          <a:p>
            <a:r>
              <a:rPr lang="en-US" dirty="0"/>
              <a:t>Benchmark Performance</a:t>
            </a:r>
          </a:p>
        </p:txBody>
      </p:sp>
      <p:sp>
        <p:nvSpPr>
          <p:cNvPr id="775172" name="Rectangle 4"/>
          <p:cNvSpPr>
            <a:spLocks noChangeArrowheads="1"/>
          </p:cNvSpPr>
          <p:nvPr/>
        </p:nvSpPr>
        <p:spPr bwMode="auto">
          <a:xfrm>
            <a:off x="638175" y="1133182"/>
            <a:ext cx="5834930" cy="2859757"/>
          </a:xfrm>
          <a:prstGeom prst="rect">
            <a:avLst/>
          </a:prstGeom>
          <a:solidFill>
            <a:srgbClr val="F6F5BD"/>
          </a:solidFill>
          <a:ln w="38100" cmpd="dbl">
            <a:solidFill>
              <a:schemeClr val="tx1"/>
            </a:solidFill>
            <a:miter lim="800000"/>
            <a:headEnd/>
            <a:tailEnd/>
          </a:ln>
          <a:effectLst/>
        </p:spPr>
        <p:txBody>
          <a:bodyPr wrap="none" lIns="90487" tIns="44450" rIns="90487" bIns="44450">
            <a:spAutoFit/>
          </a:bodyPr>
          <a:lstStyle/>
          <a:p>
            <a:pPr>
              <a:lnSpc>
                <a:spcPct val="100000"/>
              </a:lnSpc>
              <a:tabLst>
                <a:tab pos="914400" algn="l"/>
                <a:tab pos="2286000" algn="l"/>
              </a:tabLst>
            </a:pPr>
            <a:r>
              <a:rPr lang="en-US" sz="1800" dirty="0">
                <a:latin typeface="Courier New" pitchFamily="49" charset="0"/>
              </a:rPr>
              <a:t>void combine1(</a:t>
            </a:r>
            <a:r>
              <a:rPr lang="en-US" sz="1800" dirty="0" err="1">
                <a:latin typeface="Courier New" pitchFamily="49" charset="0"/>
              </a:rPr>
              <a:t>vec_ptr</a:t>
            </a:r>
            <a:r>
              <a:rPr lang="en-US" sz="1800" dirty="0">
                <a:latin typeface="Courier New" pitchFamily="49" charset="0"/>
              </a:rPr>
              <a:t> v, </a:t>
            </a:r>
            <a:r>
              <a:rPr lang="en-US" sz="1800" dirty="0" err="1">
                <a:latin typeface="Courier New" pitchFamily="49" charset="0"/>
              </a:rPr>
              <a:t>data_t</a:t>
            </a:r>
            <a:r>
              <a:rPr lang="en-US" sz="1800" dirty="0">
                <a:latin typeface="Courier New" pitchFamily="49" charset="0"/>
              </a:rPr>
              <a:t> *</a:t>
            </a:r>
            <a:r>
              <a:rPr lang="en-US" sz="1800" dirty="0" err="1">
                <a:latin typeface="Courier New" pitchFamily="49" charset="0"/>
              </a:rPr>
              <a:t>dest</a:t>
            </a:r>
            <a:r>
              <a:rPr lang="en-US" sz="1800" dirty="0">
                <a:latin typeface="Courier New" pitchFamily="49" charset="0"/>
              </a:rPr>
              <a:t>)</a:t>
            </a:r>
          </a:p>
          <a:p>
            <a:pPr>
              <a:lnSpc>
                <a:spcPct val="100000"/>
              </a:lnSpc>
              <a:tabLst>
                <a:tab pos="914400" algn="l"/>
                <a:tab pos="2286000" algn="l"/>
              </a:tabLst>
            </a:pPr>
            <a:r>
              <a:rPr lang="en-US" sz="1800" dirty="0">
                <a:latin typeface="Courier New" pitchFamily="49" charset="0"/>
              </a:rPr>
              <a:t>{</a:t>
            </a:r>
          </a:p>
          <a:p>
            <a:pPr>
              <a:lnSpc>
                <a:spcPct val="100000"/>
              </a:lnSpc>
              <a:tabLst>
                <a:tab pos="914400" algn="l"/>
                <a:tab pos="2286000" algn="l"/>
              </a:tabLst>
            </a:pPr>
            <a:r>
              <a:rPr lang="en-US" sz="1800" dirty="0">
                <a:latin typeface="Courier New" pitchFamily="49" charset="0"/>
              </a:rPr>
              <a:t>    long </a:t>
            </a:r>
            <a:r>
              <a:rPr lang="en-US" sz="1800"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a:t>
            </a:r>
          </a:p>
          <a:p>
            <a:pPr>
              <a:lnSpc>
                <a:spcPct val="100000"/>
              </a:lnSpc>
              <a:tabLst>
                <a:tab pos="914400" algn="l"/>
                <a:tab pos="2286000" algn="l"/>
              </a:tabLst>
            </a:pPr>
            <a:r>
              <a:rPr lang="en-US" sz="1800" dirty="0">
                <a:latin typeface="Courier New" pitchFamily="49" charset="0"/>
              </a:rPr>
              <a:t>    *</a:t>
            </a:r>
            <a:r>
              <a:rPr lang="en-US" sz="1800" dirty="0" err="1">
                <a:latin typeface="Courier New" pitchFamily="49" charset="0"/>
              </a:rPr>
              <a:t>dest</a:t>
            </a:r>
            <a:r>
              <a:rPr lang="en-US" sz="1800" dirty="0">
                <a:latin typeface="Courier New" pitchFamily="49" charset="0"/>
              </a:rPr>
              <a:t> = IDENT;</a:t>
            </a:r>
          </a:p>
          <a:p>
            <a:pPr>
              <a:lnSpc>
                <a:spcPct val="100000"/>
              </a:lnSpc>
              <a:tabLst>
                <a:tab pos="914400" algn="l"/>
                <a:tab pos="2286000" algn="l"/>
              </a:tabLst>
            </a:pPr>
            <a:r>
              <a:rPr lang="en-US" sz="1800" dirty="0">
                <a:latin typeface="Courier New" pitchFamily="49" charset="0"/>
              </a:rPr>
              <a:t>    for (</a:t>
            </a:r>
            <a:r>
              <a:rPr lang="en-US" sz="1800" dirty="0" err="1">
                <a:latin typeface="Courier New" pitchFamily="49" charset="0"/>
              </a:rPr>
              <a:t>i</a:t>
            </a:r>
            <a:r>
              <a:rPr lang="en-US" sz="1800" dirty="0">
                <a:latin typeface="Courier New" pitchFamily="49" charset="0"/>
              </a:rPr>
              <a:t> = 0; </a:t>
            </a:r>
            <a:r>
              <a:rPr lang="en-US" sz="1800" dirty="0" err="1">
                <a:latin typeface="Courier New" pitchFamily="49" charset="0"/>
              </a:rPr>
              <a:t>i</a:t>
            </a:r>
            <a:r>
              <a:rPr lang="en-US" sz="1800" dirty="0">
                <a:latin typeface="Courier New" pitchFamily="49" charset="0"/>
              </a:rPr>
              <a:t> &lt; </a:t>
            </a:r>
            <a:r>
              <a:rPr lang="en-US" sz="1800" dirty="0" err="1">
                <a:latin typeface="Courier New" pitchFamily="49" charset="0"/>
              </a:rPr>
              <a:t>vec_length</a:t>
            </a:r>
            <a:r>
              <a:rPr lang="en-US" sz="1800" dirty="0">
                <a:latin typeface="Courier New" pitchFamily="49" charset="0"/>
              </a:rPr>
              <a:t>(v); </a:t>
            </a:r>
            <a:r>
              <a:rPr lang="en-US" sz="1800" dirty="0" err="1">
                <a:latin typeface="Courier New" pitchFamily="49" charset="0"/>
              </a:rPr>
              <a:t>i</a:t>
            </a:r>
            <a:r>
              <a:rPr lang="en-US" sz="1800" dirty="0">
                <a:latin typeface="Courier New" pitchFamily="49" charset="0"/>
              </a:rPr>
              <a:t>++) {</a:t>
            </a:r>
          </a:p>
          <a:p>
            <a:pPr>
              <a:lnSpc>
                <a:spcPct val="100000"/>
              </a:lnSpc>
              <a:tabLst>
                <a:tab pos="914400" algn="l"/>
                <a:tab pos="2286000" algn="l"/>
              </a:tabLst>
            </a:pPr>
            <a:r>
              <a:rPr lang="en-US" sz="1800" dirty="0">
                <a:latin typeface="Courier New" pitchFamily="49" charset="0"/>
              </a:rPr>
              <a:t>	</a:t>
            </a:r>
            <a:r>
              <a:rPr lang="en-US" sz="1800" dirty="0" err="1">
                <a:latin typeface="Courier New" pitchFamily="49" charset="0"/>
              </a:rPr>
              <a:t>data_t</a:t>
            </a:r>
            <a:r>
              <a:rPr lang="en-US" sz="1800" dirty="0">
                <a:latin typeface="Courier New" pitchFamily="49" charset="0"/>
              </a:rPr>
              <a:t> </a:t>
            </a:r>
            <a:r>
              <a:rPr lang="en-US" sz="1800" dirty="0" err="1">
                <a:latin typeface="Courier New" pitchFamily="49" charset="0"/>
              </a:rPr>
              <a:t>val</a:t>
            </a:r>
            <a:r>
              <a:rPr lang="en-US" sz="1800" dirty="0">
                <a:latin typeface="Courier New" pitchFamily="49" charset="0"/>
              </a:rPr>
              <a:t>;</a:t>
            </a:r>
          </a:p>
          <a:p>
            <a:pPr>
              <a:lnSpc>
                <a:spcPct val="100000"/>
              </a:lnSpc>
              <a:tabLst>
                <a:tab pos="914400" algn="l"/>
                <a:tab pos="2286000" algn="l"/>
              </a:tabLst>
            </a:pPr>
            <a:r>
              <a:rPr lang="en-US" sz="1800" dirty="0">
                <a:latin typeface="Courier New" pitchFamily="49" charset="0"/>
              </a:rPr>
              <a:t>	</a:t>
            </a:r>
            <a:r>
              <a:rPr lang="en-US" sz="1800" dirty="0" err="1">
                <a:latin typeface="Courier New" pitchFamily="49" charset="0"/>
              </a:rPr>
              <a:t>get_vec_element</a:t>
            </a:r>
            <a:r>
              <a:rPr lang="en-US" sz="1800" dirty="0">
                <a:latin typeface="Courier New" pitchFamily="49" charset="0"/>
              </a:rPr>
              <a:t>(v, </a:t>
            </a:r>
            <a:r>
              <a:rPr lang="en-US" sz="1800" dirty="0" err="1">
                <a:latin typeface="Courier New" pitchFamily="49" charset="0"/>
              </a:rPr>
              <a:t>i</a:t>
            </a:r>
            <a:r>
              <a:rPr lang="en-US" sz="1800" dirty="0">
                <a:latin typeface="Courier New" pitchFamily="49" charset="0"/>
              </a:rPr>
              <a:t>, &amp;</a:t>
            </a:r>
            <a:r>
              <a:rPr lang="en-US" sz="1800" dirty="0" err="1">
                <a:latin typeface="Courier New" pitchFamily="49" charset="0"/>
              </a:rPr>
              <a:t>val</a:t>
            </a:r>
            <a:r>
              <a:rPr lang="en-US" sz="1800" dirty="0">
                <a:latin typeface="Courier New" pitchFamily="49" charset="0"/>
              </a:rPr>
              <a:t>);</a:t>
            </a:r>
          </a:p>
          <a:p>
            <a:pPr>
              <a:lnSpc>
                <a:spcPct val="100000"/>
              </a:lnSpc>
              <a:tabLst>
                <a:tab pos="914400" algn="l"/>
                <a:tab pos="2286000" algn="l"/>
              </a:tabLst>
            </a:pPr>
            <a:r>
              <a:rPr lang="en-US" sz="1800" dirty="0">
                <a:latin typeface="Courier New" pitchFamily="49" charset="0"/>
              </a:rPr>
              <a:t>	*</a:t>
            </a:r>
            <a:r>
              <a:rPr lang="en-US" sz="1800" dirty="0" err="1">
                <a:latin typeface="Courier New" pitchFamily="49" charset="0"/>
              </a:rPr>
              <a:t>dest</a:t>
            </a:r>
            <a:r>
              <a:rPr lang="en-US" sz="1800" dirty="0">
                <a:latin typeface="Courier New" pitchFamily="49" charset="0"/>
              </a:rPr>
              <a:t> = *</a:t>
            </a:r>
            <a:r>
              <a:rPr lang="en-US" sz="1800" dirty="0" err="1">
                <a:latin typeface="Courier New" pitchFamily="49" charset="0"/>
              </a:rPr>
              <a:t>dest</a:t>
            </a:r>
            <a:r>
              <a:rPr lang="en-US" sz="1800" dirty="0">
                <a:latin typeface="Courier New" pitchFamily="49" charset="0"/>
              </a:rPr>
              <a:t> OP </a:t>
            </a:r>
            <a:r>
              <a:rPr lang="en-US" sz="1800" dirty="0" err="1">
                <a:latin typeface="Courier New" pitchFamily="49" charset="0"/>
              </a:rPr>
              <a:t>val</a:t>
            </a:r>
            <a:r>
              <a:rPr lang="en-US" sz="1800" dirty="0">
                <a:latin typeface="Courier New" pitchFamily="49" charset="0"/>
              </a:rPr>
              <a:t>;</a:t>
            </a:r>
          </a:p>
          <a:p>
            <a:pPr>
              <a:lnSpc>
                <a:spcPct val="100000"/>
              </a:lnSpc>
              <a:tabLst>
                <a:tab pos="914400" algn="l"/>
                <a:tab pos="2286000" algn="l"/>
              </a:tabLst>
            </a:pPr>
            <a:r>
              <a:rPr lang="en-US" sz="1800" dirty="0">
                <a:latin typeface="Courier New" pitchFamily="49" charset="0"/>
              </a:rPr>
              <a:t>    }</a:t>
            </a:r>
          </a:p>
          <a:p>
            <a:pPr>
              <a:lnSpc>
                <a:spcPct val="100000"/>
              </a:lnSpc>
              <a:tabLst>
                <a:tab pos="914400" algn="l"/>
                <a:tab pos="2286000" algn="l"/>
              </a:tabLst>
            </a:pPr>
            <a:r>
              <a:rPr lang="en-US" sz="1800" dirty="0">
                <a:latin typeface="Courier New" pitchFamily="49" charset="0"/>
              </a:rPr>
              <a:t>}</a:t>
            </a:r>
          </a:p>
        </p:txBody>
      </p:sp>
      <p:sp>
        <p:nvSpPr>
          <p:cNvPr id="6" name="TextBox 5"/>
          <p:cNvSpPr txBox="1"/>
          <p:nvPr/>
        </p:nvSpPr>
        <p:spPr>
          <a:xfrm>
            <a:off x="6705600" y="1600200"/>
            <a:ext cx="2438400" cy="923330"/>
          </a:xfrm>
          <a:prstGeom prst="rect">
            <a:avLst/>
          </a:prstGeom>
          <a:noFill/>
        </p:spPr>
        <p:txBody>
          <a:bodyPr wrap="square" rtlCol="0">
            <a:spAutoFit/>
          </a:bodyPr>
          <a:lstStyle/>
          <a:p>
            <a:r>
              <a:rPr lang="en-US" sz="1800" dirty="0">
                <a:latin typeface="Calibri" pitchFamily="34" charset="0"/>
              </a:rPr>
              <a:t>Compute sum or product of vector elements</a:t>
            </a:r>
          </a:p>
        </p:txBody>
      </p:sp>
      <p:graphicFrame>
        <p:nvGraphicFramePr>
          <p:cNvPr id="10" name="Group 49"/>
          <p:cNvGraphicFramePr>
            <a:graphicFrameLocks noGrp="1"/>
          </p:cNvGraphicFramePr>
          <p:nvPr/>
        </p:nvGraphicFramePr>
        <p:xfrm>
          <a:off x="396875" y="4267200"/>
          <a:ext cx="8229600" cy="1939925"/>
        </p:xfrm>
        <a:graphic>
          <a:graphicData uri="http://schemas.openxmlformats.org/drawingml/2006/table">
            <a:tbl>
              <a:tblPr/>
              <a:tblGrid>
                <a:gridCol w="2362200">
                  <a:extLst>
                    <a:ext uri="{9D8B030D-6E8A-4147-A177-3AD203B41FA5}">
                      <a16:colId xmlns:a16="http://schemas.microsoft.com/office/drawing/2014/main" val="20000"/>
                    </a:ext>
                  </a:extLst>
                </a:gridCol>
                <a:gridCol w="1466850">
                  <a:extLst>
                    <a:ext uri="{9D8B030D-6E8A-4147-A177-3AD203B41FA5}">
                      <a16:colId xmlns:a16="http://schemas.microsoft.com/office/drawing/2014/main" val="20001"/>
                    </a:ext>
                  </a:extLst>
                </a:gridCol>
                <a:gridCol w="1466850">
                  <a:extLst>
                    <a:ext uri="{9D8B030D-6E8A-4147-A177-3AD203B41FA5}">
                      <a16:colId xmlns:a16="http://schemas.microsoft.com/office/drawing/2014/main" val="20002"/>
                    </a:ext>
                  </a:extLst>
                </a:gridCol>
                <a:gridCol w="1466850">
                  <a:extLst>
                    <a:ext uri="{9D8B030D-6E8A-4147-A177-3AD203B41FA5}">
                      <a16:colId xmlns:a16="http://schemas.microsoft.com/office/drawing/2014/main" val="20003"/>
                    </a:ext>
                  </a:extLst>
                </a:gridCol>
                <a:gridCol w="1466850">
                  <a:extLst>
                    <a:ext uri="{9D8B030D-6E8A-4147-A177-3AD203B41FA5}">
                      <a16:colId xmlns:a16="http://schemas.microsoft.com/office/drawing/2014/main" val="20004"/>
                    </a:ext>
                  </a:extLst>
                </a:gridCol>
              </a:tblGrid>
              <a:tr h="390525">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Calibri" panose="020F0502020204030204" pitchFamily="34" charset="0"/>
                        </a:rPr>
                        <a:t>Method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Calibri" panose="020F0502020204030204" pitchFamily="34" charset="0"/>
                        </a:rPr>
                        <a:t>Integer</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Calibri" panose="020F0502020204030204" pitchFamily="34" charset="0"/>
                        </a:rPr>
                        <a:t>Double FP</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extLst>
                  <a:ext uri="{0D108BD9-81ED-4DB2-BD59-A6C34878D82A}">
                    <a16:rowId xmlns:a16="http://schemas.microsoft.com/office/drawing/2014/main" val="10000"/>
                  </a:ext>
                </a:extLst>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Calibri" panose="020F0502020204030204" pitchFamily="34" charset="0"/>
                        </a:rPr>
                        <a:t>Operation</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Calibri" panose="020F0502020204030204"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a:ln>
                            <a:noFill/>
                          </a:ln>
                          <a:solidFill>
                            <a:srgbClr val="C00000"/>
                          </a:solidFill>
                          <a:effectLst/>
                          <a:latin typeface="Calibri" panose="020F0502020204030204" pitchFamily="34" charset="0"/>
                        </a:rPr>
                        <a:t>Mult</a:t>
                      </a:r>
                      <a:endParaRPr kumimoji="0" lang="en-US" sz="1800" b="1" i="0" u="none" strike="noStrike" cap="none" normalizeH="0" baseline="0" dirty="0">
                        <a:ln>
                          <a:noFill/>
                        </a:ln>
                        <a:solidFill>
                          <a:srgbClr val="C00000"/>
                        </a:solidFill>
                        <a:effectLst/>
                        <a:latin typeface="Calibri" panose="020F0502020204030204"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Calibri" panose="020F0502020204030204"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a:ln>
                            <a:noFill/>
                          </a:ln>
                          <a:solidFill>
                            <a:srgbClr val="C00000"/>
                          </a:solidFill>
                          <a:effectLst/>
                          <a:latin typeface="Calibri" panose="020F0502020204030204" pitchFamily="34" charset="0"/>
                        </a:rPr>
                        <a:t>Mult</a:t>
                      </a:r>
                      <a:endParaRPr kumimoji="0" lang="en-US" sz="1800" b="1" i="0" u="none" strike="noStrike" cap="none" normalizeH="0" baseline="0" dirty="0">
                        <a:ln>
                          <a:noFill/>
                        </a:ln>
                        <a:solidFill>
                          <a:srgbClr val="C00000"/>
                        </a:solidFill>
                        <a:effectLst/>
                        <a:latin typeface="Calibri" panose="020F0502020204030204" pitchFamily="34" charset="0"/>
                      </a:endParaRP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1"/>
                  </a:ext>
                </a:extLst>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Combine1 </a:t>
                      </a:r>
                      <a:r>
                        <a:rPr kumimoji="0" lang="en-US" sz="1800" b="1" i="0" u="none" strike="noStrike" cap="none" normalizeH="0" baseline="0" dirty="0" err="1">
                          <a:ln>
                            <a:noFill/>
                          </a:ln>
                          <a:solidFill>
                            <a:schemeClr val="tx1"/>
                          </a:solidFill>
                          <a:effectLst/>
                          <a:latin typeface="Calibri" panose="020F0502020204030204" pitchFamily="34" charset="0"/>
                        </a:rPr>
                        <a:t>unoptimized</a:t>
                      </a:r>
                      <a:endParaRPr kumimoji="0" lang="en-US" sz="1800" b="1" i="0" u="none" strike="noStrike" cap="none" normalizeH="0" baseline="0" dirty="0">
                        <a:ln>
                          <a:noFill/>
                        </a:ln>
                        <a:solidFill>
                          <a:schemeClr val="tx1"/>
                        </a:solidFill>
                        <a:effectLst/>
                        <a:latin typeface="Calibri" panose="020F0502020204030204" pitchFamily="34" charset="0"/>
                      </a:endParaRP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22.68</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20.02</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19.98</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20.18</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2"/>
                  </a:ext>
                </a:extLst>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Combine1 –O1</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10.12</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10.12</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10.17</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11.14</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3"/>
                  </a:ext>
                </a:extLst>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Combine1 –O3</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4.5</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4.5</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6</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7.8</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2395414996"/>
                  </a:ext>
                </a:extLst>
              </a:tr>
            </a:tbl>
          </a:graphicData>
        </a:graphic>
      </p:graphicFrame>
      <p:sp>
        <p:nvSpPr>
          <p:cNvPr id="7" name="TextBox 6"/>
          <p:cNvSpPr txBox="1"/>
          <p:nvPr/>
        </p:nvSpPr>
        <p:spPr>
          <a:xfrm>
            <a:off x="228600" y="6248400"/>
            <a:ext cx="5410200" cy="338554"/>
          </a:xfrm>
          <a:prstGeom prst="rect">
            <a:avLst/>
          </a:prstGeom>
          <a:noFill/>
        </p:spPr>
        <p:txBody>
          <a:bodyPr wrap="square" rtlCol="0">
            <a:spAutoFit/>
          </a:bodyPr>
          <a:lstStyle/>
          <a:p>
            <a:r>
              <a:rPr lang="en-US" sz="1600" dirty="0">
                <a:solidFill>
                  <a:schemeClr val="bg2">
                    <a:lumMod val="75000"/>
                  </a:schemeClr>
                </a:solidFill>
                <a:latin typeface="Calibri" pitchFamily="34" charset="0"/>
              </a:rPr>
              <a:t>Results in CPE (cycles per element)</a:t>
            </a:r>
          </a:p>
        </p:txBody>
      </p:sp>
    </p:spTree>
    <p:extLst>
      <p:ext uri="{BB962C8B-B14F-4D97-AF65-F5344CB8AC3E}">
        <p14:creationId xmlns:p14="http://schemas.microsoft.com/office/powerpoint/2010/main" val="87212092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p:txBody>
          <a:bodyPr/>
          <a:lstStyle/>
          <a:p>
            <a:r>
              <a:rPr lang="en-US" dirty="0"/>
              <a:t>Basic Optimizations</a:t>
            </a:r>
          </a:p>
        </p:txBody>
      </p:sp>
      <p:sp>
        <p:nvSpPr>
          <p:cNvPr id="6" name="Content Placeholder 5"/>
          <p:cNvSpPr>
            <a:spLocks noGrp="1"/>
          </p:cNvSpPr>
          <p:nvPr>
            <p:ph idx="1"/>
          </p:nvPr>
        </p:nvSpPr>
        <p:spPr>
          <a:xfrm>
            <a:off x="396875" y="4495800"/>
            <a:ext cx="7896225" cy="1838324"/>
          </a:xfrm>
        </p:spPr>
        <p:txBody>
          <a:bodyPr/>
          <a:lstStyle/>
          <a:p>
            <a:r>
              <a:rPr lang="en-US" dirty="0"/>
              <a:t>Move </a:t>
            </a:r>
            <a:r>
              <a:rPr lang="en-US" dirty="0" err="1"/>
              <a:t>vec_length</a:t>
            </a:r>
            <a:r>
              <a:rPr lang="en-US" dirty="0"/>
              <a:t> out of loop</a:t>
            </a:r>
          </a:p>
          <a:p>
            <a:r>
              <a:rPr lang="en-US" dirty="0"/>
              <a:t>Avoid bounds check on each cycle</a:t>
            </a:r>
          </a:p>
          <a:p>
            <a:r>
              <a:rPr lang="en-US" dirty="0"/>
              <a:t>Accumulate in temporary</a:t>
            </a:r>
          </a:p>
        </p:txBody>
      </p:sp>
      <p:sp>
        <p:nvSpPr>
          <p:cNvPr id="775172" name="Rectangle 4"/>
          <p:cNvSpPr>
            <a:spLocks noChangeArrowheads="1"/>
          </p:cNvSpPr>
          <p:nvPr/>
        </p:nvSpPr>
        <p:spPr bwMode="auto">
          <a:xfrm>
            <a:off x="1295400" y="1331243"/>
            <a:ext cx="5421355" cy="2859757"/>
          </a:xfrm>
          <a:prstGeom prst="rect">
            <a:avLst/>
          </a:prstGeom>
          <a:solidFill>
            <a:srgbClr val="F6F5BD"/>
          </a:solidFill>
          <a:ln w="38100" cmpd="dbl">
            <a:solidFill>
              <a:schemeClr val="tx1"/>
            </a:solidFill>
            <a:miter lim="800000"/>
            <a:headEnd/>
            <a:tailEnd/>
          </a:ln>
          <a:effectLst/>
        </p:spPr>
        <p:txBody>
          <a:bodyPr wrap="none" lIns="90487" tIns="44450" rIns="90487" bIns="44450">
            <a:spAutoFit/>
          </a:bodyPr>
          <a:lstStyle/>
          <a:p>
            <a:pPr>
              <a:lnSpc>
                <a:spcPct val="100000"/>
              </a:lnSpc>
              <a:tabLst>
                <a:tab pos="914400" algn="l"/>
                <a:tab pos="2286000" algn="l"/>
              </a:tabLst>
            </a:pPr>
            <a:r>
              <a:rPr lang="en-US" sz="1800" dirty="0">
                <a:latin typeface="Courier New" pitchFamily="49" charset="0"/>
              </a:rPr>
              <a:t>void combine4(</a:t>
            </a:r>
            <a:r>
              <a:rPr lang="en-US" sz="1800" dirty="0" err="1">
                <a:latin typeface="Courier New" pitchFamily="49" charset="0"/>
              </a:rPr>
              <a:t>vec_ptr</a:t>
            </a:r>
            <a:r>
              <a:rPr lang="en-US" sz="1800" dirty="0">
                <a:latin typeface="Courier New" pitchFamily="49" charset="0"/>
              </a:rPr>
              <a:t> v, </a:t>
            </a:r>
            <a:r>
              <a:rPr lang="en-US" sz="1800" dirty="0" err="1">
                <a:latin typeface="Courier New" pitchFamily="49" charset="0"/>
              </a:rPr>
              <a:t>data_t</a:t>
            </a:r>
            <a:r>
              <a:rPr lang="en-US" sz="1800" dirty="0">
                <a:latin typeface="Courier New" pitchFamily="49" charset="0"/>
              </a:rPr>
              <a:t> *</a:t>
            </a:r>
            <a:r>
              <a:rPr lang="en-US" sz="1800" dirty="0" err="1">
                <a:latin typeface="Courier New" pitchFamily="49" charset="0"/>
              </a:rPr>
              <a:t>dest</a:t>
            </a:r>
            <a:r>
              <a:rPr lang="en-US" sz="1800" dirty="0">
                <a:latin typeface="Courier New" pitchFamily="49" charset="0"/>
              </a:rPr>
              <a:t>)</a:t>
            </a:r>
          </a:p>
          <a:p>
            <a:pPr>
              <a:lnSpc>
                <a:spcPct val="100000"/>
              </a:lnSpc>
              <a:tabLst>
                <a:tab pos="914400" algn="l"/>
                <a:tab pos="2286000" algn="l"/>
              </a:tabLst>
            </a:pPr>
            <a:r>
              <a:rPr lang="en-US" sz="1800" dirty="0">
                <a:latin typeface="Courier New" pitchFamily="49" charset="0"/>
              </a:rPr>
              <a:t>{</a:t>
            </a:r>
          </a:p>
          <a:p>
            <a:pPr>
              <a:lnSpc>
                <a:spcPct val="100000"/>
              </a:lnSpc>
              <a:tabLst>
                <a:tab pos="914400" algn="l"/>
                <a:tab pos="2286000" algn="l"/>
              </a:tabLst>
            </a:pPr>
            <a:r>
              <a:rPr lang="en-US" sz="1800" dirty="0">
                <a:latin typeface="Courier New" pitchFamily="49" charset="0"/>
              </a:rPr>
              <a:t>  long </a:t>
            </a:r>
            <a:r>
              <a:rPr lang="en-US" sz="1800" dirty="0" err="1">
                <a:latin typeface="Courier New" pitchFamily="49" charset="0"/>
              </a:rPr>
              <a:t>i</a:t>
            </a:r>
            <a:r>
              <a:rPr lang="en-US" sz="1800" dirty="0">
                <a:latin typeface="Courier New" pitchFamily="49" charset="0"/>
              </a:rPr>
              <a:t>;</a:t>
            </a:r>
          </a:p>
          <a:p>
            <a:pPr>
              <a:lnSpc>
                <a:spcPct val="100000"/>
              </a:lnSpc>
              <a:tabLst>
                <a:tab pos="914400" algn="l"/>
                <a:tab pos="2286000" algn="l"/>
              </a:tabLst>
            </a:pPr>
            <a:r>
              <a:rPr lang="en-US" sz="1800" dirty="0">
                <a:latin typeface="Courier New" pitchFamily="49" charset="0"/>
              </a:rPr>
              <a:t>  long length = </a:t>
            </a:r>
            <a:r>
              <a:rPr lang="en-US" sz="1800" dirty="0" err="1">
                <a:latin typeface="Courier New" pitchFamily="49" charset="0"/>
              </a:rPr>
              <a:t>vec_length</a:t>
            </a:r>
            <a:r>
              <a:rPr lang="en-US" sz="1800" dirty="0">
                <a:latin typeface="Courier New" pitchFamily="49" charset="0"/>
              </a:rPr>
              <a:t>(v);</a:t>
            </a:r>
          </a:p>
          <a:p>
            <a:pPr>
              <a:lnSpc>
                <a:spcPct val="100000"/>
              </a:lnSpc>
              <a:tabLst>
                <a:tab pos="914400" algn="l"/>
                <a:tab pos="2286000" algn="l"/>
              </a:tabLst>
            </a:pPr>
            <a:r>
              <a:rPr lang="en-US" sz="1800" dirty="0">
                <a:latin typeface="Courier New" pitchFamily="49" charset="0"/>
              </a:rPr>
              <a:t>  </a:t>
            </a:r>
            <a:r>
              <a:rPr lang="en-US" sz="1800" dirty="0" err="1">
                <a:latin typeface="Courier New" pitchFamily="49" charset="0"/>
              </a:rPr>
              <a:t>data_t</a:t>
            </a:r>
            <a:r>
              <a:rPr lang="en-US" sz="1800" dirty="0">
                <a:latin typeface="Courier New" pitchFamily="49" charset="0"/>
              </a:rPr>
              <a:t> *d = </a:t>
            </a:r>
            <a:r>
              <a:rPr lang="en-US" sz="1800" dirty="0" err="1">
                <a:latin typeface="Courier New" pitchFamily="49" charset="0"/>
              </a:rPr>
              <a:t>get_vec_start</a:t>
            </a:r>
            <a:r>
              <a:rPr lang="en-US" sz="1800" dirty="0">
                <a:latin typeface="Courier New" pitchFamily="49" charset="0"/>
              </a:rPr>
              <a:t>(v);</a:t>
            </a:r>
          </a:p>
          <a:p>
            <a:pPr>
              <a:lnSpc>
                <a:spcPct val="100000"/>
              </a:lnSpc>
              <a:tabLst>
                <a:tab pos="914400" algn="l"/>
                <a:tab pos="2286000" algn="l"/>
              </a:tabLst>
            </a:pPr>
            <a:r>
              <a:rPr lang="en-US" sz="1800" dirty="0">
                <a:latin typeface="Courier New" pitchFamily="49" charset="0"/>
              </a:rPr>
              <a:t>  </a:t>
            </a:r>
            <a:r>
              <a:rPr lang="en-US" sz="1800" dirty="0" err="1">
                <a:latin typeface="Courier New" pitchFamily="49" charset="0"/>
              </a:rPr>
              <a:t>data_t</a:t>
            </a:r>
            <a:r>
              <a:rPr lang="en-US" sz="1800" dirty="0">
                <a:latin typeface="Courier New" pitchFamily="49" charset="0"/>
              </a:rPr>
              <a:t> t = IDENT;</a:t>
            </a:r>
          </a:p>
          <a:p>
            <a:pPr>
              <a:lnSpc>
                <a:spcPct val="100000"/>
              </a:lnSpc>
              <a:tabLst>
                <a:tab pos="914400" algn="l"/>
                <a:tab pos="2286000" algn="l"/>
              </a:tabLst>
            </a:pPr>
            <a:r>
              <a:rPr lang="en-US" sz="1800" dirty="0">
                <a:latin typeface="Courier New" pitchFamily="49" charset="0"/>
              </a:rPr>
              <a:t>  for (</a:t>
            </a:r>
            <a:r>
              <a:rPr lang="en-US" sz="1800" dirty="0" err="1">
                <a:latin typeface="Courier New" pitchFamily="49" charset="0"/>
              </a:rPr>
              <a:t>i</a:t>
            </a:r>
            <a:r>
              <a:rPr lang="en-US" sz="1800" dirty="0">
                <a:latin typeface="Courier New" pitchFamily="49" charset="0"/>
              </a:rPr>
              <a:t> = 0; </a:t>
            </a:r>
            <a:r>
              <a:rPr lang="en-US" sz="1800" dirty="0" err="1">
                <a:latin typeface="Courier New" pitchFamily="49" charset="0"/>
              </a:rPr>
              <a:t>i</a:t>
            </a:r>
            <a:r>
              <a:rPr lang="en-US" sz="1800" dirty="0">
                <a:latin typeface="Courier New" pitchFamily="49" charset="0"/>
              </a:rPr>
              <a:t> &lt; length; </a:t>
            </a:r>
            <a:r>
              <a:rPr lang="en-US" sz="1800" dirty="0" err="1">
                <a:latin typeface="Courier New" pitchFamily="49" charset="0"/>
              </a:rPr>
              <a:t>i</a:t>
            </a:r>
            <a:r>
              <a:rPr lang="en-US" sz="1800" dirty="0">
                <a:latin typeface="Courier New" pitchFamily="49" charset="0"/>
              </a:rPr>
              <a:t>++)</a:t>
            </a:r>
          </a:p>
          <a:p>
            <a:pPr>
              <a:lnSpc>
                <a:spcPct val="100000"/>
              </a:lnSpc>
              <a:tabLst>
                <a:tab pos="914400" algn="l"/>
                <a:tab pos="2286000" algn="l"/>
              </a:tabLst>
            </a:pPr>
            <a:r>
              <a:rPr lang="en-US" sz="1800" dirty="0">
                <a:latin typeface="Courier New" pitchFamily="49" charset="0"/>
              </a:rPr>
              <a:t>    t = t OP d[</a:t>
            </a:r>
            <a:r>
              <a:rPr lang="en-US" sz="1800" dirty="0" err="1">
                <a:latin typeface="Courier New" pitchFamily="49" charset="0"/>
              </a:rPr>
              <a:t>i</a:t>
            </a:r>
            <a:r>
              <a:rPr lang="en-US" sz="1800" dirty="0">
                <a:latin typeface="Courier New" pitchFamily="49" charset="0"/>
              </a:rPr>
              <a:t>];</a:t>
            </a:r>
          </a:p>
          <a:p>
            <a:pPr>
              <a:lnSpc>
                <a:spcPct val="100000"/>
              </a:lnSpc>
              <a:tabLst>
                <a:tab pos="914400" algn="l"/>
                <a:tab pos="2286000" algn="l"/>
              </a:tabLst>
            </a:pPr>
            <a:r>
              <a:rPr lang="en-US" sz="1800" dirty="0">
                <a:latin typeface="Courier New" pitchFamily="49" charset="0"/>
              </a:rPr>
              <a:t>  *</a:t>
            </a:r>
            <a:r>
              <a:rPr lang="en-US" sz="1800" dirty="0" err="1">
                <a:latin typeface="Courier New" pitchFamily="49" charset="0"/>
              </a:rPr>
              <a:t>dest</a:t>
            </a:r>
            <a:r>
              <a:rPr lang="en-US" sz="1800" dirty="0">
                <a:latin typeface="Courier New" pitchFamily="49" charset="0"/>
              </a:rPr>
              <a:t> = t;</a:t>
            </a:r>
          </a:p>
          <a:p>
            <a:pPr>
              <a:lnSpc>
                <a:spcPct val="100000"/>
              </a:lnSpc>
              <a:tabLst>
                <a:tab pos="914400" algn="l"/>
                <a:tab pos="2286000" algn="l"/>
              </a:tabLst>
            </a:pPr>
            <a:r>
              <a:rPr lang="en-US" sz="1800" dirty="0">
                <a:latin typeface="Courier New" pitchFamily="49" charset="0"/>
              </a:rPr>
              <a:t>}</a:t>
            </a:r>
          </a:p>
        </p:txBody>
      </p:sp>
    </p:spTree>
    <p:extLst>
      <p:ext uri="{BB962C8B-B14F-4D97-AF65-F5344CB8AC3E}">
        <p14:creationId xmlns:p14="http://schemas.microsoft.com/office/powerpoint/2010/main" val="154404383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p:txBody>
          <a:bodyPr/>
          <a:lstStyle/>
          <a:p>
            <a:r>
              <a:rPr lang="en-US" dirty="0"/>
              <a:t>Effect of Basic Optimizations</a:t>
            </a:r>
          </a:p>
        </p:txBody>
      </p:sp>
      <p:sp>
        <p:nvSpPr>
          <p:cNvPr id="775172" name="Rectangle 4"/>
          <p:cNvSpPr>
            <a:spLocks noChangeArrowheads="1"/>
          </p:cNvSpPr>
          <p:nvPr/>
        </p:nvSpPr>
        <p:spPr bwMode="auto">
          <a:xfrm>
            <a:off x="1295400" y="1331243"/>
            <a:ext cx="5421355" cy="2859757"/>
          </a:xfrm>
          <a:prstGeom prst="rect">
            <a:avLst/>
          </a:prstGeom>
          <a:solidFill>
            <a:srgbClr val="F6F5BD"/>
          </a:solidFill>
          <a:ln w="38100" cmpd="dbl">
            <a:solidFill>
              <a:schemeClr val="tx1"/>
            </a:solidFill>
            <a:miter lim="800000"/>
            <a:headEnd/>
            <a:tailEnd/>
          </a:ln>
          <a:effectLst/>
        </p:spPr>
        <p:txBody>
          <a:bodyPr wrap="none" lIns="90487" tIns="44450" rIns="90487" bIns="44450">
            <a:spAutoFit/>
          </a:bodyPr>
          <a:lstStyle/>
          <a:p>
            <a:pPr>
              <a:lnSpc>
                <a:spcPct val="100000"/>
              </a:lnSpc>
              <a:tabLst>
                <a:tab pos="914400" algn="l"/>
                <a:tab pos="2286000" algn="l"/>
              </a:tabLst>
            </a:pPr>
            <a:r>
              <a:rPr lang="en-US" sz="1800" dirty="0">
                <a:latin typeface="Courier New" pitchFamily="49" charset="0"/>
              </a:rPr>
              <a:t>void combine4(</a:t>
            </a:r>
            <a:r>
              <a:rPr lang="en-US" sz="1800" dirty="0" err="1">
                <a:latin typeface="Courier New" pitchFamily="49" charset="0"/>
              </a:rPr>
              <a:t>vec_ptr</a:t>
            </a:r>
            <a:r>
              <a:rPr lang="en-US" sz="1800" dirty="0">
                <a:latin typeface="Courier New" pitchFamily="49" charset="0"/>
              </a:rPr>
              <a:t> v, </a:t>
            </a:r>
            <a:r>
              <a:rPr lang="en-US" sz="1800" dirty="0" err="1">
                <a:latin typeface="Courier New" pitchFamily="49" charset="0"/>
              </a:rPr>
              <a:t>data_t</a:t>
            </a:r>
            <a:r>
              <a:rPr lang="en-US" sz="1800" dirty="0">
                <a:latin typeface="Courier New" pitchFamily="49" charset="0"/>
              </a:rPr>
              <a:t> *</a:t>
            </a:r>
            <a:r>
              <a:rPr lang="en-US" sz="1800" dirty="0" err="1">
                <a:latin typeface="Courier New" pitchFamily="49" charset="0"/>
              </a:rPr>
              <a:t>dest</a:t>
            </a:r>
            <a:r>
              <a:rPr lang="en-US" sz="1800" dirty="0">
                <a:latin typeface="Courier New" pitchFamily="49" charset="0"/>
              </a:rPr>
              <a:t>)</a:t>
            </a:r>
          </a:p>
          <a:p>
            <a:pPr>
              <a:lnSpc>
                <a:spcPct val="100000"/>
              </a:lnSpc>
              <a:tabLst>
                <a:tab pos="914400" algn="l"/>
                <a:tab pos="2286000" algn="l"/>
              </a:tabLst>
            </a:pPr>
            <a:r>
              <a:rPr lang="en-US" sz="1800" dirty="0">
                <a:latin typeface="Courier New" pitchFamily="49" charset="0"/>
              </a:rPr>
              <a:t>{</a:t>
            </a:r>
          </a:p>
          <a:p>
            <a:pPr>
              <a:lnSpc>
                <a:spcPct val="100000"/>
              </a:lnSpc>
              <a:tabLst>
                <a:tab pos="914400" algn="l"/>
                <a:tab pos="2286000" algn="l"/>
              </a:tabLst>
            </a:pPr>
            <a:r>
              <a:rPr lang="en-US" sz="1800" dirty="0">
                <a:latin typeface="Courier New" pitchFamily="49" charset="0"/>
              </a:rPr>
              <a:t>  long </a:t>
            </a:r>
            <a:r>
              <a:rPr lang="en-US" sz="1800" dirty="0" err="1">
                <a:latin typeface="Courier New" pitchFamily="49" charset="0"/>
              </a:rPr>
              <a:t>i</a:t>
            </a:r>
            <a:r>
              <a:rPr lang="en-US" sz="1800" dirty="0">
                <a:latin typeface="Courier New" pitchFamily="49" charset="0"/>
              </a:rPr>
              <a:t>;</a:t>
            </a:r>
          </a:p>
          <a:p>
            <a:pPr>
              <a:lnSpc>
                <a:spcPct val="100000"/>
              </a:lnSpc>
              <a:tabLst>
                <a:tab pos="914400" algn="l"/>
                <a:tab pos="2286000" algn="l"/>
              </a:tabLst>
            </a:pPr>
            <a:r>
              <a:rPr lang="en-US" sz="1800" dirty="0">
                <a:latin typeface="Courier New" pitchFamily="49" charset="0"/>
              </a:rPr>
              <a:t>  long length = </a:t>
            </a:r>
            <a:r>
              <a:rPr lang="en-US" sz="1800" dirty="0" err="1">
                <a:latin typeface="Courier New" pitchFamily="49" charset="0"/>
              </a:rPr>
              <a:t>vec_length</a:t>
            </a:r>
            <a:r>
              <a:rPr lang="en-US" sz="1800" dirty="0">
                <a:latin typeface="Courier New" pitchFamily="49" charset="0"/>
              </a:rPr>
              <a:t>(v);</a:t>
            </a:r>
          </a:p>
          <a:p>
            <a:pPr>
              <a:lnSpc>
                <a:spcPct val="100000"/>
              </a:lnSpc>
              <a:tabLst>
                <a:tab pos="914400" algn="l"/>
                <a:tab pos="2286000" algn="l"/>
              </a:tabLst>
            </a:pPr>
            <a:r>
              <a:rPr lang="en-US" sz="1800" dirty="0">
                <a:latin typeface="Courier New" pitchFamily="49" charset="0"/>
              </a:rPr>
              <a:t>  </a:t>
            </a:r>
            <a:r>
              <a:rPr lang="en-US" sz="1800" dirty="0" err="1">
                <a:latin typeface="Courier New" pitchFamily="49" charset="0"/>
              </a:rPr>
              <a:t>data_t</a:t>
            </a:r>
            <a:r>
              <a:rPr lang="en-US" sz="1800" dirty="0">
                <a:latin typeface="Courier New" pitchFamily="49" charset="0"/>
              </a:rPr>
              <a:t> *d = </a:t>
            </a:r>
            <a:r>
              <a:rPr lang="en-US" sz="1800" dirty="0" err="1">
                <a:latin typeface="Courier New" pitchFamily="49" charset="0"/>
              </a:rPr>
              <a:t>get_vec_start</a:t>
            </a:r>
            <a:r>
              <a:rPr lang="en-US" sz="1800" dirty="0">
                <a:latin typeface="Courier New" pitchFamily="49" charset="0"/>
              </a:rPr>
              <a:t>(v);</a:t>
            </a:r>
          </a:p>
          <a:p>
            <a:pPr>
              <a:lnSpc>
                <a:spcPct val="100000"/>
              </a:lnSpc>
              <a:tabLst>
                <a:tab pos="914400" algn="l"/>
                <a:tab pos="2286000" algn="l"/>
              </a:tabLst>
            </a:pPr>
            <a:r>
              <a:rPr lang="en-US" sz="1800" dirty="0">
                <a:latin typeface="Courier New" pitchFamily="49" charset="0"/>
              </a:rPr>
              <a:t>  </a:t>
            </a:r>
            <a:r>
              <a:rPr lang="en-US" sz="1800" dirty="0" err="1">
                <a:latin typeface="Courier New" pitchFamily="49" charset="0"/>
              </a:rPr>
              <a:t>data_t</a:t>
            </a:r>
            <a:r>
              <a:rPr lang="en-US" sz="1800" dirty="0">
                <a:latin typeface="Courier New" pitchFamily="49" charset="0"/>
              </a:rPr>
              <a:t> t = IDENT;</a:t>
            </a:r>
          </a:p>
          <a:p>
            <a:pPr>
              <a:lnSpc>
                <a:spcPct val="100000"/>
              </a:lnSpc>
              <a:tabLst>
                <a:tab pos="914400" algn="l"/>
                <a:tab pos="2286000" algn="l"/>
              </a:tabLst>
            </a:pPr>
            <a:r>
              <a:rPr lang="en-US" sz="1800" dirty="0">
                <a:latin typeface="Courier New" pitchFamily="49" charset="0"/>
              </a:rPr>
              <a:t>  for (</a:t>
            </a:r>
            <a:r>
              <a:rPr lang="en-US" sz="1800" dirty="0" err="1">
                <a:latin typeface="Courier New" pitchFamily="49" charset="0"/>
              </a:rPr>
              <a:t>i</a:t>
            </a:r>
            <a:r>
              <a:rPr lang="en-US" sz="1800" dirty="0">
                <a:latin typeface="Courier New" pitchFamily="49" charset="0"/>
              </a:rPr>
              <a:t> = 0; </a:t>
            </a:r>
            <a:r>
              <a:rPr lang="en-US" sz="1800" dirty="0" err="1">
                <a:latin typeface="Courier New" pitchFamily="49" charset="0"/>
              </a:rPr>
              <a:t>i</a:t>
            </a:r>
            <a:r>
              <a:rPr lang="en-US" sz="1800" dirty="0">
                <a:latin typeface="Courier New" pitchFamily="49" charset="0"/>
              </a:rPr>
              <a:t> &lt; length; </a:t>
            </a:r>
            <a:r>
              <a:rPr lang="en-US" sz="1800" dirty="0" err="1">
                <a:latin typeface="Courier New" pitchFamily="49" charset="0"/>
              </a:rPr>
              <a:t>i</a:t>
            </a:r>
            <a:r>
              <a:rPr lang="en-US" sz="1800" dirty="0">
                <a:latin typeface="Courier New" pitchFamily="49" charset="0"/>
              </a:rPr>
              <a:t>++)</a:t>
            </a:r>
          </a:p>
          <a:p>
            <a:pPr>
              <a:lnSpc>
                <a:spcPct val="100000"/>
              </a:lnSpc>
              <a:tabLst>
                <a:tab pos="914400" algn="l"/>
                <a:tab pos="2286000" algn="l"/>
              </a:tabLst>
            </a:pPr>
            <a:r>
              <a:rPr lang="en-US" sz="1800" dirty="0">
                <a:latin typeface="Courier New" pitchFamily="49" charset="0"/>
              </a:rPr>
              <a:t>    t = t OP d[</a:t>
            </a:r>
            <a:r>
              <a:rPr lang="en-US" sz="1800" dirty="0" err="1">
                <a:latin typeface="Courier New" pitchFamily="49" charset="0"/>
              </a:rPr>
              <a:t>i</a:t>
            </a:r>
            <a:r>
              <a:rPr lang="en-US" sz="1800" dirty="0">
                <a:latin typeface="Courier New" pitchFamily="49" charset="0"/>
              </a:rPr>
              <a:t>];</a:t>
            </a:r>
          </a:p>
          <a:p>
            <a:pPr>
              <a:lnSpc>
                <a:spcPct val="100000"/>
              </a:lnSpc>
              <a:tabLst>
                <a:tab pos="914400" algn="l"/>
                <a:tab pos="2286000" algn="l"/>
              </a:tabLst>
            </a:pPr>
            <a:r>
              <a:rPr lang="en-US" sz="1800" dirty="0">
                <a:latin typeface="Courier New" pitchFamily="49" charset="0"/>
              </a:rPr>
              <a:t>  *</a:t>
            </a:r>
            <a:r>
              <a:rPr lang="en-US" sz="1800" dirty="0" err="1">
                <a:latin typeface="Courier New" pitchFamily="49" charset="0"/>
              </a:rPr>
              <a:t>dest</a:t>
            </a:r>
            <a:r>
              <a:rPr lang="en-US" sz="1800" dirty="0">
                <a:latin typeface="Courier New" pitchFamily="49" charset="0"/>
              </a:rPr>
              <a:t> = t;</a:t>
            </a:r>
          </a:p>
          <a:p>
            <a:pPr>
              <a:lnSpc>
                <a:spcPct val="100000"/>
              </a:lnSpc>
              <a:tabLst>
                <a:tab pos="914400" algn="l"/>
                <a:tab pos="2286000" algn="l"/>
              </a:tabLst>
            </a:pPr>
            <a:r>
              <a:rPr lang="en-US" sz="1800" dirty="0">
                <a:latin typeface="Courier New" pitchFamily="49" charset="0"/>
              </a:rPr>
              <a:t>}</a:t>
            </a:r>
          </a:p>
        </p:txBody>
      </p:sp>
      <p:graphicFrame>
        <p:nvGraphicFramePr>
          <p:cNvPr id="4" name="Group 49">
            <a:extLst>
              <a:ext uri="{FF2B5EF4-FFF2-40B4-BE49-F238E27FC236}">
                <a16:creationId xmlns:a16="http://schemas.microsoft.com/office/drawing/2014/main" id="{E83DA316-770C-9750-356D-0C7EE2F1708B}"/>
              </a:ext>
            </a:extLst>
          </p:cNvPr>
          <p:cNvGraphicFramePr>
            <a:graphicFrameLocks noGrp="1"/>
          </p:cNvGraphicFramePr>
          <p:nvPr/>
        </p:nvGraphicFramePr>
        <p:xfrm>
          <a:off x="396875" y="4267200"/>
          <a:ext cx="8229600" cy="2327275"/>
        </p:xfrm>
        <a:graphic>
          <a:graphicData uri="http://schemas.openxmlformats.org/drawingml/2006/table">
            <a:tbl>
              <a:tblPr/>
              <a:tblGrid>
                <a:gridCol w="2362200">
                  <a:extLst>
                    <a:ext uri="{9D8B030D-6E8A-4147-A177-3AD203B41FA5}">
                      <a16:colId xmlns:a16="http://schemas.microsoft.com/office/drawing/2014/main" val="20000"/>
                    </a:ext>
                  </a:extLst>
                </a:gridCol>
                <a:gridCol w="1466850">
                  <a:extLst>
                    <a:ext uri="{9D8B030D-6E8A-4147-A177-3AD203B41FA5}">
                      <a16:colId xmlns:a16="http://schemas.microsoft.com/office/drawing/2014/main" val="20001"/>
                    </a:ext>
                  </a:extLst>
                </a:gridCol>
                <a:gridCol w="1466850">
                  <a:extLst>
                    <a:ext uri="{9D8B030D-6E8A-4147-A177-3AD203B41FA5}">
                      <a16:colId xmlns:a16="http://schemas.microsoft.com/office/drawing/2014/main" val="20002"/>
                    </a:ext>
                  </a:extLst>
                </a:gridCol>
                <a:gridCol w="1466850">
                  <a:extLst>
                    <a:ext uri="{9D8B030D-6E8A-4147-A177-3AD203B41FA5}">
                      <a16:colId xmlns:a16="http://schemas.microsoft.com/office/drawing/2014/main" val="20003"/>
                    </a:ext>
                  </a:extLst>
                </a:gridCol>
                <a:gridCol w="1466850">
                  <a:extLst>
                    <a:ext uri="{9D8B030D-6E8A-4147-A177-3AD203B41FA5}">
                      <a16:colId xmlns:a16="http://schemas.microsoft.com/office/drawing/2014/main" val="20004"/>
                    </a:ext>
                  </a:extLst>
                </a:gridCol>
              </a:tblGrid>
              <a:tr h="390525">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Calibri" panose="020F0502020204030204" pitchFamily="34" charset="0"/>
                        </a:rPr>
                        <a:t>Method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Calibri" panose="020F0502020204030204" pitchFamily="34" charset="0"/>
                        </a:rPr>
                        <a:t>Integer</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Calibri" panose="020F0502020204030204" pitchFamily="34" charset="0"/>
                        </a:rPr>
                        <a:t>Double FP</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extLst>
                  <a:ext uri="{0D108BD9-81ED-4DB2-BD59-A6C34878D82A}">
                    <a16:rowId xmlns:a16="http://schemas.microsoft.com/office/drawing/2014/main" val="10000"/>
                  </a:ext>
                </a:extLst>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Calibri" panose="020F0502020204030204" pitchFamily="34" charset="0"/>
                        </a:rPr>
                        <a:t>Operation</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Calibri" panose="020F0502020204030204"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a:ln>
                            <a:noFill/>
                          </a:ln>
                          <a:solidFill>
                            <a:srgbClr val="C00000"/>
                          </a:solidFill>
                          <a:effectLst/>
                          <a:latin typeface="Calibri" panose="020F0502020204030204" pitchFamily="34" charset="0"/>
                        </a:rPr>
                        <a:t>Mult</a:t>
                      </a:r>
                      <a:endParaRPr kumimoji="0" lang="en-US" sz="1800" b="1" i="0" u="none" strike="noStrike" cap="none" normalizeH="0" baseline="0" dirty="0">
                        <a:ln>
                          <a:noFill/>
                        </a:ln>
                        <a:solidFill>
                          <a:srgbClr val="C00000"/>
                        </a:solidFill>
                        <a:effectLst/>
                        <a:latin typeface="Calibri" panose="020F0502020204030204"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Calibri" panose="020F0502020204030204"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a:ln>
                            <a:noFill/>
                          </a:ln>
                          <a:solidFill>
                            <a:srgbClr val="C00000"/>
                          </a:solidFill>
                          <a:effectLst/>
                          <a:latin typeface="Calibri" panose="020F0502020204030204" pitchFamily="34" charset="0"/>
                        </a:rPr>
                        <a:t>Mult</a:t>
                      </a:r>
                      <a:endParaRPr kumimoji="0" lang="en-US" sz="1800" b="1" i="0" u="none" strike="noStrike" cap="none" normalizeH="0" baseline="0" dirty="0">
                        <a:ln>
                          <a:noFill/>
                        </a:ln>
                        <a:solidFill>
                          <a:srgbClr val="C00000"/>
                        </a:solidFill>
                        <a:effectLst/>
                        <a:latin typeface="Calibri" panose="020F0502020204030204" pitchFamily="34" charset="0"/>
                      </a:endParaRP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1"/>
                  </a:ext>
                </a:extLst>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Combine1 </a:t>
                      </a:r>
                      <a:r>
                        <a:rPr kumimoji="0" lang="en-US" sz="1800" b="1" i="0" u="none" strike="noStrike" cap="none" normalizeH="0" baseline="0" dirty="0" err="1">
                          <a:ln>
                            <a:noFill/>
                          </a:ln>
                          <a:solidFill>
                            <a:schemeClr val="tx1"/>
                          </a:solidFill>
                          <a:effectLst/>
                          <a:latin typeface="Calibri" panose="020F0502020204030204" pitchFamily="34" charset="0"/>
                        </a:rPr>
                        <a:t>unoptimized</a:t>
                      </a:r>
                      <a:endParaRPr kumimoji="0" lang="en-US" sz="1800" b="1" i="0" u="none" strike="noStrike" cap="none" normalizeH="0" baseline="0" dirty="0">
                        <a:ln>
                          <a:noFill/>
                        </a:ln>
                        <a:solidFill>
                          <a:schemeClr val="tx1"/>
                        </a:solidFill>
                        <a:effectLst/>
                        <a:latin typeface="Calibri" panose="020F0502020204030204" pitchFamily="34" charset="0"/>
                      </a:endParaRP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22.68</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20.02</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19.98</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20.18</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2"/>
                  </a:ext>
                </a:extLst>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Combine1 –O1</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10.12</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10.12</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10.17</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11.14</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3"/>
                  </a:ext>
                </a:extLst>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Combine1 –O3</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4.5</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4.5</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6</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7.8</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2395414996"/>
                  </a:ext>
                </a:extLst>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Combine4</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1.27</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5.01</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4219735563"/>
                  </a:ext>
                </a:extLst>
              </a:tr>
            </a:tbl>
          </a:graphicData>
        </a:graphic>
      </p:graphicFrame>
    </p:spTree>
    <p:extLst>
      <p:ext uri="{BB962C8B-B14F-4D97-AF65-F5344CB8AC3E}">
        <p14:creationId xmlns:p14="http://schemas.microsoft.com/office/powerpoint/2010/main" val="1549490701"/>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xfrm>
            <a:off x="357018" y="304800"/>
            <a:ext cx="8558382" cy="762000"/>
          </a:xfrm>
        </p:spPr>
        <p:txBody>
          <a:bodyPr/>
          <a:lstStyle/>
          <a:p>
            <a:pPr eaLnBrk="1" hangingPunct="1">
              <a:defRPr/>
            </a:pPr>
            <a:r>
              <a:rPr lang="en-US" sz="3200" dirty="0"/>
              <a:t>Loop Unrolling</a:t>
            </a:r>
            <a:endParaRPr lang="en-US" sz="3200" dirty="0">
              <a:solidFill>
                <a:srgbClr val="0070C0"/>
              </a:solidFill>
            </a:endParaRPr>
          </a:p>
        </p:txBody>
      </p:sp>
      <p:sp>
        <p:nvSpPr>
          <p:cNvPr id="26628" name="Rectangle 4"/>
          <p:cNvSpPr>
            <a:spLocks noChangeArrowheads="1"/>
          </p:cNvSpPr>
          <p:nvPr/>
        </p:nvSpPr>
        <p:spPr bwMode="auto">
          <a:xfrm>
            <a:off x="1715209" y="1295400"/>
            <a:ext cx="5842000" cy="4772025"/>
          </a:xfrm>
          <a:prstGeom prst="rect">
            <a:avLst/>
          </a:prstGeom>
          <a:solidFill>
            <a:srgbClr val="F6F5BD"/>
          </a:solidFill>
          <a:ln w="12700" cmpd="dbl">
            <a:solidFill>
              <a:schemeClr val="tx1"/>
            </a:solidFill>
            <a:miter lim="800000"/>
            <a:headEnd/>
            <a:tailEnd/>
          </a:ln>
        </p:spPr>
        <p:txBody>
          <a:bodyPr wrap="none" lIns="90487" tIns="44450" rIns="90487" bIns="44450">
            <a:spAutoFit/>
          </a:bodyPr>
          <a:lstStyle/>
          <a:p>
            <a:pPr>
              <a:lnSpc>
                <a:spcPct val="100000"/>
              </a:lnSpc>
              <a:tabLst>
                <a:tab pos="914400" algn="l"/>
                <a:tab pos="2286000" algn="l"/>
              </a:tabLst>
            </a:pPr>
            <a:r>
              <a:rPr lang="en-US" sz="1600" dirty="0">
                <a:latin typeface="Courier New" pitchFamily="49" charset="0"/>
              </a:rPr>
              <a:t>void unroll2a_combine(</a:t>
            </a:r>
            <a:r>
              <a:rPr lang="en-US" sz="1600" dirty="0" err="1">
                <a:latin typeface="Courier New" pitchFamily="49" charset="0"/>
              </a:rPr>
              <a:t>vec_ptr</a:t>
            </a:r>
            <a:r>
              <a:rPr lang="en-US" sz="1600" dirty="0">
                <a:latin typeface="Courier New" pitchFamily="49" charset="0"/>
              </a:rPr>
              <a:t> v, </a:t>
            </a:r>
            <a:r>
              <a:rPr lang="en-US" sz="1600" dirty="0" err="1">
                <a:latin typeface="Courier New" pitchFamily="49" charset="0"/>
              </a:rPr>
              <a:t>data_t</a:t>
            </a:r>
            <a:r>
              <a:rPr lang="en-US" sz="1600" dirty="0">
                <a:latin typeface="Courier New" pitchFamily="49" charset="0"/>
              </a:rPr>
              <a:t> *</a:t>
            </a:r>
            <a:r>
              <a:rPr lang="en-US" sz="1600" dirty="0" err="1">
                <a:latin typeface="Courier New" pitchFamily="49" charset="0"/>
              </a:rPr>
              <a:t>dest</a:t>
            </a:r>
            <a:r>
              <a:rPr lang="en-US" sz="1600" dirty="0">
                <a:latin typeface="Courier New" pitchFamily="49" charset="0"/>
              </a:rPr>
              <a:t>)</a:t>
            </a:r>
          </a:p>
          <a:p>
            <a:pPr>
              <a:lnSpc>
                <a:spcPct val="100000"/>
              </a:lnSpc>
              <a:tabLst>
                <a:tab pos="914400" algn="l"/>
                <a:tab pos="2286000" algn="l"/>
              </a:tabLst>
            </a:pPr>
            <a:r>
              <a:rPr lang="en-US" sz="1600" dirty="0">
                <a:latin typeface="Courier New" pitchFamily="49" charset="0"/>
              </a:rPr>
              <a:t>{</a:t>
            </a:r>
          </a:p>
          <a:p>
            <a:pPr>
              <a:lnSpc>
                <a:spcPct val="100000"/>
              </a:lnSpc>
              <a:tabLst>
                <a:tab pos="914400" algn="l"/>
                <a:tab pos="2286000" algn="l"/>
              </a:tabLst>
            </a:pPr>
            <a:r>
              <a:rPr lang="en-US" sz="1600" dirty="0">
                <a:latin typeface="Courier New" pitchFamily="49" charset="0"/>
              </a:rPr>
              <a:t>    long length = </a:t>
            </a:r>
            <a:r>
              <a:rPr lang="en-US" sz="1600" dirty="0" err="1">
                <a:latin typeface="Courier New" pitchFamily="49" charset="0"/>
              </a:rPr>
              <a:t>vec_length</a:t>
            </a:r>
            <a:r>
              <a:rPr lang="en-US" sz="1600" dirty="0">
                <a:latin typeface="Courier New" pitchFamily="49" charset="0"/>
              </a:rPr>
              <a:t>(v);</a:t>
            </a:r>
          </a:p>
          <a:p>
            <a:pPr>
              <a:lnSpc>
                <a:spcPct val="100000"/>
              </a:lnSpc>
              <a:tabLst>
                <a:tab pos="914400" algn="l"/>
                <a:tab pos="2286000" algn="l"/>
              </a:tabLst>
            </a:pPr>
            <a:r>
              <a:rPr lang="en-US" sz="1600" dirty="0">
                <a:latin typeface="Courier New" pitchFamily="49" charset="0"/>
              </a:rPr>
              <a:t>    long limit = length-1;</a:t>
            </a:r>
          </a:p>
          <a:p>
            <a:pPr>
              <a:lnSpc>
                <a:spcPct val="100000"/>
              </a:lnSpc>
              <a:tabLst>
                <a:tab pos="914400" algn="l"/>
                <a:tab pos="2286000" algn="l"/>
              </a:tabLst>
            </a:pPr>
            <a:r>
              <a:rPr lang="en-US" sz="1600" dirty="0">
                <a:latin typeface="Courier New" pitchFamily="49" charset="0"/>
              </a:rPr>
              <a:t>    </a:t>
            </a:r>
            <a:r>
              <a:rPr lang="en-US" sz="1600" dirty="0" err="1">
                <a:latin typeface="Courier New" pitchFamily="49" charset="0"/>
              </a:rPr>
              <a:t>data_t</a:t>
            </a:r>
            <a:r>
              <a:rPr lang="en-US" sz="1600" dirty="0">
                <a:latin typeface="Courier New" pitchFamily="49" charset="0"/>
              </a:rPr>
              <a:t> *d = </a:t>
            </a:r>
            <a:r>
              <a:rPr lang="en-US" sz="1600" dirty="0" err="1">
                <a:latin typeface="Courier New" pitchFamily="49" charset="0"/>
              </a:rPr>
              <a:t>get_vec_start</a:t>
            </a:r>
            <a:r>
              <a:rPr lang="en-US" sz="1600" dirty="0">
                <a:latin typeface="Courier New" pitchFamily="49" charset="0"/>
              </a:rPr>
              <a:t>(v);</a:t>
            </a:r>
          </a:p>
          <a:p>
            <a:pPr>
              <a:lnSpc>
                <a:spcPct val="100000"/>
              </a:lnSpc>
              <a:tabLst>
                <a:tab pos="914400" algn="l"/>
                <a:tab pos="2286000" algn="l"/>
              </a:tabLst>
            </a:pPr>
            <a:r>
              <a:rPr lang="en-US" sz="1600" dirty="0">
                <a:latin typeface="Courier New" pitchFamily="49" charset="0"/>
              </a:rPr>
              <a:t>    </a:t>
            </a:r>
            <a:r>
              <a:rPr lang="en-US" sz="1600" dirty="0" err="1">
                <a:latin typeface="Courier New" pitchFamily="49" charset="0"/>
              </a:rPr>
              <a:t>data_t</a:t>
            </a:r>
            <a:r>
              <a:rPr lang="en-US" sz="1600" dirty="0">
                <a:latin typeface="Courier New" pitchFamily="49" charset="0"/>
              </a:rPr>
              <a:t> x0 = IDENT;</a:t>
            </a:r>
          </a:p>
          <a:p>
            <a:pPr>
              <a:lnSpc>
                <a:spcPct val="100000"/>
              </a:lnSpc>
              <a:tabLst>
                <a:tab pos="914400" algn="l"/>
                <a:tab pos="2286000" algn="l"/>
              </a:tabLst>
            </a:pPr>
            <a:r>
              <a:rPr lang="en-US" sz="1600" dirty="0">
                <a:latin typeface="Courier New" pitchFamily="49" charset="0"/>
              </a:rPr>
              <a:t>    </a:t>
            </a:r>
            <a:r>
              <a:rPr lang="en-US" sz="1600" dirty="0" err="1">
                <a:latin typeface="Courier New" pitchFamily="49" charset="0"/>
              </a:rPr>
              <a:t>data_t</a:t>
            </a:r>
            <a:r>
              <a:rPr lang="en-US" sz="1600" dirty="0">
                <a:latin typeface="Courier New" pitchFamily="49" charset="0"/>
              </a:rPr>
              <a:t> x1 = IDENT;</a:t>
            </a:r>
          </a:p>
          <a:p>
            <a:pPr>
              <a:lnSpc>
                <a:spcPct val="100000"/>
              </a:lnSpc>
              <a:tabLst>
                <a:tab pos="914400" algn="l"/>
                <a:tab pos="2286000" algn="l"/>
              </a:tabLst>
            </a:pPr>
            <a:r>
              <a:rPr lang="en-US" sz="1600" dirty="0">
                <a:latin typeface="Courier New" pitchFamily="49" charset="0"/>
              </a:rPr>
              <a:t>    long </a:t>
            </a:r>
            <a:r>
              <a:rPr lang="en-US" sz="1600" dirty="0" err="1">
                <a:latin typeface="Courier New" pitchFamily="49" charset="0"/>
              </a:rPr>
              <a:t>i</a:t>
            </a:r>
            <a:r>
              <a:rPr lang="en-US" sz="1600" dirty="0">
                <a:latin typeface="Courier New" pitchFamily="49" charset="0"/>
              </a:rPr>
              <a:t>;</a:t>
            </a:r>
          </a:p>
          <a:p>
            <a:pPr>
              <a:lnSpc>
                <a:spcPct val="100000"/>
              </a:lnSpc>
              <a:tabLst>
                <a:tab pos="914400" algn="l"/>
                <a:tab pos="2286000" algn="l"/>
              </a:tabLst>
            </a:pPr>
            <a:r>
              <a:rPr lang="en-US" sz="1600" dirty="0">
                <a:latin typeface="Courier New" pitchFamily="49" charset="0"/>
              </a:rPr>
              <a:t>    /* Combine 2 elements at a time */</a:t>
            </a:r>
          </a:p>
          <a:p>
            <a:pPr>
              <a:lnSpc>
                <a:spcPct val="100000"/>
              </a:lnSpc>
              <a:tabLst>
                <a:tab pos="914400" algn="l"/>
                <a:tab pos="2286000" algn="l"/>
              </a:tabLst>
            </a:pPr>
            <a:r>
              <a:rPr lang="en-US" sz="1600" dirty="0">
                <a:latin typeface="Courier New" pitchFamily="49" charset="0"/>
              </a:rPr>
              <a:t>    </a:t>
            </a:r>
            <a:r>
              <a:rPr lang="en-US" sz="1600" dirty="0">
                <a:solidFill>
                  <a:srgbClr val="A50021"/>
                </a:solidFill>
                <a:latin typeface="Courier New" pitchFamily="49" charset="0"/>
              </a:rPr>
              <a:t>for (</a:t>
            </a:r>
            <a:r>
              <a:rPr lang="en-US" sz="1600" dirty="0" err="1">
                <a:solidFill>
                  <a:srgbClr val="A50021"/>
                </a:solidFill>
                <a:latin typeface="Courier New" pitchFamily="49" charset="0"/>
              </a:rPr>
              <a:t>i</a:t>
            </a:r>
            <a:r>
              <a:rPr lang="en-US" sz="1600" dirty="0">
                <a:solidFill>
                  <a:srgbClr val="A50021"/>
                </a:solidFill>
                <a:latin typeface="Courier New" pitchFamily="49" charset="0"/>
              </a:rPr>
              <a:t> = 0; </a:t>
            </a:r>
            <a:r>
              <a:rPr lang="en-US" sz="1600" dirty="0" err="1">
                <a:solidFill>
                  <a:srgbClr val="A50021"/>
                </a:solidFill>
                <a:latin typeface="Courier New" pitchFamily="49" charset="0"/>
              </a:rPr>
              <a:t>i</a:t>
            </a:r>
            <a:r>
              <a:rPr lang="en-US" sz="1600" dirty="0">
                <a:solidFill>
                  <a:srgbClr val="A50021"/>
                </a:solidFill>
                <a:latin typeface="Courier New" pitchFamily="49" charset="0"/>
              </a:rPr>
              <a:t> &lt; limit; </a:t>
            </a:r>
            <a:r>
              <a:rPr lang="en-US" sz="1600" dirty="0" err="1">
                <a:solidFill>
                  <a:srgbClr val="A50021"/>
                </a:solidFill>
                <a:latin typeface="Courier New" pitchFamily="49" charset="0"/>
              </a:rPr>
              <a:t>i</a:t>
            </a:r>
            <a:r>
              <a:rPr lang="en-US" sz="1600" dirty="0">
                <a:solidFill>
                  <a:srgbClr val="A50021"/>
                </a:solidFill>
                <a:latin typeface="Courier New" pitchFamily="49" charset="0"/>
              </a:rPr>
              <a:t>+=2) {</a:t>
            </a:r>
          </a:p>
          <a:p>
            <a:pPr>
              <a:lnSpc>
                <a:spcPct val="100000"/>
              </a:lnSpc>
              <a:tabLst>
                <a:tab pos="914400" algn="l"/>
                <a:tab pos="2286000" algn="l"/>
              </a:tabLst>
            </a:pPr>
            <a:r>
              <a:rPr lang="en-US" sz="1600" dirty="0">
                <a:solidFill>
                  <a:srgbClr val="A50021"/>
                </a:solidFill>
                <a:latin typeface="Courier New" pitchFamily="49" charset="0"/>
              </a:rPr>
              <a:t>       x0 = x0 OP d[</a:t>
            </a:r>
            <a:r>
              <a:rPr lang="en-US" sz="1600" dirty="0" err="1">
                <a:solidFill>
                  <a:srgbClr val="A50021"/>
                </a:solidFill>
                <a:latin typeface="Courier New" pitchFamily="49" charset="0"/>
              </a:rPr>
              <a:t>i</a:t>
            </a:r>
            <a:r>
              <a:rPr lang="en-US" sz="1600" dirty="0">
                <a:solidFill>
                  <a:srgbClr val="A50021"/>
                </a:solidFill>
                <a:latin typeface="Courier New" pitchFamily="49" charset="0"/>
              </a:rPr>
              <a:t>];</a:t>
            </a:r>
          </a:p>
          <a:p>
            <a:pPr>
              <a:lnSpc>
                <a:spcPct val="100000"/>
              </a:lnSpc>
              <a:tabLst>
                <a:tab pos="914400" algn="l"/>
                <a:tab pos="2286000" algn="l"/>
              </a:tabLst>
            </a:pPr>
            <a:r>
              <a:rPr lang="en-US" sz="1600" dirty="0">
                <a:solidFill>
                  <a:srgbClr val="A50021"/>
                </a:solidFill>
                <a:latin typeface="Courier New" pitchFamily="49" charset="0"/>
              </a:rPr>
              <a:t>       x1 = x1 OP d[i+1];</a:t>
            </a:r>
          </a:p>
          <a:p>
            <a:pPr>
              <a:lnSpc>
                <a:spcPct val="100000"/>
              </a:lnSpc>
              <a:tabLst>
                <a:tab pos="914400" algn="l"/>
                <a:tab pos="2286000" algn="l"/>
              </a:tabLst>
            </a:pPr>
            <a:r>
              <a:rPr lang="en-US" sz="1600" dirty="0">
                <a:solidFill>
                  <a:srgbClr val="A50021"/>
                </a:solidFill>
                <a:latin typeface="Courier New" pitchFamily="49" charset="0"/>
              </a:rPr>
              <a:t>    }</a:t>
            </a:r>
          </a:p>
          <a:p>
            <a:pPr>
              <a:lnSpc>
                <a:spcPct val="100000"/>
              </a:lnSpc>
              <a:tabLst>
                <a:tab pos="914400" algn="l"/>
                <a:tab pos="2286000" algn="l"/>
              </a:tabLst>
            </a:pPr>
            <a:r>
              <a:rPr lang="en-US" sz="1600" dirty="0">
                <a:latin typeface="Courier New" pitchFamily="49" charset="0"/>
              </a:rPr>
              <a:t>    /* Finish any remaining elements */</a:t>
            </a:r>
          </a:p>
          <a:p>
            <a:pPr>
              <a:lnSpc>
                <a:spcPct val="100000"/>
              </a:lnSpc>
              <a:tabLst>
                <a:tab pos="914400" algn="l"/>
                <a:tab pos="2286000" algn="l"/>
              </a:tabLst>
            </a:pPr>
            <a:r>
              <a:rPr lang="en-US" sz="1600" dirty="0">
                <a:latin typeface="Courier New" pitchFamily="49" charset="0"/>
              </a:rPr>
              <a:t>    for (; </a:t>
            </a:r>
            <a:r>
              <a:rPr lang="en-US" sz="1600" dirty="0" err="1">
                <a:latin typeface="Courier New" pitchFamily="49" charset="0"/>
              </a:rPr>
              <a:t>i</a:t>
            </a:r>
            <a:r>
              <a:rPr lang="en-US" sz="1600" dirty="0">
                <a:latin typeface="Courier New" pitchFamily="49" charset="0"/>
              </a:rPr>
              <a:t> &lt; length; </a:t>
            </a:r>
            <a:r>
              <a:rPr lang="en-US" sz="1600" dirty="0" err="1">
                <a:latin typeface="Courier New" pitchFamily="49" charset="0"/>
              </a:rPr>
              <a:t>i</a:t>
            </a:r>
            <a:r>
              <a:rPr lang="en-US" sz="1600" dirty="0">
                <a:latin typeface="Courier New" pitchFamily="49" charset="0"/>
              </a:rPr>
              <a:t>++) {</a:t>
            </a:r>
          </a:p>
          <a:p>
            <a:pPr>
              <a:lnSpc>
                <a:spcPct val="100000"/>
              </a:lnSpc>
              <a:tabLst>
                <a:tab pos="914400" algn="l"/>
                <a:tab pos="2286000" algn="l"/>
              </a:tabLst>
            </a:pPr>
            <a:r>
              <a:rPr lang="en-US" sz="1600" dirty="0">
                <a:latin typeface="Courier New" pitchFamily="49" charset="0"/>
              </a:rPr>
              <a:t>	x0 = x0 OP d[</a:t>
            </a:r>
            <a:r>
              <a:rPr lang="en-US" sz="1600" dirty="0" err="1">
                <a:latin typeface="Courier New" pitchFamily="49" charset="0"/>
              </a:rPr>
              <a:t>i</a:t>
            </a:r>
            <a:r>
              <a:rPr lang="en-US" sz="1600" dirty="0">
                <a:latin typeface="Courier New" pitchFamily="49" charset="0"/>
              </a:rPr>
              <a:t>];</a:t>
            </a:r>
          </a:p>
          <a:p>
            <a:pPr>
              <a:lnSpc>
                <a:spcPct val="100000"/>
              </a:lnSpc>
              <a:tabLst>
                <a:tab pos="914400" algn="l"/>
                <a:tab pos="2286000" algn="l"/>
              </a:tabLst>
            </a:pPr>
            <a:r>
              <a:rPr lang="en-US" sz="1600" dirty="0">
                <a:latin typeface="Courier New" pitchFamily="49" charset="0"/>
              </a:rPr>
              <a:t>    }</a:t>
            </a:r>
          </a:p>
          <a:p>
            <a:pPr>
              <a:lnSpc>
                <a:spcPct val="100000"/>
              </a:lnSpc>
              <a:tabLst>
                <a:tab pos="914400" algn="l"/>
                <a:tab pos="2286000" algn="l"/>
              </a:tabLst>
            </a:pPr>
            <a:r>
              <a:rPr lang="en-US" sz="1600" dirty="0">
                <a:latin typeface="Courier New" pitchFamily="49" charset="0"/>
              </a:rPr>
              <a:t>    *</a:t>
            </a:r>
            <a:r>
              <a:rPr lang="en-US" sz="1600" dirty="0" err="1">
                <a:latin typeface="Courier New" pitchFamily="49" charset="0"/>
              </a:rPr>
              <a:t>dest</a:t>
            </a:r>
            <a:r>
              <a:rPr lang="en-US" sz="1600" dirty="0">
                <a:latin typeface="Courier New" pitchFamily="49" charset="0"/>
              </a:rPr>
              <a:t> = x0 OP x1;</a:t>
            </a:r>
          </a:p>
          <a:p>
            <a:pPr>
              <a:lnSpc>
                <a:spcPct val="100000"/>
              </a:lnSpc>
              <a:tabLst>
                <a:tab pos="914400" algn="l"/>
                <a:tab pos="2286000" algn="l"/>
              </a:tabLst>
            </a:pPr>
            <a:r>
              <a:rPr lang="en-US" sz="1600" dirty="0">
                <a:latin typeface="Courier New" pitchFamily="49" charset="0"/>
              </a:rPr>
              <a:t>}</a:t>
            </a:r>
          </a:p>
        </p:txBody>
      </p:sp>
    </p:spTree>
    <p:extLst>
      <p:ext uri="{BB962C8B-B14F-4D97-AF65-F5344CB8AC3E}">
        <p14:creationId xmlns:p14="http://schemas.microsoft.com/office/powerpoint/2010/main" val="2261284761"/>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1C84B-B33D-0EB7-D33D-3ACCA4DCC80B}"/>
              </a:ext>
            </a:extLst>
          </p:cNvPr>
          <p:cNvSpPr>
            <a:spLocks noGrp="1"/>
          </p:cNvSpPr>
          <p:nvPr>
            <p:ph type="title"/>
          </p:nvPr>
        </p:nvSpPr>
        <p:spPr/>
        <p:txBody>
          <a:bodyPr/>
          <a:lstStyle/>
          <a:p>
            <a:r>
              <a:rPr lang="en-US" dirty="0"/>
              <a:t>Loop Unrolled Assembly</a:t>
            </a:r>
          </a:p>
        </p:txBody>
      </p:sp>
      <p:sp>
        <p:nvSpPr>
          <p:cNvPr id="3" name="Content Placeholder 2">
            <a:extLst>
              <a:ext uri="{FF2B5EF4-FFF2-40B4-BE49-F238E27FC236}">
                <a16:creationId xmlns:a16="http://schemas.microsoft.com/office/drawing/2014/main" id="{C2E23CD2-19B8-79A1-B269-071A95A53B1B}"/>
              </a:ext>
            </a:extLst>
          </p:cNvPr>
          <p:cNvSpPr>
            <a:spLocks noGrp="1"/>
          </p:cNvSpPr>
          <p:nvPr>
            <p:ph idx="1"/>
          </p:nvPr>
        </p:nvSpPr>
        <p:spPr/>
        <p:txBody>
          <a:bodyPr/>
          <a:lstStyle/>
          <a:p>
            <a:r>
              <a:rPr lang="en-US" dirty="0"/>
              <a:t>Remember modern CPU designs</a:t>
            </a:r>
          </a:p>
          <a:p>
            <a:pPr lvl="1"/>
            <a:r>
              <a:rPr lang="en-US" dirty="0"/>
              <a:t>Multiple functional units</a:t>
            </a:r>
          </a:p>
          <a:p>
            <a:pPr lvl="1"/>
            <a:endParaRPr lang="en-US" dirty="0"/>
          </a:p>
          <a:p>
            <a:r>
              <a:rPr lang="en-US" dirty="0"/>
              <a:t>So how many cycles should this loop take to execute?</a:t>
            </a:r>
          </a:p>
        </p:txBody>
      </p:sp>
      <p:sp>
        <p:nvSpPr>
          <p:cNvPr id="4" name="Rectangle 3">
            <a:extLst>
              <a:ext uri="{FF2B5EF4-FFF2-40B4-BE49-F238E27FC236}">
                <a16:creationId xmlns:a16="http://schemas.microsoft.com/office/drawing/2014/main" id="{207D761C-C23F-A56A-0F7B-472BF9958479}"/>
              </a:ext>
            </a:extLst>
          </p:cNvPr>
          <p:cNvSpPr>
            <a:spLocks noChangeArrowheads="1"/>
          </p:cNvSpPr>
          <p:nvPr/>
        </p:nvSpPr>
        <p:spPr bwMode="auto">
          <a:xfrm>
            <a:off x="4572000" y="4343400"/>
            <a:ext cx="3885678" cy="1567096"/>
          </a:xfrm>
          <a:prstGeom prst="rect">
            <a:avLst/>
          </a:prstGeom>
          <a:solidFill>
            <a:schemeClr val="bg1">
              <a:lumMod val="95000"/>
            </a:schemeClr>
          </a:solidFill>
          <a:ln w="9525" cmpd="dbl">
            <a:solidFill>
              <a:schemeClr val="tx1"/>
            </a:solidFill>
            <a:miter lim="800000"/>
            <a:headEnd/>
            <a:tailEnd/>
          </a:ln>
        </p:spPr>
        <p:txBody>
          <a:bodyPr wrap="none" lIns="90487" tIns="44450" rIns="90487" bIns="44450">
            <a:spAutoFit/>
          </a:bodyPr>
          <a:lstStyle/>
          <a:p>
            <a:pPr>
              <a:lnSpc>
                <a:spcPct val="100000"/>
              </a:lnSpc>
              <a:tabLst>
                <a:tab pos="685800" algn="l"/>
                <a:tab pos="1435100" algn="l"/>
                <a:tab pos="3606800" algn="l"/>
                <a:tab pos="4686300" algn="l"/>
              </a:tabLst>
            </a:pPr>
            <a:r>
              <a:rPr lang="en-US" sz="1600" dirty="0">
                <a:latin typeface="Courier New" pitchFamily="49" charset="0"/>
              </a:rPr>
              <a:t>.L3:</a:t>
            </a:r>
          </a:p>
          <a:p>
            <a:pPr>
              <a:lnSpc>
                <a:spcPct val="100000"/>
              </a:lnSpc>
              <a:tabLst>
                <a:tab pos="685800" algn="l"/>
                <a:tab pos="1435100" algn="l"/>
                <a:tab pos="3606800" algn="l"/>
                <a:tab pos="4686300" algn="l"/>
              </a:tabLst>
            </a:pPr>
            <a:r>
              <a:rPr lang="en-US" sz="1600" dirty="0">
                <a:latin typeface="Courier New" pitchFamily="49" charset="0"/>
              </a:rPr>
              <a:t>        </a:t>
            </a:r>
            <a:r>
              <a:rPr lang="en-US" sz="1600" dirty="0" err="1">
                <a:latin typeface="Courier New" pitchFamily="49" charset="0"/>
              </a:rPr>
              <a:t>imulq</a:t>
            </a:r>
            <a:r>
              <a:rPr lang="en-US" sz="1600" dirty="0">
                <a:latin typeface="Courier New" pitchFamily="49" charset="0"/>
              </a:rPr>
              <a:t>   (%</a:t>
            </a:r>
            <a:r>
              <a:rPr lang="en-US" sz="1600" dirty="0" err="1">
                <a:latin typeface="Courier New" pitchFamily="49" charset="0"/>
              </a:rPr>
              <a:t>rdx</a:t>
            </a:r>
            <a:r>
              <a:rPr lang="en-US" sz="1600" dirty="0">
                <a:latin typeface="Courier New" pitchFamily="49" charset="0"/>
              </a:rPr>
              <a:t>), %</a:t>
            </a:r>
            <a:r>
              <a:rPr lang="en-US" sz="1600" dirty="0" err="1">
                <a:latin typeface="Courier New" pitchFamily="49" charset="0"/>
              </a:rPr>
              <a:t>rcx</a:t>
            </a:r>
            <a:endParaRPr lang="en-US" sz="1600" dirty="0">
              <a:latin typeface="Courier New" pitchFamily="49" charset="0"/>
            </a:endParaRPr>
          </a:p>
          <a:p>
            <a:pPr>
              <a:lnSpc>
                <a:spcPct val="100000"/>
              </a:lnSpc>
              <a:tabLst>
                <a:tab pos="685800" algn="l"/>
                <a:tab pos="1435100" algn="l"/>
                <a:tab pos="3606800" algn="l"/>
                <a:tab pos="4686300" algn="l"/>
              </a:tabLst>
            </a:pPr>
            <a:r>
              <a:rPr lang="en-US" sz="1600" dirty="0">
                <a:latin typeface="Courier New" pitchFamily="49" charset="0"/>
              </a:rPr>
              <a:t>        </a:t>
            </a:r>
            <a:r>
              <a:rPr lang="en-US" sz="1600" dirty="0" err="1">
                <a:latin typeface="Courier New" pitchFamily="49" charset="0"/>
              </a:rPr>
              <a:t>addq</a:t>
            </a:r>
            <a:r>
              <a:rPr lang="en-US" sz="1600" dirty="0">
                <a:latin typeface="Courier New" pitchFamily="49" charset="0"/>
              </a:rPr>
              <a:t>    $16, %</a:t>
            </a:r>
            <a:r>
              <a:rPr lang="en-US" sz="1600" dirty="0" err="1">
                <a:latin typeface="Courier New" pitchFamily="49" charset="0"/>
              </a:rPr>
              <a:t>rdx</a:t>
            </a:r>
            <a:endParaRPr lang="en-US" sz="1600" dirty="0">
              <a:latin typeface="Courier New" pitchFamily="49" charset="0"/>
            </a:endParaRPr>
          </a:p>
          <a:p>
            <a:pPr>
              <a:lnSpc>
                <a:spcPct val="100000"/>
              </a:lnSpc>
              <a:tabLst>
                <a:tab pos="685800" algn="l"/>
                <a:tab pos="1435100" algn="l"/>
                <a:tab pos="3606800" algn="l"/>
                <a:tab pos="4686300" algn="l"/>
              </a:tabLst>
            </a:pPr>
            <a:r>
              <a:rPr lang="en-US" sz="1600" dirty="0">
                <a:latin typeface="Courier New" pitchFamily="49" charset="0"/>
              </a:rPr>
              <a:t>        </a:t>
            </a:r>
            <a:r>
              <a:rPr lang="en-US" sz="1600" dirty="0" err="1">
                <a:latin typeface="Courier New" pitchFamily="49" charset="0"/>
              </a:rPr>
              <a:t>imulq</a:t>
            </a:r>
            <a:r>
              <a:rPr lang="en-US" sz="1600" dirty="0">
                <a:latin typeface="Courier New" pitchFamily="49" charset="0"/>
              </a:rPr>
              <a:t>   -8(%</a:t>
            </a:r>
            <a:r>
              <a:rPr lang="en-US" sz="1600" dirty="0" err="1">
                <a:latin typeface="Courier New" pitchFamily="49" charset="0"/>
              </a:rPr>
              <a:t>rdx</a:t>
            </a:r>
            <a:r>
              <a:rPr lang="en-US" sz="1600" dirty="0">
                <a:latin typeface="Courier New" pitchFamily="49" charset="0"/>
              </a:rPr>
              <a:t>), %</a:t>
            </a:r>
            <a:r>
              <a:rPr lang="en-US" sz="1600" dirty="0" err="1">
                <a:latin typeface="Courier New" pitchFamily="49" charset="0"/>
              </a:rPr>
              <a:t>rdi</a:t>
            </a:r>
            <a:endParaRPr lang="en-US" sz="1600" dirty="0">
              <a:latin typeface="Courier New" pitchFamily="49" charset="0"/>
            </a:endParaRPr>
          </a:p>
          <a:p>
            <a:pPr>
              <a:lnSpc>
                <a:spcPct val="100000"/>
              </a:lnSpc>
              <a:tabLst>
                <a:tab pos="685800" algn="l"/>
                <a:tab pos="1435100" algn="l"/>
                <a:tab pos="3606800" algn="l"/>
                <a:tab pos="4686300" algn="l"/>
              </a:tabLst>
            </a:pPr>
            <a:r>
              <a:rPr lang="en-US" sz="1600" dirty="0">
                <a:latin typeface="Courier New" pitchFamily="49" charset="0"/>
              </a:rPr>
              <a:t>        </a:t>
            </a:r>
            <a:r>
              <a:rPr lang="en-US" sz="1600" dirty="0" err="1">
                <a:latin typeface="Courier New" pitchFamily="49" charset="0"/>
              </a:rPr>
              <a:t>cmpq</a:t>
            </a:r>
            <a:r>
              <a:rPr lang="en-US" sz="1600" dirty="0">
                <a:latin typeface="Courier New" pitchFamily="49" charset="0"/>
              </a:rPr>
              <a:t>    %r8, %</a:t>
            </a:r>
            <a:r>
              <a:rPr lang="en-US" sz="1600" dirty="0" err="1">
                <a:latin typeface="Courier New" pitchFamily="49" charset="0"/>
              </a:rPr>
              <a:t>rdx</a:t>
            </a:r>
            <a:endParaRPr lang="en-US" sz="1600" dirty="0">
              <a:latin typeface="Courier New" pitchFamily="49" charset="0"/>
            </a:endParaRPr>
          </a:p>
          <a:p>
            <a:pPr>
              <a:lnSpc>
                <a:spcPct val="100000"/>
              </a:lnSpc>
              <a:tabLst>
                <a:tab pos="685800" algn="l"/>
                <a:tab pos="1435100" algn="l"/>
                <a:tab pos="3606800" algn="l"/>
                <a:tab pos="4686300" algn="l"/>
              </a:tabLst>
            </a:pPr>
            <a:r>
              <a:rPr lang="en-US" sz="1600" dirty="0">
                <a:latin typeface="Courier New" pitchFamily="49" charset="0"/>
              </a:rPr>
              <a:t>        </a:t>
            </a:r>
            <a:r>
              <a:rPr lang="en-US" sz="1600" dirty="0" err="1">
                <a:latin typeface="Courier New" pitchFamily="49" charset="0"/>
              </a:rPr>
              <a:t>jne</a:t>
            </a:r>
            <a:r>
              <a:rPr lang="en-US" sz="1600" dirty="0">
                <a:latin typeface="Courier New" pitchFamily="49" charset="0"/>
              </a:rPr>
              <a:t>     .L3</a:t>
            </a:r>
          </a:p>
        </p:txBody>
      </p:sp>
    </p:spTree>
    <p:extLst>
      <p:ext uri="{BB962C8B-B14F-4D97-AF65-F5344CB8AC3E}">
        <p14:creationId xmlns:p14="http://schemas.microsoft.com/office/powerpoint/2010/main" val="2793741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8BB7D-5E1F-3B94-750E-4A085D24E521}"/>
              </a:ext>
            </a:extLst>
          </p:cNvPr>
          <p:cNvSpPr>
            <a:spLocks noGrp="1"/>
          </p:cNvSpPr>
          <p:nvPr>
            <p:ph type="title"/>
          </p:nvPr>
        </p:nvSpPr>
        <p:spPr/>
        <p:txBody>
          <a:bodyPr/>
          <a:lstStyle/>
          <a:p>
            <a:r>
              <a:rPr lang="en-US" dirty="0"/>
              <a:t>Effect of Loop Unrolling</a:t>
            </a:r>
          </a:p>
        </p:txBody>
      </p:sp>
      <p:graphicFrame>
        <p:nvGraphicFramePr>
          <p:cNvPr id="4" name="Group 49">
            <a:extLst>
              <a:ext uri="{FF2B5EF4-FFF2-40B4-BE49-F238E27FC236}">
                <a16:creationId xmlns:a16="http://schemas.microsoft.com/office/drawing/2014/main" id="{33BFFD24-69DE-4965-7294-B81D1F639005}"/>
              </a:ext>
            </a:extLst>
          </p:cNvPr>
          <p:cNvGraphicFramePr>
            <a:graphicFrameLocks noGrp="1"/>
          </p:cNvGraphicFramePr>
          <p:nvPr/>
        </p:nvGraphicFramePr>
        <p:xfrm>
          <a:off x="457200" y="2133600"/>
          <a:ext cx="8229600" cy="2714625"/>
        </p:xfrm>
        <a:graphic>
          <a:graphicData uri="http://schemas.openxmlformats.org/drawingml/2006/table">
            <a:tbl>
              <a:tblPr/>
              <a:tblGrid>
                <a:gridCol w="2362200">
                  <a:extLst>
                    <a:ext uri="{9D8B030D-6E8A-4147-A177-3AD203B41FA5}">
                      <a16:colId xmlns:a16="http://schemas.microsoft.com/office/drawing/2014/main" val="20000"/>
                    </a:ext>
                  </a:extLst>
                </a:gridCol>
                <a:gridCol w="1466850">
                  <a:extLst>
                    <a:ext uri="{9D8B030D-6E8A-4147-A177-3AD203B41FA5}">
                      <a16:colId xmlns:a16="http://schemas.microsoft.com/office/drawing/2014/main" val="20001"/>
                    </a:ext>
                  </a:extLst>
                </a:gridCol>
                <a:gridCol w="1466850">
                  <a:extLst>
                    <a:ext uri="{9D8B030D-6E8A-4147-A177-3AD203B41FA5}">
                      <a16:colId xmlns:a16="http://schemas.microsoft.com/office/drawing/2014/main" val="20002"/>
                    </a:ext>
                  </a:extLst>
                </a:gridCol>
                <a:gridCol w="1466850">
                  <a:extLst>
                    <a:ext uri="{9D8B030D-6E8A-4147-A177-3AD203B41FA5}">
                      <a16:colId xmlns:a16="http://schemas.microsoft.com/office/drawing/2014/main" val="20003"/>
                    </a:ext>
                  </a:extLst>
                </a:gridCol>
                <a:gridCol w="1466850">
                  <a:extLst>
                    <a:ext uri="{9D8B030D-6E8A-4147-A177-3AD203B41FA5}">
                      <a16:colId xmlns:a16="http://schemas.microsoft.com/office/drawing/2014/main" val="20004"/>
                    </a:ext>
                  </a:extLst>
                </a:gridCol>
              </a:tblGrid>
              <a:tr h="390525">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Calibri" panose="020F0502020204030204" pitchFamily="34" charset="0"/>
                        </a:rPr>
                        <a:t>Method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Calibri" panose="020F0502020204030204" pitchFamily="34" charset="0"/>
                        </a:rPr>
                        <a:t>Integer</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Calibri" panose="020F0502020204030204" pitchFamily="34" charset="0"/>
                        </a:rPr>
                        <a:t>Double FP</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extLst>
                  <a:ext uri="{0D108BD9-81ED-4DB2-BD59-A6C34878D82A}">
                    <a16:rowId xmlns:a16="http://schemas.microsoft.com/office/drawing/2014/main" val="10000"/>
                  </a:ext>
                </a:extLst>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Calibri" panose="020F0502020204030204" pitchFamily="34" charset="0"/>
                        </a:rPr>
                        <a:t>Operation</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Calibri" panose="020F0502020204030204"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a:ln>
                            <a:noFill/>
                          </a:ln>
                          <a:solidFill>
                            <a:srgbClr val="C00000"/>
                          </a:solidFill>
                          <a:effectLst/>
                          <a:latin typeface="Calibri" panose="020F0502020204030204" pitchFamily="34" charset="0"/>
                        </a:rPr>
                        <a:t>Mult</a:t>
                      </a:r>
                      <a:endParaRPr kumimoji="0" lang="en-US" sz="1800" b="1" i="0" u="none" strike="noStrike" cap="none" normalizeH="0" baseline="0" dirty="0">
                        <a:ln>
                          <a:noFill/>
                        </a:ln>
                        <a:solidFill>
                          <a:srgbClr val="C00000"/>
                        </a:solidFill>
                        <a:effectLst/>
                        <a:latin typeface="Calibri" panose="020F0502020204030204"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Calibri" panose="020F0502020204030204"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a:ln>
                            <a:noFill/>
                          </a:ln>
                          <a:solidFill>
                            <a:srgbClr val="C00000"/>
                          </a:solidFill>
                          <a:effectLst/>
                          <a:latin typeface="Calibri" panose="020F0502020204030204" pitchFamily="34" charset="0"/>
                        </a:rPr>
                        <a:t>Mult</a:t>
                      </a:r>
                      <a:endParaRPr kumimoji="0" lang="en-US" sz="1800" b="1" i="0" u="none" strike="noStrike" cap="none" normalizeH="0" baseline="0" dirty="0">
                        <a:ln>
                          <a:noFill/>
                        </a:ln>
                        <a:solidFill>
                          <a:srgbClr val="C00000"/>
                        </a:solidFill>
                        <a:effectLst/>
                        <a:latin typeface="Calibri" panose="020F0502020204030204" pitchFamily="34" charset="0"/>
                      </a:endParaRP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1"/>
                  </a:ext>
                </a:extLst>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Combine1 </a:t>
                      </a:r>
                      <a:r>
                        <a:rPr kumimoji="0" lang="en-US" sz="1800" b="1" i="0" u="none" strike="noStrike" cap="none" normalizeH="0" baseline="0" dirty="0" err="1">
                          <a:ln>
                            <a:noFill/>
                          </a:ln>
                          <a:solidFill>
                            <a:schemeClr val="tx1"/>
                          </a:solidFill>
                          <a:effectLst/>
                          <a:latin typeface="Calibri" panose="020F0502020204030204" pitchFamily="34" charset="0"/>
                        </a:rPr>
                        <a:t>unoptimized</a:t>
                      </a:r>
                      <a:endParaRPr kumimoji="0" lang="en-US" sz="1800" b="1" i="0" u="none" strike="noStrike" cap="none" normalizeH="0" baseline="0" dirty="0">
                        <a:ln>
                          <a:noFill/>
                        </a:ln>
                        <a:solidFill>
                          <a:schemeClr val="tx1"/>
                        </a:solidFill>
                        <a:effectLst/>
                        <a:latin typeface="Calibri" panose="020F0502020204030204" pitchFamily="34" charset="0"/>
                      </a:endParaRP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22.68</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20.02</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19.98</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20.18</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2"/>
                  </a:ext>
                </a:extLst>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Combine1 –O1</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10.12</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10.12</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10.17</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11.14</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3"/>
                  </a:ext>
                </a:extLst>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Combine1 –O3</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4.5</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4.5</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6</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7.8</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2395414996"/>
                  </a:ext>
                </a:extLst>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Combine4</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1.27</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5.01</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4219735563"/>
                  </a:ext>
                </a:extLst>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Unroll</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0.81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1.51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1.51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2.51</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923689758"/>
                  </a:ext>
                </a:extLst>
              </a:tr>
            </a:tbl>
          </a:graphicData>
        </a:graphic>
      </p:graphicFrame>
      <p:sp>
        <p:nvSpPr>
          <p:cNvPr id="3" name="Explosion: 14 Points 2">
            <a:extLst>
              <a:ext uri="{FF2B5EF4-FFF2-40B4-BE49-F238E27FC236}">
                <a16:creationId xmlns:a16="http://schemas.microsoft.com/office/drawing/2014/main" id="{A19C9B04-F162-F4DB-9D07-CC9064B0A10A}"/>
              </a:ext>
            </a:extLst>
          </p:cNvPr>
          <p:cNvSpPr/>
          <p:nvPr/>
        </p:nvSpPr>
        <p:spPr bwMode="auto">
          <a:xfrm>
            <a:off x="1143000" y="4267200"/>
            <a:ext cx="2819400" cy="1838325"/>
          </a:xfrm>
          <a:prstGeom prst="irregularSeal2">
            <a:avLst/>
          </a:prstGeom>
          <a:solidFill>
            <a:srgbClr val="FFC000"/>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Multiple instructions every cycle!</a:t>
            </a:r>
          </a:p>
        </p:txBody>
      </p:sp>
    </p:spTree>
    <p:extLst>
      <p:ext uri="{BB962C8B-B14F-4D97-AF65-F5344CB8AC3E}">
        <p14:creationId xmlns:p14="http://schemas.microsoft.com/office/powerpoint/2010/main" val="3370240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ECEE9-B871-554C-A60A-2555A6C97D09}"/>
              </a:ext>
            </a:extLst>
          </p:cNvPr>
          <p:cNvSpPr>
            <a:spLocks noGrp="1"/>
          </p:cNvSpPr>
          <p:nvPr>
            <p:ph type="title"/>
          </p:nvPr>
        </p:nvSpPr>
        <p:spPr/>
        <p:txBody>
          <a:bodyPr/>
          <a:lstStyle/>
          <a:p>
            <a:r>
              <a:rPr lang="en-US" dirty="0"/>
              <a:t>Going Further</a:t>
            </a:r>
          </a:p>
        </p:txBody>
      </p:sp>
      <p:sp>
        <p:nvSpPr>
          <p:cNvPr id="3" name="Content Placeholder 2">
            <a:extLst>
              <a:ext uri="{FF2B5EF4-FFF2-40B4-BE49-F238E27FC236}">
                <a16:creationId xmlns:a16="http://schemas.microsoft.com/office/drawing/2014/main" id="{F15B2C43-F8E1-547C-F1C5-B255EF29A083}"/>
              </a:ext>
            </a:extLst>
          </p:cNvPr>
          <p:cNvSpPr>
            <a:spLocks noGrp="1"/>
          </p:cNvSpPr>
          <p:nvPr>
            <p:ph idx="1"/>
          </p:nvPr>
        </p:nvSpPr>
        <p:spPr/>
        <p:txBody>
          <a:bodyPr/>
          <a:lstStyle/>
          <a:p>
            <a:r>
              <a:rPr lang="en-US" dirty="0"/>
              <a:t>Compiler optimizations are an easy gain</a:t>
            </a:r>
          </a:p>
          <a:p>
            <a:pPr lvl="1"/>
            <a:r>
              <a:rPr lang="en-US" dirty="0"/>
              <a:t>20 CPE down to 3-5 CPE</a:t>
            </a:r>
          </a:p>
          <a:p>
            <a:endParaRPr lang="en-US" dirty="0"/>
          </a:p>
          <a:p>
            <a:r>
              <a:rPr lang="en-US" dirty="0"/>
              <a:t>With careful hand tuning and computer architecture knowledge</a:t>
            </a:r>
          </a:p>
          <a:p>
            <a:pPr lvl="1"/>
            <a:r>
              <a:rPr lang="en-US" dirty="0"/>
              <a:t>4-16 elements per cycle</a:t>
            </a:r>
          </a:p>
          <a:p>
            <a:pPr lvl="1"/>
            <a:r>
              <a:rPr lang="en-US" dirty="0"/>
              <a:t>Newest compilers are closing this gap</a:t>
            </a:r>
          </a:p>
        </p:txBody>
      </p:sp>
    </p:spTree>
    <p:extLst>
      <p:ext uri="{BB962C8B-B14F-4D97-AF65-F5344CB8AC3E}">
        <p14:creationId xmlns:p14="http://schemas.microsoft.com/office/powerpoint/2010/main" val="2457471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304800" y="493712"/>
            <a:ext cx="7543800" cy="573088"/>
          </a:xfrm>
        </p:spPr>
        <p:txBody>
          <a:bodyPr/>
          <a:lstStyle/>
          <a:p>
            <a:pPr eaLnBrk="1" hangingPunct="1">
              <a:defRPr/>
            </a:pPr>
            <a:r>
              <a:rPr lang="en-US" dirty="0"/>
              <a:t>Summary: Getting High Performance</a:t>
            </a:r>
          </a:p>
        </p:txBody>
      </p:sp>
      <p:sp>
        <p:nvSpPr>
          <p:cNvPr id="381955" name="Rectangle 3"/>
          <p:cNvSpPr>
            <a:spLocks noGrp="1" noChangeArrowheads="1"/>
          </p:cNvSpPr>
          <p:nvPr>
            <p:ph type="body" idx="1"/>
          </p:nvPr>
        </p:nvSpPr>
        <p:spPr>
          <a:xfrm>
            <a:off x="304800" y="1252538"/>
            <a:ext cx="8320087" cy="5224462"/>
          </a:xfrm>
        </p:spPr>
        <p:txBody>
          <a:bodyPr/>
          <a:lstStyle/>
          <a:p>
            <a:pPr eaLnBrk="1" hangingPunct="1">
              <a:defRPr/>
            </a:pPr>
            <a:r>
              <a:rPr lang="en-US" dirty="0"/>
              <a:t>Good compiler and flags</a:t>
            </a:r>
          </a:p>
          <a:p>
            <a:pPr eaLnBrk="1" hangingPunct="1">
              <a:defRPr/>
            </a:pPr>
            <a:r>
              <a:rPr lang="en-US" dirty="0"/>
              <a:t>Don’t do anything sub-optimal</a:t>
            </a:r>
          </a:p>
          <a:p>
            <a:pPr lvl="1" eaLnBrk="1" hangingPunct="1">
              <a:defRPr/>
            </a:pPr>
            <a:r>
              <a:rPr lang="en-US" dirty="0"/>
              <a:t>Watch out for hidden algorithmic inefficiencies</a:t>
            </a:r>
          </a:p>
          <a:p>
            <a:pPr lvl="1" eaLnBrk="1" hangingPunct="1">
              <a:defRPr/>
            </a:pPr>
            <a:r>
              <a:rPr lang="en-US" dirty="0"/>
              <a:t>Write compiler-friendly code</a:t>
            </a:r>
          </a:p>
          <a:p>
            <a:pPr lvl="2" eaLnBrk="1" hangingPunct="1">
              <a:defRPr/>
            </a:pPr>
            <a:r>
              <a:rPr lang="en-US" dirty="0"/>
              <a:t>Watch out for optimization blockers: </a:t>
            </a:r>
            <a:br>
              <a:rPr lang="en-US" dirty="0"/>
            </a:br>
            <a:r>
              <a:rPr lang="en-US" dirty="0"/>
              <a:t>procedure calls &amp; memory references</a:t>
            </a:r>
          </a:p>
          <a:p>
            <a:pPr lvl="1">
              <a:defRPr/>
            </a:pPr>
            <a:r>
              <a:rPr lang="en-US" dirty="0"/>
              <a:t>Look carefully at innermost loops (where most work is done)</a:t>
            </a:r>
          </a:p>
          <a:p>
            <a:pPr lvl="1" eaLnBrk="1" hangingPunct="1">
              <a:defRPr/>
            </a:pPr>
            <a:endParaRPr lang="en-US" dirty="0"/>
          </a:p>
          <a:p>
            <a:pPr eaLnBrk="1" hangingPunct="1">
              <a:defRPr/>
            </a:pPr>
            <a:r>
              <a:rPr lang="en-US" dirty="0"/>
              <a:t>Tune code for machine</a:t>
            </a:r>
          </a:p>
          <a:p>
            <a:pPr lvl="1" eaLnBrk="1" hangingPunct="1">
              <a:defRPr/>
            </a:pPr>
            <a:r>
              <a:rPr lang="en-US" dirty="0"/>
              <a:t>Exploit instruction-level parallelism</a:t>
            </a:r>
          </a:p>
          <a:p>
            <a:pPr lvl="1" eaLnBrk="1" hangingPunct="1">
              <a:defRPr/>
            </a:pPr>
            <a:r>
              <a:rPr lang="en-US" dirty="0"/>
              <a:t>Avoid unpredictable branches</a:t>
            </a:r>
          </a:p>
          <a:p>
            <a:pPr lvl="1" eaLnBrk="1" hangingPunct="1">
              <a:defRPr/>
            </a:pPr>
            <a:r>
              <a:rPr lang="en-US" dirty="0"/>
              <a:t>Make code cache friendly</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69CE51C-9B7E-4657-A167-1866C3503625}"/>
              </a:ext>
            </a:extLst>
          </p:cNvPr>
          <p:cNvSpPr>
            <a:spLocks noGrp="1"/>
          </p:cNvSpPr>
          <p:nvPr>
            <p:ph sz="half" idx="1"/>
          </p:nvPr>
        </p:nvSpPr>
        <p:spPr>
          <a:xfrm>
            <a:off x="638175" y="381000"/>
            <a:ext cx="4314825" cy="5953125"/>
          </a:xfrm>
        </p:spPr>
        <p:txBody>
          <a:bodyPr/>
          <a:lstStyle/>
          <a:p>
            <a:pPr marL="0" indent="0">
              <a:buNone/>
              <a:defRPr/>
            </a:pPr>
            <a:r>
              <a:rPr lang="en-US" kern="0" dirty="0"/>
              <a:t>John Backus</a:t>
            </a:r>
          </a:p>
          <a:p>
            <a:pPr lvl="1">
              <a:defRPr/>
            </a:pPr>
            <a:r>
              <a:rPr lang="en-US" kern="0" dirty="0"/>
              <a:t>Developed FORTRAN in 1957 for the IBM 704</a:t>
            </a:r>
          </a:p>
          <a:p>
            <a:pPr lvl="1">
              <a:defRPr/>
            </a:pPr>
            <a:r>
              <a:rPr lang="en-US" kern="0" dirty="0"/>
              <a:t>Oldest machine-independent programming language still in use today</a:t>
            </a:r>
          </a:p>
          <a:p>
            <a:pPr lvl="1">
              <a:defRPr/>
            </a:pPr>
            <a:r>
              <a:rPr lang="en-US" kern="0" dirty="0"/>
              <a:t>“</a:t>
            </a:r>
            <a:r>
              <a:rPr lang="en-US" dirty="0"/>
              <a:t>Much of my work has come from being lazy. I didn't like writing programs, and so, when I was working on the IBM 701, I started work on a programming system to make it easier to write programs”</a:t>
            </a:r>
            <a:endParaRPr lang="en-US" kern="0" dirty="0"/>
          </a:p>
          <a:p>
            <a:endParaRPr lang="en-US" dirty="0"/>
          </a:p>
        </p:txBody>
      </p:sp>
      <p:pic>
        <p:nvPicPr>
          <p:cNvPr id="5" name="Picture 4" descr="A person wearing a suit and tie looking at the camera&#10;&#10;Description automatically generated">
            <a:extLst>
              <a:ext uri="{FF2B5EF4-FFF2-40B4-BE49-F238E27FC236}">
                <a16:creationId xmlns:a16="http://schemas.microsoft.com/office/drawing/2014/main" id="{1DC31AC1-91DA-4BD3-BC3B-E472D49B21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435461"/>
            <a:ext cx="3682407" cy="5508139"/>
          </a:xfrm>
          <a:prstGeom prst="rect">
            <a:avLst/>
          </a:prstGeom>
        </p:spPr>
      </p:pic>
    </p:spTree>
    <p:extLst>
      <p:ext uri="{BB962C8B-B14F-4D97-AF65-F5344CB8AC3E}">
        <p14:creationId xmlns:p14="http://schemas.microsoft.com/office/powerpoint/2010/main" val="3754553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69CE51C-9B7E-4657-A167-1866C3503625}"/>
              </a:ext>
            </a:extLst>
          </p:cNvPr>
          <p:cNvSpPr>
            <a:spLocks noGrp="1"/>
          </p:cNvSpPr>
          <p:nvPr>
            <p:ph sz="half" idx="1"/>
          </p:nvPr>
        </p:nvSpPr>
        <p:spPr>
          <a:xfrm>
            <a:off x="638175" y="381000"/>
            <a:ext cx="4391025" cy="5953125"/>
          </a:xfrm>
        </p:spPr>
        <p:txBody>
          <a:bodyPr/>
          <a:lstStyle/>
          <a:p>
            <a:pPr marL="0" indent="0">
              <a:buNone/>
              <a:defRPr/>
            </a:pPr>
            <a:r>
              <a:rPr lang="en-US" kern="0" dirty="0"/>
              <a:t>Fran Allen</a:t>
            </a:r>
          </a:p>
          <a:p>
            <a:pPr lvl="1">
              <a:defRPr/>
            </a:pPr>
            <a:r>
              <a:rPr lang="en-US" kern="0" dirty="0"/>
              <a:t>Pioneer of many optimizing compilation techniques</a:t>
            </a:r>
          </a:p>
          <a:p>
            <a:pPr lvl="1">
              <a:defRPr/>
            </a:pPr>
            <a:r>
              <a:rPr lang="en-US" kern="0" dirty="0"/>
              <a:t>Wrote a paper in 1966 that introduced the concept of the control flow graph, which is still central to compiler theory today</a:t>
            </a:r>
          </a:p>
          <a:p>
            <a:pPr lvl="1">
              <a:defRPr/>
            </a:pPr>
            <a:r>
              <a:rPr lang="en-US" kern="0" dirty="0"/>
              <a:t>First woman to win the ACM Turing Award</a:t>
            </a:r>
            <a:endParaRPr lang="en-US" dirty="0"/>
          </a:p>
        </p:txBody>
      </p:sp>
      <p:pic>
        <p:nvPicPr>
          <p:cNvPr id="4" name="Picture 3" descr="A person smiling for the camera&#10;&#10;Description automatically generated">
            <a:extLst>
              <a:ext uri="{FF2B5EF4-FFF2-40B4-BE49-F238E27FC236}">
                <a16:creationId xmlns:a16="http://schemas.microsoft.com/office/drawing/2014/main" id="{3A96185E-5F4E-4128-B40B-783FA09A0000}"/>
              </a:ext>
            </a:extLst>
          </p:cNvPr>
          <p:cNvPicPr>
            <a:picLocks noChangeAspect="1"/>
          </p:cNvPicPr>
          <p:nvPr/>
        </p:nvPicPr>
        <p:blipFill rotWithShape="1">
          <a:blip r:embed="rId3">
            <a:extLst>
              <a:ext uri="{28A0092B-C50C-407E-A947-70E740481C1C}">
                <a14:useLocalDpi xmlns:a14="http://schemas.microsoft.com/office/drawing/2010/main" val="0"/>
              </a:ext>
            </a:extLst>
          </a:blip>
          <a:srcRect l="29268" r="2439"/>
          <a:stretch/>
        </p:blipFill>
        <p:spPr>
          <a:xfrm flipH="1">
            <a:off x="5239870" y="435460"/>
            <a:ext cx="3709617" cy="5431939"/>
          </a:xfrm>
          <a:prstGeom prst="rect">
            <a:avLst/>
          </a:prstGeom>
        </p:spPr>
      </p:pic>
    </p:spTree>
    <p:extLst>
      <p:ext uri="{BB962C8B-B14F-4D97-AF65-F5344CB8AC3E}">
        <p14:creationId xmlns:p14="http://schemas.microsoft.com/office/powerpoint/2010/main" val="1713567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9CD92-D975-4534-A20F-607B0ADC7230}"/>
              </a:ext>
            </a:extLst>
          </p:cNvPr>
          <p:cNvSpPr>
            <a:spLocks noGrp="1"/>
          </p:cNvSpPr>
          <p:nvPr>
            <p:ph type="title"/>
          </p:nvPr>
        </p:nvSpPr>
        <p:spPr>
          <a:xfrm>
            <a:off x="357018" y="435678"/>
            <a:ext cx="7592093" cy="762000"/>
          </a:xfrm>
        </p:spPr>
        <p:txBody>
          <a:bodyPr/>
          <a:lstStyle/>
          <a:p>
            <a:r>
              <a:rPr lang="en-US" dirty="0"/>
              <a:t>Goals of compiler optimization</a:t>
            </a:r>
          </a:p>
        </p:txBody>
      </p:sp>
      <p:sp>
        <p:nvSpPr>
          <p:cNvPr id="3" name="Content Placeholder 2">
            <a:extLst>
              <a:ext uri="{FF2B5EF4-FFF2-40B4-BE49-F238E27FC236}">
                <a16:creationId xmlns:a16="http://schemas.microsoft.com/office/drawing/2014/main" id="{C3DFDDBF-32A2-49EB-AF91-BAF4EFF1E6DE}"/>
              </a:ext>
            </a:extLst>
          </p:cNvPr>
          <p:cNvSpPr>
            <a:spLocks noGrp="1"/>
          </p:cNvSpPr>
          <p:nvPr>
            <p:ph idx="1"/>
          </p:nvPr>
        </p:nvSpPr>
        <p:spPr>
          <a:xfrm>
            <a:off x="396875" y="1362075"/>
            <a:ext cx="7896225" cy="4972050"/>
          </a:xfrm>
        </p:spPr>
        <p:txBody>
          <a:bodyPr/>
          <a:lstStyle/>
          <a:p>
            <a:r>
              <a:rPr lang="en-US" dirty="0"/>
              <a:t>Minimize number of instructions</a:t>
            </a:r>
          </a:p>
          <a:p>
            <a:pPr lvl="1"/>
            <a:r>
              <a:rPr lang="en-US" dirty="0"/>
              <a:t>Don’t do calculations more than once</a:t>
            </a:r>
          </a:p>
          <a:p>
            <a:pPr lvl="1"/>
            <a:r>
              <a:rPr lang="en-US" dirty="0"/>
              <a:t>Don’t do unnecessary calculations at all</a:t>
            </a:r>
          </a:p>
          <a:p>
            <a:pPr lvl="1"/>
            <a:r>
              <a:rPr lang="en-US" dirty="0"/>
              <a:t>Avoid slow instructions (multiplication, division)</a:t>
            </a:r>
          </a:p>
          <a:p>
            <a:r>
              <a:rPr lang="en-US" dirty="0"/>
              <a:t>Avoid waiting for memory</a:t>
            </a:r>
          </a:p>
          <a:p>
            <a:pPr lvl="1"/>
            <a:r>
              <a:rPr lang="en-US" dirty="0"/>
              <a:t>Keep everything in registers whenever possible</a:t>
            </a:r>
          </a:p>
          <a:p>
            <a:pPr lvl="1"/>
            <a:r>
              <a:rPr lang="en-US" dirty="0"/>
              <a:t>Access memory in cache-friendly patterns</a:t>
            </a:r>
          </a:p>
          <a:p>
            <a:pPr lvl="1"/>
            <a:r>
              <a:rPr lang="en-US" dirty="0"/>
              <a:t>Load data from memory early, and only once</a:t>
            </a:r>
          </a:p>
          <a:p>
            <a:r>
              <a:rPr lang="en-US" dirty="0"/>
              <a:t>Avoid branching</a:t>
            </a:r>
          </a:p>
          <a:p>
            <a:pPr lvl="1"/>
            <a:r>
              <a:rPr lang="en-US" dirty="0"/>
              <a:t>Don’t make unnecessary decisions at all</a:t>
            </a:r>
          </a:p>
          <a:p>
            <a:pPr lvl="1"/>
            <a:r>
              <a:rPr lang="en-US" dirty="0"/>
              <a:t>Make it easier for the CPU to predict branch destinations</a:t>
            </a:r>
          </a:p>
          <a:p>
            <a:pPr lvl="1"/>
            <a:r>
              <a:rPr lang="en-US" dirty="0"/>
              <a:t>“Unroll” loops to spread cost of branches over more instructions</a:t>
            </a:r>
          </a:p>
        </p:txBody>
      </p:sp>
    </p:spTree>
    <p:extLst>
      <p:ext uri="{BB962C8B-B14F-4D97-AF65-F5344CB8AC3E}">
        <p14:creationId xmlns:p14="http://schemas.microsoft.com/office/powerpoint/2010/main" val="936441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xfrm>
            <a:off x="357018" y="435678"/>
            <a:ext cx="7592093" cy="762000"/>
          </a:xfrm>
        </p:spPr>
        <p:txBody>
          <a:bodyPr/>
          <a:lstStyle/>
          <a:p>
            <a:r>
              <a:rPr lang="en-US" dirty="0"/>
              <a:t>Limits to compiler optimization</a:t>
            </a:r>
          </a:p>
        </p:txBody>
      </p:sp>
      <p:sp>
        <p:nvSpPr>
          <p:cNvPr id="384003" name="Rectangle 3"/>
          <p:cNvSpPr>
            <a:spLocks noGrp="1" noChangeArrowheads="1"/>
          </p:cNvSpPr>
          <p:nvPr>
            <p:ph idx="1"/>
          </p:nvPr>
        </p:nvSpPr>
        <p:spPr>
          <a:xfrm>
            <a:off x="396875" y="1362075"/>
            <a:ext cx="7896225" cy="5267326"/>
          </a:xfrm>
        </p:spPr>
        <p:txBody>
          <a:bodyPr lIns="90487" tIns="44450" rIns="90487" bIns="44450">
            <a:normAutofit fontScale="92500" lnSpcReduction="10000"/>
          </a:bodyPr>
          <a:lstStyle/>
          <a:p>
            <a:pPr>
              <a:spcBef>
                <a:spcPts val="0"/>
              </a:spcBef>
            </a:pPr>
            <a:r>
              <a:rPr lang="en-US" dirty="0"/>
              <a:t>Generally cannot improve algorithmic complexity</a:t>
            </a:r>
          </a:p>
          <a:p>
            <a:pPr lvl="1"/>
            <a:r>
              <a:rPr lang="en-US" dirty="0"/>
              <a:t>Only constant factors, but those can be worth 10x or more…</a:t>
            </a:r>
          </a:p>
          <a:p>
            <a:pPr>
              <a:spcBef>
                <a:spcPts val="1800"/>
              </a:spcBef>
            </a:pPr>
            <a:r>
              <a:rPr lang="en-US" dirty="0"/>
              <a:t>Must not cause </a:t>
            </a:r>
            <a:r>
              <a:rPr lang="en-US" i="1" dirty="0"/>
              <a:t>any</a:t>
            </a:r>
            <a:r>
              <a:rPr lang="en-US" dirty="0"/>
              <a:t> change in program behavior</a:t>
            </a:r>
          </a:p>
          <a:p>
            <a:pPr lvl="1"/>
            <a:r>
              <a:rPr lang="en-US" dirty="0"/>
              <a:t>Programmer may not care about “edge case” behavior,</a:t>
            </a:r>
            <a:br>
              <a:rPr lang="en-US" dirty="0"/>
            </a:br>
            <a:r>
              <a:rPr lang="en-US" dirty="0"/>
              <a:t>but compiler does not know that</a:t>
            </a:r>
          </a:p>
          <a:p>
            <a:pPr lvl="1"/>
            <a:r>
              <a:rPr lang="en-US" dirty="0"/>
              <a:t>Exception: language may declare some changes acceptable</a:t>
            </a:r>
          </a:p>
          <a:p>
            <a:pPr>
              <a:spcBef>
                <a:spcPts val="1800"/>
              </a:spcBef>
            </a:pPr>
            <a:r>
              <a:rPr lang="en-US" dirty="0"/>
              <a:t>Often only analyze one function at a time</a:t>
            </a:r>
          </a:p>
          <a:p>
            <a:pPr lvl="1"/>
            <a:r>
              <a:rPr lang="en-US" dirty="0"/>
              <a:t>Whole-program analysis (“LTO”) expensive but gaining popularity</a:t>
            </a:r>
          </a:p>
          <a:p>
            <a:pPr lvl="1"/>
            <a:r>
              <a:rPr lang="en-US" dirty="0"/>
              <a:t>Exception: </a:t>
            </a:r>
            <a:r>
              <a:rPr lang="en-US" i="1" dirty="0" err="1"/>
              <a:t>inlining</a:t>
            </a:r>
            <a:r>
              <a:rPr lang="en-US" dirty="0"/>
              <a:t> merges many functions into one</a:t>
            </a:r>
          </a:p>
          <a:p>
            <a:pPr>
              <a:spcBef>
                <a:spcPts val="1800"/>
              </a:spcBef>
            </a:pPr>
            <a:r>
              <a:rPr lang="en-US" dirty="0"/>
              <a:t>Tricky to anticipate run-time inputs</a:t>
            </a:r>
          </a:p>
          <a:p>
            <a:pPr lvl="1"/>
            <a:r>
              <a:rPr lang="en-US" dirty="0"/>
              <a:t>Profile-guided optimization can help with common case, but…</a:t>
            </a:r>
          </a:p>
          <a:p>
            <a:pPr lvl="1"/>
            <a:r>
              <a:rPr lang="en-US" dirty="0"/>
              <a:t>“Worst case” performance can be just as important as “normal”</a:t>
            </a:r>
          </a:p>
          <a:p>
            <a:pPr lvl="1"/>
            <a:r>
              <a:rPr lang="en-US" dirty="0"/>
              <a:t>Especially for code exposed to </a:t>
            </a:r>
            <a:r>
              <a:rPr lang="en-US" i="1" dirty="0"/>
              <a:t>malicious</a:t>
            </a:r>
            <a:r>
              <a:rPr lang="en-US" dirty="0"/>
              <a:t> input</a:t>
            </a:r>
            <a:br>
              <a:rPr lang="en-US" dirty="0"/>
            </a:br>
            <a:r>
              <a:rPr lang="en-US" dirty="0"/>
              <a:t>(e.g. network servers)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E4F3B5-221B-43A5-8D1E-1D6A94A22621}"/>
              </a:ext>
            </a:extLst>
          </p:cNvPr>
          <p:cNvSpPr>
            <a:spLocks noGrp="1"/>
          </p:cNvSpPr>
          <p:nvPr>
            <p:ph type="title"/>
          </p:nvPr>
        </p:nvSpPr>
        <p:spPr>
          <a:xfrm>
            <a:off x="374090" y="371182"/>
            <a:ext cx="7591425" cy="762000"/>
          </a:xfrm>
        </p:spPr>
        <p:txBody>
          <a:bodyPr/>
          <a:lstStyle/>
          <a:p>
            <a:r>
              <a:rPr lang="en-US" dirty="0"/>
              <a:t>Two kinds of optimizations</a:t>
            </a:r>
          </a:p>
        </p:txBody>
      </p:sp>
      <p:sp>
        <p:nvSpPr>
          <p:cNvPr id="7" name="Text Placeholder 6">
            <a:extLst>
              <a:ext uri="{FF2B5EF4-FFF2-40B4-BE49-F238E27FC236}">
                <a16:creationId xmlns:a16="http://schemas.microsoft.com/office/drawing/2014/main" id="{68409CA1-660C-4286-992F-8E03329CDCEE}"/>
              </a:ext>
            </a:extLst>
          </p:cNvPr>
          <p:cNvSpPr>
            <a:spLocks noGrp="1"/>
          </p:cNvSpPr>
          <p:nvPr>
            <p:ph sz="half" idx="1"/>
          </p:nvPr>
        </p:nvSpPr>
        <p:spPr>
          <a:xfrm>
            <a:off x="638175" y="1362075"/>
            <a:ext cx="3871913" cy="4972050"/>
          </a:xfrm>
        </p:spPr>
        <p:txBody>
          <a:bodyPr>
            <a:normAutofit fontScale="92500" lnSpcReduction="10000"/>
          </a:bodyPr>
          <a:lstStyle/>
          <a:p>
            <a:r>
              <a:rPr lang="en-US" dirty="0"/>
              <a:t>Local optimizations work inside a single </a:t>
            </a:r>
            <a:r>
              <a:rPr lang="en-US" i="1" dirty="0"/>
              <a:t>basic block</a:t>
            </a:r>
            <a:r>
              <a:rPr lang="en-US" dirty="0"/>
              <a:t> </a:t>
            </a:r>
          </a:p>
          <a:p>
            <a:pPr lvl="1"/>
            <a:r>
              <a:rPr lang="en-US" dirty="0"/>
              <a:t>Constant folding, strength reduction, dead code elimination, (local) CSE, …</a:t>
            </a:r>
          </a:p>
          <a:p>
            <a:r>
              <a:rPr lang="en-US" dirty="0"/>
              <a:t>Global optimizations process the entire </a:t>
            </a:r>
            <a:r>
              <a:rPr lang="en-US" i="1" dirty="0"/>
              <a:t>control flow graph</a:t>
            </a:r>
            <a:r>
              <a:rPr lang="en-US" dirty="0"/>
              <a:t> of a function</a:t>
            </a:r>
          </a:p>
          <a:p>
            <a:pPr lvl="1"/>
            <a:r>
              <a:rPr lang="en-US" dirty="0"/>
              <a:t>Loop transformations, code motion, (global) CSE, …</a:t>
            </a:r>
          </a:p>
        </p:txBody>
      </p:sp>
      <p:sp>
        <p:nvSpPr>
          <p:cNvPr id="12" name="Flowchart: Process 11">
            <a:extLst>
              <a:ext uri="{FF2B5EF4-FFF2-40B4-BE49-F238E27FC236}">
                <a16:creationId xmlns:a16="http://schemas.microsoft.com/office/drawing/2014/main" id="{52CE3181-E8C2-4DCF-969B-7BD30D04EF55}"/>
              </a:ext>
            </a:extLst>
          </p:cNvPr>
          <p:cNvSpPr/>
          <p:nvPr/>
        </p:nvSpPr>
        <p:spPr bwMode="auto">
          <a:xfrm>
            <a:off x="6640353" y="1756495"/>
            <a:ext cx="1219200" cy="381000"/>
          </a:xfrm>
          <a:prstGeom prst="flowChartProcess">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setup</a:t>
            </a:r>
          </a:p>
        </p:txBody>
      </p:sp>
      <p:sp>
        <p:nvSpPr>
          <p:cNvPr id="13" name="Flowchart: Decision 12">
            <a:extLst>
              <a:ext uri="{FF2B5EF4-FFF2-40B4-BE49-F238E27FC236}">
                <a16:creationId xmlns:a16="http://schemas.microsoft.com/office/drawing/2014/main" id="{1055303D-84E7-4C4E-BEE7-AAEEC7C52F56}"/>
              </a:ext>
            </a:extLst>
          </p:cNvPr>
          <p:cNvSpPr/>
          <p:nvPr/>
        </p:nvSpPr>
        <p:spPr bwMode="auto">
          <a:xfrm>
            <a:off x="6581896" y="2473914"/>
            <a:ext cx="1336114" cy="533400"/>
          </a:xfrm>
          <a:prstGeom prst="flowChartDecision">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Easy?</a:t>
            </a:r>
          </a:p>
        </p:txBody>
      </p:sp>
      <p:sp>
        <p:nvSpPr>
          <p:cNvPr id="14" name="Flowchart: Preparation 13">
            <a:extLst>
              <a:ext uri="{FF2B5EF4-FFF2-40B4-BE49-F238E27FC236}">
                <a16:creationId xmlns:a16="http://schemas.microsoft.com/office/drawing/2014/main" id="{4961D036-508A-4C7D-BB05-90F36E6186B0}"/>
              </a:ext>
            </a:extLst>
          </p:cNvPr>
          <p:cNvSpPr/>
          <p:nvPr/>
        </p:nvSpPr>
        <p:spPr bwMode="auto">
          <a:xfrm>
            <a:off x="6602253" y="852341"/>
            <a:ext cx="1295400" cy="533400"/>
          </a:xfrm>
          <a:prstGeom prst="flowChartPreparation">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entry</a:t>
            </a:r>
          </a:p>
        </p:txBody>
      </p:sp>
      <p:sp>
        <p:nvSpPr>
          <p:cNvPr id="15" name="Flowchart: Process 14">
            <a:extLst>
              <a:ext uri="{FF2B5EF4-FFF2-40B4-BE49-F238E27FC236}">
                <a16:creationId xmlns:a16="http://schemas.microsoft.com/office/drawing/2014/main" id="{96E7FFD1-1A88-4EE9-B054-66DEEEEDB68D}"/>
              </a:ext>
            </a:extLst>
          </p:cNvPr>
          <p:cNvSpPr/>
          <p:nvPr/>
        </p:nvSpPr>
        <p:spPr bwMode="auto">
          <a:xfrm>
            <a:off x="5919787" y="3412403"/>
            <a:ext cx="1038225" cy="495300"/>
          </a:xfrm>
          <a:prstGeom prst="flowChartProcess">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easy</a:t>
            </a:r>
          </a:p>
        </p:txBody>
      </p:sp>
      <p:sp>
        <p:nvSpPr>
          <p:cNvPr id="16" name="Flowchart: Process 15">
            <a:extLst>
              <a:ext uri="{FF2B5EF4-FFF2-40B4-BE49-F238E27FC236}">
                <a16:creationId xmlns:a16="http://schemas.microsoft.com/office/drawing/2014/main" id="{836812DF-ABD3-43B6-8B3D-F773F315BAD3}"/>
              </a:ext>
            </a:extLst>
          </p:cNvPr>
          <p:cNvSpPr/>
          <p:nvPr/>
        </p:nvSpPr>
        <p:spPr bwMode="auto">
          <a:xfrm>
            <a:off x="7318058" y="3412403"/>
            <a:ext cx="1038225" cy="533400"/>
          </a:xfrm>
          <a:prstGeom prst="flowChartProcess">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complex</a:t>
            </a:r>
          </a:p>
        </p:txBody>
      </p:sp>
      <p:sp>
        <p:nvSpPr>
          <p:cNvPr id="17" name="Rectangle 16">
            <a:extLst>
              <a:ext uri="{FF2B5EF4-FFF2-40B4-BE49-F238E27FC236}">
                <a16:creationId xmlns:a16="http://schemas.microsoft.com/office/drawing/2014/main" id="{910F0F45-00E3-42A9-86F6-CD455FE42143}"/>
              </a:ext>
            </a:extLst>
          </p:cNvPr>
          <p:cNvSpPr/>
          <p:nvPr/>
        </p:nvSpPr>
        <p:spPr bwMode="auto">
          <a:xfrm>
            <a:off x="7318058" y="4316557"/>
            <a:ext cx="1038225" cy="5334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loop</a:t>
            </a:r>
          </a:p>
        </p:txBody>
      </p:sp>
      <p:sp>
        <p:nvSpPr>
          <p:cNvPr id="18" name="Flowchart: Decision 17">
            <a:extLst>
              <a:ext uri="{FF2B5EF4-FFF2-40B4-BE49-F238E27FC236}">
                <a16:creationId xmlns:a16="http://schemas.microsoft.com/office/drawing/2014/main" id="{C6211210-E200-4FC5-B6F6-4BDB1DFE98EA}"/>
              </a:ext>
            </a:extLst>
          </p:cNvPr>
          <p:cNvSpPr/>
          <p:nvPr/>
        </p:nvSpPr>
        <p:spPr bwMode="auto">
          <a:xfrm>
            <a:off x="7094220" y="5239761"/>
            <a:ext cx="1485900" cy="533400"/>
          </a:xfrm>
          <a:prstGeom prst="flowChartDecision">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Done?</a:t>
            </a:r>
          </a:p>
        </p:txBody>
      </p:sp>
      <p:sp>
        <p:nvSpPr>
          <p:cNvPr id="19" name="Flowchart: Terminator 18">
            <a:extLst>
              <a:ext uri="{FF2B5EF4-FFF2-40B4-BE49-F238E27FC236}">
                <a16:creationId xmlns:a16="http://schemas.microsoft.com/office/drawing/2014/main" id="{6C29924A-D663-4F73-9197-D73AA37388A0}"/>
              </a:ext>
            </a:extLst>
          </p:cNvPr>
          <p:cNvSpPr/>
          <p:nvPr/>
        </p:nvSpPr>
        <p:spPr bwMode="auto">
          <a:xfrm>
            <a:off x="6640353" y="6124868"/>
            <a:ext cx="1219200" cy="533400"/>
          </a:xfrm>
          <a:prstGeom prst="flowChartTerminator">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exit</a:t>
            </a:r>
          </a:p>
        </p:txBody>
      </p:sp>
      <p:cxnSp>
        <p:nvCxnSpPr>
          <p:cNvPr id="24" name="Straight Arrow Connector 23">
            <a:extLst>
              <a:ext uri="{FF2B5EF4-FFF2-40B4-BE49-F238E27FC236}">
                <a16:creationId xmlns:a16="http://schemas.microsoft.com/office/drawing/2014/main" id="{57F4197A-B06F-42E7-BB65-8A650A728DF2}"/>
              </a:ext>
            </a:extLst>
          </p:cNvPr>
          <p:cNvCxnSpPr>
            <a:stCxn id="14" idx="2"/>
            <a:endCxn id="12" idx="0"/>
          </p:cNvCxnSpPr>
          <p:nvPr/>
        </p:nvCxnSpPr>
        <p:spPr bwMode="auto">
          <a:xfrm>
            <a:off x="7249953" y="1385741"/>
            <a:ext cx="0" cy="370754"/>
          </a:xfrm>
          <a:prstGeom prst="straightConnector1">
            <a:avLst/>
          </a:prstGeom>
          <a:noFill/>
          <a:ln w="25400" cap="flat" cmpd="sng" algn="ctr">
            <a:solidFill>
              <a:schemeClr val="tx1">
                <a:lumMod val="50000"/>
                <a:lumOff val="50000"/>
              </a:schemeClr>
            </a:solidFill>
            <a:prstDash val="solid"/>
            <a:round/>
            <a:headEnd type="none" w="med" len="med"/>
            <a:tailEnd type="triangle"/>
          </a:ln>
          <a:effectLst/>
        </p:spPr>
      </p:cxnSp>
      <p:cxnSp>
        <p:nvCxnSpPr>
          <p:cNvPr id="27" name="Straight Arrow Connector 26">
            <a:extLst>
              <a:ext uri="{FF2B5EF4-FFF2-40B4-BE49-F238E27FC236}">
                <a16:creationId xmlns:a16="http://schemas.microsoft.com/office/drawing/2014/main" id="{8B41A5E7-FF42-4D37-9C91-2F152266DEE8}"/>
              </a:ext>
            </a:extLst>
          </p:cNvPr>
          <p:cNvCxnSpPr>
            <a:stCxn id="12" idx="2"/>
            <a:endCxn id="13" idx="0"/>
          </p:cNvCxnSpPr>
          <p:nvPr/>
        </p:nvCxnSpPr>
        <p:spPr bwMode="auto">
          <a:xfrm>
            <a:off x="7249953" y="2137495"/>
            <a:ext cx="0" cy="336419"/>
          </a:xfrm>
          <a:prstGeom prst="straightConnector1">
            <a:avLst/>
          </a:prstGeom>
          <a:noFill/>
          <a:ln w="25400" cap="flat" cmpd="sng" algn="ctr">
            <a:solidFill>
              <a:schemeClr val="tx1">
                <a:lumMod val="50000"/>
                <a:lumOff val="50000"/>
              </a:schemeClr>
            </a:solidFill>
            <a:prstDash val="solid"/>
            <a:round/>
            <a:headEnd type="none" w="med" len="med"/>
            <a:tailEnd type="triangle"/>
          </a:ln>
          <a:effectLst/>
        </p:spPr>
      </p:cxnSp>
      <p:cxnSp>
        <p:nvCxnSpPr>
          <p:cNvPr id="29" name="Connector: Elbow 28">
            <a:extLst>
              <a:ext uri="{FF2B5EF4-FFF2-40B4-BE49-F238E27FC236}">
                <a16:creationId xmlns:a16="http://schemas.microsoft.com/office/drawing/2014/main" id="{16FCEDD0-D9D1-4795-9A1A-352A6EAD2F65}"/>
              </a:ext>
            </a:extLst>
          </p:cNvPr>
          <p:cNvCxnSpPr>
            <a:stCxn id="13" idx="1"/>
            <a:endCxn id="15" idx="0"/>
          </p:cNvCxnSpPr>
          <p:nvPr/>
        </p:nvCxnSpPr>
        <p:spPr bwMode="auto">
          <a:xfrm rot="10800000" flipV="1">
            <a:off x="6438900" y="2740613"/>
            <a:ext cx="142996" cy="671789"/>
          </a:xfrm>
          <a:prstGeom prst="bentConnector2">
            <a:avLst/>
          </a:prstGeom>
          <a:noFill/>
          <a:ln w="25400" cap="flat" cmpd="sng" algn="ctr">
            <a:solidFill>
              <a:schemeClr val="tx1">
                <a:lumMod val="50000"/>
                <a:lumOff val="50000"/>
              </a:schemeClr>
            </a:solidFill>
            <a:prstDash val="solid"/>
            <a:round/>
            <a:headEnd type="none" w="med" len="med"/>
            <a:tailEnd type="triangle"/>
          </a:ln>
          <a:effectLst/>
        </p:spPr>
      </p:cxnSp>
      <p:cxnSp>
        <p:nvCxnSpPr>
          <p:cNvPr id="31" name="Connector: Elbow 30">
            <a:extLst>
              <a:ext uri="{FF2B5EF4-FFF2-40B4-BE49-F238E27FC236}">
                <a16:creationId xmlns:a16="http://schemas.microsoft.com/office/drawing/2014/main" id="{052CCD6A-20F6-4730-A50A-58D80CF62EAD}"/>
              </a:ext>
            </a:extLst>
          </p:cNvPr>
          <p:cNvCxnSpPr>
            <a:stCxn id="15" idx="2"/>
            <a:endCxn id="19" idx="0"/>
          </p:cNvCxnSpPr>
          <p:nvPr/>
        </p:nvCxnSpPr>
        <p:spPr bwMode="auto">
          <a:xfrm rot="16200000" flipH="1">
            <a:off x="5735844" y="4610758"/>
            <a:ext cx="2217165" cy="811053"/>
          </a:xfrm>
          <a:prstGeom prst="bentConnector3">
            <a:avLst>
              <a:gd name="adj1" fmla="val 90211"/>
            </a:avLst>
          </a:prstGeom>
          <a:noFill/>
          <a:ln w="25400" cap="flat" cmpd="sng" algn="ctr">
            <a:solidFill>
              <a:schemeClr val="tx1">
                <a:lumMod val="50000"/>
                <a:lumOff val="50000"/>
              </a:schemeClr>
            </a:solidFill>
            <a:prstDash val="solid"/>
            <a:round/>
            <a:headEnd type="none" w="med" len="med"/>
            <a:tailEnd type="triangle"/>
          </a:ln>
          <a:effectLst/>
        </p:spPr>
      </p:cxnSp>
      <p:cxnSp>
        <p:nvCxnSpPr>
          <p:cNvPr id="34" name="Connector: Elbow 33">
            <a:extLst>
              <a:ext uri="{FF2B5EF4-FFF2-40B4-BE49-F238E27FC236}">
                <a16:creationId xmlns:a16="http://schemas.microsoft.com/office/drawing/2014/main" id="{D3B66247-BE24-4031-94B5-30F596A63A58}"/>
              </a:ext>
            </a:extLst>
          </p:cNvPr>
          <p:cNvCxnSpPr>
            <a:stCxn id="18" idx="2"/>
            <a:endCxn id="19" idx="0"/>
          </p:cNvCxnSpPr>
          <p:nvPr/>
        </p:nvCxnSpPr>
        <p:spPr bwMode="auto">
          <a:xfrm rot="5400000">
            <a:off x="7367709" y="5655406"/>
            <a:ext cx="351707" cy="587217"/>
          </a:xfrm>
          <a:prstGeom prst="bentConnector3">
            <a:avLst>
              <a:gd name="adj1" fmla="val 38445"/>
            </a:avLst>
          </a:prstGeom>
          <a:noFill/>
          <a:ln w="25400" cap="flat" cmpd="sng" algn="ctr">
            <a:solidFill>
              <a:schemeClr val="tx1">
                <a:lumMod val="50000"/>
                <a:lumOff val="50000"/>
              </a:schemeClr>
            </a:solidFill>
            <a:prstDash val="solid"/>
            <a:round/>
            <a:headEnd type="none" w="med" len="med"/>
            <a:tailEnd type="triangle"/>
          </a:ln>
          <a:effectLst/>
        </p:spPr>
      </p:cxnSp>
      <p:cxnSp>
        <p:nvCxnSpPr>
          <p:cNvPr id="37" name="Connector: Elbow 36">
            <a:extLst>
              <a:ext uri="{FF2B5EF4-FFF2-40B4-BE49-F238E27FC236}">
                <a16:creationId xmlns:a16="http://schemas.microsoft.com/office/drawing/2014/main" id="{A9D726F0-CF27-448F-8F1F-230D689B8AE5}"/>
              </a:ext>
            </a:extLst>
          </p:cNvPr>
          <p:cNvCxnSpPr>
            <a:cxnSpLocks/>
            <a:stCxn id="18" idx="3"/>
            <a:endCxn id="17" idx="0"/>
          </p:cNvCxnSpPr>
          <p:nvPr/>
        </p:nvCxnSpPr>
        <p:spPr bwMode="auto">
          <a:xfrm flipH="1" flipV="1">
            <a:off x="7837171" y="4316557"/>
            <a:ext cx="742949" cy="1189904"/>
          </a:xfrm>
          <a:prstGeom prst="bentConnector4">
            <a:avLst>
              <a:gd name="adj1" fmla="val -30769"/>
              <a:gd name="adj2" fmla="val 119212"/>
            </a:avLst>
          </a:prstGeom>
          <a:noFill/>
          <a:ln w="25400" cap="flat" cmpd="sng" algn="ctr">
            <a:solidFill>
              <a:schemeClr val="tx1">
                <a:lumMod val="50000"/>
                <a:lumOff val="50000"/>
              </a:schemeClr>
            </a:solidFill>
            <a:prstDash val="solid"/>
            <a:round/>
            <a:headEnd type="none" w="med" len="med"/>
            <a:tailEnd type="triangle"/>
          </a:ln>
          <a:effectLst/>
        </p:spPr>
      </p:cxnSp>
      <p:cxnSp>
        <p:nvCxnSpPr>
          <p:cNvPr id="40" name="Connector: Elbow 39">
            <a:extLst>
              <a:ext uri="{FF2B5EF4-FFF2-40B4-BE49-F238E27FC236}">
                <a16:creationId xmlns:a16="http://schemas.microsoft.com/office/drawing/2014/main" id="{AFE38D3F-6124-429D-A414-B24EC46534A0}"/>
              </a:ext>
            </a:extLst>
          </p:cNvPr>
          <p:cNvCxnSpPr>
            <a:stCxn id="13" idx="3"/>
            <a:endCxn id="16" idx="0"/>
          </p:cNvCxnSpPr>
          <p:nvPr/>
        </p:nvCxnSpPr>
        <p:spPr bwMode="auto">
          <a:xfrm flipH="1">
            <a:off x="7837171" y="2740614"/>
            <a:ext cx="80839" cy="671789"/>
          </a:xfrm>
          <a:prstGeom prst="bentConnector4">
            <a:avLst>
              <a:gd name="adj1" fmla="val -282784"/>
              <a:gd name="adj2" fmla="val 69850"/>
            </a:avLst>
          </a:prstGeom>
          <a:noFill/>
          <a:ln w="25400" cap="flat" cmpd="sng" algn="ctr">
            <a:solidFill>
              <a:schemeClr val="tx1">
                <a:lumMod val="50000"/>
                <a:lumOff val="50000"/>
              </a:schemeClr>
            </a:solidFill>
            <a:prstDash val="solid"/>
            <a:round/>
            <a:headEnd type="none" w="med" len="med"/>
            <a:tailEnd type="triangle"/>
          </a:ln>
          <a:effectLst/>
        </p:spPr>
      </p:cxnSp>
      <p:cxnSp>
        <p:nvCxnSpPr>
          <p:cNvPr id="42" name="Straight Arrow Connector 41">
            <a:extLst>
              <a:ext uri="{FF2B5EF4-FFF2-40B4-BE49-F238E27FC236}">
                <a16:creationId xmlns:a16="http://schemas.microsoft.com/office/drawing/2014/main" id="{4E34FB3E-DCA5-4A75-B55D-B2E874D036E2}"/>
              </a:ext>
            </a:extLst>
          </p:cNvPr>
          <p:cNvCxnSpPr>
            <a:stCxn id="16" idx="2"/>
            <a:endCxn id="17" idx="0"/>
          </p:cNvCxnSpPr>
          <p:nvPr/>
        </p:nvCxnSpPr>
        <p:spPr bwMode="auto">
          <a:xfrm>
            <a:off x="7837171" y="3945803"/>
            <a:ext cx="0" cy="370754"/>
          </a:xfrm>
          <a:prstGeom prst="straightConnector1">
            <a:avLst/>
          </a:prstGeom>
          <a:noFill/>
          <a:ln w="25400" cap="flat" cmpd="sng" algn="ctr">
            <a:solidFill>
              <a:schemeClr val="tx1">
                <a:lumMod val="50000"/>
                <a:lumOff val="50000"/>
              </a:schemeClr>
            </a:solidFill>
            <a:prstDash val="solid"/>
            <a:round/>
            <a:headEnd type="none" w="med" len="med"/>
            <a:tailEnd type="triangle"/>
          </a:ln>
          <a:effectLst/>
        </p:spPr>
      </p:cxnSp>
      <p:cxnSp>
        <p:nvCxnSpPr>
          <p:cNvPr id="44" name="Straight Arrow Connector 43">
            <a:extLst>
              <a:ext uri="{FF2B5EF4-FFF2-40B4-BE49-F238E27FC236}">
                <a16:creationId xmlns:a16="http://schemas.microsoft.com/office/drawing/2014/main" id="{C65F4A83-1D34-45BB-B5ED-354A6592F364}"/>
              </a:ext>
            </a:extLst>
          </p:cNvPr>
          <p:cNvCxnSpPr>
            <a:stCxn id="17" idx="2"/>
            <a:endCxn id="18" idx="0"/>
          </p:cNvCxnSpPr>
          <p:nvPr/>
        </p:nvCxnSpPr>
        <p:spPr bwMode="auto">
          <a:xfrm flipH="1">
            <a:off x="7837170" y="4849957"/>
            <a:ext cx="1" cy="389804"/>
          </a:xfrm>
          <a:prstGeom prst="straightConnector1">
            <a:avLst/>
          </a:prstGeom>
          <a:noFill/>
          <a:ln w="25400" cap="flat" cmpd="sng" algn="ctr">
            <a:solidFill>
              <a:schemeClr val="tx1">
                <a:lumMod val="50000"/>
                <a:lumOff val="50000"/>
              </a:schemeClr>
            </a:solidFill>
            <a:prstDash val="solid"/>
            <a:round/>
            <a:headEnd type="none" w="med" len="med"/>
            <a:tailEnd type="triangle"/>
          </a:ln>
          <a:effectLst/>
        </p:spPr>
      </p:cxnSp>
    </p:spTree>
    <p:extLst>
      <p:ext uri="{BB962C8B-B14F-4D97-AF65-F5344CB8AC3E}">
        <p14:creationId xmlns:p14="http://schemas.microsoft.com/office/powerpoint/2010/main" val="32278137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85000"/>
          </a:schemeClr>
        </a:solidFill>
        <a:ln w="25400" cap="flat" cmpd="sng" algn="ctr">
          <a:noFill/>
          <a:prstDash val="solid"/>
          <a:round/>
          <a:headEnd type="none" w="med" len="med"/>
          <a:tailEnd type="triangle" w="med" len="med"/>
        </a:ln>
        <a:effectLst/>
      </a:spPr>
      <a:bodyPr vert="horz" wrap="square" lIns="91440" tIns="45720" rIns="91440" bIns="45720" numCol="1" rtlCol="0"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dirty="0" smtClean="0">
            <a:latin typeface="Calibri" pitchFamily="34" charset="0"/>
          </a:defRPr>
        </a:defPPr>
      </a:lstStyle>
    </a:spDef>
    <a:lnDef>
      <a:spPr bwMode="auto">
        <a:noFill/>
        <a:ln w="25400" cap="flat" cmpd="sng" algn="ctr">
          <a:solidFill>
            <a:schemeClr val="tx1">
              <a:lumMod val="50000"/>
              <a:lumOff val="50000"/>
            </a:schemeClr>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template2007</Template>
  <TotalTime>25288</TotalTime>
  <Words>8826</Words>
  <Application>Microsoft Office PowerPoint</Application>
  <PresentationFormat>On-screen Show (4:3)</PresentationFormat>
  <Paragraphs>971</Paragraphs>
  <Slides>48</Slides>
  <Notes>43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Arial</vt:lpstr>
      <vt:lpstr>Arial Narrow</vt:lpstr>
      <vt:lpstr>Calibri</vt:lpstr>
      <vt:lpstr>Consolas</vt:lpstr>
      <vt:lpstr>Courier New</vt:lpstr>
      <vt:lpstr>Noto Sans Symbols</vt:lpstr>
      <vt:lpstr>Times New Roman</vt:lpstr>
      <vt:lpstr>Wingdings</vt:lpstr>
      <vt:lpstr>Wingdings 2</vt:lpstr>
      <vt:lpstr>template2007</vt:lpstr>
      <vt:lpstr>Code Optimization  15-213/15-513: Introduction to Computer Systems 12th Lecture, June 13, 2023</vt:lpstr>
      <vt:lpstr>Today</vt:lpstr>
      <vt:lpstr>PowerPoint Presentation</vt:lpstr>
      <vt:lpstr>PowerPoint Presentation</vt:lpstr>
      <vt:lpstr>PowerPoint Presentation</vt:lpstr>
      <vt:lpstr>PowerPoint Presentation</vt:lpstr>
      <vt:lpstr>Goals of compiler optimization</vt:lpstr>
      <vt:lpstr>Limits to compiler optimization</vt:lpstr>
      <vt:lpstr>Two kinds of optimizations</vt:lpstr>
      <vt:lpstr>Today</vt:lpstr>
      <vt:lpstr>Next several slides done live…</vt:lpstr>
      <vt:lpstr>Constant folding</vt:lpstr>
      <vt:lpstr>Dead code elimination</vt:lpstr>
      <vt:lpstr>Common subexpression elimination</vt:lpstr>
      <vt:lpstr>Code motion</vt:lpstr>
      <vt:lpstr>Inlining</vt:lpstr>
      <vt:lpstr>Inlining</vt:lpstr>
      <vt:lpstr>Inlining</vt:lpstr>
      <vt:lpstr>Today</vt:lpstr>
      <vt:lpstr>Memory Aliasing</vt:lpstr>
      <vt:lpstr>Memory Aliasing</vt:lpstr>
      <vt:lpstr>PowerPoint Presentation</vt:lpstr>
      <vt:lpstr>Can’t move function calls out of loops</vt:lpstr>
      <vt:lpstr>Can’t move function calls out of loops</vt:lpstr>
      <vt:lpstr>Quiz</vt:lpstr>
      <vt:lpstr>Today</vt:lpstr>
      <vt:lpstr>Modern CPU Design</vt:lpstr>
      <vt:lpstr>Branches Are A Challenge</vt:lpstr>
      <vt:lpstr>Branch Prediction</vt:lpstr>
      <vt:lpstr>Branch Prediction Through Loop</vt:lpstr>
      <vt:lpstr>Branch Misprediction Invalidation</vt:lpstr>
      <vt:lpstr>Branch Misprediction Recovery</vt:lpstr>
      <vt:lpstr>Branch Prediction Numbers</vt:lpstr>
      <vt:lpstr>Optimizing for Branch Prediction</vt:lpstr>
      <vt:lpstr>Loop Unrolling</vt:lpstr>
      <vt:lpstr>Scheduling</vt:lpstr>
      <vt:lpstr>Today</vt:lpstr>
      <vt:lpstr>Benchmark Example: Data Type for Vectors</vt:lpstr>
      <vt:lpstr>Benchmark Computation</vt:lpstr>
      <vt:lpstr>Cycles Per Element (CPE)</vt:lpstr>
      <vt:lpstr>Benchmark Performance</vt:lpstr>
      <vt:lpstr>Basic Optimizations</vt:lpstr>
      <vt:lpstr>Effect of Basic Optimizations</vt:lpstr>
      <vt:lpstr>Loop Unrolling</vt:lpstr>
      <vt:lpstr>Loop Unrolled Assembly</vt:lpstr>
      <vt:lpstr>Effect of Loop Unrolling</vt:lpstr>
      <vt:lpstr>Going Further</vt:lpstr>
      <vt:lpstr>Summary: Getting High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Brian Railing</cp:lastModifiedBy>
  <cp:revision>582</cp:revision>
  <cp:lastPrinted>2023-02-23T16:41:42Z</cp:lastPrinted>
  <dcterms:created xsi:type="dcterms:W3CDTF">2011-08-30T20:07:27Z</dcterms:created>
  <dcterms:modified xsi:type="dcterms:W3CDTF">2023-06-13T15:31:06Z</dcterms:modified>
</cp:coreProperties>
</file>