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501" r:id="rId13"/>
    <p:sldId id="1502" r:id="rId14"/>
    <p:sldId id="1476" r:id="rId15"/>
    <p:sldId id="1418" r:id="rId16"/>
    <p:sldId id="1398" r:id="rId17"/>
    <p:sldId id="1495" r:id="rId18"/>
    <p:sldId id="1419" r:id="rId19"/>
    <p:sldId id="1496" r:id="rId20"/>
    <p:sldId id="1428" r:id="rId21"/>
    <p:sldId id="1499" r:id="rId22"/>
    <p:sldId id="1421" r:id="rId23"/>
    <p:sldId id="1430" r:id="rId24"/>
    <p:sldId id="1403" r:id="rId25"/>
    <p:sldId id="1429" r:id="rId26"/>
    <p:sldId id="1500" r:id="rId27"/>
    <p:sldId id="1485" r:id="rId28"/>
    <p:sldId id="1486" r:id="rId29"/>
    <p:sldId id="1404" r:id="rId30"/>
    <p:sldId id="1479" r:id="rId31"/>
    <p:sldId id="1497" r:id="rId32"/>
    <p:sldId id="1424" r:id="rId33"/>
    <p:sldId id="1487" r:id="rId34"/>
    <p:sldId id="1407" r:id="rId35"/>
    <p:sldId id="1408" r:id="rId36"/>
    <p:sldId id="1482" r:id="rId37"/>
    <p:sldId id="1409" r:id="rId38"/>
    <p:sldId id="1003" r:id="rId39"/>
    <p:sldId id="1489" r:id="rId40"/>
    <p:sldId id="1498" r:id="rId41"/>
    <p:sldId id="1491" r:id="rId42"/>
    <p:sldId id="1410" r:id="rId43"/>
    <p:sldId id="1411" r:id="rId44"/>
    <p:sldId id="1412" r:id="rId45"/>
    <p:sldId id="1413" r:id="rId46"/>
    <p:sldId id="1414" r:id="rId47"/>
    <p:sldId id="1494" r:id="rId48"/>
    <p:sldId id="1492" r:id="rId49"/>
    <p:sldId id="1493" r:id="rId50"/>
    <p:sldId id="1425" r:id="rId51"/>
    <p:sldId id="1436" r:id="rId52"/>
    <p:sldId id="1431" r:id="rId53"/>
    <p:sldId id="1432" r:id="rId54"/>
    <p:sldId id="1434" r:id="rId55"/>
    <p:sldId id="1435" r:id="rId56"/>
    <p:sldId id="1415" r:id="rId57"/>
    <p:sldId id="1416" r:id="rId58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E77"/>
    <a:srgbClr val="7570B3"/>
    <a:srgbClr val="C00000"/>
    <a:srgbClr val="990000"/>
    <a:srgbClr val="E6E6E6"/>
    <a:srgbClr val="F7F5CD"/>
    <a:srgbClr val="DEDFF5"/>
    <a:srgbClr val="DBF2DA"/>
    <a:srgbClr val="F6F5BD"/>
    <a:srgbClr val="D5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6" autoAdjust="0"/>
    <p:restoredTop sz="94270" autoAdjust="0"/>
  </p:normalViewPr>
  <p:slideViewPr>
    <p:cSldViewPr snapToObjects="1">
      <p:cViewPr varScale="1">
        <p:scale>
          <a:sx n="72" d="100"/>
          <a:sy n="72" d="100"/>
        </p:scale>
        <p:origin x="1152" y="72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3"/>
          <c:tx>
            <c:strRef>
              <c:f>Sheet1!$D$1</c:f>
              <c:strCache>
                <c:ptCount val="1"/>
                <c:pt idx="0">
                  <c:v>Allocated</c:v>
                </c:pt>
              </c:strCache>
            </c:strRef>
          </c:tx>
          <c:spPr>
            <a:ln w="28575" cap="rnd">
              <a:solidFill>
                <a:srgbClr val="1B9E7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B9E77"/>
              </a:solidFill>
              <a:ln w="9525">
                <a:noFill/>
              </a:ln>
              <a:effectLst/>
            </c:spPr>
          </c:marker>
          <c:val>
            <c:numRef>
              <c:f>Sheet1!$D$2:$D$21</c:f>
              <c:numCache>
                <c:formatCode>General</c:formatCode>
                <c:ptCount val="20"/>
                <c:pt idx="0">
                  <c:v>0.11000044426673775</c:v>
                </c:pt>
                <c:pt idx="1">
                  <c:v>0.66626682660269221</c:v>
                </c:pt>
                <c:pt idx="2">
                  <c:v>0.66648895997156687</c:v>
                </c:pt>
                <c:pt idx="3">
                  <c:v>0.85290328313119201</c:v>
                </c:pt>
                <c:pt idx="4">
                  <c:v>0.66648895997156687</c:v>
                </c:pt>
                <c:pt idx="5">
                  <c:v>0.67581856146430319</c:v>
                </c:pt>
                <c:pt idx="6">
                  <c:v>0.71184859389577504</c:v>
                </c:pt>
                <c:pt idx="7">
                  <c:v>0.60184814962903732</c:v>
                </c:pt>
                <c:pt idx="8">
                  <c:v>0.62419476653782935</c:v>
                </c:pt>
                <c:pt idx="9">
                  <c:v>0.62397263316895468</c:v>
                </c:pt>
                <c:pt idx="10">
                  <c:v>1</c:v>
                </c:pt>
                <c:pt idx="11">
                  <c:v>0.44373361766404551</c:v>
                </c:pt>
                <c:pt idx="12">
                  <c:v>0.44524412457239326</c:v>
                </c:pt>
                <c:pt idx="13">
                  <c:v>6.9216757741347903E-2</c:v>
                </c:pt>
                <c:pt idx="14">
                  <c:v>4.6870140832555869E-2</c:v>
                </c:pt>
                <c:pt idx="15">
                  <c:v>4.7092274201430542E-2</c:v>
                </c:pt>
                <c:pt idx="16">
                  <c:v>3.7762672708694302E-2</c:v>
                </c:pt>
                <c:pt idx="17">
                  <c:v>3.6252165800346528E-2</c:v>
                </c:pt>
                <c:pt idx="18">
                  <c:v>2.2213336887467235E-4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AC-4A66-89F7-5C2A8FE3378D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Peak</c:v>
                </c:pt>
              </c:strCache>
            </c:strRef>
          </c:tx>
          <c:spPr>
            <a:ln w="28575" cap="rnd">
              <a:solidFill>
                <a:srgbClr val="7570B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570B3"/>
              </a:solidFill>
              <a:ln w="9525">
                <a:noFill/>
              </a:ln>
              <a:effectLst/>
            </c:spPr>
          </c:marker>
          <c:val>
            <c:numRef>
              <c:f>Sheet1!$E$2:$E$21</c:f>
              <c:numCache>
                <c:formatCode>General</c:formatCode>
                <c:ptCount val="20"/>
                <c:pt idx="0">
                  <c:v>0.11000044426673775</c:v>
                </c:pt>
                <c:pt idx="1">
                  <c:v>0.66626682660269221</c:v>
                </c:pt>
                <c:pt idx="2">
                  <c:v>0.66648895997156687</c:v>
                </c:pt>
                <c:pt idx="3">
                  <c:v>0.85290328313119201</c:v>
                </c:pt>
                <c:pt idx="4">
                  <c:v>0.85290328313119201</c:v>
                </c:pt>
                <c:pt idx="5">
                  <c:v>0.85290328313119201</c:v>
                </c:pt>
                <c:pt idx="6">
                  <c:v>0.85290328313119201</c:v>
                </c:pt>
                <c:pt idx="7">
                  <c:v>0.85290328313119201</c:v>
                </c:pt>
                <c:pt idx="8">
                  <c:v>0.85290328313119201</c:v>
                </c:pt>
                <c:pt idx="9">
                  <c:v>0.85290328313119201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AC-4A66-89F7-5C2A8FE33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4784128"/>
        <c:axId val="6247799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Step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1CAC-4A66-89F7-5C2A8FE3378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Allocated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9904</c:v>
                      </c:pt>
                      <c:pt idx="1">
                        <c:v>59988</c:v>
                      </c:pt>
                      <c:pt idx="2">
                        <c:v>60008</c:v>
                      </c:pt>
                      <c:pt idx="3">
                        <c:v>76792</c:v>
                      </c:pt>
                      <c:pt idx="4">
                        <c:v>60008</c:v>
                      </c:pt>
                      <c:pt idx="5">
                        <c:v>60848</c:v>
                      </c:pt>
                      <c:pt idx="6">
                        <c:v>64092</c:v>
                      </c:pt>
                      <c:pt idx="7">
                        <c:v>54188</c:v>
                      </c:pt>
                      <c:pt idx="8">
                        <c:v>56200</c:v>
                      </c:pt>
                      <c:pt idx="9">
                        <c:v>56180</c:v>
                      </c:pt>
                      <c:pt idx="10">
                        <c:v>90036</c:v>
                      </c:pt>
                      <c:pt idx="11">
                        <c:v>39952</c:v>
                      </c:pt>
                      <c:pt idx="12">
                        <c:v>40088</c:v>
                      </c:pt>
                      <c:pt idx="13">
                        <c:v>6232</c:v>
                      </c:pt>
                      <c:pt idx="14">
                        <c:v>4220</c:v>
                      </c:pt>
                      <c:pt idx="15">
                        <c:v>4240</c:v>
                      </c:pt>
                      <c:pt idx="16">
                        <c:v>3400</c:v>
                      </c:pt>
                      <c:pt idx="17">
                        <c:v>3264</c:v>
                      </c:pt>
                      <c:pt idx="18">
                        <c:v>20</c:v>
                      </c:pt>
                      <c:pt idx="1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1CAC-4A66-89F7-5C2A8FE3378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Peak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9904</c:v>
                      </c:pt>
                      <c:pt idx="1">
                        <c:v>59988</c:v>
                      </c:pt>
                      <c:pt idx="2">
                        <c:v>60008</c:v>
                      </c:pt>
                      <c:pt idx="3">
                        <c:v>76792</c:v>
                      </c:pt>
                      <c:pt idx="4">
                        <c:v>76792</c:v>
                      </c:pt>
                      <c:pt idx="5">
                        <c:v>76792</c:v>
                      </c:pt>
                      <c:pt idx="6">
                        <c:v>76792</c:v>
                      </c:pt>
                      <c:pt idx="7">
                        <c:v>76792</c:v>
                      </c:pt>
                      <c:pt idx="8">
                        <c:v>76792</c:v>
                      </c:pt>
                      <c:pt idx="9">
                        <c:v>76792</c:v>
                      </c:pt>
                      <c:pt idx="10">
                        <c:v>90036</c:v>
                      </c:pt>
                      <c:pt idx="11">
                        <c:v>90036</c:v>
                      </c:pt>
                      <c:pt idx="12">
                        <c:v>90036</c:v>
                      </c:pt>
                      <c:pt idx="13">
                        <c:v>90036</c:v>
                      </c:pt>
                      <c:pt idx="14">
                        <c:v>90036</c:v>
                      </c:pt>
                      <c:pt idx="15">
                        <c:v>90036</c:v>
                      </c:pt>
                      <c:pt idx="16">
                        <c:v>90036</c:v>
                      </c:pt>
                      <c:pt idx="17">
                        <c:v>90036</c:v>
                      </c:pt>
                      <c:pt idx="18">
                        <c:v>90036</c:v>
                      </c:pt>
                      <c:pt idx="19">
                        <c:v>90036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CAC-4A66-89F7-5C2A8FE3378D}"/>
                  </c:ext>
                </c:extLst>
              </c15:ser>
            </c15:filteredLineSeries>
          </c:ext>
        </c:extLst>
      </c:lineChart>
      <c:catAx>
        <c:axId val="62478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Step</a:t>
                </a:r>
                <a:endParaRPr lang="en-US" i="1" baseline="0" dirty="0">
                  <a:latin typeface="Cambria Math" panose="020405030504060302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79968"/>
        <c:crosses val="autoZero"/>
        <c:auto val="1"/>
        <c:lblAlgn val="ctr"/>
        <c:lblOffset val="100"/>
        <c:noMultiLvlLbl val="0"/>
      </c:catAx>
      <c:valAx>
        <c:axId val="6247799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</a:t>
                </a:r>
                <a:r>
                  <a:rPr lang="en-US" baseline="0" dirty="0"/>
                  <a:t> Aggregate Memory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0830942210953494E-2"/>
              <c:y val="0.13475436369365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84128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6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6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7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06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5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1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7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5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7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8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2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3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9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0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1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1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6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1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9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2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5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0386/quizz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58738" y="1600200"/>
            <a:ext cx="7772400" cy="4191000"/>
          </a:xfrm>
        </p:spPr>
        <p:txBody>
          <a:bodyPr anchor="t" anchorCtr="0"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15-213/15-513: Introduction to Computer Systems</a:t>
            </a:r>
            <a:br>
              <a:rPr lang="en-US" sz="2000" b="0" dirty="0"/>
            </a:br>
            <a:r>
              <a:rPr lang="en-US" sz="2000" b="0" dirty="0"/>
              <a:t>13</a:t>
            </a:r>
            <a:r>
              <a:rPr lang="en-US" sz="2000" b="0" baseline="30000" dirty="0"/>
              <a:t>th</a:t>
            </a:r>
            <a:r>
              <a:rPr lang="en-US" sz="2000" b="0" dirty="0"/>
              <a:t> Lecture, June 14, 2023</a:t>
            </a:r>
            <a:br>
              <a:rPr lang="en-US" sz="2000" b="0" dirty="0"/>
            </a:br>
            <a:br>
              <a:rPr lang="en-US" sz="2000" b="0" dirty="0"/>
            </a:br>
            <a:endParaRPr lang="en-US" sz="2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D929E-5519-958C-4474-00843D962712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  <p:extLst>
      <p:ext uri="{BB962C8B-B14F-4D97-AF65-F5344CB8AC3E}">
        <p14:creationId xmlns:p14="http://schemas.microsoft.com/office/powerpoint/2010/main" val="6815277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04938"/>
                <a:ext cx="8701087" cy="5224462"/>
              </a:xfrm>
              <a:ln/>
            </p:spPr>
            <p:txBody>
              <a:bodyPr/>
              <a:lstStyle/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Given some sequence of </a:t>
                </a:r>
                <a:r>
                  <a:rPr lang="en-GB" dirty="0" err="1">
                    <a:latin typeface="Courier New" pitchFamily="49" charset="0"/>
                  </a:rPr>
                  <a:t>malloc</a:t>
                </a:r>
                <a:r>
                  <a:rPr lang="en-GB" dirty="0"/>
                  <a:t> and </a:t>
                </a:r>
                <a:r>
                  <a:rPr lang="en-GB" dirty="0">
                    <a:latin typeface="Courier New" pitchFamily="49" charset="0"/>
                  </a:rPr>
                  <a:t>free</a:t>
                </a:r>
                <a:r>
                  <a:rPr lang="en-GB" dirty="0"/>
                  <a:t> requests:</a:t>
                </a:r>
              </a:p>
              <a:p>
                <a:pPr lvl="1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GB" i="1" baseline="-25000" dirty="0"/>
              </a:p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i="1" dirty="0"/>
              </a:p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Goals: maximize throughput and peak memory utilization</a:t>
                </a:r>
              </a:p>
              <a:p>
                <a:pPr lvl="1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These goals are often conflicting</a:t>
                </a:r>
              </a:p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Throughput:</a:t>
                </a:r>
              </a:p>
              <a:p>
                <a:pPr lvl="1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Number of completed requests per unit time</a:t>
                </a:r>
              </a:p>
              <a:p>
                <a:pPr lvl="1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Example:</a:t>
                </a:r>
              </a:p>
              <a:p>
                <a:pPr lvl="2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5,000  </a:t>
                </a:r>
                <a:r>
                  <a:rPr lang="en-GB" b="1" dirty="0" err="1">
                    <a:latin typeface="Courier New" pitchFamily="49" charset="0"/>
                  </a:rPr>
                  <a:t>malloc</a:t>
                </a:r>
                <a:r>
                  <a:rPr lang="en-GB" dirty="0"/>
                  <a:t> calls and 5,000 </a:t>
                </a:r>
                <a:r>
                  <a:rPr lang="en-GB" b="1" dirty="0">
                    <a:latin typeface="Courier New" pitchFamily="49" charset="0"/>
                  </a:rPr>
                  <a:t>free</a:t>
                </a:r>
                <a:r>
                  <a:rPr lang="en-GB" b="1" dirty="0"/>
                  <a:t> </a:t>
                </a:r>
                <a:r>
                  <a:rPr lang="en-GB" dirty="0"/>
                  <a:t>calls in 10 seconds </a:t>
                </a:r>
              </a:p>
              <a:p>
                <a:pPr lvl="2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Throughput is 1,000 operations/second</a:t>
                </a:r>
              </a:p>
            </p:txBody>
          </p:sp>
        </mc:Choice>
        <mc:Fallback xmlns="">
          <p:sp>
            <p:nvSpPr>
              <p:cNvPr id="133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04938"/>
                <a:ext cx="8701087" cy="5224462"/>
              </a:xfrm>
              <a:blipFill>
                <a:blip r:embed="rId3"/>
                <a:stretch>
                  <a:fillRect l="-70" t="-116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8043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Performance Goal: Minimize Overhead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70900" cy="5216525"/>
              </a:xfrm>
              <a:ln/>
            </p:spPr>
            <p:txBody>
              <a:bodyPr/>
              <a:lstStyle/>
              <a:p>
                <a:pPr>
                  <a:lnSpc>
                    <a:spcPct val="83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Given some sequence of </a:t>
                </a:r>
                <a:r>
                  <a:rPr lang="en-GB" dirty="0" err="1">
                    <a:latin typeface="Courier New" pitchFamily="49" charset="0"/>
                  </a:rPr>
                  <a:t>malloc</a:t>
                </a:r>
                <a:r>
                  <a:rPr lang="en-GB" dirty="0"/>
                  <a:t> and </a:t>
                </a:r>
                <a:r>
                  <a:rPr lang="en-GB" dirty="0">
                    <a:latin typeface="Courier New" pitchFamily="49" charset="0"/>
                  </a:rPr>
                  <a:t>free</a:t>
                </a:r>
                <a:r>
                  <a:rPr lang="en-GB" dirty="0"/>
                  <a:t> requests:</a:t>
                </a:r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GB" sz="1200" i="1" dirty="0"/>
              </a:p>
              <a:p>
                <a:pPr>
                  <a:lnSpc>
                    <a:spcPct val="83000"/>
                  </a:lnSpc>
                  <a:spcBef>
                    <a:spcPts val="180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i="1" dirty="0"/>
                  <a:t>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i="1" dirty="0"/>
                  <a:t> requests we have:</a:t>
                </a:r>
                <a:endParaRPr lang="en-GB" i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83000"/>
                  </a:lnSpc>
                  <a:spcBef>
                    <a:spcPts val="180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i="1" dirty="0">
                    <a:solidFill>
                      <a:srgbClr val="C00000"/>
                    </a:solidFill>
                  </a:rPr>
                  <a:t>Def:</a:t>
                </a:r>
                <a:r>
                  <a:rPr lang="en-GB" i="1" dirty="0"/>
                  <a:t> Aggregate payload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 </a:t>
                </a:r>
                <a:r>
                  <a:rPr lang="en-GB" b="1" dirty="0">
                    <a:latin typeface="Courier New" pitchFamily="49" charset="0"/>
                  </a:rPr>
                  <a:t>malloc(p)</a:t>
                </a:r>
                <a:r>
                  <a:rPr lang="en-GB" dirty="0"/>
                  <a:t> results in a block with a </a:t>
                </a:r>
                <a:r>
                  <a:rPr lang="en-GB" b="1" i="1" dirty="0">
                    <a:solidFill>
                      <a:srgbClr val="C00000"/>
                    </a:solidFill>
                  </a:rPr>
                  <a:t>payload</a:t>
                </a:r>
                <a:r>
                  <a:rPr lang="en-GB" dirty="0"/>
                  <a:t> of </a:t>
                </a:r>
                <a:r>
                  <a:rPr lang="en-GB" b="1" dirty="0">
                    <a:latin typeface="Courier New" pitchFamily="49" charset="0"/>
                  </a:rPr>
                  <a:t>p</a:t>
                </a:r>
                <a:r>
                  <a:rPr lang="en-GB" dirty="0"/>
                  <a:t> bytes</a:t>
                </a:r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The </a:t>
                </a:r>
                <a:r>
                  <a:rPr lang="en-GB" b="1" i="1" dirty="0">
                    <a:solidFill>
                      <a:srgbClr val="C00000"/>
                    </a:solidFill>
                  </a:rPr>
                  <a:t>aggregate payload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the sum of currently allocated payloads</a:t>
                </a:r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The </a:t>
                </a:r>
                <a:r>
                  <a:rPr lang="en-GB" b="1" i="1" dirty="0">
                    <a:solidFill>
                      <a:srgbClr val="C00000"/>
                    </a:solidFill>
                  </a:rPr>
                  <a:t>peak aggregate payload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the maximum aggregate payload at any point in the sequence up to request </a:t>
                </a:r>
              </a:p>
              <a:p>
                <a:pPr>
                  <a:lnSpc>
                    <a:spcPct val="83000"/>
                  </a:lnSpc>
                  <a:spcBef>
                    <a:spcPts val="180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i="1" dirty="0">
                    <a:solidFill>
                      <a:srgbClr val="C00000"/>
                    </a:solidFill>
                  </a:rPr>
                  <a:t>Def:</a:t>
                </a:r>
                <a:r>
                  <a:rPr lang="en-GB" i="1" dirty="0"/>
                  <a:t> Current heap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GB" i="1" baseline="-25000" dirty="0"/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Assume heap only </a:t>
                </a:r>
                <a:r>
                  <a:rPr lang="en-GB" i="1" dirty="0"/>
                  <a:t>grows</a:t>
                </a:r>
                <a:r>
                  <a:rPr lang="en-GB" dirty="0"/>
                  <a:t> when allocator uses </a:t>
                </a:r>
                <a:r>
                  <a:rPr lang="en-GB" b="1" dirty="0" err="1">
                    <a:latin typeface="Courier New" pitchFamily="49" charset="0"/>
                  </a:rPr>
                  <a:t>sbrk</a:t>
                </a:r>
                <a:r>
                  <a:rPr lang="en-GB" dirty="0">
                    <a:cs typeface="Calibri" panose="020F0502020204030204" pitchFamily="34" charset="0"/>
                  </a:rPr>
                  <a:t>, never shrinks</a:t>
                </a:r>
              </a:p>
              <a:p>
                <a:pPr>
                  <a:lnSpc>
                    <a:spcPct val="83000"/>
                  </a:lnSpc>
                  <a:spcBef>
                    <a:spcPts val="180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i="1" dirty="0">
                    <a:solidFill>
                      <a:srgbClr val="C00000"/>
                    </a:solidFill>
                  </a:rPr>
                  <a:t>Def:</a:t>
                </a:r>
                <a:r>
                  <a:rPr lang="en-GB" i="1" dirty="0"/>
                  <a:t> Overhead,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GB" i="1" dirty="0"/>
              </a:p>
              <a:p>
                <a:pPr lvl="1">
                  <a:lnSpc>
                    <a:spcPct val="83000"/>
                  </a:lnSpc>
                  <a:spcBef>
                    <a:spcPts val="48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Fraction of heap space </a:t>
                </a:r>
                <a:r>
                  <a:rPr lang="en-GB" i="1" dirty="0"/>
                  <a:t>NOT </a:t>
                </a:r>
                <a:r>
                  <a:rPr lang="en-GB" dirty="0"/>
                  <a:t>used for program data</a:t>
                </a:r>
              </a:p>
              <a:p>
                <a:pPr lvl="1"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)−1.0</m:t>
                    </m:r>
                  </m:oMath>
                </a14:m>
                <a:endParaRPr lang="en-GB" baseline="-25000" dirty="0"/>
              </a:p>
            </p:txBody>
          </p:sp>
        </mc:Choice>
        <mc:Fallback xmlns="">
          <p:sp>
            <p:nvSpPr>
              <p:cNvPr id="143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70900" cy="5216525"/>
              </a:xfrm>
              <a:blipFill>
                <a:blip r:embed="rId3"/>
                <a:stretch>
                  <a:fillRect l="-72" t="-2105" r="-288" b="-1356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789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3565525" cy="4972050"/>
          </a:xfrm>
        </p:spPr>
        <p:txBody>
          <a:bodyPr/>
          <a:lstStyle/>
          <a:p>
            <a:r>
              <a:rPr lang="en-US" dirty="0"/>
              <a:t>Benchmark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syn</a:t>
            </a:r>
            <a:r>
              <a:rPr lang="en-US" dirty="0"/>
              <a:t>-array-short</a:t>
            </a:r>
          </a:p>
          <a:p>
            <a:pPr lvl="1"/>
            <a:r>
              <a:rPr lang="en-US" dirty="0"/>
              <a:t>Trace provided with malloc lab</a:t>
            </a:r>
          </a:p>
          <a:p>
            <a:pPr lvl="1"/>
            <a:r>
              <a:rPr lang="en-US" dirty="0"/>
              <a:t>Allocate &amp; free 10 blocks</a:t>
            </a:r>
          </a:p>
          <a:p>
            <a:pPr lvl="1"/>
            <a:r>
              <a:rPr lang="en-US" dirty="0"/>
              <a:t>a = allocate</a:t>
            </a:r>
          </a:p>
          <a:p>
            <a:pPr lvl="1"/>
            <a:r>
              <a:rPr lang="en-US" dirty="0"/>
              <a:t>f = free</a:t>
            </a:r>
          </a:p>
          <a:p>
            <a:pPr lvl="1"/>
            <a:r>
              <a:rPr lang="en-US" dirty="0"/>
              <a:t>Bias toward allocate at beginning &amp; free at end</a:t>
            </a:r>
          </a:p>
          <a:p>
            <a:pPr lvl="1"/>
            <a:r>
              <a:rPr lang="en-US" dirty="0"/>
              <a:t>Blocks number 1–10</a:t>
            </a:r>
          </a:p>
          <a:p>
            <a:pPr lvl="1"/>
            <a:r>
              <a:rPr lang="en-US" dirty="0"/>
              <a:t>Allocated: Sum of all allocated amounts</a:t>
            </a:r>
          </a:p>
          <a:p>
            <a:pPr lvl="1"/>
            <a:r>
              <a:rPr lang="en-US" dirty="0"/>
              <a:t>Peak: Max so far of Allocated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A9EA1-1A49-3044-BF7A-B8A2B377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96745"/>
              </p:ext>
            </p:extLst>
          </p:nvPr>
        </p:nvGraphicFramePr>
        <p:xfrm>
          <a:off x="4038600" y="1197678"/>
          <a:ext cx="4800598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76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243213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784018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1095163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9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23" y="435678"/>
            <a:ext cx="7592093" cy="762000"/>
          </a:xfrm>
        </p:spPr>
        <p:txBody>
          <a:bodyPr/>
          <a:lstStyle/>
          <a:p>
            <a:r>
              <a:rPr lang="en-US" dirty="0"/>
              <a:t>Benchmark Visualization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2B0D-D3C4-DC49-AA2B-ECA1980D3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5187518"/>
                <a:ext cx="5410200" cy="1365682"/>
              </a:xfrm>
            </p:spPr>
            <p:txBody>
              <a:bodyPr/>
              <a:lstStyle/>
              <a:p>
                <a:pPr lvl="1"/>
                <a:r>
                  <a:rPr lang="en-US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(allocated) and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(peak)</a:t>
                </a:r>
                <a:br>
                  <a:rPr lang="en-US" dirty="0"/>
                </a:b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(step)</a:t>
                </a:r>
              </a:p>
              <a:p>
                <a:pPr lvl="1"/>
                <a:r>
                  <a:rPr lang="en-US" dirty="0"/>
                  <a:t>Y-axis normalized — fraction of maximum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2B0D-D3C4-DC49-AA2B-ECA1980D3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5187518"/>
                <a:ext cx="5410200" cy="1365682"/>
              </a:xfrm>
              <a:blipFill>
                <a:blip r:embed="rId2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7C7B9-2A8A-C943-AE9F-7167A826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96743"/>
              </p:ext>
            </p:extLst>
          </p:nvPr>
        </p:nvGraphicFramePr>
        <p:xfrm>
          <a:off x="110334" y="1197678"/>
          <a:ext cx="40386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423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045878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659571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B2E45F-4A4F-4609-BBE6-21720AA55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368411"/>
              </p:ext>
            </p:extLst>
          </p:nvPr>
        </p:nvGraphicFramePr>
        <p:xfrm>
          <a:off x="4343401" y="1197678"/>
          <a:ext cx="4690266" cy="382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56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Benchmark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419600"/>
            <a:ext cx="7896225" cy="1685925"/>
          </a:xfrm>
        </p:spPr>
        <p:txBody>
          <a:bodyPr/>
          <a:lstStyle/>
          <a:p>
            <a:r>
              <a:rPr lang="en-US" dirty="0"/>
              <a:t>Longer sequence of mallocs &amp; frees (40,000 blocks)</a:t>
            </a:r>
          </a:p>
          <a:p>
            <a:pPr lvl="1"/>
            <a:r>
              <a:rPr lang="en-US" dirty="0"/>
              <a:t>Starts with all mallocs, and shifts toward all frees</a:t>
            </a:r>
          </a:p>
          <a:p>
            <a:r>
              <a:rPr lang="en-US" dirty="0"/>
              <a:t>Allocator must manage space efficiently the whole time</a:t>
            </a:r>
          </a:p>
          <a:p>
            <a:endParaRPr lang="en-US" dirty="0"/>
          </a:p>
          <a:p>
            <a:r>
              <a:rPr lang="en-US" dirty="0"/>
              <a:t>Production allocators can shrink the heap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A670-AA88-7A41-A1C8-C7D2746C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5638800" cy="3241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38F09-2355-4921-BDFA-F245F4ABD758}"/>
              </a:ext>
            </a:extLst>
          </p:cNvPr>
          <p:cNvSpPr txBox="1"/>
          <p:nvPr/>
        </p:nvSpPr>
        <p:spPr>
          <a:xfrm>
            <a:off x="7162800" y="2687684"/>
            <a:ext cx="330744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Allocated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B1EF3-43AA-470E-B5E0-BFA484854D93}"/>
              </a:ext>
            </a:extLst>
          </p:cNvPr>
          <p:cNvSpPr txBox="1"/>
          <p:nvPr/>
        </p:nvSpPr>
        <p:spPr>
          <a:xfrm>
            <a:off x="7162800" y="2556200"/>
            <a:ext cx="22860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278444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Poor memory utilization caused by </a:t>
            </a:r>
            <a:r>
              <a:rPr lang="en-GB" i="1" dirty="0">
                <a:solidFill>
                  <a:srgbClr val="C00000"/>
                </a:solidFill>
              </a:rPr>
              <a:t>fragmentation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dirty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dirty="0"/>
              <a:t> fragmentation</a:t>
            </a:r>
          </a:p>
        </p:txBody>
      </p:sp>
    </p:spTree>
    <p:extLst>
      <p:ext uri="{BB962C8B-B14F-4D97-AF65-F5344CB8AC3E}">
        <p14:creationId xmlns:p14="http://schemas.microsoft.com/office/powerpoint/2010/main" val="82758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528427"/>
            <a:ext cx="7896225" cy="2100973"/>
          </a:xfrm>
        </p:spPr>
        <p:txBody>
          <a:bodyPr/>
          <a:lstStyle/>
          <a:p>
            <a:r>
              <a:rPr lang="en-US" dirty="0"/>
              <a:t>Purple line: additional heap size due to</a:t>
            </a:r>
            <a:br>
              <a:rPr lang="en-US" dirty="0"/>
            </a:br>
            <a:r>
              <a:rPr lang="en-US" dirty="0"/>
              <a:t> allocator’s data + padding for alignment</a:t>
            </a:r>
          </a:p>
          <a:p>
            <a:pPr lvl="1"/>
            <a:r>
              <a:rPr lang="en-US" dirty="0"/>
              <a:t>For this benchmark, 1.5% overhead</a:t>
            </a:r>
          </a:p>
          <a:p>
            <a:pPr lvl="1"/>
            <a:r>
              <a:rPr lang="en-US" dirty="0"/>
              <a:t>Cannot achieve in practice</a:t>
            </a:r>
          </a:p>
          <a:p>
            <a:pPr lvl="1"/>
            <a:r>
              <a:rPr lang="en-US" dirty="0"/>
              <a:t>Especially since cannot move allocated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2F19-5202-3948-9D98-45D0B84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64150"/>
            <a:ext cx="5659165" cy="3253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30564-5954-4D86-9DBA-C8320EBB4F3B}"/>
              </a:ext>
            </a:extLst>
          </p:cNvPr>
          <p:cNvSpPr txBox="1"/>
          <p:nvPr/>
        </p:nvSpPr>
        <p:spPr>
          <a:xfrm>
            <a:off x="6878955" y="2859212"/>
            <a:ext cx="330744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0EB04-DDC6-4AA8-BC76-594E073F7305}"/>
              </a:ext>
            </a:extLst>
          </p:cNvPr>
          <p:cNvSpPr txBox="1"/>
          <p:nvPr/>
        </p:nvSpPr>
        <p:spPr>
          <a:xfrm>
            <a:off x="6878955" y="2727728"/>
            <a:ext cx="22860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7F0CB-621E-4553-A7E9-6B59B758D8C7}"/>
              </a:ext>
            </a:extLst>
          </p:cNvPr>
          <p:cNvSpPr txBox="1"/>
          <p:nvPr/>
        </p:nvSpPr>
        <p:spPr>
          <a:xfrm>
            <a:off x="6878955" y="2596244"/>
            <a:ext cx="78105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 + Internal Frag</a:t>
            </a:r>
          </a:p>
        </p:txBody>
      </p:sp>
    </p:spTree>
    <p:extLst>
      <p:ext uri="{BB962C8B-B14F-4D97-AF65-F5344CB8AC3E}">
        <p14:creationId xmlns:p14="http://schemas.microsoft.com/office/powerpoint/2010/main" val="241643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249632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</a:t>
            </a:r>
            <a:r>
              <a:rPr lang="en-GB" sz="1800" dirty="0">
                <a:latin typeface="Courier New" pitchFamily="49" charset="0"/>
              </a:rPr>
              <a:t>64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249632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malloc(32)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249632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malloc(40)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249632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malloc(48)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4847"/>
            <a:ext cx="5486400" cy="304800"/>
            <a:chOff x="2992437" y="4276726"/>
            <a:chExt cx="5486400" cy="304800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6726"/>
              <a:ext cx="304800" cy="300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89" y="4583997"/>
            <a:ext cx="8433731" cy="1838325"/>
          </a:xfrm>
        </p:spPr>
        <p:txBody>
          <a:bodyPr/>
          <a:lstStyle/>
          <a:p>
            <a:r>
              <a:rPr lang="en-US" dirty="0"/>
              <a:t>Green line: additional heap size due to external fragmentation</a:t>
            </a:r>
          </a:p>
          <a:p>
            <a:r>
              <a:rPr lang="en-US" dirty="0"/>
              <a:t>Best Fit: One allocation strategy</a:t>
            </a:r>
          </a:p>
          <a:p>
            <a:pPr lvl="1"/>
            <a:r>
              <a:rPr lang="en-US" dirty="0"/>
              <a:t>(To be discussed later)</a:t>
            </a:r>
          </a:p>
          <a:p>
            <a:pPr lvl="1"/>
            <a:r>
              <a:rPr lang="en-US" dirty="0"/>
              <a:t>Total overhead = 8.3% on this benchmark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9DB34-6639-EB43-831B-43067967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8910"/>
            <a:ext cx="5659165" cy="3253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AE315-33DF-4230-AA8E-1A966D68D821}"/>
              </a:ext>
            </a:extLst>
          </p:cNvPr>
          <p:cNvSpPr txBox="1"/>
          <p:nvPr/>
        </p:nvSpPr>
        <p:spPr>
          <a:xfrm>
            <a:off x="6654165" y="2914612"/>
            <a:ext cx="330744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Allocated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EA306-2DAC-4098-8186-B8027B1B35E9}"/>
              </a:ext>
            </a:extLst>
          </p:cNvPr>
          <p:cNvSpPr txBox="1"/>
          <p:nvPr/>
        </p:nvSpPr>
        <p:spPr>
          <a:xfrm>
            <a:off x="6654165" y="2783128"/>
            <a:ext cx="22860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27E8F-DB51-4B26-A5ED-6171356EC90F}"/>
              </a:ext>
            </a:extLst>
          </p:cNvPr>
          <p:cNvSpPr txBox="1"/>
          <p:nvPr/>
        </p:nvSpPr>
        <p:spPr>
          <a:xfrm>
            <a:off x="6654165" y="2651644"/>
            <a:ext cx="78105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 + Internal Frag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4385C-28DA-401A-B839-ABF283CD7CFC}"/>
              </a:ext>
            </a:extLst>
          </p:cNvPr>
          <p:cNvSpPr txBox="1"/>
          <p:nvPr/>
        </p:nvSpPr>
        <p:spPr>
          <a:xfrm>
            <a:off x="6654165" y="2518139"/>
            <a:ext cx="78105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 + All Frag (Best Fit)</a:t>
            </a:r>
          </a:p>
        </p:txBody>
      </p:sp>
    </p:spTree>
    <p:extLst>
      <p:ext uri="{BB962C8B-B14F-4D97-AF65-F5344CB8AC3E}">
        <p14:creationId xmlns:p14="http://schemas.microsoft.com/office/powerpoint/2010/main" val="369563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8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reuse a block that has been freed?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(in bytes)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Including the header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03322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malloc(32)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7078662" y="4152900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48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B00E4A-CEEF-4F2E-BFD4-019CB232A8B9}"/>
              </a:ext>
            </a:extLst>
          </p:cNvPr>
          <p:cNvGrpSpPr/>
          <p:nvPr/>
        </p:nvGrpSpPr>
        <p:grpSpPr>
          <a:xfrm>
            <a:off x="2474754" y="5991225"/>
            <a:ext cx="5489575" cy="304800"/>
            <a:chOff x="2474754" y="5991225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474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779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084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389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93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998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03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08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13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22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27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323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371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41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46754" y="5991225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51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17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59529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AB07A-1BD3-1A43-BC7E-425097A88F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2944" y="4648200"/>
            <a:ext cx="332214" cy="48161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97" name="Text Box 57">
            <a:extLst>
              <a:ext uri="{FF2B5EF4-FFF2-40B4-BE49-F238E27FC236}">
                <a16:creationId xmlns:a16="http://schemas.microsoft.com/office/drawing/2014/main" id="{19CC84AE-5FE0-5F4F-B739-B230F7FC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8" y="5129816"/>
            <a:ext cx="146076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Padding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(for alignment)</a:t>
            </a:r>
          </a:p>
        </p:txBody>
      </p:sp>
    </p:spTree>
    <p:extLst>
      <p:ext uri="{BB962C8B-B14F-4D97-AF65-F5344CB8AC3E}">
        <p14:creationId xmlns:p14="http://schemas.microsoft.com/office/powerpoint/2010/main" val="11837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(e.g.,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2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2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64887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42393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4293275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Double-word</a:t>
            </a:r>
          </a:p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6" y="2308738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4239161"/>
            <a:ext cx="54685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  <a:p>
            <a:r>
              <a:rPr lang="en-US" sz="2000" b="0" dirty="0">
                <a:latin typeface="Calibri" pitchFamily="34" charset="0"/>
              </a:rPr>
              <a:t>Headers are at non-aligned positions</a:t>
            </a:r>
          </a:p>
          <a:p>
            <a:r>
              <a:rPr lang="en-US" sz="2000" b="0" dirty="0">
                <a:latin typeface="Calibri" pitchFamily="34" charset="0"/>
                <a:sym typeface="Wingdings" pitchFamily="2" charset="2"/>
              </a:rPr>
              <a:t> Payloads are aligned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5250" y="1962811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49" name="Rectangle 423" descr="Wide upward diagonal">
            <a:extLst>
              <a:ext uri="{FF2B5EF4-FFF2-40B4-BE49-F238E27FC236}">
                <a16:creationId xmlns:a16="http://schemas.microsoft.com/office/drawing/2014/main" id="{FC57F0D1-D438-BD4A-9271-553F41742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313" y="2321153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26">
            <a:extLst>
              <a:ext uri="{FF2B5EF4-FFF2-40B4-BE49-F238E27FC236}">
                <a16:creationId xmlns:a16="http://schemas.microsoft.com/office/drawing/2014/main" id="{D0B9C340-508F-7948-A9FD-A25FBAE7B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08738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FBF450-C7B2-314F-B635-6B0D606F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53517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A1CC67-8AD6-E045-A904-7328492983A6}"/>
              </a:ext>
            </a:extLst>
          </p:cNvPr>
          <p:cNvSpPr txBox="1"/>
          <p:nvPr/>
        </p:nvSpPr>
        <p:spPr>
          <a:xfrm>
            <a:off x="1101482" y="356848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5E31EB-32C4-C04A-866F-79D07BBA5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2090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CFA8AE-B288-0D4B-9296-E455D5A9DE5C}"/>
              </a:ext>
            </a:extLst>
          </p:cNvPr>
          <p:cNvSpPr txBox="1"/>
          <p:nvPr/>
        </p:nvSpPr>
        <p:spPr>
          <a:xfrm>
            <a:off x="7551768" y="35659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63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Data Structures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Block declaration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payload from block pointer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Getting header from payload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80862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AFD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1795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0EE5D379-DC8F-6E42-9428-865EBAA69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01100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44CCAC0C-0B16-6E46-AE94-822FCD3CB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7286" y="101100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A153B4-513D-D249-8372-50FC879C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4210013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(block-&gt;payload);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D3EE57C-6623-BF46-A2C5-1F8021A2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5075448"/>
            <a:ext cx="7644714" cy="5869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payload));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9392F-E88E-4DC6-AD20-0E50359E573E}"/>
              </a:ext>
            </a:extLst>
          </p:cNvPr>
          <p:cNvSpPr txBox="1"/>
          <p:nvPr/>
        </p:nvSpPr>
        <p:spPr>
          <a:xfrm>
            <a:off x="5105400" y="2866277"/>
            <a:ext cx="20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Zero length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D6831-C96F-4A11-B2C9-E68664231E1F}"/>
              </a:ext>
            </a:extLst>
          </p:cNvPr>
          <p:cNvSpPr txBox="1"/>
          <p:nvPr/>
        </p:nvSpPr>
        <p:spPr>
          <a:xfrm>
            <a:off x="5743687" y="4726025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800" dirty="0">
                <a:latin typeface="Calibri" pitchFamily="34" charset="0"/>
              </a:rPr>
              <a:t> points to a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188C-6EA9-462A-9410-0A1E6DF18BDB}"/>
              </a:ext>
            </a:extLst>
          </p:cNvPr>
          <p:cNvSpPr txBox="1"/>
          <p:nvPr/>
        </p:nvSpPr>
        <p:spPr>
          <a:xfrm>
            <a:off x="5791200" y="385799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01570-5004-4EF7-9249-5BBE02D6CA5B}"/>
              </a:ext>
            </a:extLst>
          </p:cNvPr>
          <p:cNvSpPr txBox="1"/>
          <p:nvPr/>
        </p:nvSpPr>
        <p:spPr>
          <a:xfrm>
            <a:off x="807720" y="5946850"/>
            <a:ext cx="83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(struct, member) </a:t>
            </a:r>
            <a:r>
              <a:rPr lang="en-US" sz="1800" dirty="0">
                <a:latin typeface="Calibri" pitchFamily="34" charset="0"/>
              </a:rPr>
              <a:t>returns offset of member within struct</a:t>
            </a:r>
          </a:p>
        </p:txBody>
      </p:sp>
    </p:spTree>
    <p:extLst>
      <p:ext uri="{BB962C8B-B14F-4D97-AF65-F5344CB8AC3E}">
        <p14:creationId xmlns:p14="http://schemas.microsoft.com/office/powerpoint/2010/main" val="513968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Header access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allocated bit from header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size from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Initializing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752600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0x1;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4202E32-FDBF-1D40-8835-9BCED791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79056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6089CE-C65B-624A-8D7A-3A2F5FD6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79056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0650ADE-C4E6-D844-A9C8-2F42E802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72" y="261803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~0xfL;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F1C6AB-7EA9-3C4D-9427-5727DDA2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3" y="3414024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block-&gt;header = size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75F4-60E8-E449-B45C-5C5DB58D2469}"/>
              </a:ext>
            </a:extLst>
          </p:cNvPr>
          <p:cNvSpPr txBox="1"/>
          <p:nvPr/>
        </p:nvSpPr>
        <p:spPr>
          <a:xfrm>
            <a:off x="5562600" y="3027676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</p:spTree>
    <p:extLst>
      <p:ext uri="{BB962C8B-B14F-4D97-AF65-F5344CB8AC3E}">
        <p14:creationId xmlns:p14="http://schemas.microsoft.com/office/powerpoint/2010/main" val="3127062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Traversing list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2438400"/>
            <a:ext cx="8307387" cy="42370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Find next block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8653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block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B29401E3-215B-5146-82C4-CF1A6820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2" name="Rectangle 426">
            <a:extLst>
              <a:ext uri="{FF2B5EF4-FFF2-40B4-BE49-F238E27FC236}">
                <a16:creationId xmlns:a16="http://schemas.microsoft.com/office/drawing/2014/main" id="{04EB9BCB-F586-8240-8A68-D8F546631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210577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3" name="Rectangle 426">
            <a:extLst>
              <a:ext uri="{FF2B5EF4-FFF2-40B4-BE49-F238E27FC236}">
                <a16:creationId xmlns:a16="http://schemas.microsoft.com/office/drawing/2014/main" id="{0A5551F7-B8F6-A34B-9BAC-7EFED719F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067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4" name="Rectangle 426">
            <a:extLst>
              <a:ext uri="{FF2B5EF4-FFF2-40B4-BE49-F238E27FC236}">
                <a16:creationId xmlns:a16="http://schemas.microsoft.com/office/drawing/2014/main" id="{8AF4990B-B9D5-7041-8637-95244E373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0553" y="121057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5" name="Rectangle 426">
            <a:extLst>
              <a:ext uri="{FF2B5EF4-FFF2-40B4-BE49-F238E27FC236}">
                <a16:creationId xmlns:a16="http://schemas.microsoft.com/office/drawing/2014/main" id="{4152088A-EFA0-2146-B490-5386B1F8E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210577"/>
            <a:ext cx="1461254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3D02E-6AC6-4A48-9CC0-A09778C5DF41}"/>
              </a:ext>
            </a:extLst>
          </p:cNvPr>
          <p:cNvCxnSpPr>
            <a:cxnSpLocks/>
          </p:cNvCxnSpPr>
          <p:nvPr/>
        </p:nvCxnSpPr>
        <p:spPr bwMode="auto">
          <a:xfrm>
            <a:off x="596369" y="1959238"/>
            <a:ext cx="39306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stealth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D44B8-F660-2544-BA1B-272990625740}"/>
              </a:ext>
            </a:extLst>
          </p:cNvPr>
          <p:cNvSpPr txBox="1"/>
          <p:nvPr/>
        </p:nvSpPr>
        <p:spPr>
          <a:xfrm>
            <a:off x="2013074" y="1786241"/>
            <a:ext cx="1097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size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13921-FED7-0947-8C9C-9A451A43E8A4}"/>
              </a:ext>
            </a:extLst>
          </p:cNvPr>
          <p:cNvGrpSpPr/>
          <p:nvPr/>
        </p:nvGrpSpPr>
        <p:grpSpPr>
          <a:xfrm>
            <a:off x="411258" y="5275219"/>
            <a:ext cx="8280400" cy="1086569"/>
            <a:chOff x="411258" y="5275219"/>
            <a:chExt cx="8280400" cy="1086569"/>
          </a:xfrm>
        </p:grpSpPr>
        <p:sp>
          <p:nvSpPr>
            <p:cNvPr id="18" name="Rectangle 432">
              <a:extLst>
                <a:ext uri="{FF2B5EF4-FFF2-40B4-BE49-F238E27FC236}">
                  <a16:creationId xmlns:a16="http://schemas.microsoft.com/office/drawing/2014/main" id="{17753262-8468-1C4E-BBA3-AC182B720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379">
              <a:extLst>
                <a:ext uri="{FF2B5EF4-FFF2-40B4-BE49-F238E27FC236}">
                  <a16:creationId xmlns:a16="http://schemas.microsoft.com/office/drawing/2014/main" id="{94DC8075-DD00-4740-BC39-B2E70C26F3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20" name="Rectangle 380">
              <a:extLst>
                <a:ext uri="{FF2B5EF4-FFF2-40B4-BE49-F238E27FC236}">
                  <a16:creationId xmlns:a16="http://schemas.microsoft.com/office/drawing/2014/main" id="{A1B57FD5-CED7-C043-B4E3-05EED5071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384">
              <a:extLst>
                <a:ext uri="{FF2B5EF4-FFF2-40B4-BE49-F238E27FC236}">
                  <a16:creationId xmlns:a16="http://schemas.microsoft.com/office/drawing/2014/main" id="{128BC9B5-CD54-5C46-A217-4BF294BE5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22" name="Rectangle 385">
              <a:extLst>
                <a:ext uri="{FF2B5EF4-FFF2-40B4-BE49-F238E27FC236}">
                  <a16:creationId xmlns:a16="http://schemas.microsoft.com/office/drawing/2014/main" id="{C8BD61A9-3E65-ED4F-B8E1-7BDB7481A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386">
              <a:extLst>
                <a:ext uri="{FF2B5EF4-FFF2-40B4-BE49-F238E27FC236}">
                  <a16:creationId xmlns:a16="http://schemas.microsoft.com/office/drawing/2014/main" id="{D1FF1F95-BA6C-AA42-A457-1584B0EDA4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87" descr="Wide upward diagonal">
              <a:extLst>
                <a:ext uri="{FF2B5EF4-FFF2-40B4-BE49-F238E27FC236}">
                  <a16:creationId xmlns:a16="http://schemas.microsoft.com/office/drawing/2014/main" id="{4DD5C856-A8D2-6E4C-9E7D-AE624626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388">
              <a:extLst>
                <a:ext uri="{FF2B5EF4-FFF2-40B4-BE49-F238E27FC236}">
                  <a16:creationId xmlns:a16="http://schemas.microsoft.com/office/drawing/2014/main" id="{8C0D8AA1-4EA3-3B4D-8D34-C417B9E1B5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389">
              <a:extLst>
                <a:ext uri="{FF2B5EF4-FFF2-40B4-BE49-F238E27FC236}">
                  <a16:creationId xmlns:a16="http://schemas.microsoft.com/office/drawing/2014/main" id="{1173FB4F-2059-1543-A8BD-824DB9C6B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90">
              <a:extLst>
                <a:ext uri="{FF2B5EF4-FFF2-40B4-BE49-F238E27FC236}">
                  <a16:creationId xmlns:a16="http://schemas.microsoft.com/office/drawing/2014/main" id="{80ABEF5A-A9CA-364F-8176-E8DC36D8C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91">
              <a:extLst>
                <a:ext uri="{FF2B5EF4-FFF2-40B4-BE49-F238E27FC236}">
                  <a16:creationId xmlns:a16="http://schemas.microsoft.com/office/drawing/2014/main" id="{910B104E-7770-AE48-AA95-CA90F9178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92">
              <a:extLst>
                <a:ext uri="{FF2B5EF4-FFF2-40B4-BE49-F238E27FC236}">
                  <a16:creationId xmlns:a16="http://schemas.microsoft.com/office/drawing/2014/main" id="{EF349F64-07AF-C141-B38A-26AF87EE4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93">
              <a:extLst>
                <a:ext uri="{FF2B5EF4-FFF2-40B4-BE49-F238E27FC236}">
                  <a16:creationId xmlns:a16="http://schemas.microsoft.com/office/drawing/2014/main" id="{F9548D73-1AA2-2542-91D4-B18F10C53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31" name="Rectangle 394">
              <a:extLst>
                <a:ext uri="{FF2B5EF4-FFF2-40B4-BE49-F238E27FC236}">
                  <a16:creationId xmlns:a16="http://schemas.microsoft.com/office/drawing/2014/main" id="{4205B550-9DFE-F649-BCAE-E0491E338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95">
              <a:extLst>
                <a:ext uri="{FF2B5EF4-FFF2-40B4-BE49-F238E27FC236}">
                  <a16:creationId xmlns:a16="http://schemas.microsoft.com/office/drawing/2014/main" id="{5D83F805-FDD7-F340-956E-3EE7FBE71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33" name="Freeform 396">
              <a:extLst>
                <a:ext uri="{FF2B5EF4-FFF2-40B4-BE49-F238E27FC236}">
                  <a16:creationId xmlns:a16="http://schemas.microsoft.com/office/drawing/2014/main" id="{DF8C3AB1-54EB-814F-85E7-836DED597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97">
              <a:extLst>
                <a:ext uri="{FF2B5EF4-FFF2-40B4-BE49-F238E27FC236}">
                  <a16:creationId xmlns:a16="http://schemas.microsoft.com/office/drawing/2014/main" id="{2509CD23-B924-3849-96CB-156F9BE4D8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98">
              <a:extLst>
                <a:ext uri="{FF2B5EF4-FFF2-40B4-BE49-F238E27FC236}">
                  <a16:creationId xmlns:a16="http://schemas.microsoft.com/office/drawing/2014/main" id="{034360C2-B1CE-2644-9C56-8373BE3E40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99">
              <a:extLst>
                <a:ext uri="{FF2B5EF4-FFF2-40B4-BE49-F238E27FC236}">
                  <a16:creationId xmlns:a16="http://schemas.microsoft.com/office/drawing/2014/main" id="{D804C4DB-1613-644F-B9C2-CF96F0DFC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03" descr="Wide upward diagonal">
              <a:extLst>
                <a:ext uri="{FF2B5EF4-FFF2-40B4-BE49-F238E27FC236}">
                  <a16:creationId xmlns:a16="http://schemas.microsoft.com/office/drawing/2014/main" id="{B8D4BFFF-1F1A-B141-89C0-C8BEF4D1C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06">
              <a:extLst>
                <a:ext uri="{FF2B5EF4-FFF2-40B4-BE49-F238E27FC236}">
                  <a16:creationId xmlns:a16="http://schemas.microsoft.com/office/drawing/2014/main" id="{B4278F0C-0A3D-584C-9292-D7F4062FF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7">
              <a:extLst>
                <a:ext uri="{FF2B5EF4-FFF2-40B4-BE49-F238E27FC236}">
                  <a16:creationId xmlns:a16="http://schemas.microsoft.com/office/drawing/2014/main" id="{D67D94D4-2DCA-8D47-A902-17710F356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 Box 410">
              <a:extLst>
                <a:ext uri="{FF2B5EF4-FFF2-40B4-BE49-F238E27FC236}">
                  <a16:creationId xmlns:a16="http://schemas.microsoft.com/office/drawing/2014/main" id="{6D1F142E-3812-5143-84A2-25B7856BB1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03034" y="5281947"/>
              <a:ext cx="58862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</a:p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</p:txBody>
        </p:sp>
        <p:sp>
          <p:nvSpPr>
            <p:cNvPr id="41" name="Rectangle 421">
              <a:extLst>
                <a:ext uri="{FF2B5EF4-FFF2-40B4-BE49-F238E27FC236}">
                  <a16:creationId xmlns:a16="http://schemas.microsoft.com/office/drawing/2014/main" id="{B7FAF848-ACE6-5043-A4C3-0967626FF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09">
              <a:extLst>
                <a:ext uri="{FF2B5EF4-FFF2-40B4-BE49-F238E27FC236}">
                  <a16:creationId xmlns:a16="http://schemas.microsoft.com/office/drawing/2014/main" id="{AB7FE2B7-8E9F-C942-9649-E6EFCEEE1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2">
              <a:extLst>
                <a:ext uri="{FF2B5EF4-FFF2-40B4-BE49-F238E27FC236}">
                  <a16:creationId xmlns:a16="http://schemas.microsoft.com/office/drawing/2014/main" id="{8F094046-F69E-E940-BDD1-0C8C90ABC4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23" descr="Wide upward diagonal">
              <a:extLst>
                <a:ext uri="{FF2B5EF4-FFF2-40B4-BE49-F238E27FC236}">
                  <a16:creationId xmlns:a16="http://schemas.microsoft.com/office/drawing/2014/main" id="{21C4B387-EA06-1D4A-999B-454F2B069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45" name="Rectangle 426">
              <a:extLst>
                <a:ext uri="{FF2B5EF4-FFF2-40B4-BE49-F238E27FC236}">
                  <a16:creationId xmlns:a16="http://schemas.microsoft.com/office/drawing/2014/main" id="{3559B79E-CB1F-7245-9AB2-6BFB35247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33">
              <a:extLst>
                <a:ext uri="{FF2B5EF4-FFF2-40B4-BE49-F238E27FC236}">
                  <a16:creationId xmlns:a16="http://schemas.microsoft.com/office/drawing/2014/main" id="{801820F4-5B78-8A46-BA07-BDB44A7C7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08">
              <a:extLst>
                <a:ext uri="{FF2B5EF4-FFF2-40B4-BE49-F238E27FC236}">
                  <a16:creationId xmlns:a16="http://schemas.microsoft.com/office/drawing/2014/main" id="{0F15BCEF-E7AC-BE4C-B547-B26605FBA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 Box 410">
              <a:extLst>
                <a:ext uri="{FF2B5EF4-FFF2-40B4-BE49-F238E27FC236}">
                  <a16:creationId xmlns:a16="http://schemas.microsoft.com/office/drawing/2014/main" id="{89D4B76E-30A6-3340-9EDB-17C1C78239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58" y="5485430"/>
              <a:ext cx="74411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Unused</a:t>
              </a:r>
            </a:p>
          </p:txBody>
        </p:sp>
        <p:sp>
          <p:nvSpPr>
            <p:cNvPr id="49" name="Rectangle 423" descr="Wide upward diagonal">
              <a:extLst>
                <a:ext uri="{FF2B5EF4-FFF2-40B4-BE49-F238E27FC236}">
                  <a16:creationId xmlns:a16="http://schemas.microsoft.com/office/drawing/2014/main" id="{8E2B2541-9A70-1748-923D-6C1E95EC0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26">
              <a:extLst>
                <a:ext uri="{FF2B5EF4-FFF2-40B4-BE49-F238E27FC236}">
                  <a16:creationId xmlns:a16="http://schemas.microsoft.com/office/drawing/2014/main" id="{045FA684-1F9A-E144-B496-52EECAC90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118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a typeface="+mn-ea"/>
                <a:cs typeface="+mn-cs"/>
              </a:rPr>
              <a:t>Finding space for </a:t>
            </a:r>
            <a:r>
              <a:rPr lang="en-GB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asize</a:t>
            </a:r>
            <a:r>
              <a:rPr lang="en-GB" sz="1800" dirty="0">
                <a:ea typeface="+mn-ea"/>
                <a:cs typeface="+mn-cs"/>
              </a:rPr>
              <a:t> bytes (including header):</a:t>
            </a:r>
            <a:endParaRPr lang="en-GB" b="1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2102806"/>
            <a:ext cx="7644714" cy="30491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block 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fit found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6E6A36-31F6-EE42-B3E8-897264A1281C}"/>
              </a:ext>
            </a:extLst>
          </p:cNvPr>
          <p:cNvGrpSpPr/>
          <p:nvPr/>
        </p:nvGrpSpPr>
        <p:grpSpPr>
          <a:xfrm>
            <a:off x="662808" y="5275219"/>
            <a:ext cx="7914617" cy="1086569"/>
            <a:chOff x="662808" y="5275219"/>
            <a:chExt cx="7914617" cy="1086569"/>
          </a:xfrm>
        </p:grpSpPr>
        <p:sp>
          <p:nvSpPr>
            <p:cNvPr id="6" name="Rectangle 432">
              <a:extLst>
                <a:ext uri="{FF2B5EF4-FFF2-40B4-BE49-F238E27FC236}">
                  <a16:creationId xmlns:a16="http://schemas.microsoft.com/office/drawing/2014/main" id="{11379019-2E0C-2240-95B6-8E6DA9631D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379">
              <a:extLst>
                <a:ext uri="{FF2B5EF4-FFF2-40B4-BE49-F238E27FC236}">
                  <a16:creationId xmlns:a16="http://schemas.microsoft.com/office/drawing/2014/main" id="{FC368B16-E340-6047-86B9-0F1FBFA1A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8" name="Rectangle 380">
              <a:extLst>
                <a:ext uri="{FF2B5EF4-FFF2-40B4-BE49-F238E27FC236}">
                  <a16:creationId xmlns:a16="http://schemas.microsoft.com/office/drawing/2014/main" id="{F17A761E-19FE-3C4C-AC17-A97D96EAC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84">
              <a:extLst>
                <a:ext uri="{FF2B5EF4-FFF2-40B4-BE49-F238E27FC236}">
                  <a16:creationId xmlns:a16="http://schemas.microsoft.com/office/drawing/2014/main" id="{D7FCCE6C-C97E-5F4B-A7AA-7CF5EA8E46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0" name="Rectangle 385">
              <a:extLst>
                <a:ext uri="{FF2B5EF4-FFF2-40B4-BE49-F238E27FC236}">
                  <a16:creationId xmlns:a16="http://schemas.microsoft.com/office/drawing/2014/main" id="{D75D1753-ABD4-F347-ACE4-67F5E6068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386">
              <a:extLst>
                <a:ext uri="{FF2B5EF4-FFF2-40B4-BE49-F238E27FC236}">
                  <a16:creationId xmlns:a16="http://schemas.microsoft.com/office/drawing/2014/main" id="{A05D53B2-3881-1F4C-9383-2C73651666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387" descr="Wide upward diagonal">
              <a:extLst>
                <a:ext uri="{FF2B5EF4-FFF2-40B4-BE49-F238E27FC236}">
                  <a16:creationId xmlns:a16="http://schemas.microsoft.com/office/drawing/2014/main" id="{1AE142C1-3522-2E43-AAF7-CC373D9B5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388">
              <a:extLst>
                <a:ext uri="{FF2B5EF4-FFF2-40B4-BE49-F238E27FC236}">
                  <a16:creationId xmlns:a16="http://schemas.microsoft.com/office/drawing/2014/main" id="{CA09F1CA-A386-494A-816C-F08B0E730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389">
              <a:extLst>
                <a:ext uri="{FF2B5EF4-FFF2-40B4-BE49-F238E27FC236}">
                  <a16:creationId xmlns:a16="http://schemas.microsoft.com/office/drawing/2014/main" id="{2B9DC7EF-4AA2-F440-B304-74F82B4C2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390">
              <a:extLst>
                <a:ext uri="{FF2B5EF4-FFF2-40B4-BE49-F238E27FC236}">
                  <a16:creationId xmlns:a16="http://schemas.microsoft.com/office/drawing/2014/main" id="{4BEB1C7D-2EE7-0A48-95BA-04F630F508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391">
              <a:extLst>
                <a:ext uri="{FF2B5EF4-FFF2-40B4-BE49-F238E27FC236}">
                  <a16:creationId xmlns:a16="http://schemas.microsoft.com/office/drawing/2014/main" id="{AA145364-1E21-B24C-A996-FE6873387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392">
              <a:extLst>
                <a:ext uri="{FF2B5EF4-FFF2-40B4-BE49-F238E27FC236}">
                  <a16:creationId xmlns:a16="http://schemas.microsoft.com/office/drawing/2014/main" id="{4E84943D-C741-1744-ADBC-20082769B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393">
              <a:extLst>
                <a:ext uri="{FF2B5EF4-FFF2-40B4-BE49-F238E27FC236}">
                  <a16:creationId xmlns:a16="http://schemas.microsoft.com/office/drawing/2014/main" id="{757514EF-F88D-354B-9D3C-528EAF3C1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9" name="Rectangle 394">
              <a:extLst>
                <a:ext uri="{FF2B5EF4-FFF2-40B4-BE49-F238E27FC236}">
                  <a16:creationId xmlns:a16="http://schemas.microsoft.com/office/drawing/2014/main" id="{6DC658ED-0679-1545-9B44-F4680373C6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395">
              <a:extLst>
                <a:ext uri="{FF2B5EF4-FFF2-40B4-BE49-F238E27FC236}">
                  <a16:creationId xmlns:a16="http://schemas.microsoft.com/office/drawing/2014/main" id="{5515F899-40C7-ED43-BBD5-669D9F5EC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21" name="Freeform 396">
              <a:extLst>
                <a:ext uri="{FF2B5EF4-FFF2-40B4-BE49-F238E27FC236}">
                  <a16:creationId xmlns:a16="http://schemas.microsoft.com/office/drawing/2014/main" id="{490413E1-E31C-354A-A345-E93C360FDA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9BD9794B-F105-2643-BAC5-CA62081E64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26DFE65C-AB85-A145-92C3-FC3474C7B9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99">
              <a:extLst>
                <a:ext uri="{FF2B5EF4-FFF2-40B4-BE49-F238E27FC236}">
                  <a16:creationId xmlns:a16="http://schemas.microsoft.com/office/drawing/2014/main" id="{19AA8580-BD8C-EE42-9983-2D5F87A2C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403" descr="Wide upward diagonal">
              <a:extLst>
                <a:ext uri="{FF2B5EF4-FFF2-40B4-BE49-F238E27FC236}">
                  <a16:creationId xmlns:a16="http://schemas.microsoft.com/office/drawing/2014/main" id="{607CEC70-8FE1-B242-AD21-9FE70EE3A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406">
              <a:extLst>
                <a:ext uri="{FF2B5EF4-FFF2-40B4-BE49-F238E27FC236}">
                  <a16:creationId xmlns:a16="http://schemas.microsoft.com/office/drawing/2014/main" id="{630E4C09-52E7-2B43-9B33-77ACDAFCA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407">
              <a:extLst>
                <a:ext uri="{FF2B5EF4-FFF2-40B4-BE49-F238E27FC236}">
                  <a16:creationId xmlns:a16="http://schemas.microsoft.com/office/drawing/2014/main" id="{C8C8F49F-C701-AD42-ABE6-8345D3F03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410">
              <a:extLst>
                <a:ext uri="{FF2B5EF4-FFF2-40B4-BE49-F238E27FC236}">
                  <a16:creationId xmlns:a16="http://schemas.microsoft.com/office/drawing/2014/main" id="{55388226-21D2-9C42-A207-31F6CA05E0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4981" y="5389668"/>
              <a:ext cx="18473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421">
              <a:extLst>
                <a:ext uri="{FF2B5EF4-FFF2-40B4-BE49-F238E27FC236}">
                  <a16:creationId xmlns:a16="http://schemas.microsoft.com/office/drawing/2014/main" id="{86E68BCA-3707-F148-BD84-BA7F6E8B9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09">
              <a:extLst>
                <a:ext uri="{FF2B5EF4-FFF2-40B4-BE49-F238E27FC236}">
                  <a16:creationId xmlns:a16="http://schemas.microsoft.com/office/drawing/2014/main" id="{059133AE-DD13-E446-8A65-D84C2916D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22">
              <a:extLst>
                <a:ext uri="{FF2B5EF4-FFF2-40B4-BE49-F238E27FC236}">
                  <a16:creationId xmlns:a16="http://schemas.microsoft.com/office/drawing/2014/main" id="{F77F7B1D-A4B2-4341-9604-A65A6694B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423" descr="Wide upward diagonal">
              <a:extLst>
                <a:ext uri="{FF2B5EF4-FFF2-40B4-BE49-F238E27FC236}">
                  <a16:creationId xmlns:a16="http://schemas.microsoft.com/office/drawing/2014/main" id="{F093CE4B-DADC-404C-878A-64E7A11DE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F584C566-42D3-3341-9278-567AED0CC6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433">
              <a:extLst>
                <a:ext uri="{FF2B5EF4-FFF2-40B4-BE49-F238E27FC236}">
                  <a16:creationId xmlns:a16="http://schemas.microsoft.com/office/drawing/2014/main" id="{2E797D93-3264-5A44-BB68-D8E3E67E2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408">
              <a:extLst>
                <a:ext uri="{FF2B5EF4-FFF2-40B4-BE49-F238E27FC236}">
                  <a16:creationId xmlns:a16="http://schemas.microsoft.com/office/drawing/2014/main" id="{05E0AFD4-7466-404B-9285-CFF5494F4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410">
              <a:extLst>
                <a:ext uri="{FF2B5EF4-FFF2-40B4-BE49-F238E27FC236}">
                  <a16:creationId xmlns:a16="http://schemas.microsoft.com/office/drawing/2014/main" id="{A06905FE-074F-284C-8A7F-4117B31E81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0949" y="5485430"/>
              <a:ext cx="18473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23" descr="Wide upward diagonal">
              <a:extLst>
                <a:ext uri="{FF2B5EF4-FFF2-40B4-BE49-F238E27FC236}">
                  <a16:creationId xmlns:a16="http://schemas.microsoft.com/office/drawing/2014/main" id="{B1578B38-8C80-164D-91D1-1C50C7AEA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26">
              <a:extLst>
                <a:ext uri="{FF2B5EF4-FFF2-40B4-BE49-F238E27FC236}">
                  <a16:creationId xmlns:a16="http://schemas.microsoft.com/office/drawing/2014/main" id="{CA3DD7F1-BDF8-A747-9677-A382EC1E77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D6DDF9-3FE7-4C4F-BA7B-A22655D17199}"/>
              </a:ext>
            </a:extLst>
          </p:cNvPr>
          <p:cNvCxnSpPr>
            <a:cxnSpLocks/>
          </p:cNvCxnSpPr>
          <p:nvPr/>
        </p:nvCxnSpPr>
        <p:spPr bwMode="auto">
          <a:xfrm>
            <a:off x="699508" y="5491666"/>
            <a:ext cx="538469" cy="3317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F4987A-78E8-9D46-A1FD-E43647023B15}"/>
              </a:ext>
            </a:extLst>
          </p:cNvPr>
          <p:cNvSpPr txBox="1"/>
          <p:nvPr/>
        </p:nvSpPr>
        <p:spPr>
          <a:xfrm>
            <a:off x="108412" y="51223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B84B9C-15C6-BD40-B72C-3BBC0A7F3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7529" y="5453518"/>
            <a:ext cx="401997" cy="3763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1F8F45-51AA-DA42-8406-41C7ED88FD31}"/>
              </a:ext>
            </a:extLst>
          </p:cNvPr>
          <p:cNvSpPr txBox="1"/>
          <p:nvPr/>
        </p:nvSpPr>
        <p:spPr>
          <a:xfrm>
            <a:off x="7856468" y="50841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629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runtime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275" y="4242017"/>
              <a:ext cx="1082454" cy="2970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anose="020F0502020204030204" pitchFamily="34" charset="0"/>
                  <a:ea typeface="msgothic" charset="0"/>
                  <a:cs typeface="Calibri" panose="020F0502020204030204" pitchFamily="34" charset="0"/>
                </a:rPr>
                <a:t>“The break”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4" y="4407116"/>
              <a:ext cx="25960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444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Still a greedy algorithm.  No guarantee of optimality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60113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Total Overheads (for this benchmark)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Perfect Fit: 	1.6%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Best Fit:	8.3%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First Fit:	11.9%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Next Fit:	21.6%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1ED6-C2CD-7F43-8615-53B2866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3484"/>
            <a:ext cx="5659166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0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15000" y="42362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442113" y="3685639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124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Splitting Free Block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033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Warning: This code is incomplete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C2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954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7708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390148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2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09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795" y="1219200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 block, if it is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know where it starts?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can we determine whether its allocated?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7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AB0A-8370-4611-84AE-E17CD55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0E32-2CEE-46FF-ABEE-2A4199E0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https://canvas.cmu.edu/courses/30386/quizzes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610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current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8E4D1A2-31A5-0748-A715-0551BB06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277224"/>
            <a:ext cx="7644714" cy="1818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D4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C4E34-B263-EB45-B767-302AD6D3EEC0}"/>
              </a:ext>
            </a:extLst>
          </p:cNvPr>
          <p:cNvGrpSpPr/>
          <p:nvPr/>
        </p:nvGrpSpPr>
        <p:grpSpPr>
          <a:xfrm>
            <a:off x="1410595" y="1981200"/>
            <a:ext cx="4279691" cy="369332"/>
            <a:chOff x="1410595" y="1732003"/>
            <a:chExt cx="4279691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6B2081-4EBC-4A4F-8E1C-61D12C281F7D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0BE3A3-2871-444E-A0C5-1CCD98BFF525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B4ACD-476A-2A43-BC68-13B00F3202F8}"/>
              </a:ext>
            </a:extLst>
          </p:cNvPr>
          <p:cNvGrpSpPr/>
          <p:nvPr/>
        </p:nvGrpSpPr>
        <p:grpSpPr>
          <a:xfrm>
            <a:off x="4039660" y="2286000"/>
            <a:ext cx="1650626" cy="369332"/>
            <a:chOff x="4039660" y="1985054"/>
            <a:chExt cx="1650626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758980-8404-964F-9C52-DAA17709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60" y="2209800"/>
              <a:ext cx="165062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66BEA5-C711-C34A-ACCC-11E382FBE587}"/>
                </a:ext>
              </a:extLst>
            </p:cNvPr>
            <p:cNvSpPr txBox="1"/>
            <p:nvPr/>
          </p:nvSpPr>
          <p:spPr>
            <a:xfrm>
              <a:off x="4572000" y="1985054"/>
              <a:ext cx="6580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dsize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29C0F-CE1B-6746-B3D3-CF08D0D2D97C}"/>
              </a:ext>
            </a:extLst>
          </p:cNvPr>
          <p:cNvGrpSpPr/>
          <p:nvPr/>
        </p:nvGrpSpPr>
        <p:grpSpPr>
          <a:xfrm>
            <a:off x="597109" y="1739817"/>
            <a:ext cx="4279691" cy="369332"/>
            <a:chOff x="1410595" y="1732003"/>
            <a:chExt cx="4279691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587E4F-4D88-3A4A-B25E-8A5D7554CA71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530BC-7436-8844-A9C4-9FDA00CE055C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1312879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previous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CBDA5E7-A8BE-4940-884E-202D7E21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424029"/>
            <a:ext cx="7644714" cy="10793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find_prev_footer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E033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&amp;(block-&gt;header) - 1;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758980-8404-964F-9C52-DAA177093E99}"/>
              </a:ext>
            </a:extLst>
          </p:cNvPr>
          <p:cNvCxnSpPr>
            <a:cxnSpLocks/>
          </p:cNvCxnSpPr>
          <p:nvPr/>
        </p:nvCxnSpPr>
        <p:spPr bwMode="auto">
          <a:xfrm>
            <a:off x="4063314" y="1975437"/>
            <a:ext cx="81348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6BEA5-C711-C34A-ACCC-11E382FBE587}"/>
              </a:ext>
            </a:extLst>
          </p:cNvPr>
          <p:cNvSpPr txBox="1"/>
          <p:nvPr/>
        </p:nvSpPr>
        <p:spPr>
          <a:xfrm>
            <a:off x="4045069" y="2110092"/>
            <a:ext cx="8499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2869412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Splitting Free Block: Full Version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3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00912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16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33294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7223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420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507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95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DD5-9A08-1346-BACB-69A1B52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3D4E-D4BC-8C42-9022-4792FBB6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75" y="3635193"/>
            <a:ext cx="7896225" cy="1685925"/>
          </a:xfrm>
        </p:spPr>
        <p:txBody>
          <a:bodyPr/>
          <a:lstStyle/>
          <a:p>
            <a:r>
              <a:rPr lang="en-US" dirty="0"/>
              <a:t>Dummy footer before first header</a:t>
            </a:r>
          </a:p>
          <a:p>
            <a:pPr lvl="1"/>
            <a:r>
              <a:rPr lang="en-US" dirty="0"/>
              <a:t>Marked as allocated</a:t>
            </a:r>
          </a:p>
          <a:p>
            <a:pPr lvl="1"/>
            <a:r>
              <a:rPr lang="en-US" dirty="0"/>
              <a:t>Prevents accidental coalescing when freeing first block</a:t>
            </a:r>
          </a:p>
          <a:p>
            <a:r>
              <a:rPr lang="en-US" dirty="0"/>
              <a:t>Dummy header after last footer</a:t>
            </a:r>
          </a:p>
          <a:p>
            <a:pPr lvl="1"/>
            <a:r>
              <a:rPr lang="en-US" dirty="0"/>
              <a:t>Prevents accidental coalescing when freeing final block</a:t>
            </a:r>
          </a:p>
        </p:txBody>
      </p:sp>
      <p:sp>
        <p:nvSpPr>
          <p:cNvPr id="4" name="Text Box 404">
            <a:extLst>
              <a:ext uri="{FF2B5EF4-FFF2-40B4-BE49-F238E27FC236}">
                <a16:creationId xmlns:a16="http://schemas.microsoft.com/office/drawing/2014/main" id="{70379A58-8BD0-CC4A-916C-02C12D14A1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5217" y="1524583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5" name="Rectangle 432">
            <a:extLst>
              <a:ext uri="{FF2B5EF4-FFF2-40B4-BE49-F238E27FC236}">
                <a16:creationId xmlns:a16="http://schemas.microsoft.com/office/drawing/2014/main" id="{65CF36F6-5BFE-EE4A-83F7-E01904D94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710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>
            <a:extLst>
              <a:ext uri="{FF2B5EF4-FFF2-40B4-BE49-F238E27FC236}">
                <a16:creationId xmlns:a16="http://schemas.microsoft.com/office/drawing/2014/main" id="{85DCB663-026A-964B-964B-41EC599C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>
            <a:extLst>
              <a:ext uri="{FF2B5EF4-FFF2-40B4-BE49-F238E27FC236}">
                <a16:creationId xmlns:a16="http://schemas.microsoft.com/office/drawing/2014/main" id="{A4E1FF19-352F-1642-B31D-727FC274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7062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>
            <a:extLst>
              <a:ext uri="{FF2B5EF4-FFF2-40B4-BE49-F238E27FC236}">
                <a16:creationId xmlns:a16="http://schemas.microsoft.com/office/drawing/2014/main" id="{FC3B16EE-027C-8742-979E-F6F3C4991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7190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>
            <a:extLst>
              <a:ext uri="{FF2B5EF4-FFF2-40B4-BE49-F238E27FC236}">
                <a16:creationId xmlns:a16="http://schemas.microsoft.com/office/drawing/2014/main" id="{62AA4D0B-A54E-0C4B-B2D5-EC7198883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095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>
            <a:extLst>
              <a:ext uri="{FF2B5EF4-FFF2-40B4-BE49-F238E27FC236}">
                <a16:creationId xmlns:a16="http://schemas.microsoft.com/office/drawing/2014/main" id="{F6F3E9E2-97AF-8840-BF4C-E85BAAF50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642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>
            <a:extLst>
              <a:ext uri="{FF2B5EF4-FFF2-40B4-BE49-F238E27FC236}">
                <a16:creationId xmlns:a16="http://schemas.microsoft.com/office/drawing/2014/main" id="{1933AEAE-FFEF-D640-9D5A-4D3A4ED60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1897" y="1778164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>
            <a:extLst>
              <a:ext uri="{FF2B5EF4-FFF2-40B4-BE49-F238E27FC236}">
                <a16:creationId xmlns:a16="http://schemas.microsoft.com/office/drawing/2014/main" id="{CC10959E-213F-B643-9E2B-0C00B89A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8405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>
            <a:extLst>
              <a:ext uri="{FF2B5EF4-FFF2-40B4-BE49-F238E27FC236}">
                <a16:creationId xmlns:a16="http://schemas.microsoft.com/office/drawing/2014/main" id="{F10957A9-FEF0-BD48-AA85-095325CE5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171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>
            <a:extLst>
              <a:ext uri="{FF2B5EF4-FFF2-40B4-BE49-F238E27FC236}">
                <a16:creationId xmlns:a16="http://schemas.microsoft.com/office/drawing/2014/main" id="{2410FEC7-0143-9143-BC10-C1FD9957F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7641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>
            <a:extLst>
              <a:ext uri="{FF2B5EF4-FFF2-40B4-BE49-F238E27FC236}">
                <a16:creationId xmlns:a16="http://schemas.microsoft.com/office/drawing/2014/main" id="{1C501B21-E9F8-0946-8F20-01AF3592B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40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>
            <a:extLst>
              <a:ext uri="{FF2B5EF4-FFF2-40B4-BE49-F238E27FC236}">
                <a16:creationId xmlns:a16="http://schemas.microsoft.com/office/drawing/2014/main" id="{D251DC28-6B82-C24B-99F3-30AD00710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7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>
            <a:extLst>
              <a:ext uri="{FF2B5EF4-FFF2-40B4-BE49-F238E27FC236}">
                <a16:creationId xmlns:a16="http://schemas.microsoft.com/office/drawing/2014/main" id="{B445F971-1EBE-BE44-A4DB-E6905D751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7263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>
            <a:extLst>
              <a:ext uri="{FF2B5EF4-FFF2-40B4-BE49-F238E27FC236}">
                <a16:creationId xmlns:a16="http://schemas.microsoft.com/office/drawing/2014/main" id="{145855D7-E2E9-574E-82AA-A4D88BC14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2733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>
            <a:extLst>
              <a:ext uri="{FF2B5EF4-FFF2-40B4-BE49-F238E27FC236}">
                <a16:creationId xmlns:a16="http://schemas.microsoft.com/office/drawing/2014/main" id="{5221A83E-4D2E-F34A-8478-815505111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2935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>
            <a:extLst>
              <a:ext uri="{FF2B5EF4-FFF2-40B4-BE49-F238E27FC236}">
                <a16:creationId xmlns:a16="http://schemas.microsoft.com/office/drawing/2014/main" id="{BBFBFBB4-11AD-1947-86CB-5BD09049B56F}"/>
              </a:ext>
            </a:extLst>
          </p:cNvPr>
          <p:cNvSpPr>
            <a:spLocks noChangeAspect="1"/>
          </p:cNvSpPr>
          <p:nvPr/>
        </p:nvSpPr>
        <p:spPr bwMode="auto">
          <a:xfrm>
            <a:off x="1483413" y="1244451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>
            <a:extLst>
              <a:ext uri="{FF2B5EF4-FFF2-40B4-BE49-F238E27FC236}">
                <a16:creationId xmlns:a16="http://schemas.microsoft.com/office/drawing/2014/main" id="{E7E27105-3F30-1349-9529-33BC6F457719}"/>
              </a:ext>
            </a:extLst>
          </p:cNvPr>
          <p:cNvSpPr>
            <a:spLocks noChangeAspect="1"/>
          </p:cNvSpPr>
          <p:nvPr/>
        </p:nvSpPr>
        <p:spPr bwMode="auto">
          <a:xfrm>
            <a:off x="2361289" y="1244451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>
            <a:extLst>
              <a:ext uri="{FF2B5EF4-FFF2-40B4-BE49-F238E27FC236}">
                <a16:creationId xmlns:a16="http://schemas.microsoft.com/office/drawing/2014/main" id="{9AE16E60-6A81-B641-B27D-844EA77B98AD}"/>
              </a:ext>
            </a:extLst>
          </p:cNvPr>
          <p:cNvSpPr>
            <a:spLocks noChangeAspect="1"/>
          </p:cNvSpPr>
          <p:nvPr/>
        </p:nvSpPr>
        <p:spPr bwMode="auto">
          <a:xfrm>
            <a:off x="3885212" y="1226511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>
            <a:extLst>
              <a:ext uri="{FF2B5EF4-FFF2-40B4-BE49-F238E27FC236}">
                <a16:creationId xmlns:a16="http://schemas.microsoft.com/office/drawing/2014/main" id="{33CB287F-1B5B-AD4E-9DA2-79CC4797F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6498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>
            <a:extLst>
              <a:ext uri="{FF2B5EF4-FFF2-40B4-BE49-F238E27FC236}">
                <a16:creationId xmlns:a16="http://schemas.microsoft.com/office/drawing/2014/main" id="{3806F205-1FF0-A44A-A147-72850810E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6122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406">
            <a:extLst>
              <a:ext uri="{FF2B5EF4-FFF2-40B4-BE49-F238E27FC236}">
                <a16:creationId xmlns:a16="http://schemas.microsoft.com/office/drawing/2014/main" id="{8AFED5CD-76BE-A84F-A5B8-4359C7687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5921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7">
            <a:extLst>
              <a:ext uri="{FF2B5EF4-FFF2-40B4-BE49-F238E27FC236}">
                <a16:creationId xmlns:a16="http://schemas.microsoft.com/office/drawing/2014/main" id="{BF3DF15B-AB87-A440-A3E7-8CB2F9239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895" y="1775921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410">
            <a:extLst>
              <a:ext uri="{FF2B5EF4-FFF2-40B4-BE49-F238E27FC236}">
                <a16:creationId xmlns:a16="http://schemas.microsoft.com/office/drawing/2014/main" id="{FFC3387C-27D5-3B4A-A2A3-72DAE5B6DC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54432" y="1226511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28" name="Line 411">
            <a:extLst>
              <a:ext uri="{FF2B5EF4-FFF2-40B4-BE49-F238E27FC236}">
                <a16:creationId xmlns:a16="http://schemas.microsoft.com/office/drawing/2014/main" id="{30FC193B-1327-D740-814D-75DA319C2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97062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9" name="Line 413">
            <a:extLst>
              <a:ext uri="{FF2B5EF4-FFF2-40B4-BE49-F238E27FC236}">
                <a16:creationId xmlns:a16="http://schemas.microsoft.com/office/drawing/2014/main" id="{4018F795-EDF6-4540-9E97-A8D29BDC63B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74365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4">
            <a:extLst>
              <a:ext uri="{FF2B5EF4-FFF2-40B4-BE49-F238E27FC236}">
                <a16:creationId xmlns:a16="http://schemas.microsoft.com/office/drawing/2014/main" id="{773CF921-093C-6743-AC42-D6BA06F923C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365306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5">
            <a:extLst>
              <a:ext uri="{FF2B5EF4-FFF2-40B4-BE49-F238E27FC236}">
                <a16:creationId xmlns:a16="http://schemas.microsoft.com/office/drawing/2014/main" id="{43F677CB-EB84-3F47-9407-474C1C08988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8352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6">
            <a:extLst>
              <a:ext uri="{FF2B5EF4-FFF2-40B4-BE49-F238E27FC236}">
                <a16:creationId xmlns:a16="http://schemas.microsoft.com/office/drawing/2014/main" id="{E964BF6B-8692-CD40-B179-3EB046D10D8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7446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7">
            <a:extLst>
              <a:ext uri="{FF2B5EF4-FFF2-40B4-BE49-F238E27FC236}">
                <a16:creationId xmlns:a16="http://schemas.microsoft.com/office/drawing/2014/main" id="{9D68AA1E-A2C8-F646-9F03-ED2D320AD54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51763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8">
            <a:extLst>
              <a:ext uri="{FF2B5EF4-FFF2-40B4-BE49-F238E27FC236}">
                <a16:creationId xmlns:a16="http://schemas.microsoft.com/office/drawing/2014/main" id="{6A944FE4-C051-494E-B04E-922C5FA9E7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06369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9">
            <a:extLst>
              <a:ext uri="{FF2B5EF4-FFF2-40B4-BE49-F238E27FC236}">
                <a16:creationId xmlns:a16="http://schemas.microsoft.com/office/drawing/2014/main" id="{DC00F17B-813B-B348-9157-A45A9CF577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19759" y="233205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20">
            <a:extLst>
              <a:ext uri="{FF2B5EF4-FFF2-40B4-BE49-F238E27FC236}">
                <a16:creationId xmlns:a16="http://schemas.microsoft.com/office/drawing/2014/main" id="{CB834BE8-501D-F948-87D4-3CDEE16B948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9731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Rectangle 421">
            <a:extLst>
              <a:ext uri="{FF2B5EF4-FFF2-40B4-BE49-F238E27FC236}">
                <a16:creationId xmlns:a16="http://schemas.microsoft.com/office/drawing/2014/main" id="{2ED9BF4C-0EFC-3E4A-B6CD-ECE79F8B4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1969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409">
            <a:extLst>
              <a:ext uri="{FF2B5EF4-FFF2-40B4-BE49-F238E27FC236}">
                <a16:creationId xmlns:a16="http://schemas.microsoft.com/office/drawing/2014/main" id="{D39476AC-AEAE-1842-AE50-717C56E4F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7491" y="1775921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422">
            <a:extLst>
              <a:ext uri="{FF2B5EF4-FFF2-40B4-BE49-F238E27FC236}">
                <a16:creationId xmlns:a16="http://schemas.microsoft.com/office/drawing/2014/main" id="{CC3ED302-C35A-7E49-9F7E-6A11209FE3A2}"/>
              </a:ext>
            </a:extLst>
          </p:cNvPr>
          <p:cNvSpPr>
            <a:spLocks noChangeAspect="1"/>
          </p:cNvSpPr>
          <p:nvPr/>
        </p:nvSpPr>
        <p:spPr bwMode="auto">
          <a:xfrm>
            <a:off x="7038746" y="1219783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23" descr="Wide upward diagonal">
            <a:extLst>
              <a:ext uri="{FF2B5EF4-FFF2-40B4-BE49-F238E27FC236}">
                <a16:creationId xmlns:a16="http://schemas.microsoft.com/office/drawing/2014/main" id="{6E5B736B-0C4C-EF47-B697-7B1EBCAAB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3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1" name="Rectangle 426">
            <a:extLst>
              <a:ext uri="{FF2B5EF4-FFF2-40B4-BE49-F238E27FC236}">
                <a16:creationId xmlns:a16="http://schemas.microsoft.com/office/drawing/2014/main" id="{2F92AD51-900A-C640-8BAC-5E957811C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2" y="1775921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33">
            <a:extLst>
              <a:ext uri="{FF2B5EF4-FFF2-40B4-BE49-F238E27FC236}">
                <a16:creationId xmlns:a16="http://schemas.microsoft.com/office/drawing/2014/main" id="{9FC076A2-AB26-C042-81A8-81FAB3F3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0543" y="1760223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08">
            <a:extLst>
              <a:ext uri="{FF2B5EF4-FFF2-40B4-BE49-F238E27FC236}">
                <a16:creationId xmlns:a16="http://schemas.microsoft.com/office/drawing/2014/main" id="{9CA9E588-D406-E340-A6C7-F28E5C5C4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4413" y="1775921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Line 434">
            <a:extLst>
              <a:ext uri="{FF2B5EF4-FFF2-40B4-BE49-F238E27FC236}">
                <a16:creationId xmlns:a16="http://schemas.microsoft.com/office/drawing/2014/main" id="{C4ABADE9-D0AD-F94B-9CDC-DD43B96C3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1543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Text Box 410">
            <a:extLst>
              <a:ext uri="{FF2B5EF4-FFF2-40B4-BE49-F238E27FC236}">
                <a16:creationId xmlns:a16="http://schemas.microsoft.com/office/drawing/2014/main" id="{5AE69997-1C5E-6340-8D28-385793BBD5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5647" y="1205607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sp>
        <p:nvSpPr>
          <p:cNvPr id="46" name="Rectangle 423" descr="Wide upward diagonal">
            <a:extLst>
              <a:ext uri="{FF2B5EF4-FFF2-40B4-BE49-F238E27FC236}">
                <a16:creationId xmlns:a16="http://schemas.microsoft.com/office/drawing/2014/main" id="{F6A21A00-474C-7849-9D1A-637265ADA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209" y="1788336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7" name="Rectangle 426">
            <a:extLst>
              <a:ext uri="{FF2B5EF4-FFF2-40B4-BE49-F238E27FC236}">
                <a16:creationId xmlns:a16="http://schemas.microsoft.com/office/drawing/2014/main" id="{35726C7D-745A-054F-88CB-EB57C2C1A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6696" y="1775921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88F2D0-8D5B-2F4E-835D-DE638114E02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3413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1ABE7-6692-7341-9CF1-20DC15B80F5D}"/>
              </a:ext>
            </a:extLst>
          </p:cNvPr>
          <p:cNvSpPr txBox="1"/>
          <p:nvPr/>
        </p:nvSpPr>
        <p:spPr>
          <a:xfrm>
            <a:off x="1031378" y="303566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692D83-1A91-DB45-955C-75E806CAD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531986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C9BBE3-A676-3C4A-842C-C7153FE48D18}"/>
              </a:ext>
            </a:extLst>
          </p:cNvPr>
          <p:cNvSpPr txBox="1"/>
          <p:nvPr/>
        </p:nvSpPr>
        <p:spPr>
          <a:xfrm>
            <a:off x="7481664" y="30331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18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Malloc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0369"/>
            <a:ext cx="6229888" cy="47727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==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0248-76CD-3D40-929E-DAC935F3F2C7}"/>
              </a:ext>
            </a:extLst>
          </p:cNvPr>
          <p:cNvSpPr/>
          <p:nvPr/>
        </p:nvSpPr>
        <p:spPr>
          <a:xfrm>
            <a:off x="6275033" y="1905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m)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*((n+m-1)/m)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563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Free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28406"/>
            <a:ext cx="5489301" cy="25567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18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dirty="0">
              <a:latin typeface="+mn-lt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dirty="0"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GB" dirty="0">
                <a:cs typeface="Calibri" panose="020F0502020204030204" pitchFamily="34" charset="0"/>
              </a:rPr>
              <a:t>, 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cs typeface="Calibri" panose="020F0502020204030204" pitchFamily="34" charset="0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67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238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16, have 4 spare bits</a:t>
            </a:r>
          </a:p>
        </p:txBody>
      </p:sp>
    </p:spTree>
    <p:extLst>
      <p:ext uri="{BB962C8B-B14F-4D97-AF65-F5344CB8AC3E}">
        <p14:creationId xmlns:p14="http://schemas.microsoft.com/office/powerpoint/2010/main" val="1421495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13305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13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3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171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</a:t>
            </a:r>
          </a:p>
        </p:txBody>
      </p:sp>
    </p:spTree>
    <p:extLst>
      <p:ext uri="{BB962C8B-B14F-4D97-AF65-F5344CB8AC3E}">
        <p14:creationId xmlns:p14="http://schemas.microsoft.com/office/powerpoint/2010/main" val="33077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3446561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longs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malloc(n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</a:t>
            </a:r>
            <a:r>
              <a:rPr lang="da-DK" sz="16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p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819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Heap Visualization Convention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square = 1 “word” = 8 bytes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85226D-9C2F-455F-9093-265AB3888B9F}"/>
              </a:ext>
            </a:extLst>
          </p:cNvPr>
          <p:cNvCxnSpPr>
            <a:cxnSpLocks/>
          </p:cNvCxnSpPr>
          <p:nvPr/>
        </p:nvCxnSpPr>
        <p:spPr bwMode="auto">
          <a:xfrm>
            <a:off x="1300162" y="3429000"/>
            <a:ext cx="0" cy="4897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3CA7DB-E5B4-4652-B2B1-28861AC9842E}"/>
              </a:ext>
            </a:extLst>
          </p:cNvPr>
          <p:cNvCxnSpPr>
            <a:cxnSpLocks/>
          </p:cNvCxnSpPr>
          <p:nvPr/>
        </p:nvCxnSpPr>
        <p:spPr bwMode="auto">
          <a:xfrm>
            <a:off x="7396162" y="3429000"/>
            <a:ext cx="0" cy="4897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F0FE1D-594A-4146-A734-DCB600A19287}"/>
              </a:ext>
            </a:extLst>
          </p:cNvPr>
          <p:cNvSpPr txBox="1"/>
          <p:nvPr/>
        </p:nvSpPr>
        <p:spPr>
          <a:xfrm>
            <a:off x="461963" y="2779194"/>
            <a:ext cx="167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Lowest address within heap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B29DAD-60BF-4F2C-9807-B743C62D6639}"/>
              </a:ext>
            </a:extLst>
          </p:cNvPr>
          <p:cNvSpPr txBox="1"/>
          <p:nvPr/>
        </p:nvSpPr>
        <p:spPr>
          <a:xfrm>
            <a:off x="6141243" y="2225196"/>
            <a:ext cx="250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Highest address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within heap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(“the break”, adjustable by </a:t>
            </a:r>
            <a:r>
              <a:rPr lang="en-US" sz="1800" dirty="0" err="1">
                <a:latin typeface="Consolas" panose="020B0609020204030204" pitchFamily="49" charset="0"/>
              </a:rPr>
              <a:t>sbrk</a:t>
            </a:r>
            <a:r>
              <a:rPr lang="en-US" sz="1800" dirty="0">
                <a:latin typeface="Calibri" pitchFamily="34" charset="0"/>
              </a:rPr>
              <a:t> system call)</a:t>
            </a:r>
          </a:p>
        </p:txBody>
      </p:sp>
    </p:spTree>
    <p:extLst>
      <p:ext uri="{BB962C8B-B14F-4D97-AF65-F5344CB8AC3E}">
        <p14:creationId xmlns:p14="http://schemas.microsoft.com/office/powerpoint/2010/main" val="3087947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  <a:br>
              <a:rPr lang="en-GB" dirty="0"/>
            </a:br>
            <a:r>
              <a:rPr lang="en-GB" dirty="0"/>
              <a:t>(Conceptual)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249632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malloc(32)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249632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</a:t>
            </a:r>
            <a:r>
              <a:rPr lang="en-GB" sz="1800" dirty="0">
                <a:latin typeface="Courier New" pitchFamily="49" charset="0"/>
              </a:rPr>
              <a:t>40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249632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malloc(48)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249632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</a:t>
            </a:r>
            <a:r>
              <a:rPr lang="en-GB" sz="1800" dirty="0">
                <a:latin typeface="Courier New" pitchFamily="49" charset="0"/>
              </a:rPr>
              <a:t>16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D7B75-82F1-43B3-953F-B363A08D6766}"/>
              </a:ext>
            </a:extLst>
          </p:cNvPr>
          <p:cNvCxnSpPr/>
          <p:nvPr/>
        </p:nvCxnSpPr>
        <p:spPr bwMode="auto">
          <a:xfrm>
            <a:off x="5888037" y="3160713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83BF59-0985-4003-BC86-359056517436}"/>
              </a:ext>
            </a:extLst>
          </p:cNvPr>
          <p:cNvSpPr txBox="1"/>
          <p:nvPr/>
        </p:nvSpPr>
        <p:spPr>
          <a:xfrm>
            <a:off x="5845668" y="2976047"/>
            <a:ext cx="191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Gap for alignment</a:t>
            </a:r>
          </a:p>
        </p:txBody>
      </p:sp>
    </p:spTree>
    <p:extLst>
      <p:ext uri="{BB962C8B-B14F-4D97-AF65-F5344CB8AC3E}">
        <p14:creationId xmlns:p14="http://schemas.microsoft.com/office/powerpoint/2010/main" val="1054451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64-bit systems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21840347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30339</TotalTime>
  <Words>4089</Words>
  <Application>Microsoft Office PowerPoint</Application>
  <PresentationFormat>On-screen Show (4:3)</PresentationFormat>
  <Paragraphs>1152</Paragraphs>
  <Slides>57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Arial Narrow</vt:lpstr>
      <vt:lpstr>Calibri</vt:lpstr>
      <vt:lpstr>Cambria Math</vt:lpstr>
      <vt:lpstr>Consolas</vt:lpstr>
      <vt:lpstr>Courier New</vt:lpstr>
      <vt:lpstr>Noto Sans Symbols</vt:lpstr>
      <vt:lpstr>Times New Roman</vt:lpstr>
      <vt:lpstr>Wingdings</vt:lpstr>
      <vt:lpstr>Wingdings 2</vt:lpstr>
      <vt:lpstr>template2007</vt:lpstr>
      <vt:lpstr>Dynamic Memory Allocation:  Basic Concepts  15-213/15-513: Introduction to Computer Systems 13th Lecture, June 14, 2023  </vt:lpstr>
      <vt:lpstr>Today</vt:lpstr>
      <vt:lpstr>Dynamic Memory Allocation </vt:lpstr>
      <vt:lpstr>Dynamic Memory Allocation</vt:lpstr>
      <vt:lpstr>The malloc Package</vt:lpstr>
      <vt:lpstr>malloc Example</vt:lpstr>
      <vt:lpstr>Heap Visualization Convention</vt:lpstr>
      <vt:lpstr>Allocation Example (Conceptual)</vt:lpstr>
      <vt:lpstr>Constraints</vt:lpstr>
      <vt:lpstr>Performance Goal: Throughput</vt:lpstr>
      <vt:lpstr>Performance Goal: Minimize Overhead</vt:lpstr>
      <vt:lpstr>Benchmark Example</vt:lpstr>
      <vt:lpstr>Benchmark Visualization</vt:lpstr>
      <vt:lpstr>Typical Benchmark Behavior</vt:lpstr>
      <vt:lpstr>Fragmentation</vt:lpstr>
      <vt:lpstr>Internal Fragmentation</vt:lpstr>
      <vt:lpstr>Internal Fragmentation Effect</vt:lpstr>
      <vt:lpstr>External Fragmentation</vt:lpstr>
      <vt:lpstr>External Fragmentation Effect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Data Structures</vt:lpstr>
      <vt:lpstr>Implicit List: Header access</vt:lpstr>
      <vt:lpstr>Implicit List: Traversing list</vt:lpstr>
      <vt:lpstr>Implicit List: Finding a Free Block</vt:lpstr>
      <vt:lpstr>Implicit List: Finding a Free Block</vt:lpstr>
      <vt:lpstr>Comparing Strategies</vt:lpstr>
      <vt:lpstr>Implicit List: Allocating in Free Block</vt:lpstr>
      <vt:lpstr>Implicit List: Splitting Free Block</vt:lpstr>
      <vt:lpstr>Implicit List: Freeing a Block</vt:lpstr>
      <vt:lpstr>Implicit List: Coalescing</vt:lpstr>
      <vt:lpstr>Implicit List: Coalescing</vt:lpstr>
      <vt:lpstr>Implicit List: Bidirectional Coalescing </vt:lpstr>
      <vt:lpstr>Quiz</vt:lpstr>
      <vt:lpstr>Implementation with Footers</vt:lpstr>
      <vt:lpstr>Implementation with Footers</vt:lpstr>
      <vt:lpstr>Splitting Free Block: Full Version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Heap Structure</vt:lpstr>
      <vt:lpstr>Top-Level Malloc Code</vt:lpstr>
      <vt:lpstr>Top-Level Free Code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736</cp:revision>
  <cp:lastPrinted>2019-10-16T16:43:26Z</cp:lastPrinted>
  <dcterms:created xsi:type="dcterms:W3CDTF">2012-10-04T19:17:13Z</dcterms:created>
  <dcterms:modified xsi:type="dcterms:W3CDTF">2023-06-15T18:00:43Z</dcterms:modified>
</cp:coreProperties>
</file>