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90" r:id="rId2"/>
    <p:sldMasterId id="2147483662" r:id="rId3"/>
    <p:sldMasterId id="2147483676" r:id="rId4"/>
  </p:sldMasterIdLst>
  <p:notesMasterIdLst>
    <p:notesMasterId r:id="rId44"/>
  </p:notesMasterIdLst>
  <p:handoutMasterIdLst>
    <p:handoutMasterId r:id="rId45"/>
  </p:handoutMasterIdLst>
  <p:sldIdLst>
    <p:sldId id="1473" r:id="rId5"/>
    <p:sldId id="1522" r:id="rId6"/>
    <p:sldId id="1421" r:id="rId7"/>
    <p:sldId id="1500" r:id="rId8"/>
    <p:sldId id="1474" r:id="rId9"/>
    <p:sldId id="1527" r:id="rId10"/>
    <p:sldId id="1428" r:id="rId11"/>
    <p:sldId id="1468" r:id="rId12"/>
    <p:sldId id="1429" r:id="rId13"/>
    <p:sldId id="1502" r:id="rId14"/>
    <p:sldId id="1431" r:id="rId15"/>
    <p:sldId id="1433" r:id="rId16"/>
    <p:sldId id="1432" r:id="rId17"/>
    <p:sldId id="1434" r:id="rId18"/>
    <p:sldId id="1503" r:id="rId19"/>
    <p:sldId id="1435" r:id="rId20"/>
    <p:sldId id="1496" r:id="rId21"/>
    <p:sldId id="1437" r:id="rId22"/>
    <p:sldId id="1438" r:id="rId23"/>
    <p:sldId id="1439" r:id="rId24"/>
    <p:sldId id="1440" r:id="rId25"/>
    <p:sldId id="1003" r:id="rId26"/>
    <p:sldId id="1498" r:id="rId27"/>
    <p:sldId id="1475" r:id="rId28"/>
    <p:sldId id="1476" r:id="rId29"/>
    <p:sldId id="1477" r:id="rId30"/>
    <p:sldId id="1478" r:id="rId31"/>
    <p:sldId id="1479" r:id="rId32"/>
    <p:sldId id="1480" r:id="rId33"/>
    <p:sldId id="1481" r:id="rId34"/>
    <p:sldId id="1491" r:id="rId35"/>
    <p:sldId id="1493" r:id="rId36"/>
    <p:sldId id="1528" r:id="rId37"/>
    <p:sldId id="1482" r:id="rId38"/>
    <p:sldId id="1483" r:id="rId39"/>
    <p:sldId id="1484" r:id="rId40"/>
    <p:sldId id="1485" r:id="rId41"/>
    <p:sldId id="1486" r:id="rId42"/>
    <p:sldId id="1487" r:id="rId43"/>
  </p:sldIdLst>
  <p:sldSz cx="9144000" cy="6858000" type="screen4x3"/>
  <p:notesSz cx="7302500" cy="9586913"/>
  <p:custDataLst>
    <p:tags r:id="rId4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0000"/>
    <a:srgbClr val="00AC00"/>
    <a:srgbClr val="00FF00"/>
    <a:srgbClr val="990000"/>
    <a:srgbClr val="F6F5BD"/>
    <a:srgbClr val="F1C7C7"/>
    <a:srgbClr val="EBAFAF"/>
    <a:srgbClr val="ACE3A1"/>
    <a:srgbClr val="D5F1CF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4649" autoAdjust="0"/>
  </p:normalViewPr>
  <p:slideViewPr>
    <p:cSldViewPr snapToObjects="1">
      <p:cViewPr varScale="1">
        <p:scale>
          <a:sx n="77" d="100"/>
          <a:sy n="77" d="100"/>
        </p:scale>
        <p:origin x="105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gs" Target="tags/tag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6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09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91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07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87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96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8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8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57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81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34989/quizzes/103055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Dynamic Memory Allocation: </a:t>
            </a:r>
            <a:br>
              <a:rPr lang="en-US" dirty="0"/>
            </a:br>
            <a:r>
              <a:rPr lang="en-US" dirty="0"/>
              <a:t>Advanced Concepts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15-213/15-513: Introduction to Computer Systems</a:t>
            </a:r>
            <a:br>
              <a:rPr lang="en-US" sz="2000" b="0" dirty="0"/>
            </a:br>
            <a:r>
              <a:rPr lang="en-US" sz="2000" b="0" dirty="0"/>
              <a:t>14</a:t>
            </a:r>
            <a:r>
              <a:rPr lang="en-US" sz="2000" b="0" baseline="30000" dirty="0"/>
              <a:t>th</a:t>
            </a:r>
            <a:r>
              <a:rPr lang="en-US" sz="2000" b="0" dirty="0"/>
              <a:t> Lecture, June 15,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8D4EAF-7998-D9E3-4CB5-54B783C21E72}"/>
              </a:ext>
            </a:extLst>
          </p:cNvPr>
          <p:cNvSpPr txBox="1"/>
          <p:nvPr/>
        </p:nvSpPr>
        <p:spPr>
          <a:xfrm>
            <a:off x="685800" y="4382815"/>
            <a:ext cx="46114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Instructors: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Brian Railing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4549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Explicit Free Lists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9024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Insertion policy</a:t>
            </a:r>
            <a:r>
              <a:rPr lang="en-GB" dirty="0">
                <a:solidFill>
                  <a:srgbClr val="C00000"/>
                </a:solidFill>
              </a:rPr>
              <a:t>: </a:t>
            </a:r>
            <a:r>
              <a:rPr lang="en-GB" dirty="0"/>
              <a:t>Where in the free list do you put a newly freed block?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Unordered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LIFO (last-in-first-out) policy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beginning of the free list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FIFO (first-in-first-out) policy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end of the free list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simple and constant time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studies suggest fragmentation is worse than address ordered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Address-ordered policy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blocks so that free list blocks are always in address order: </a:t>
            </a:r>
            <a:br>
              <a:rPr lang="en-GB" dirty="0"/>
            </a:br>
            <a:r>
              <a:rPr lang="en-GB" dirty="0"/>
              <a:t>	        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prev</a:t>
            </a:r>
            <a:r>
              <a:rPr lang="en-GB" i="1" dirty="0"/>
              <a:t>) &lt;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curr</a:t>
            </a:r>
            <a:r>
              <a:rPr lang="en-GB" i="1" dirty="0"/>
              <a:t>) &lt; </a:t>
            </a:r>
            <a:r>
              <a:rPr lang="en-GB" i="1" dirty="0" err="1"/>
              <a:t>addr</a:t>
            </a:r>
            <a:r>
              <a:rPr lang="en-GB" i="1" dirty="0"/>
              <a:t>(next)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requires search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studies suggest fragmentation is lower than LIFO/FIFO</a:t>
            </a:r>
          </a:p>
        </p:txBody>
      </p:sp>
    </p:spTree>
    <p:extLst>
      <p:ext uri="{BB962C8B-B14F-4D97-AF65-F5344CB8AC3E}">
        <p14:creationId xmlns:p14="http://schemas.microsoft.com/office/powerpoint/2010/main" val="2217505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6" name="Rectangle 60"/>
          <p:cNvSpPr>
            <a:spLocks noChangeArrowheads="1"/>
          </p:cNvSpPr>
          <p:nvPr/>
        </p:nvSpPr>
        <p:spPr bwMode="auto">
          <a:xfrm>
            <a:off x="382588" y="4652963"/>
            <a:ext cx="8151812" cy="17478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5" name="Rectangle 59"/>
          <p:cNvSpPr>
            <a:spLocks noChangeArrowheads="1"/>
          </p:cNvSpPr>
          <p:nvPr/>
        </p:nvSpPr>
        <p:spPr bwMode="auto">
          <a:xfrm>
            <a:off x="382588" y="1681163"/>
            <a:ext cx="8151812" cy="2035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997325" y="2844801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Freeform 2"/>
          <p:cNvSpPr>
            <a:spLocks/>
          </p:cNvSpPr>
          <p:nvPr/>
        </p:nvSpPr>
        <p:spPr bwMode="auto">
          <a:xfrm>
            <a:off x="1474788" y="2684463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1)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022725"/>
            <a:ext cx="8307387" cy="55403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the freed block at the root of the list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9973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302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606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9117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826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130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778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082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3877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6925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52165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55213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177925" y="2921001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350125" y="2844801"/>
            <a:ext cx="1065213" cy="455612"/>
            <a:chOff x="4560" y="1399"/>
            <a:chExt cx="671" cy="287"/>
          </a:xfrm>
        </p:grpSpPr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4560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4752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Rectangle 21"/>
            <p:cNvSpPr>
              <a:spLocks noChangeArrowheads="1"/>
            </p:cNvSpPr>
            <p:nvPr/>
          </p:nvSpPr>
          <p:spPr bwMode="auto">
            <a:xfrm>
              <a:off x="4944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5040" y="1399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7426325" y="2997201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7502525" y="3073401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7731125" y="2997201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3625850" y="2006601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606925" y="215900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H="1">
            <a:off x="4148138" y="2235201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39973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43021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46069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49117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58261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61309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27781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30829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33877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36925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Oval 39"/>
          <p:cNvSpPr>
            <a:spLocks noChangeArrowheads="1"/>
          </p:cNvSpPr>
          <p:nvPr/>
        </p:nvSpPr>
        <p:spPr bwMode="auto">
          <a:xfrm>
            <a:off x="4073525" y="56086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55213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1202639" y="5532438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7350125" y="5456238"/>
            <a:ext cx="1065213" cy="455612"/>
            <a:chOff x="4560" y="3395"/>
            <a:chExt cx="671" cy="287"/>
          </a:xfrm>
        </p:grpSpPr>
        <p:sp>
          <p:nvSpPr>
            <p:cNvPr id="9259" name="Rectangle 43"/>
            <p:cNvSpPr>
              <a:spLocks noChangeArrowheads="1"/>
            </p:cNvSpPr>
            <p:nvPr/>
          </p:nvSpPr>
          <p:spPr bwMode="auto">
            <a:xfrm>
              <a:off x="4560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Rectangle 44"/>
            <p:cNvSpPr>
              <a:spLocks noChangeArrowheads="1"/>
            </p:cNvSpPr>
            <p:nvPr/>
          </p:nvSpPr>
          <p:spPr bwMode="auto">
            <a:xfrm>
              <a:off x="4752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4944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Rectangle 46"/>
            <p:cNvSpPr>
              <a:spLocks noChangeArrowheads="1"/>
            </p:cNvSpPr>
            <p:nvPr/>
          </p:nvSpPr>
          <p:spPr bwMode="auto">
            <a:xfrm>
              <a:off x="5040" y="33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3" name="Oval 47"/>
          <p:cNvSpPr>
            <a:spLocks noChangeArrowheads="1"/>
          </p:cNvSpPr>
          <p:nvPr/>
        </p:nvSpPr>
        <p:spPr bwMode="auto">
          <a:xfrm>
            <a:off x="7426325" y="56086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7502525" y="5684838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5" name="Oval 49"/>
          <p:cNvSpPr>
            <a:spLocks noChangeArrowheads="1"/>
          </p:cNvSpPr>
          <p:nvPr/>
        </p:nvSpPr>
        <p:spPr bwMode="auto">
          <a:xfrm>
            <a:off x="7731125" y="5608638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52165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Freeform 51"/>
          <p:cNvSpPr>
            <a:spLocks/>
          </p:cNvSpPr>
          <p:nvPr/>
        </p:nvSpPr>
        <p:spPr bwMode="auto">
          <a:xfrm>
            <a:off x="4149725" y="5380038"/>
            <a:ext cx="3200400" cy="304800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72" y="31"/>
              </a:cxn>
              <a:cxn ang="0">
                <a:pos x="2109" y="31"/>
              </a:cxn>
              <a:cxn ang="0">
                <a:pos x="2784" y="218"/>
              </a:cxn>
            </a:cxnLst>
            <a:rect l="0" t="0" r="r" b="b"/>
            <a:pathLst>
              <a:path w="2784" h="218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Freeform 52"/>
          <p:cNvSpPr>
            <a:spLocks/>
          </p:cNvSpPr>
          <p:nvPr/>
        </p:nvSpPr>
        <p:spPr bwMode="auto">
          <a:xfrm>
            <a:off x="5059363" y="5692775"/>
            <a:ext cx="2752725" cy="371475"/>
          </a:xfrm>
          <a:custGeom>
            <a:avLst/>
            <a:gdLst/>
            <a:ahLst/>
            <a:cxnLst>
              <a:cxn ang="0">
                <a:pos x="1734" y="0"/>
              </a:cxn>
              <a:cxn ang="0">
                <a:pos x="1481" y="192"/>
              </a:cxn>
              <a:cxn ang="0">
                <a:pos x="304" y="217"/>
              </a:cxn>
              <a:cxn ang="0">
                <a:pos x="0" y="91"/>
              </a:cxn>
            </a:cxnLst>
            <a:rect l="0" t="0" r="r" b="b"/>
            <a:pathLst>
              <a:path w="1734" h="234">
                <a:moveTo>
                  <a:pt x="1734" y="0"/>
                </a:moveTo>
                <a:cubicBezTo>
                  <a:pt x="1692" y="32"/>
                  <a:pt x="1719" y="156"/>
                  <a:pt x="1481" y="192"/>
                </a:cubicBezTo>
                <a:cubicBezTo>
                  <a:pt x="1243" y="228"/>
                  <a:pt x="551" y="234"/>
                  <a:pt x="304" y="217"/>
                </a:cubicBezTo>
                <a:cubicBezTo>
                  <a:pt x="57" y="200"/>
                  <a:pt x="63" y="117"/>
                  <a:pt x="0" y="91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400050" y="2868613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0" name="Text Box 54"/>
          <p:cNvSpPr txBox="1">
            <a:spLocks noChangeArrowheads="1"/>
          </p:cNvSpPr>
          <p:nvPr/>
        </p:nvSpPr>
        <p:spPr bwMode="auto">
          <a:xfrm>
            <a:off x="415925" y="5481638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435624" y="1690688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420688" y="4652963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</a:p>
        </p:txBody>
      </p:sp>
      <p:sp>
        <p:nvSpPr>
          <p:cNvPr id="9273" name="Oval 57"/>
          <p:cNvSpPr>
            <a:spLocks noChangeArrowheads="1"/>
          </p:cNvSpPr>
          <p:nvPr/>
        </p:nvSpPr>
        <p:spPr bwMode="auto">
          <a:xfrm>
            <a:off x="4378325" y="5608638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4" name="Freeform 58"/>
          <p:cNvSpPr>
            <a:spLocks/>
          </p:cNvSpPr>
          <p:nvPr/>
        </p:nvSpPr>
        <p:spPr bwMode="auto">
          <a:xfrm>
            <a:off x="1482725" y="5243513"/>
            <a:ext cx="2671763" cy="44132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480" y="41"/>
              </a:cxn>
              <a:cxn ang="0">
                <a:pos x="1445" y="30"/>
              </a:cxn>
              <a:cxn ang="0">
                <a:pos x="1683" y="182"/>
              </a:cxn>
            </a:cxnLst>
            <a:rect l="0" t="0" r="r" b="b"/>
            <a:pathLst>
              <a:path w="1683" h="278">
                <a:moveTo>
                  <a:pt x="0" y="278"/>
                </a:moveTo>
                <a:cubicBezTo>
                  <a:pt x="80" y="238"/>
                  <a:pt x="239" y="82"/>
                  <a:pt x="480" y="41"/>
                </a:cubicBezTo>
                <a:cubicBezTo>
                  <a:pt x="721" y="0"/>
                  <a:pt x="1245" y="7"/>
                  <a:pt x="1445" y="30"/>
                </a:cubicBezTo>
                <a:cubicBezTo>
                  <a:pt x="1645" y="53"/>
                  <a:pt x="1634" y="150"/>
                  <a:pt x="1683" y="182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676350" y="1333115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A7A164-567B-4B64-8415-8650C2578D81}"/>
              </a:ext>
            </a:extLst>
          </p:cNvPr>
          <p:cNvGrpSpPr/>
          <p:nvPr/>
        </p:nvGrpSpPr>
        <p:grpSpPr>
          <a:xfrm>
            <a:off x="2920589" y="1162790"/>
            <a:ext cx="3425059" cy="305622"/>
            <a:chOff x="2820166" y="1307690"/>
            <a:chExt cx="3425059" cy="305622"/>
          </a:xfrm>
        </p:grpSpPr>
        <p:sp>
          <p:nvSpPr>
            <p:cNvPr id="63" name="Rectangle 2">
              <a:extLst>
                <a:ext uri="{FF2B5EF4-FFF2-40B4-BE49-F238E27FC236}">
                  <a16:creationId xmlns:a16="http://schemas.microsoft.com/office/drawing/2014/main" id="{759DD9D2-8476-4FF6-A3FA-E73FEFE61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606" y="1308101"/>
              <a:ext cx="11430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3">
              <a:extLst>
                <a:ext uri="{FF2B5EF4-FFF2-40B4-BE49-F238E27FC236}">
                  <a16:creationId xmlns:a16="http://schemas.microsoft.com/office/drawing/2014/main" id="{67E21CC7-9B7B-402C-B3A5-E1613CFD8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6" y="1308512"/>
              <a:ext cx="11430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A</a:t>
              </a:r>
              <a:r>
                <a:rPr lang="en-GB" sz="1600" b="1" dirty="0">
                  <a:latin typeface="Calibri" pitchFamily="34" charset="0"/>
                </a:rPr>
                <a:t>llocated</a:t>
              </a:r>
            </a:p>
          </p:txBody>
        </p:sp>
        <p:sp>
          <p:nvSpPr>
            <p:cNvPr id="65" name="Rectangle 4">
              <a:extLst>
                <a:ext uri="{FF2B5EF4-FFF2-40B4-BE49-F238E27FC236}">
                  <a16:creationId xmlns:a16="http://schemas.microsoft.com/office/drawing/2014/main" id="{1ADF3B39-6E20-4B41-9999-8744EF201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225" y="1307690"/>
              <a:ext cx="11430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A</a:t>
              </a:r>
              <a:r>
                <a:rPr lang="en-GB" sz="1600" b="1" dirty="0">
                  <a:latin typeface="Calibri" pitchFamily="34" charset="0"/>
                </a:rPr>
                <a:t>llocated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6" grpId="0" animBg="1"/>
      <p:bldP spid="9245" grpId="0" animBg="1"/>
      <p:bldP spid="9246" grpId="0" animBg="1"/>
      <p:bldP spid="9247" grpId="0" animBg="1"/>
      <p:bldP spid="9248" grpId="0" animBg="1"/>
      <p:bldP spid="9249" grpId="0" animBg="1"/>
      <p:bldP spid="9250" grpId="0" animBg="1"/>
      <p:bldP spid="9251" grpId="0" animBg="1"/>
      <p:bldP spid="9252" grpId="0" animBg="1"/>
      <p:bldP spid="9253" grpId="0" animBg="1"/>
      <p:bldP spid="9254" grpId="0" animBg="1"/>
      <p:bldP spid="9255" grpId="0" animBg="1"/>
      <p:bldP spid="9256" grpId="0" animBg="1"/>
      <p:bldP spid="9257" grpId="0" animBg="1"/>
      <p:bldP spid="9263" grpId="0" animBg="1"/>
      <p:bldP spid="9264" grpId="0" animBg="1"/>
      <p:bldP spid="9265" grpId="0" animBg="1"/>
      <p:bldP spid="9266" grpId="0" animBg="1"/>
      <p:bldP spid="9267" grpId="0" animBg="1"/>
      <p:bldP spid="9268" grpId="0" animBg="1"/>
      <p:bldP spid="9270" grpId="0"/>
      <p:bldP spid="9272" grpId="0"/>
      <p:bldP spid="9273" grpId="0" animBg="1"/>
      <p:bldP spid="92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9" name="Rectangle 95"/>
          <p:cNvSpPr>
            <a:spLocks noChangeArrowheads="1"/>
          </p:cNvSpPr>
          <p:nvPr/>
        </p:nvSpPr>
        <p:spPr bwMode="auto">
          <a:xfrm>
            <a:off x="397476" y="1450974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4012213" y="2397124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1489676" y="2236787"/>
            <a:ext cx="5862637" cy="388937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2)</a:t>
            </a: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88324" y="3879849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successor block, coalesce both memory blocks, and insert the new block at the root of the list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0122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3170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6218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9266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58410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1458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27930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0978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34026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37074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52314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55362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231413" y="1711324"/>
            <a:ext cx="1065213" cy="455613"/>
            <a:chOff x="3216" y="876"/>
            <a:chExt cx="671" cy="287"/>
          </a:xfrm>
        </p:grpSpPr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3216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3408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3600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3696" y="876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231413" y="3082924"/>
            <a:ext cx="1065213" cy="455613"/>
            <a:chOff x="3216" y="1740"/>
            <a:chExt cx="671" cy="287"/>
          </a:xfrm>
        </p:grpSpPr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3216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3408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3600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3696" y="1740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7" name="Oval 33"/>
          <p:cNvSpPr>
            <a:spLocks noChangeArrowheads="1"/>
          </p:cNvSpPr>
          <p:nvPr/>
        </p:nvSpPr>
        <p:spPr bwMode="auto">
          <a:xfrm>
            <a:off x="5307613" y="25495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383813" y="26257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9" name="Oval 35"/>
          <p:cNvSpPr>
            <a:spLocks noChangeArrowheads="1"/>
          </p:cNvSpPr>
          <p:nvPr/>
        </p:nvSpPr>
        <p:spPr bwMode="auto">
          <a:xfrm>
            <a:off x="5307613" y="18637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5383813" y="19399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1" name="Oval 37"/>
          <p:cNvSpPr>
            <a:spLocks noChangeArrowheads="1"/>
          </p:cNvSpPr>
          <p:nvPr/>
        </p:nvSpPr>
        <p:spPr bwMode="auto">
          <a:xfrm flipV="1">
            <a:off x="5612413" y="32353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V="1">
            <a:off x="5688613" y="27765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 flipV="1">
            <a:off x="5612413" y="25495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 flipV="1">
            <a:off x="5688613" y="2090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1192813" y="2473324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7365013" y="2397124"/>
            <a:ext cx="1065213" cy="455613"/>
            <a:chOff x="4560" y="1308"/>
            <a:chExt cx="671" cy="287"/>
          </a:xfrm>
        </p:grpSpPr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60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752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4944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040" y="1308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1" name="Oval 47"/>
          <p:cNvSpPr>
            <a:spLocks noChangeArrowheads="1"/>
          </p:cNvSpPr>
          <p:nvPr/>
        </p:nvSpPr>
        <p:spPr bwMode="auto">
          <a:xfrm>
            <a:off x="7441213" y="25495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7517413" y="26257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3" name="Oval 49"/>
          <p:cNvSpPr>
            <a:spLocks noChangeArrowheads="1"/>
          </p:cNvSpPr>
          <p:nvPr/>
        </p:nvSpPr>
        <p:spPr bwMode="auto">
          <a:xfrm>
            <a:off x="7746013" y="2549524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3640738" y="1558924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1315" name="Oval 51"/>
          <p:cNvSpPr>
            <a:spLocks noChangeArrowheads="1"/>
          </p:cNvSpPr>
          <p:nvPr/>
        </p:nvSpPr>
        <p:spPr bwMode="auto">
          <a:xfrm>
            <a:off x="4621813" y="171132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Line 52"/>
          <p:cNvSpPr>
            <a:spLocks noChangeShapeType="1"/>
          </p:cNvSpPr>
          <p:nvPr/>
        </p:nvSpPr>
        <p:spPr bwMode="auto">
          <a:xfrm flipH="1">
            <a:off x="4163026" y="1787524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50" name="Oval 86"/>
          <p:cNvSpPr>
            <a:spLocks noChangeArrowheads="1"/>
          </p:cNvSpPr>
          <p:nvPr/>
        </p:nvSpPr>
        <p:spPr bwMode="auto">
          <a:xfrm>
            <a:off x="5307613" y="32353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3" name="Oval 89"/>
          <p:cNvSpPr>
            <a:spLocks noChangeArrowheads="1"/>
          </p:cNvSpPr>
          <p:nvPr/>
        </p:nvSpPr>
        <p:spPr bwMode="auto">
          <a:xfrm flipV="1">
            <a:off x="5612413" y="18637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4" name="Text Box 90"/>
          <p:cNvSpPr txBox="1">
            <a:spLocks noChangeArrowheads="1"/>
          </p:cNvSpPr>
          <p:nvPr/>
        </p:nvSpPr>
        <p:spPr bwMode="auto">
          <a:xfrm>
            <a:off x="414938" y="24209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1356" name="Text Box 92"/>
          <p:cNvSpPr txBox="1">
            <a:spLocks noChangeArrowheads="1"/>
          </p:cNvSpPr>
          <p:nvPr/>
        </p:nvSpPr>
        <p:spPr bwMode="auto">
          <a:xfrm>
            <a:off x="430813" y="1463674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5C7AB1-70D5-47DD-B1ED-1D095A7A7DD9}"/>
              </a:ext>
            </a:extLst>
          </p:cNvPr>
          <p:cNvGrpSpPr/>
          <p:nvPr/>
        </p:nvGrpSpPr>
        <p:grpSpPr>
          <a:xfrm>
            <a:off x="397476" y="4762499"/>
            <a:ext cx="8151812" cy="1943101"/>
            <a:chOff x="397476" y="4762499"/>
            <a:chExt cx="8151812" cy="1943101"/>
          </a:xfrm>
        </p:grpSpPr>
        <p:sp>
          <p:nvSpPr>
            <p:cNvPr id="11360" name="Rectangle 96"/>
            <p:cNvSpPr>
              <a:spLocks noChangeArrowheads="1"/>
            </p:cNvSpPr>
            <p:nvPr/>
          </p:nvSpPr>
          <p:spPr bwMode="auto">
            <a:xfrm>
              <a:off x="397476" y="4762499"/>
              <a:ext cx="8151812" cy="19431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5231413" y="6243119"/>
              <a:ext cx="1065213" cy="431848"/>
              <a:chOff x="3216" y="3782"/>
              <a:chExt cx="671" cy="287"/>
            </a:xfrm>
          </p:grpSpPr>
          <p:sp>
            <p:nvSpPr>
              <p:cNvPr id="11267" name="Rectangle 3"/>
              <p:cNvSpPr>
                <a:spLocks noChangeArrowheads="1"/>
              </p:cNvSpPr>
              <p:nvPr/>
            </p:nvSpPr>
            <p:spPr bwMode="auto">
              <a:xfrm>
                <a:off x="3216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3408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600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3696" y="3782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 flipV="1">
              <a:off x="5688613" y="5302685"/>
              <a:ext cx="1588" cy="115861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40122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43170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55"/>
            <p:cNvSpPr>
              <a:spLocks noChangeArrowheads="1"/>
            </p:cNvSpPr>
            <p:nvPr/>
          </p:nvSpPr>
          <p:spPr bwMode="auto">
            <a:xfrm>
              <a:off x="46218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49266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58410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61458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27930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30978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34026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37074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Oval 63"/>
            <p:cNvSpPr>
              <a:spLocks noChangeArrowheads="1"/>
            </p:cNvSpPr>
            <p:nvPr/>
          </p:nvSpPr>
          <p:spPr bwMode="auto">
            <a:xfrm>
              <a:off x="4088413" y="5737542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5362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5231413" y="4943062"/>
              <a:ext cx="1065213" cy="431848"/>
              <a:chOff x="3216" y="2918"/>
              <a:chExt cx="671" cy="287"/>
            </a:xfrm>
          </p:grpSpPr>
          <p:sp>
            <p:nvSpPr>
              <p:cNvPr id="11330" name="Rectangle 66"/>
              <p:cNvSpPr>
                <a:spLocks noChangeArrowheads="1"/>
              </p:cNvSpPr>
              <p:nvPr/>
            </p:nvSpPr>
            <p:spPr bwMode="auto">
              <a:xfrm>
                <a:off x="3216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67"/>
              <p:cNvSpPr>
                <a:spLocks noChangeArrowheads="1"/>
              </p:cNvSpPr>
              <p:nvPr/>
            </p:nvSpPr>
            <p:spPr bwMode="auto">
              <a:xfrm>
                <a:off x="3408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Rectangle 68"/>
              <p:cNvSpPr>
                <a:spLocks noChangeArrowheads="1"/>
              </p:cNvSpPr>
              <p:nvPr/>
            </p:nvSpPr>
            <p:spPr bwMode="auto">
              <a:xfrm>
                <a:off x="3600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3" name="Rectangle 69"/>
              <p:cNvSpPr>
                <a:spLocks noChangeArrowheads="1"/>
              </p:cNvSpPr>
              <p:nvPr/>
            </p:nvSpPr>
            <p:spPr bwMode="auto">
              <a:xfrm>
                <a:off x="3696" y="2918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34" name="Oval 70"/>
            <p:cNvSpPr>
              <a:spLocks noChangeArrowheads="1"/>
            </p:cNvSpPr>
            <p:nvPr/>
          </p:nvSpPr>
          <p:spPr bwMode="auto">
            <a:xfrm>
              <a:off x="5307613" y="5087513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Line 71"/>
            <p:cNvSpPr>
              <a:spLocks noChangeShapeType="1"/>
            </p:cNvSpPr>
            <p:nvPr/>
          </p:nvSpPr>
          <p:spPr bwMode="auto">
            <a:xfrm>
              <a:off x="5383813" y="5159739"/>
              <a:ext cx="1588" cy="1155606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36" name="Oval 72"/>
            <p:cNvSpPr>
              <a:spLocks noChangeArrowheads="1"/>
            </p:cNvSpPr>
            <p:nvPr/>
          </p:nvSpPr>
          <p:spPr bwMode="auto">
            <a:xfrm flipV="1">
              <a:off x="5612413" y="6386066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73"/>
            <p:cNvSpPr>
              <a:spLocks noChangeArrowheads="1"/>
            </p:cNvSpPr>
            <p:nvPr/>
          </p:nvSpPr>
          <p:spPr bwMode="auto">
            <a:xfrm>
              <a:off x="1192813" y="5665316"/>
              <a:ext cx="304800" cy="288901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7365013" y="5593091"/>
              <a:ext cx="1065213" cy="431848"/>
              <a:chOff x="4560" y="3350"/>
              <a:chExt cx="671" cy="287"/>
            </a:xfrm>
          </p:grpSpPr>
          <p:sp>
            <p:nvSpPr>
              <p:cNvPr id="11339" name="Rectangle 75"/>
              <p:cNvSpPr>
                <a:spLocks noChangeArrowheads="1"/>
              </p:cNvSpPr>
              <p:nvPr/>
            </p:nvSpPr>
            <p:spPr bwMode="auto">
              <a:xfrm>
                <a:off x="4560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Rectangle 76"/>
              <p:cNvSpPr>
                <a:spLocks noChangeArrowheads="1"/>
              </p:cNvSpPr>
              <p:nvPr/>
            </p:nvSpPr>
            <p:spPr bwMode="auto">
              <a:xfrm>
                <a:off x="4752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1" name="Rectangle 77"/>
              <p:cNvSpPr>
                <a:spLocks noChangeArrowheads="1"/>
              </p:cNvSpPr>
              <p:nvPr/>
            </p:nvSpPr>
            <p:spPr bwMode="auto">
              <a:xfrm>
                <a:off x="4944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2" name="Rectangle 78"/>
              <p:cNvSpPr>
                <a:spLocks noChangeArrowheads="1"/>
              </p:cNvSpPr>
              <p:nvPr/>
            </p:nvSpPr>
            <p:spPr bwMode="auto">
              <a:xfrm>
                <a:off x="5040" y="3350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43" name="Oval 79"/>
            <p:cNvSpPr>
              <a:spLocks noChangeArrowheads="1"/>
            </p:cNvSpPr>
            <p:nvPr/>
          </p:nvSpPr>
          <p:spPr bwMode="auto">
            <a:xfrm>
              <a:off x="7441213" y="5737542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Line 80"/>
            <p:cNvSpPr>
              <a:spLocks noChangeShapeType="1"/>
            </p:cNvSpPr>
            <p:nvPr/>
          </p:nvSpPr>
          <p:spPr bwMode="auto">
            <a:xfrm>
              <a:off x="7517413" y="5809767"/>
              <a:ext cx="1588" cy="505578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45" name="Oval 81"/>
            <p:cNvSpPr>
              <a:spLocks noChangeArrowheads="1"/>
            </p:cNvSpPr>
            <p:nvPr/>
          </p:nvSpPr>
          <p:spPr bwMode="auto">
            <a:xfrm>
              <a:off x="7746013" y="5737542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2314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Oval 83"/>
            <p:cNvSpPr>
              <a:spLocks noChangeArrowheads="1"/>
            </p:cNvSpPr>
            <p:nvPr/>
          </p:nvSpPr>
          <p:spPr bwMode="auto">
            <a:xfrm>
              <a:off x="4393213" y="5737542"/>
              <a:ext cx="152400" cy="144451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Freeform 84"/>
            <p:cNvSpPr>
              <a:spLocks/>
            </p:cNvSpPr>
            <p:nvPr/>
          </p:nvSpPr>
          <p:spPr bwMode="auto">
            <a:xfrm>
              <a:off x="4151913" y="5474220"/>
              <a:ext cx="3213100" cy="335547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288" y="31"/>
                </a:cxn>
                <a:cxn ang="0">
                  <a:pos x="1349" y="36"/>
                </a:cxn>
                <a:cxn ang="0">
                  <a:pos x="2024" y="223"/>
                </a:cxn>
              </a:cxnLst>
              <a:rect l="0" t="0" r="r" b="b"/>
              <a:pathLst>
                <a:path w="2024" h="223">
                  <a:moveTo>
                    <a:pt x="0" y="223"/>
                  </a:moveTo>
                  <a:cubicBezTo>
                    <a:pt x="48" y="191"/>
                    <a:pt x="63" y="62"/>
                    <a:pt x="288" y="31"/>
                  </a:cubicBezTo>
                  <a:cubicBezTo>
                    <a:pt x="513" y="0"/>
                    <a:pt x="1060" y="4"/>
                    <a:pt x="1349" y="36"/>
                  </a:cubicBezTo>
                  <a:cubicBezTo>
                    <a:pt x="1638" y="68"/>
                    <a:pt x="1884" y="184"/>
                    <a:pt x="2024" y="223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Freeform 85"/>
            <p:cNvSpPr>
              <a:spLocks/>
            </p:cNvSpPr>
            <p:nvPr/>
          </p:nvSpPr>
          <p:spPr bwMode="auto">
            <a:xfrm>
              <a:off x="6450613" y="5787197"/>
              <a:ext cx="1371600" cy="346080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Oval 87"/>
            <p:cNvSpPr>
              <a:spLocks noChangeArrowheads="1"/>
            </p:cNvSpPr>
            <p:nvPr/>
          </p:nvSpPr>
          <p:spPr bwMode="auto">
            <a:xfrm>
              <a:off x="5307613" y="6387570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Oval 88"/>
            <p:cNvSpPr>
              <a:spLocks noChangeArrowheads="1"/>
            </p:cNvSpPr>
            <p:nvPr/>
          </p:nvSpPr>
          <p:spPr bwMode="auto">
            <a:xfrm flipV="1">
              <a:off x="5612413" y="5086009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Text Box 91"/>
            <p:cNvSpPr txBox="1">
              <a:spLocks noChangeArrowheads="1"/>
            </p:cNvSpPr>
            <p:nvPr/>
          </p:nvSpPr>
          <p:spPr bwMode="auto">
            <a:xfrm>
              <a:off x="430813" y="5617166"/>
              <a:ext cx="697692" cy="4046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1357" name="Text Box 93"/>
            <p:cNvSpPr txBox="1">
              <a:spLocks noChangeArrowheads="1"/>
            </p:cNvSpPr>
            <p:nvPr/>
          </p:nvSpPr>
          <p:spPr bwMode="auto">
            <a:xfrm>
              <a:off x="448635" y="4770140"/>
              <a:ext cx="744178" cy="4046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  <p:sp>
          <p:nvSpPr>
            <p:cNvPr id="11358" name="Freeform 94"/>
            <p:cNvSpPr>
              <a:spLocks/>
            </p:cNvSpPr>
            <p:nvPr/>
          </p:nvSpPr>
          <p:spPr bwMode="auto">
            <a:xfrm>
              <a:off x="1481738" y="5388452"/>
              <a:ext cx="2662238" cy="413792"/>
            </a:xfrm>
            <a:custGeom>
              <a:avLst/>
              <a:gdLst/>
              <a:ahLst/>
              <a:cxnLst>
                <a:cxn ang="0">
                  <a:pos x="0" y="275"/>
                </a:cxn>
                <a:cxn ang="0">
                  <a:pos x="515" y="43"/>
                </a:cxn>
                <a:cxn ang="0">
                  <a:pos x="1389" y="22"/>
                </a:cxn>
                <a:cxn ang="0">
                  <a:pos x="1677" y="174"/>
                </a:cxn>
              </a:cxnLst>
              <a:rect l="0" t="0" r="r" b="b"/>
              <a:pathLst>
                <a:path w="1677" h="275">
                  <a:moveTo>
                    <a:pt x="0" y="275"/>
                  </a:moveTo>
                  <a:cubicBezTo>
                    <a:pt x="86" y="236"/>
                    <a:pt x="284" y="85"/>
                    <a:pt x="515" y="43"/>
                  </a:cubicBezTo>
                  <a:cubicBezTo>
                    <a:pt x="746" y="1"/>
                    <a:pt x="1195" y="0"/>
                    <a:pt x="1389" y="22"/>
                  </a:cubicBezTo>
                  <a:cubicBezTo>
                    <a:pt x="1583" y="44"/>
                    <a:pt x="1617" y="142"/>
                    <a:pt x="1677" y="174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676350" y="1078468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100" name="Rectangle 5">
            <a:extLst>
              <a:ext uri="{FF2B5EF4-FFF2-40B4-BE49-F238E27FC236}">
                <a16:creationId xmlns:a16="http://schemas.microsoft.com/office/drawing/2014/main" id="{ED51D5B9-AC8F-48F0-BCB7-8041521C7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AEA1D0A6-F6CD-438E-B638-126B3600F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313" y="1030762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102" name="Rectangle 7">
            <a:extLst>
              <a:ext uri="{FF2B5EF4-FFF2-40B4-BE49-F238E27FC236}">
                <a16:creationId xmlns:a16="http://schemas.microsoft.com/office/drawing/2014/main" id="{FBC8F91D-C318-4712-80E2-A381C0001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313" y="1030762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5" name="Rectangle 95"/>
          <p:cNvSpPr>
            <a:spLocks noChangeArrowheads="1"/>
          </p:cNvSpPr>
          <p:nvPr/>
        </p:nvSpPr>
        <p:spPr bwMode="auto">
          <a:xfrm>
            <a:off x="397476" y="1522412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012213" y="2433637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1489676" y="2273299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3)</a:t>
            </a:r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67300" y="3774503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predecessor block, coalesce both memory blocks, and insert the new block at the root of the list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40122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43170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46218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9266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58410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61458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27930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30978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34026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37074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793013" y="1747837"/>
            <a:ext cx="1065213" cy="455612"/>
            <a:chOff x="1680" y="831"/>
            <a:chExt cx="671" cy="287"/>
          </a:xfrm>
        </p:grpSpPr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1680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1872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2064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2160" y="831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793013" y="3119437"/>
            <a:ext cx="1065213" cy="455612"/>
            <a:chOff x="1680" y="1695"/>
            <a:chExt cx="671" cy="287"/>
          </a:xfrm>
        </p:grpSpPr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1680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1872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2064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Rectangle 36"/>
            <p:cNvSpPr>
              <a:spLocks noChangeArrowheads="1"/>
            </p:cNvSpPr>
            <p:nvPr/>
          </p:nvSpPr>
          <p:spPr bwMode="auto">
            <a:xfrm>
              <a:off x="2160" y="16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7" name="Oval 37"/>
          <p:cNvSpPr>
            <a:spLocks noChangeArrowheads="1"/>
          </p:cNvSpPr>
          <p:nvPr/>
        </p:nvSpPr>
        <p:spPr bwMode="auto">
          <a:xfrm>
            <a:off x="2869213" y="25860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2945413" y="26622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9" name="Oval 39"/>
          <p:cNvSpPr>
            <a:spLocks noChangeArrowheads="1"/>
          </p:cNvSpPr>
          <p:nvPr/>
        </p:nvSpPr>
        <p:spPr bwMode="auto">
          <a:xfrm>
            <a:off x="2869213" y="19002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2945413" y="19764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1" name="Oval 41"/>
          <p:cNvSpPr>
            <a:spLocks noChangeArrowheads="1"/>
          </p:cNvSpPr>
          <p:nvPr/>
        </p:nvSpPr>
        <p:spPr bwMode="auto">
          <a:xfrm flipV="1">
            <a:off x="3174013" y="32702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42"/>
          <p:cNvSpPr>
            <a:spLocks noChangeShapeType="1"/>
          </p:cNvSpPr>
          <p:nvPr/>
        </p:nvSpPr>
        <p:spPr bwMode="auto">
          <a:xfrm flipV="1">
            <a:off x="3250213" y="2811462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3" name="Oval 43"/>
          <p:cNvSpPr>
            <a:spLocks noChangeArrowheads="1"/>
          </p:cNvSpPr>
          <p:nvPr/>
        </p:nvSpPr>
        <p:spPr bwMode="auto">
          <a:xfrm flipV="1">
            <a:off x="3174013" y="25844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 flipV="1">
            <a:off x="3250213" y="2125662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52314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55362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47"/>
          <p:cNvSpPr>
            <a:spLocks noChangeArrowheads="1"/>
          </p:cNvSpPr>
          <p:nvPr/>
        </p:nvSpPr>
        <p:spPr bwMode="auto">
          <a:xfrm>
            <a:off x="1192813" y="2509837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7365013" y="2433637"/>
            <a:ext cx="1065213" cy="455612"/>
            <a:chOff x="4560" y="1263"/>
            <a:chExt cx="671" cy="287"/>
          </a:xfrm>
        </p:grpSpPr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4560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4752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Rectangle 51"/>
            <p:cNvSpPr>
              <a:spLocks noChangeArrowheads="1"/>
            </p:cNvSpPr>
            <p:nvPr/>
          </p:nvSpPr>
          <p:spPr bwMode="auto">
            <a:xfrm>
              <a:off x="4944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Rectangle 52"/>
            <p:cNvSpPr>
              <a:spLocks noChangeArrowheads="1"/>
            </p:cNvSpPr>
            <p:nvPr/>
          </p:nvSpPr>
          <p:spPr bwMode="auto">
            <a:xfrm>
              <a:off x="5040" y="126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3" name="Oval 53"/>
          <p:cNvSpPr>
            <a:spLocks noChangeArrowheads="1"/>
          </p:cNvSpPr>
          <p:nvPr/>
        </p:nvSpPr>
        <p:spPr bwMode="auto">
          <a:xfrm>
            <a:off x="7441213" y="25860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Line 54"/>
          <p:cNvSpPr>
            <a:spLocks noChangeShapeType="1"/>
          </p:cNvSpPr>
          <p:nvPr/>
        </p:nvSpPr>
        <p:spPr bwMode="auto">
          <a:xfrm>
            <a:off x="7517413" y="26622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5" name="Oval 55"/>
          <p:cNvSpPr>
            <a:spLocks noChangeArrowheads="1"/>
          </p:cNvSpPr>
          <p:nvPr/>
        </p:nvSpPr>
        <p:spPr bwMode="auto">
          <a:xfrm>
            <a:off x="7746013" y="2586037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6" name="Text Box 56"/>
          <p:cNvSpPr txBox="1">
            <a:spLocks noChangeArrowheads="1"/>
          </p:cNvSpPr>
          <p:nvPr/>
        </p:nvSpPr>
        <p:spPr bwMode="auto">
          <a:xfrm>
            <a:off x="3640738" y="1595437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0297" name="Oval 57"/>
          <p:cNvSpPr>
            <a:spLocks noChangeArrowheads="1"/>
          </p:cNvSpPr>
          <p:nvPr/>
        </p:nvSpPr>
        <p:spPr bwMode="auto">
          <a:xfrm>
            <a:off x="4621813" y="174783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8" name="Line 58"/>
          <p:cNvSpPr>
            <a:spLocks noChangeShapeType="1"/>
          </p:cNvSpPr>
          <p:nvPr/>
        </p:nvSpPr>
        <p:spPr bwMode="auto">
          <a:xfrm flipH="1">
            <a:off x="4163026" y="1824037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7" name="Oval 87"/>
          <p:cNvSpPr>
            <a:spLocks noChangeArrowheads="1"/>
          </p:cNvSpPr>
          <p:nvPr/>
        </p:nvSpPr>
        <p:spPr bwMode="auto">
          <a:xfrm>
            <a:off x="2869213" y="32718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0" name="Oval 90"/>
          <p:cNvSpPr>
            <a:spLocks noChangeArrowheads="1"/>
          </p:cNvSpPr>
          <p:nvPr/>
        </p:nvSpPr>
        <p:spPr bwMode="auto">
          <a:xfrm flipV="1">
            <a:off x="3174013" y="18986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1" name="Text Box 91"/>
          <p:cNvSpPr txBox="1">
            <a:spLocks noChangeArrowheads="1"/>
          </p:cNvSpPr>
          <p:nvPr/>
        </p:nvSpPr>
        <p:spPr bwMode="auto">
          <a:xfrm>
            <a:off x="414938" y="2457449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0333" name="Text Box 93"/>
          <p:cNvSpPr txBox="1">
            <a:spLocks noChangeArrowheads="1"/>
          </p:cNvSpPr>
          <p:nvPr/>
        </p:nvSpPr>
        <p:spPr bwMode="auto">
          <a:xfrm>
            <a:off x="430813" y="1525711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533954-12F9-49EF-9CB9-3F3634CB577C}"/>
              </a:ext>
            </a:extLst>
          </p:cNvPr>
          <p:cNvGrpSpPr/>
          <p:nvPr/>
        </p:nvGrpSpPr>
        <p:grpSpPr>
          <a:xfrm>
            <a:off x="378424" y="4712244"/>
            <a:ext cx="8151812" cy="1933105"/>
            <a:chOff x="397476" y="4848695"/>
            <a:chExt cx="8151812" cy="1933105"/>
          </a:xfrm>
        </p:grpSpPr>
        <p:sp>
          <p:nvSpPr>
            <p:cNvPr id="10336" name="Rectangle 96"/>
            <p:cNvSpPr>
              <a:spLocks noChangeArrowheads="1"/>
            </p:cNvSpPr>
            <p:nvPr/>
          </p:nvSpPr>
          <p:spPr bwMode="auto">
            <a:xfrm>
              <a:off x="397476" y="4848695"/>
              <a:ext cx="8151812" cy="19331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793013" y="6324599"/>
              <a:ext cx="1065213" cy="455613"/>
              <a:chOff x="1680" y="3714"/>
              <a:chExt cx="671" cy="287"/>
            </a:xfrm>
          </p:grpSpPr>
          <p:sp>
            <p:nvSpPr>
              <p:cNvPr id="10243" name="Rectangle 3"/>
              <p:cNvSpPr>
                <a:spLocks noChangeArrowheads="1"/>
              </p:cNvSpPr>
              <p:nvPr/>
            </p:nvSpPr>
            <p:spPr bwMode="auto">
              <a:xfrm>
                <a:off x="1680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1872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2064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6" name="Rectangle 6"/>
              <p:cNvSpPr>
                <a:spLocks noChangeArrowheads="1"/>
              </p:cNvSpPr>
              <p:nvPr/>
            </p:nvSpPr>
            <p:spPr bwMode="auto">
              <a:xfrm>
                <a:off x="2160" y="3714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 flipV="1">
              <a:off x="3250213" y="53324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793013" y="4952999"/>
              <a:ext cx="1065213" cy="455613"/>
              <a:chOff x="1680" y="2850"/>
              <a:chExt cx="671" cy="287"/>
            </a:xfrm>
          </p:grpSpPr>
          <p:sp>
            <p:nvSpPr>
              <p:cNvPr id="10249" name="Rectangle 9"/>
              <p:cNvSpPr>
                <a:spLocks noChangeArrowheads="1"/>
              </p:cNvSpPr>
              <p:nvPr/>
            </p:nvSpPr>
            <p:spPr bwMode="auto">
              <a:xfrm>
                <a:off x="1680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0" name="Rectangle 10"/>
              <p:cNvSpPr>
                <a:spLocks noChangeArrowheads="1"/>
              </p:cNvSpPr>
              <p:nvPr/>
            </p:nvSpPr>
            <p:spPr bwMode="auto">
              <a:xfrm>
                <a:off x="1872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1" name="Rectangle 11"/>
              <p:cNvSpPr>
                <a:spLocks noChangeArrowheads="1"/>
              </p:cNvSpPr>
              <p:nvPr/>
            </p:nvSpPr>
            <p:spPr bwMode="auto">
              <a:xfrm>
                <a:off x="2064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2" name="Rectangle 12"/>
              <p:cNvSpPr>
                <a:spLocks noChangeArrowheads="1"/>
              </p:cNvSpPr>
              <p:nvPr/>
            </p:nvSpPr>
            <p:spPr bwMode="auto">
              <a:xfrm>
                <a:off x="2160" y="2850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2945413" y="5181599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Rectangle 59"/>
            <p:cNvSpPr>
              <a:spLocks noChangeArrowheads="1"/>
            </p:cNvSpPr>
            <p:nvPr/>
          </p:nvSpPr>
          <p:spPr bwMode="auto">
            <a:xfrm>
              <a:off x="40122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0" name="Rectangle 60"/>
            <p:cNvSpPr>
              <a:spLocks noChangeArrowheads="1"/>
            </p:cNvSpPr>
            <p:nvPr/>
          </p:nvSpPr>
          <p:spPr bwMode="auto">
            <a:xfrm>
              <a:off x="43170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1" name="Rectangle 61"/>
            <p:cNvSpPr>
              <a:spLocks noChangeArrowheads="1"/>
            </p:cNvSpPr>
            <p:nvPr/>
          </p:nvSpPr>
          <p:spPr bwMode="auto">
            <a:xfrm>
              <a:off x="46218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2" name="Rectangle 62"/>
            <p:cNvSpPr>
              <a:spLocks noChangeArrowheads="1"/>
            </p:cNvSpPr>
            <p:nvPr/>
          </p:nvSpPr>
          <p:spPr bwMode="auto">
            <a:xfrm>
              <a:off x="49266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3" name="Rectangle 63"/>
            <p:cNvSpPr>
              <a:spLocks noChangeArrowheads="1"/>
            </p:cNvSpPr>
            <p:nvPr/>
          </p:nvSpPr>
          <p:spPr bwMode="auto">
            <a:xfrm>
              <a:off x="58410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4" name="Rectangle 64"/>
            <p:cNvSpPr>
              <a:spLocks noChangeArrowheads="1"/>
            </p:cNvSpPr>
            <p:nvPr/>
          </p:nvSpPr>
          <p:spPr bwMode="auto">
            <a:xfrm>
              <a:off x="61458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5" name="Rectangle 65"/>
            <p:cNvSpPr>
              <a:spLocks noChangeArrowheads="1"/>
            </p:cNvSpPr>
            <p:nvPr/>
          </p:nvSpPr>
          <p:spPr bwMode="auto">
            <a:xfrm>
              <a:off x="27930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6" name="Rectangle 66"/>
            <p:cNvSpPr>
              <a:spLocks noChangeArrowheads="1"/>
            </p:cNvSpPr>
            <p:nvPr/>
          </p:nvSpPr>
          <p:spPr bwMode="auto">
            <a:xfrm>
              <a:off x="30978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7" name="Rectangle 67"/>
            <p:cNvSpPr>
              <a:spLocks noChangeArrowheads="1"/>
            </p:cNvSpPr>
            <p:nvPr/>
          </p:nvSpPr>
          <p:spPr bwMode="auto">
            <a:xfrm>
              <a:off x="34026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8" name="Rectangle 68"/>
            <p:cNvSpPr>
              <a:spLocks noChangeArrowheads="1"/>
            </p:cNvSpPr>
            <p:nvPr/>
          </p:nvSpPr>
          <p:spPr bwMode="auto">
            <a:xfrm>
              <a:off x="37074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9" name="Oval 69"/>
            <p:cNvSpPr>
              <a:spLocks noChangeArrowheads="1"/>
            </p:cNvSpPr>
            <p:nvPr/>
          </p:nvSpPr>
          <p:spPr bwMode="auto">
            <a:xfrm>
              <a:off x="2869213" y="57911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0" name="Oval 70"/>
            <p:cNvSpPr>
              <a:spLocks noChangeArrowheads="1"/>
            </p:cNvSpPr>
            <p:nvPr/>
          </p:nvSpPr>
          <p:spPr bwMode="auto">
            <a:xfrm>
              <a:off x="2869213" y="51053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1" name="Oval 71"/>
            <p:cNvSpPr>
              <a:spLocks noChangeArrowheads="1"/>
            </p:cNvSpPr>
            <p:nvPr/>
          </p:nvSpPr>
          <p:spPr bwMode="auto">
            <a:xfrm flipV="1">
              <a:off x="3174013" y="6475412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2" name="Rectangle 72"/>
            <p:cNvSpPr>
              <a:spLocks noChangeArrowheads="1"/>
            </p:cNvSpPr>
            <p:nvPr/>
          </p:nvSpPr>
          <p:spPr bwMode="auto">
            <a:xfrm>
              <a:off x="55362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3" name="Rectangle 73"/>
            <p:cNvSpPr>
              <a:spLocks noChangeArrowheads="1"/>
            </p:cNvSpPr>
            <p:nvPr/>
          </p:nvSpPr>
          <p:spPr bwMode="auto">
            <a:xfrm>
              <a:off x="1192813" y="5714999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7365013" y="5638799"/>
              <a:ext cx="1065213" cy="455613"/>
              <a:chOff x="4560" y="3282"/>
              <a:chExt cx="671" cy="287"/>
            </a:xfrm>
          </p:grpSpPr>
          <p:sp>
            <p:nvSpPr>
              <p:cNvPr id="10315" name="Rectangle 75"/>
              <p:cNvSpPr>
                <a:spLocks noChangeArrowheads="1"/>
              </p:cNvSpPr>
              <p:nvPr/>
            </p:nvSpPr>
            <p:spPr bwMode="auto">
              <a:xfrm>
                <a:off x="4560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6" name="Rectangle 76"/>
              <p:cNvSpPr>
                <a:spLocks noChangeArrowheads="1"/>
              </p:cNvSpPr>
              <p:nvPr/>
            </p:nvSpPr>
            <p:spPr bwMode="auto">
              <a:xfrm>
                <a:off x="4752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7" name="Rectangle 77"/>
              <p:cNvSpPr>
                <a:spLocks noChangeArrowheads="1"/>
              </p:cNvSpPr>
              <p:nvPr/>
            </p:nvSpPr>
            <p:spPr bwMode="auto">
              <a:xfrm>
                <a:off x="4944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8" name="Rectangle 78"/>
              <p:cNvSpPr>
                <a:spLocks noChangeArrowheads="1"/>
              </p:cNvSpPr>
              <p:nvPr/>
            </p:nvSpPr>
            <p:spPr bwMode="auto">
              <a:xfrm>
                <a:off x="5040" y="3282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19" name="Oval 79"/>
            <p:cNvSpPr>
              <a:spLocks noChangeArrowheads="1"/>
            </p:cNvSpPr>
            <p:nvPr/>
          </p:nvSpPr>
          <p:spPr bwMode="auto">
            <a:xfrm>
              <a:off x="7441213" y="57911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0" name="Line 80"/>
            <p:cNvSpPr>
              <a:spLocks noChangeShapeType="1"/>
            </p:cNvSpPr>
            <p:nvPr/>
          </p:nvSpPr>
          <p:spPr bwMode="auto">
            <a:xfrm>
              <a:off x="7517413" y="5867399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Oval 81"/>
            <p:cNvSpPr>
              <a:spLocks noChangeArrowheads="1"/>
            </p:cNvSpPr>
            <p:nvPr/>
          </p:nvSpPr>
          <p:spPr bwMode="auto">
            <a:xfrm>
              <a:off x="7746013" y="5791199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" name="Line 82"/>
            <p:cNvSpPr>
              <a:spLocks noChangeShapeType="1"/>
            </p:cNvSpPr>
            <p:nvPr/>
          </p:nvSpPr>
          <p:spPr bwMode="auto">
            <a:xfrm>
              <a:off x="1421413" y="5867399"/>
              <a:ext cx="1371600" cy="1588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23" name="Rectangle 83"/>
            <p:cNvSpPr>
              <a:spLocks noChangeArrowheads="1"/>
            </p:cNvSpPr>
            <p:nvPr/>
          </p:nvSpPr>
          <p:spPr bwMode="auto">
            <a:xfrm>
              <a:off x="52314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4" name="Oval 84"/>
            <p:cNvSpPr>
              <a:spLocks noChangeArrowheads="1"/>
            </p:cNvSpPr>
            <p:nvPr/>
          </p:nvSpPr>
          <p:spPr bwMode="auto">
            <a:xfrm>
              <a:off x="3174013" y="5791199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5" name="Freeform 85"/>
            <p:cNvSpPr>
              <a:spLocks/>
            </p:cNvSpPr>
            <p:nvPr/>
          </p:nvSpPr>
          <p:spPr bwMode="auto">
            <a:xfrm>
              <a:off x="2945413" y="5521324"/>
              <a:ext cx="4419600" cy="346075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72" y="31"/>
                </a:cxn>
                <a:cxn ang="0">
                  <a:pos x="2109" y="31"/>
                </a:cxn>
                <a:cxn ang="0">
                  <a:pos x="2784" y="218"/>
                </a:cxn>
              </a:cxnLst>
              <a:rect l="0" t="0" r="r" b="b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6" name="Freeform 86"/>
            <p:cNvSpPr>
              <a:spLocks/>
            </p:cNvSpPr>
            <p:nvPr/>
          </p:nvSpPr>
          <p:spPr bwMode="auto">
            <a:xfrm>
              <a:off x="5091713" y="5867399"/>
              <a:ext cx="2730500" cy="395288"/>
            </a:xfrm>
            <a:custGeom>
              <a:avLst/>
              <a:gdLst/>
              <a:ahLst/>
              <a:cxnLst>
                <a:cxn ang="0">
                  <a:pos x="1720" y="0"/>
                </a:cxn>
                <a:cxn ang="0">
                  <a:pos x="1389" y="212"/>
                </a:cxn>
                <a:cxn ang="0">
                  <a:pos x="262" y="222"/>
                </a:cxn>
                <a:cxn ang="0">
                  <a:pos x="0" y="101"/>
                </a:cxn>
              </a:cxnLst>
              <a:rect l="0" t="0" r="r" b="b"/>
              <a:pathLst>
                <a:path w="1720" h="249">
                  <a:moveTo>
                    <a:pt x="1720" y="0"/>
                  </a:moveTo>
                  <a:cubicBezTo>
                    <a:pt x="1665" y="35"/>
                    <a:pt x="1632" y="175"/>
                    <a:pt x="1389" y="212"/>
                  </a:cubicBezTo>
                  <a:cubicBezTo>
                    <a:pt x="1146" y="249"/>
                    <a:pt x="493" y="240"/>
                    <a:pt x="262" y="222"/>
                  </a:cubicBezTo>
                  <a:cubicBezTo>
                    <a:pt x="31" y="204"/>
                    <a:pt x="55" y="126"/>
                    <a:pt x="0" y="101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8" name="Oval 88"/>
            <p:cNvSpPr>
              <a:spLocks noChangeArrowheads="1"/>
            </p:cNvSpPr>
            <p:nvPr/>
          </p:nvSpPr>
          <p:spPr bwMode="auto">
            <a:xfrm>
              <a:off x="2869213" y="64769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9" name="Oval 89"/>
            <p:cNvSpPr>
              <a:spLocks noChangeArrowheads="1"/>
            </p:cNvSpPr>
            <p:nvPr/>
          </p:nvSpPr>
          <p:spPr bwMode="auto">
            <a:xfrm flipV="1">
              <a:off x="3174013" y="5103812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2" name="Text Box 92"/>
            <p:cNvSpPr txBox="1">
              <a:spLocks noChangeArrowheads="1"/>
            </p:cNvSpPr>
            <p:nvPr/>
          </p:nvSpPr>
          <p:spPr bwMode="auto">
            <a:xfrm>
              <a:off x="430813" y="5664199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0334" name="Text Box 94"/>
            <p:cNvSpPr txBox="1">
              <a:spLocks noChangeArrowheads="1"/>
            </p:cNvSpPr>
            <p:nvPr/>
          </p:nvSpPr>
          <p:spPr bwMode="auto">
            <a:xfrm>
              <a:off x="439564" y="4890355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676350" y="1176422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99" name="Rectangle 5">
            <a:extLst>
              <a:ext uri="{FF2B5EF4-FFF2-40B4-BE49-F238E27FC236}">
                <a16:creationId xmlns:a16="http://schemas.microsoft.com/office/drawing/2014/main" id="{0A99BDE4-0F59-4624-9510-1ED753A49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4CAFA6EA-303D-42A9-88E2-3538DF3D0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27347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7CF85211-538E-42C7-A3ED-0BC9CCF54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9" name="Rectangle 131"/>
          <p:cNvSpPr>
            <a:spLocks noChangeArrowheads="1"/>
          </p:cNvSpPr>
          <p:nvPr/>
        </p:nvSpPr>
        <p:spPr bwMode="auto">
          <a:xfrm>
            <a:off x="405329" y="1527175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4020066" y="2473325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1497529" y="2312987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4)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304800" y="3777617"/>
            <a:ext cx="8472487" cy="11318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predecessor and successor blocks, coalesce all 3 blocks, and insert the new block at the root of the list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40200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43248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46296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49344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8488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61536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28008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31056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4104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37152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800866" y="1787525"/>
            <a:ext cx="1065213" cy="455612"/>
            <a:chOff x="1680" y="853"/>
            <a:chExt cx="671" cy="287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168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>
              <a:off x="1872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Rectangle 36"/>
            <p:cNvSpPr>
              <a:spLocks noChangeArrowheads="1"/>
            </p:cNvSpPr>
            <p:nvPr/>
          </p:nvSpPr>
          <p:spPr bwMode="auto">
            <a:xfrm>
              <a:off x="2064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Rectangle 37"/>
            <p:cNvSpPr>
              <a:spLocks noChangeArrowheads="1"/>
            </p:cNvSpPr>
            <p:nvPr/>
          </p:nvSpPr>
          <p:spPr bwMode="auto">
            <a:xfrm>
              <a:off x="2160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2800866" y="3159125"/>
            <a:ext cx="1065213" cy="455612"/>
            <a:chOff x="1680" y="1717"/>
            <a:chExt cx="671" cy="287"/>
          </a:xfrm>
        </p:grpSpPr>
        <p:sp>
          <p:nvSpPr>
            <p:cNvPr id="12327" name="Rectangle 39"/>
            <p:cNvSpPr>
              <a:spLocks noChangeArrowheads="1"/>
            </p:cNvSpPr>
            <p:nvPr/>
          </p:nvSpPr>
          <p:spPr bwMode="auto">
            <a:xfrm>
              <a:off x="168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Rectangle 40"/>
            <p:cNvSpPr>
              <a:spLocks noChangeArrowheads="1"/>
            </p:cNvSpPr>
            <p:nvPr/>
          </p:nvSpPr>
          <p:spPr bwMode="auto">
            <a:xfrm>
              <a:off x="1872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Rectangle 41"/>
            <p:cNvSpPr>
              <a:spLocks noChangeArrowheads="1"/>
            </p:cNvSpPr>
            <p:nvPr/>
          </p:nvSpPr>
          <p:spPr bwMode="auto">
            <a:xfrm>
              <a:off x="2064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2160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31" name="Oval 43"/>
          <p:cNvSpPr>
            <a:spLocks noChangeArrowheads="1"/>
          </p:cNvSpPr>
          <p:nvPr/>
        </p:nvSpPr>
        <p:spPr bwMode="auto">
          <a:xfrm>
            <a:off x="28770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Line 44"/>
          <p:cNvSpPr>
            <a:spLocks noChangeShapeType="1"/>
          </p:cNvSpPr>
          <p:nvPr/>
        </p:nvSpPr>
        <p:spPr bwMode="auto">
          <a:xfrm>
            <a:off x="29532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3" name="Oval 45"/>
          <p:cNvSpPr>
            <a:spLocks noChangeArrowheads="1"/>
          </p:cNvSpPr>
          <p:nvPr/>
        </p:nvSpPr>
        <p:spPr bwMode="auto">
          <a:xfrm>
            <a:off x="2877066" y="19399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>
            <a:off x="2953266" y="20161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5" name="Oval 47"/>
          <p:cNvSpPr>
            <a:spLocks noChangeArrowheads="1"/>
          </p:cNvSpPr>
          <p:nvPr/>
        </p:nvSpPr>
        <p:spPr bwMode="auto">
          <a:xfrm flipV="1">
            <a:off x="3181866" y="33115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6" name="Line 48"/>
          <p:cNvSpPr>
            <a:spLocks noChangeShapeType="1"/>
          </p:cNvSpPr>
          <p:nvPr/>
        </p:nvSpPr>
        <p:spPr bwMode="auto">
          <a:xfrm flipV="1">
            <a:off x="3258066" y="2852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7" name="Oval 49"/>
          <p:cNvSpPr>
            <a:spLocks noChangeArrowheads="1"/>
          </p:cNvSpPr>
          <p:nvPr/>
        </p:nvSpPr>
        <p:spPr bwMode="auto">
          <a:xfrm flipV="1">
            <a:off x="3181866" y="26257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 flipV="1">
            <a:off x="3258066" y="21669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52392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0" name="Rectangle 52"/>
          <p:cNvSpPr>
            <a:spLocks noChangeArrowheads="1"/>
          </p:cNvSpPr>
          <p:nvPr/>
        </p:nvSpPr>
        <p:spPr bwMode="auto">
          <a:xfrm>
            <a:off x="55440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5239266" y="1787525"/>
            <a:ext cx="1065213" cy="455612"/>
            <a:chOff x="3216" y="853"/>
            <a:chExt cx="671" cy="287"/>
          </a:xfrm>
        </p:grpSpPr>
        <p:sp>
          <p:nvSpPr>
            <p:cNvPr id="12342" name="Rectangle 54"/>
            <p:cNvSpPr>
              <a:spLocks noChangeArrowheads="1"/>
            </p:cNvSpPr>
            <p:nvPr/>
          </p:nvSpPr>
          <p:spPr bwMode="auto">
            <a:xfrm>
              <a:off x="3216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Rectangle 55"/>
            <p:cNvSpPr>
              <a:spLocks noChangeArrowheads="1"/>
            </p:cNvSpPr>
            <p:nvPr/>
          </p:nvSpPr>
          <p:spPr bwMode="auto">
            <a:xfrm>
              <a:off x="3408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56"/>
            <p:cNvSpPr>
              <a:spLocks noChangeArrowheads="1"/>
            </p:cNvSpPr>
            <p:nvPr/>
          </p:nvSpPr>
          <p:spPr bwMode="auto">
            <a:xfrm>
              <a:off x="360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Rectangle 57"/>
            <p:cNvSpPr>
              <a:spLocks noChangeArrowheads="1"/>
            </p:cNvSpPr>
            <p:nvPr/>
          </p:nvSpPr>
          <p:spPr bwMode="auto">
            <a:xfrm>
              <a:off x="3696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5239266" y="3159125"/>
            <a:ext cx="1065213" cy="455612"/>
            <a:chOff x="3216" y="1717"/>
            <a:chExt cx="671" cy="287"/>
          </a:xfrm>
        </p:grpSpPr>
        <p:sp>
          <p:nvSpPr>
            <p:cNvPr id="12347" name="Rectangle 59"/>
            <p:cNvSpPr>
              <a:spLocks noChangeArrowheads="1"/>
            </p:cNvSpPr>
            <p:nvPr/>
          </p:nvSpPr>
          <p:spPr bwMode="auto">
            <a:xfrm>
              <a:off x="3216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8" name="Rectangle 60"/>
            <p:cNvSpPr>
              <a:spLocks noChangeArrowheads="1"/>
            </p:cNvSpPr>
            <p:nvPr/>
          </p:nvSpPr>
          <p:spPr bwMode="auto">
            <a:xfrm>
              <a:off x="3408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9" name="Rectangle 61"/>
            <p:cNvSpPr>
              <a:spLocks noChangeArrowheads="1"/>
            </p:cNvSpPr>
            <p:nvPr/>
          </p:nvSpPr>
          <p:spPr bwMode="auto">
            <a:xfrm>
              <a:off x="360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0" name="Rectangle 62"/>
            <p:cNvSpPr>
              <a:spLocks noChangeArrowheads="1"/>
            </p:cNvSpPr>
            <p:nvPr/>
          </p:nvSpPr>
          <p:spPr bwMode="auto">
            <a:xfrm>
              <a:off x="3696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51" name="Oval 63"/>
          <p:cNvSpPr>
            <a:spLocks noChangeArrowheads="1"/>
          </p:cNvSpPr>
          <p:nvPr/>
        </p:nvSpPr>
        <p:spPr bwMode="auto">
          <a:xfrm>
            <a:off x="53154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2" name="Line 64"/>
          <p:cNvSpPr>
            <a:spLocks noChangeShapeType="1"/>
          </p:cNvSpPr>
          <p:nvPr/>
        </p:nvSpPr>
        <p:spPr bwMode="auto">
          <a:xfrm>
            <a:off x="53916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3" name="Oval 65"/>
          <p:cNvSpPr>
            <a:spLocks noChangeArrowheads="1"/>
          </p:cNvSpPr>
          <p:nvPr/>
        </p:nvSpPr>
        <p:spPr bwMode="auto">
          <a:xfrm>
            <a:off x="5315466" y="19399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Line 66"/>
          <p:cNvSpPr>
            <a:spLocks noChangeShapeType="1"/>
          </p:cNvSpPr>
          <p:nvPr/>
        </p:nvSpPr>
        <p:spPr bwMode="auto">
          <a:xfrm>
            <a:off x="5391666" y="20161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5" name="Oval 67"/>
          <p:cNvSpPr>
            <a:spLocks noChangeArrowheads="1"/>
          </p:cNvSpPr>
          <p:nvPr/>
        </p:nvSpPr>
        <p:spPr bwMode="auto">
          <a:xfrm flipV="1">
            <a:off x="5620266" y="33115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6" name="Line 68"/>
          <p:cNvSpPr>
            <a:spLocks noChangeShapeType="1"/>
          </p:cNvSpPr>
          <p:nvPr/>
        </p:nvSpPr>
        <p:spPr bwMode="auto">
          <a:xfrm flipV="1">
            <a:off x="5696466" y="2852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7" name="Oval 69"/>
          <p:cNvSpPr>
            <a:spLocks noChangeArrowheads="1"/>
          </p:cNvSpPr>
          <p:nvPr/>
        </p:nvSpPr>
        <p:spPr bwMode="auto">
          <a:xfrm flipV="1">
            <a:off x="5620266" y="26257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8" name="Line 70"/>
          <p:cNvSpPr>
            <a:spLocks noChangeShapeType="1"/>
          </p:cNvSpPr>
          <p:nvPr/>
        </p:nvSpPr>
        <p:spPr bwMode="auto">
          <a:xfrm flipV="1">
            <a:off x="5696466" y="21669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9" name="Rectangle 71"/>
          <p:cNvSpPr>
            <a:spLocks noChangeArrowheads="1"/>
          </p:cNvSpPr>
          <p:nvPr/>
        </p:nvSpPr>
        <p:spPr bwMode="auto">
          <a:xfrm>
            <a:off x="1200666" y="2549525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7372866" y="2473325"/>
            <a:ext cx="1065213" cy="455612"/>
            <a:chOff x="4560" y="1285"/>
            <a:chExt cx="671" cy="287"/>
          </a:xfrm>
        </p:grpSpPr>
        <p:sp>
          <p:nvSpPr>
            <p:cNvPr id="12361" name="Rectangle 73"/>
            <p:cNvSpPr>
              <a:spLocks noChangeArrowheads="1"/>
            </p:cNvSpPr>
            <p:nvPr/>
          </p:nvSpPr>
          <p:spPr bwMode="auto">
            <a:xfrm>
              <a:off x="4560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2" name="Rectangle 74"/>
            <p:cNvSpPr>
              <a:spLocks noChangeArrowheads="1"/>
            </p:cNvSpPr>
            <p:nvPr/>
          </p:nvSpPr>
          <p:spPr bwMode="auto">
            <a:xfrm>
              <a:off x="4752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3" name="Rectangle 75"/>
            <p:cNvSpPr>
              <a:spLocks noChangeArrowheads="1"/>
            </p:cNvSpPr>
            <p:nvPr/>
          </p:nvSpPr>
          <p:spPr bwMode="auto">
            <a:xfrm>
              <a:off x="4944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4" name="Rectangle 76"/>
            <p:cNvSpPr>
              <a:spLocks noChangeArrowheads="1"/>
            </p:cNvSpPr>
            <p:nvPr/>
          </p:nvSpPr>
          <p:spPr bwMode="auto">
            <a:xfrm>
              <a:off x="5040" y="128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65" name="Oval 77"/>
          <p:cNvSpPr>
            <a:spLocks noChangeArrowheads="1"/>
          </p:cNvSpPr>
          <p:nvPr/>
        </p:nvSpPr>
        <p:spPr bwMode="auto">
          <a:xfrm>
            <a:off x="74490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6" name="Line 78"/>
          <p:cNvSpPr>
            <a:spLocks noChangeShapeType="1"/>
          </p:cNvSpPr>
          <p:nvPr/>
        </p:nvSpPr>
        <p:spPr bwMode="auto">
          <a:xfrm>
            <a:off x="75252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7" name="Oval 79"/>
          <p:cNvSpPr>
            <a:spLocks noChangeArrowheads="1"/>
          </p:cNvSpPr>
          <p:nvPr/>
        </p:nvSpPr>
        <p:spPr bwMode="auto">
          <a:xfrm>
            <a:off x="7753866" y="2625725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8" name="Text Box 80"/>
          <p:cNvSpPr txBox="1">
            <a:spLocks noChangeArrowheads="1"/>
          </p:cNvSpPr>
          <p:nvPr/>
        </p:nvSpPr>
        <p:spPr bwMode="auto">
          <a:xfrm>
            <a:off x="3648591" y="1635125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2369" name="Oval 81"/>
          <p:cNvSpPr>
            <a:spLocks noChangeArrowheads="1"/>
          </p:cNvSpPr>
          <p:nvPr/>
        </p:nvSpPr>
        <p:spPr bwMode="auto">
          <a:xfrm>
            <a:off x="4629666" y="17875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0" name="Line 82"/>
          <p:cNvSpPr>
            <a:spLocks noChangeShapeType="1"/>
          </p:cNvSpPr>
          <p:nvPr/>
        </p:nvSpPr>
        <p:spPr bwMode="auto">
          <a:xfrm flipH="1">
            <a:off x="4170879" y="1863725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7" name="Oval 119"/>
          <p:cNvSpPr>
            <a:spLocks noChangeArrowheads="1"/>
          </p:cNvSpPr>
          <p:nvPr/>
        </p:nvSpPr>
        <p:spPr bwMode="auto">
          <a:xfrm>
            <a:off x="5315466" y="33115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8" name="Oval 120"/>
          <p:cNvSpPr>
            <a:spLocks noChangeArrowheads="1"/>
          </p:cNvSpPr>
          <p:nvPr/>
        </p:nvSpPr>
        <p:spPr bwMode="auto">
          <a:xfrm>
            <a:off x="2877066" y="33115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2" name="Oval 124"/>
          <p:cNvSpPr>
            <a:spLocks noChangeArrowheads="1"/>
          </p:cNvSpPr>
          <p:nvPr/>
        </p:nvSpPr>
        <p:spPr bwMode="auto">
          <a:xfrm flipV="1">
            <a:off x="5620266" y="19399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4" name="Oval 126"/>
          <p:cNvSpPr>
            <a:spLocks noChangeArrowheads="1"/>
          </p:cNvSpPr>
          <p:nvPr/>
        </p:nvSpPr>
        <p:spPr bwMode="auto">
          <a:xfrm flipV="1">
            <a:off x="3181866" y="19399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5" name="Text Box 127"/>
          <p:cNvSpPr txBox="1">
            <a:spLocks noChangeArrowheads="1"/>
          </p:cNvSpPr>
          <p:nvPr/>
        </p:nvSpPr>
        <p:spPr bwMode="auto">
          <a:xfrm>
            <a:off x="422791" y="24971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2417" name="Text Box 129"/>
          <p:cNvSpPr txBox="1">
            <a:spLocks noChangeArrowheads="1"/>
          </p:cNvSpPr>
          <p:nvPr/>
        </p:nvSpPr>
        <p:spPr bwMode="auto">
          <a:xfrm>
            <a:off x="438666" y="1539875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05329" y="4648200"/>
            <a:ext cx="8151812" cy="1981200"/>
            <a:chOff x="405329" y="4498975"/>
            <a:chExt cx="8151812" cy="2130425"/>
          </a:xfrm>
        </p:grpSpPr>
        <p:sp>
          <p:nvSpPr>
            <p:cNvPr id="12420" name="Rectangle 132"/>
            <p:cNvSpPr>
              <a:spLocks noChangeArrowheads="1"/>
            </p:cNvSpPr>
            <p:nvPr/>
          </p:nvSpPr>
          <p:spPr bwMode="auto">
            <a:xfrm>
              <a:off x="405329" y="4498975"/>
              <a:ext cx="8151812" cy="21304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800866" y="6096000"/>
              <a:ext cx="1065213" cy="455612"/>
              <a:chOff x="1680" y="3827"/>
              <a:chExt cx="671" cy="287"/>
            </a:xfrm>
          </p:grpSpPr>
          <p:sp>
            <p:nvSpPr>
              <p:cNvPr id="12291" name="Rectangle 3"/>
              <p:cNvSpPr>
                <a:spLocks noChangeArrowheads="1"/>
              </p:cNvSpPr>
              <p:nvPr/>
            </p:nvSpPr>
            <p:spPr bwMode="auto">
              <a:xfrm>
                <a:off x="168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2" name="Rectangle 4"/>
              <p:cNvSpPr>
                <a:spLocks noChangeArrowheads="1"/>
              </p:cNvSpPr>
              <p:nvPr/>
            </p:nvSpPr>
            <p:spPr bwMode="auto">
              <a:xfrm>
                <a:off x="1872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3" name="Rectangle 5"/>
              <p:cNvSpPr>
                <a:spLocks noChangeArrowheads="1"/>
              </p:cNvSpPr>
              <p:nvPr/>
            </p:nvSpPr>
            <p:spPr bwMode="auto">
              <a:xfrm>
                <a:off x="2064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4" name="Rectangle 6"/>
              <p:cNvSpPr>
                <a:spLocks noChangeArrowheads="1"/>
              </p:cNvSpPr>
              <p:nvPr/>
            </p:nvSpPr>
            <p:spPr bwMode="auto">
              <a:xfrm>
                <a:off x="2160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 flipV="1">
              <a:off x="32580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800866" y="4724400"/>
              <a:ext cx="1065213" cy="455612"/>
              <a:chOff x="1680" y="2963"/>
              <a:chExt cx="671" cy="287"/>
            </a:xfrm>
          </p:grpSpPr>
          <p:sp>
            <p:nvSpPr>
              <p:cNvPr id="12297" name="Rectangle 9"/>
              <p:cNvSpPr>
                <a:spLocks noChangeArrowheads="1"/>
              </p:cNvSpPr>
              <p:nvPr/>
            </p:nvSpPr>
            <p:spPr bwMode="auto">
              <a:xfrm>
                <a:off x="168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8" name="Rectangle 10"/>
              <p:cNvSpPr>
                <a:spLocks noChangeArrowheads="1"/>
              </p:cNvSpPr>
              <p:nvPr/>
            </p:nvSpPr>
            <p:spPr bwMode="auto">
              <a:xfrm>
                <a:off x="1872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9" name="Rectangle 11"/>
              <p:cNvSpPr>
                <a:spLocks noChangeArrowheads="1"/>
              </p:cNvSpPr>
              <p:nvPr/>
            </p:nvSpPr>
            <p:spPr bwMode="auto">
              <a:xfrm>
                <a:off x="2064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0" name="Rectangle 12"/>
              <p:cNvSpPr>
                <a:spLocks noChangeArrowheads="1"/>
              </p:cNvSpPr>
              <p:nvPr/>
            </p:nvSpPr>
            <p:spPr bwMode="auto">
              <a:xfrm>
                <a:off x="2160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29532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5239266" y="6096000"/>
              <a:ext cx="1065213" cy="455612"/>
              <a:chOff x="3216" y="3827"/>
              <a:chExt cx="671" cy="287"/>
            </a:xfrm>
          </p:grpSpPr>
          <p:sp>
            <p:nvSpPr>
              <p:cNvPr id="12303" name="Rectangle 15"/>
              <p:cNvSpPr>
                <a:spLocks noChangeArrowheads="1"/>
              </p:cNvSpPr>
              <p:nvPr/>
            </p:nvSpPr>
            <p:spPr bwMode="auto">
              <a:xfrm>
                <a:off x="3216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3408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5" name="Rectangle 17"/>
              <p:cNvSpPr>
                <a:spLocks noChangeArrowheads="1"/>
              </p:cNvSpPr>
              <p:nvPr/>
            </p:nvSpPr>
            <p:spPr bwMode="auto">
              <a:xfrm>
                <a:off x="360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6" name="Rectangle 18"/>
              <p:cNvSpPr>
                <a:spLocks noChangeArrowheads="1"/>
              </p:cNvSpPr>
              <p:nvPr/>
            </p:nvSpPr>
            <p:spPr bwMode="auto">
              <a:xfrm>
                <a:off x="3696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 flipV="1">
              <a:off x="56964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1" name="Rectangle 83"/>
            <p:cNvSpPr>
              <a:spLocks noChangeArrowheads="1"/>
            </p:cNvSpPr>
            <p:nvPr/>
          </p:nvSpPr>
          <p:spPr bwMode="auto">
            <a:xfrm>
              <a:off x="4020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2" name="Rectangle 84"/>
            <p:cNvSpPr>
              <a:spLocks noChangeArrowheads="1"/>
            </p:cNvSpPr>
            <p:nvPr/>
          </p:nvSpPr>
          <p:spPr bwMode="auto">
            <a:xfrm>
              <a:off x="4324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3" name="Rectangle 85"/>
            <p:cNvSpPr>
              <a:spLocks noChangeArrowheads="1"/>
            </p:cNvSpPr>
            <p:nvPr/>
          </p:nvSpPr>
          <p:spPr bwMode="auto">
            <a:xfrm>
              <a:off x="4629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4" name="Rectangle 86"/>
            <p:cNvSpPr>
              <a:spLocks noChangeArrowheads="1"/>
            </p:cNvSpPr>
            <p:nvPr/>
          </p:nvSpPr>
          <p:spPr bwMode="auto">
            <a:xfrm>
              <a:off x="4934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5" name="Rectangle 87"/>
            <p:cNvSpPr>
              <a:spLocks noChangeArrowheads="1"/>
            </p:cNvSpPr>
            <p:nvPr/>
          </p:nvSpPr>
          <p:spPr bwMode="auto">
            <a:xfrm>
              <a:off x="5848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6" name="Rectangle 88"/>
            <p:cNvSpPr>
              <a:spLocks noChangeArrowheads="1"/>
            </p:cNvSpPr>
            <p:nvPr/>
          </p:nvSpPr>
          <p:spPr bwMode="auto">
            <a:xfrm>
              <a:off x="6153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7" name="Rectangle 89"/>
            <p:cNvSpPr>
              <a:spLocks noChangeArrowheads="1"/>
            </p:cNvSpPr>
            <p:nvPr/>
          </p:nvSpPr>
          <p:spPr bwMode="auto">
            <a:xfrm>
              <a:off x="2800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8" name="Rectangle 90"/>
            <p:cNvSpPr>
              <a:spLocks noChangeArrowheads="1"/>
            </p:cNvSpPr>
            <p:nvPr/>
          </p:nvSpPr>
          <p:spPr bwMode="auto">
            <a:xfrm>
              <a:off x="3105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9" name="Rectangle 91"/>
            <p:cNvSpPr>
              <a:spLocks noChangeArrowheads="1"/>
            </p:cNvSpPr>
            <p:nvPr/>
          </p:nvSpPr>
          <p:spPr bwMode="auto">
            <a:xfrm>
              <a:off x="3410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0" name="Rectangle 92"/>
            <p:cNvSpPr>
              <a:spLocks noChangeArrowheads="1"/>
            </p:cNvSpPr>
            <p:nvPr/>
          </p:nvSpPr>
          <p:spPr bwMode="auto">
            <a:xfrm>
              <a:off x="3715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1" name="Oval 93"/>
            <p:cNvSpPr>
              <a:spLocks noChangeArrowheads="1"/>
            </p:cNvSpPr>
            <p:nvPr/>
          </p:nvSpPr>
          <p:spPr bwMode="auto">
            <a:xfrm>
              <a:off x="2877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2" name="Oval 94"/>
            <p:cNvSpPr>
              <a:spLocks noChangeArrowheads="1"/>
            </p:cNvSpPr>
            <p:nvPr/>
          </p:nvSpPr>
          <p:spPr bwMode="auto">
            <a:xfrm>
              <a:off x="28770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3" name="Oval 95"/>
            <p:cNvSpPr>
              <a:spLocks noChangeArrowheads="1"/>
            </p:cNvSpPr>
            <p:nvPr/>
          </p:nvSpPr>
          <p:spPr bwMode="auto">
            <a:xfrm flipV="1">
              <a:off x="31818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4" name="Rectangle 96"/>
            <p:cNvSpPr>
              <a:spLocks noChangeArrowheads="1"/>
            </p:cNvSpPr>
            <p:nvPr/>
          </p:nvSpPr>
          <p:spPr bwMode="auto">
            <a:xfrm>
              <a:off x="5544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97"/>
            <p:cNvGrpSpPr>
              <a:grpSpLocks/>
            </p:cNvGrpSpPr>
            <p:nvPr/>
          </p:nvGrpSpPr>
          <p:grpSpPr bwMode="auto">
            <a:xfrm>
              <a:off x="5239266" y="4724400"/>
              <a:ext cx="1065213" cy="455612"/>
              <a:chOff x="3216" y="2963"/>
              <a:chExt cx="671" cy="287"/>
            </a:xfrm>
          </p:grpSpPr>
          <p:sp>
            <p:nvSpPr>
              <p:cNvPr id="12386" name="Rectangle 98"/>
              <p:cNvSpPr>
                <a:spLocks noChangeArrowheads="1"/>
              </p:cNvSpPr>
              <p:nvPr/>
            </p:nvSpPr>
            <p:spPr bwMode="auto">
              <a:xfrm>
                <a:off x="3216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7" name="Rectangle 99"/>
              <p:cNvSpPr>
                <a:spLocks noChangeArrowheads="1"/>
              </p:cNvSpPr>
              <p:nvPr/>
            </p:nvSpPr>
            <p:spPr bwMode="auto">
              <a:xfrm>
                <a:off x="3408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8" name="Rectangle 100"/>
              <p:cNvSpPr>
                <a:spLocks noChangeArrowheads="1"/>
              </p:cNvSpPr>
              <p:nvPr/>
            </p:nvSpPr>
            <p:spPr bwMode="auto">
              <a:xfrm>
                <a:off x="360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9" name="Rectangle 101"/>
              <p:cNvSpPr>
                <a:spLocks noChangeArrowheads="1"/>
              </p:cNvSpPr>
              <p:nvPr/>
            </p:nvSpPr>
            <p:spPr bwMode="auto">
              <a:xfrm>
                <a:off x="3696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0" name="Oval 102"/>
            <p:cNvSpPr>
              <a:spLocks noChangeArrowheads="1"/>
            </p:cNvSpPr>
            <p:nvPr/>
          </p:nvSpPr>
          <p:spPr bwMode="auto">
            <a:xfrm>
              <a:off x="53154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" name="Line 103"/>
            <p:cNvSpPr>
              <a:spLocks noChangeShapeType="1"/>
            </p:cNvSpPr>
            <p:nvPr/>
          </p:nvSpPr>
          <p:spPr bwMode="auto">
            <a:xfrm>
              <a:off x="53916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2" name="Oval 104"/>
            <p:cNvSpPr>
              <a:spLocks noChangeArrowheads="1"/>
            </p:cNvSpPr>
            <p:nvPr/>
          </p:nvSpPr>
          <p:spPr bwMode="auto">
            <a:xfrm flipV="1">
              <a:off x="56202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" name="Rectangle 105"/>
            <p:cNvSpPr>
              <a:spLocks noChangeArrowheads="1"/>
            </p:cNvSpPr>
            <p:nvPr/>
          </p:nvSpPr>
          <p:spPr bwMode="auto">
            <a:xfrm>
              <a:off x="1200666" y="5486400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6"/>
            <p:cNvGrpSpPr>
              <a:grpSpLocks/>
            </p:cNvGrpSpPr>
            <p:nvPr/>
          </p:nvGrpSpPr>
          <p:grpSpPr bwMode="auto">
            <a:xfrm>
              <a:off x="7372866" y="5410200"/>
              <a:ext cx="1065213" cy="455612"/>
              <a:chOff x="4560" y="3395"/>
              <a:chExt cx="671" cy="287"/>
            </a:xfrm>
          </p:grpSpPr>
          <p:sp>
            <p:nvSpPr>
              <p:cNvPr id="12395" name="Rectangle 107"/>
              <p:cNvSpPr>
                <a:spLocks noChangeArrowheads="1"/>
              </p:cNvSpPr>
              <p:nvPr/>
            </p:nvSpPr>
            <p:spPr bwMode="auto">
              <a:xfrm>
                <a:off x="4560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6" name="Rectangle 108"/>
              <p:cNvSpPr>
                <a:spLocks noChangeArrowheads="1"/>
              </p:cNvSpPr>
              <p:nvPr/>
            </p:nvSpPr>
            <p:spPr bwMode="auto">
              <a:xfrm>
                <a:off x="4752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7" name="Rectangle 109"/>
              <p:cNvSpPr>
                <a:spLocks noChangeArrowheads="1"/>
              </p:cNvSpPr>
              <p:nvPr/>
            </p:nvSpPr>
            <p:spPr bwMode="auto">
              <a:xfrm>
                <a:off x="4944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8" name="Rectangle 110"/>
              <p:cNvSpPr>
                <a:spLocks noChangeArrowheads="1"/>
              </p:cNvSpPr>
              <p:nvPr/>
            </p:nvSpPr>
            <p:spPr bwMode="auto">
              <a:xfrm>
                <a:off x="5040" y="3395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9" name="Oval 111"/>
            <p:cNvSpPr>
              <a:spLocks noChangeArrowheads="1"/>
            </p:cNvSpPr>
            <p:nvPr/>
          </p:nvSpPr>
          <p:spPr bwMode="auto">
            <a:xfrm>
              <a:off x="7449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0" name="Line 112"/>
            <p:cNvSpPr>
              <a:spLocks noChangeShapeType="1"/>
            </p:cNvSpPr>
            <p:nvPr/>
          </p:nvSpPr>
          <p:spPr bwMode="auto">
            <a:xfrm>
              <a:off x="7525266" y="5638800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1" name="Oval 113"/>
            <p:cNvSpPr>
              <a:spLocks noChangeArrowheads="1"/>
            </p:cNvSpPr>
            <p:nvPr/>
          </p:nvSpPr>
          <p:spPr bwMode="auto">
            <a:xfrm>
              <a:off x="7753866" y="5562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2" name="Line 114"/>
            <p:cNvSpPr>
              <a:spLocks noChangeShapeType="1"/>
            </p:cNvSpPr>
            <p:nvPr/>
          </p:nvSpPr>
          <p:spPr bwMode="auto">
            <a:xfrm>
              <a:off x="1429266" y="5638800"/>
              <a:ext cx="1371600" cy="1587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3" name="Rectangle 115"/>
            <p:cNvSpPr>
              <a:spLocks noChangeArrowheads="1"/>
            </p:cNvSpPr>
            <p:nvPr/>
          </p:nvSpPr>
          <p:spPr bwMode="auto">
            <a:xfrm>
              <a:off x="5239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4" name="Oval 116"/>
            <p:cNvSpPr>
              <a:spLocks noChangeArrowheads="1"/>
            </p:cNvSpPr>
            <p:nvPr/>
          </p:nvSpPr>
          <p:spPr bwMode="auto">
            <a:xfrm>
              <a:off x="3181866" y="5562600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5" name="Freeform 117"/>
            <p:cNvSpPr>
              <a:spLocks/>
            </p:cNvSpPr>
            <p:nvPr/>
          </p:nvSpPr>
          <p:spPr bwMode="auto">
            <a:xfrm>
              <a:off x="2953266" y="5292725"/>
              <a:ext cx="4419600" cy="346075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72" y="31"/>
                </a:cxn>
                <a:cxn ang="0">
                  <a:pos x="2109" y="31"/>
                </a:cxn>
                <a:cxn ang="0">
                  <a:pos x="2784" y="218"/>
                </a:cxn>
              </a:cxnLst>
              <a:rect l="0" t="0" r="r" b="b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6" name="Freeform 118"/>
            <p:cNvSpPr>
              <a:spLocks/>
            </p:cNvSpPr>
            <p:nvPr/>
          </p:nvSpPr>
          <p:spPr bwMode="auto">
            <a:xfrm>
              <a:off x="6458466" y="5614987"/>
              <a:ext cx="1371600" cy="365125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9" name="Oval 121"/>
            <p:cNvSpPr>
              <a:spLocks noChangeArrowheads="1"/>
            </p:cNvSpPr>
            <p:nvPr/>
          </p:nvSpPr>
          <p:spPr bwMode="auto">
            <a:xfrm>
              <a:off x="28770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0" name="Oval 122"/>
            <p:cNvSpPr>
              <a:spLocks noChangeArrowheads="1"/>
            </p:cNvSpPr>
            <p:nvPr/>
          </p:nvSpPr>
          <p:spPr bwMode="auto">
            <a:xfrm>
              <a:off x="53154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" name="Oval 123"/>
            <p:cNvSpPr>
              <a:spLocks noChangeArrowheads="1"/>
            </p:cNvSpPr>
            <p:nvPr/>
          </p:nvSpPr>
          <p:spPr bwMode="auto">
            <a:xfrm flipV="1">
              <a:off x="56202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3" name="Oval 125"/>
            <p:cNvSpPr>
              <a:spLocks noChangeArrowheads="1"/>
            </p:cNvSpPr>
            <p:nvPr/>
          </p:nvSpPr>
          <p:spPr bwMode="auto">
            <a:xfrm flipV="1">
              <a:off x="31818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6" name="Text Box 128"/>
            <p:cNvSpPr txBox="1">
              <a:spLocks noChangeArrowheads="1"/>
            </p:cNvSpPr>
            <p:nvPr/>
          </p:nvSpPr>
          <p:spPr bwMode="auto">
            <a:xfrm>
              <a:off x="438666" y="5435600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2418" name="Text Box 130"/>
            <p:cNvSpPr txBox="1">
              <a:spLocks noChangeArrowheads="1"/>
            </p:cNvSpPr>
            <p:nvPr/>
          </p:nvSpPr>
          <p:spPr bwMode="auto">
            <a:xfrm>
              <a:off x="443429" y="4516437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701064" y="1188352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136" name="Rectangle 5">
            <a:extLst>
              <a:ext uri="{FF2B5EF4-FFF2-40B4-BE49-F238E27FC236}">
                <a16:creationId xmlns:a16="http://schemas.microsoft.com/office/drawing/2014/main" id="{332EBAFD-0367-43B4-8B34-E8B4780B1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7">
            <a:extLst>
              <a:ext uri="{FF2B5EF4-FFF2-40B4-BE49-F238E27FC236}">
                <a16:creationId xmlns:a16="http://schemas.microsoft.com/office/drawing/2014/main" id="{11189CD8-1611-403C-A2F6-6AAC40406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139" name="Rectangle 7">
            <a:extLst>
              <a:ext uri="{FF2B5EF4-FFF2-40B4-BE49-F238E27FC236}">
                <a16:creationId xmlns:a16="http://schemas.microsoft.com/office/drawing/2014/main" id="{FF53B84F-9AF6-416C-A914-C8FFD6D38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313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Advice: An Implementation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581401"/>
            <a:ext cx="7896225" cy="2752724"/>
          </a:xfrm>
        </p:spPr>
        <p:txBody>
          <a:bodyPr/>
          <a:lstStyle/>
          <a:p>
            <a:r>
              <a:rPr lang="en-US" dirty="0"/>
              <a:t>Use circular, doubly-linked list</a:t>
            </a:r>
          </a:p>
          <a:p>
            <a:r>
              <a:rPr lang="en-US" dirty="0"/>
              <a:t>Support multiple approaches with single data structure</a:t>
            </a:r>
          </a:p>
          <a:p>
            <a:r>
              <a:rPr lang="en-US" dirty="0"/>
              <a:t>First-fit vs. next-fit</a:t>
            </a:r>
          </a:p>
          <a:p>
            <a:pPr lvl="1"/>
            <a:r>
              <a:rPr lang="en-US" dirty="0"/>
              <a:t>Either keep free pointer fixed or move as search list</a:t>
            </a:r>
          </a:p>
          <a:p>
            <a:r>
              <a:rPr lang="en-US" dirty="0"/>
              <a:t>LIFO vs. FIFO</a:t>
            </a:r>
          </a:p>
          <a:p>
            <a:pPr lvl="1"/>
            <a:r>
              <a:rPr lang="en-US" dirty="0"/>
              <a:t>Insert as next block (LIFO), or previous block (FIFO)</a:t>
            </a:r>
          </a:p>
          <a:p>
            <a:pPr lvl="1"/>
            <a:endParaRPr lang="en-US" dirty="0"/>
          </a:p>
        </p:txBody>
      </p:sp>
      <p:sp>
        <p:nvSpPr>
          <p:cNvPr id="4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2"/>
          <p:cNvSpPr>
            <a:spLocks noChangeShapeType="1"/>
          </p:cNvSpPr>
          <p:nvPr/>
        </p:nvSpPr>
        <p:spPr bwMode="auto">
          <a:xfrm>
            <a:off x="5792788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H="1">
            <a:off x="5791201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H="1">
            <a:off x="7011989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Rounded Rectangle 23"/>
          <p:cNvSpPr/>
          <p:nvPr/>
        </p:nvSpPr>
        <p:spPr bwMode="auto">
          <a:xfrm>
            <a:off x="1905000" y="1600200"/>
            <a:ext cx="5638800" cy="457200"/>
          </a:xfrm>
          <a:prstGeom prst="roundRect">
            <a:avLst/>
          </a:prstGeom>
          <a:noFill/>
          <a:ln w="25400" cap="flat" cmpd="sng" algn="ctr">
            <a:solidFill>
              <a:srgbClr val="00AC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905000" y="2209800"/>
            <a:ext cx="5638800" cy="457200"/>
          </a:xfrm>
          <a:prstGeom prst="roundRect">
            <a:avLst/>
          </a:prstGeom>
          <a:noFill/>
          <a:ln w="25400" cap="flat" cmpd="sng" algn="ctr">
            <a:solidFill>
              <a:srgbClr val="AC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954588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175376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 flipV="1">
            <a:off x="4041774" y="2286001"/>
            <a:ext cx="0" cy="533399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V="1">
            <a:off x="1219200" y="2819400"/>
            <a:ext cx="2822574" cy="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 type="none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4727" y="2527012"/>
            <a:ext cx="812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alibri" pitchFamily="34" charset="0"/>
              </a:rPr>
              <a:t>Free</a:t>
            </a:r>
          </a:p>
          <a:p>
            <a:pPr algn="r"/>
            <a:r>
              <a:rPr lang="en-US" sz="1600" dirty="0">
                <a:latin typeface="Calibri" pitchFamily="34" charset="0"/>
              </a:rPr>
              <a:t>Pointer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6200" y="1219200"/>
            <a:ext cx="3545555" cy="1143000"/>
            <a:chOff x="76200" y="1219200"/>
            <a:chExt cx="3545555" cy="1143000"/>
          </a:xfrm>
        </p:grpSpPr>
        <p:sp>
          <p:nvSpPr>
            <p:cNvPr id="30" name="Oval 29"/>
            <p:cNvSpPr/>
            <p:nvPr/>
          </p:nvSpPr>
          <p:spPr bwMode="auto">
            <a:xfrm>
              <a:off x="3469355" y="1905000"/>
              <a:ext cx="152400" cy="457200"/>
            </a:xfrm>
            <a:prstGeom prst="ellipse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1676400" y="1523999"/>
              <a:ext cx="1792955" cy="457201"/>
            </a:xfrm>
            <a:prstGeom prst="line">
              <a:avLst/>
            </a:prstGeom>
            <a:noFill/>
            <a:ln w="25560">
              <a:solidFill>
                <a:schemeClr val="bg2">
                  <a:lumMod val="75000"/>
                </a:schemeClr>
              </a:solidFill>
              <a:miter lim="800000"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" y="1219200"/>
              <a:ext cx="1600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</a:rPr>
                <a:t>FIFO Insertion</a:t>
              </a:r>
            </a:p>
            <a:p>
              <a:pPr algn="r"/>
              <a:r>
                <a:rPr lang="en-US" sz="18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</a:rPr>
                <a:t>Point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8200" y="972235"/>
            <a:ext cx="3200399" cy="1389965"/>
            <a:chOff x="4648200" y="972235"/>
            <a:chExt cx="3200399" cy="1389965"/>
          </a:xfrm>
        </p:grpSpPr>
        <p:sp>
          <p:nvSpPr>
            <p:cNvPr id="6" name="Oval 5"/>
            <p:cNvSpPr/>
            <p:nvPr/>
          </p:nvSpPr>
          <p:spPr bwMode="auto">
            <a:xfrm>
              <a:off x="4648200" y="1905000"/>
              <a:ext cx="152400" cy="457200"/>
            </a:xfrm>
            <a:prstGeom prst="ellipse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4800599" y="1295401"/>
              <a:ext cx="1447800" cy="685799"/>
            </a:xfrm>
            <a:prstGeom prst="line">
              <a:avLst/>
            </a:prstGeom>
            <a:noFill/>
            <a:ln w="25560">
              <a:solidFill>
                <a:schemeClr val="bg2">
                  <a:lumMod val="75000"/>
                </a:schemeClr>
              </a:solidFill>
              <a:miter lim="800000"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48399" y="972235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LIFO Insertion</a:t>
              </a:r>
            </a:p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Point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654426" y="2286000"/>
            <a:ext cx="3697085" cy="825788"/>
            <a:chOff x="3654426" y="2286000"/>
            <a:chExt cx="3697085" cy="825788"/>
          </a:xfrm>
        </p:grpSpPr>
        <p:grpSp>
          <p:nvGrpSpPr>
            <p:cNvPr id="16" name="Group 15"/>
            <p:cNvGrpSpPr/>
            <p:nvPr/>
          </p:nvGrpSpPr>
          <p:grpSpPr>
            <a:xfrm>
              <a:off x="3654426" y="2286000"/>
              <a:ext cx="2822574" cy="533399"/>
              <a:chOff x="3654426" y="2286000"/>
              <a:chExt cx="2822574" cy="533399"/>
            </a:xfrm>
          </p:grpSpPr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 flipH="1" flipV="1">
                <a:off x="6477000" y="2286000"/>
                <a:ext cx="0" cy="533399"/>
              </a:xfrm>
              <a:prstGeom prst="line">
                <a:avLst/>
              </a:prstGeom>
              <a:noFill/>
              <a:ln w="25560">
                <a:solidFill>
                  <a:schemeClr val="bg2">
                    <a:lumMod val="75000"/>
                  </a:schemeClr>
                </a:solidFill>
                <a:prstDash val="sysDash"/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10"/>
              <p:cNvSpPr>
                <a:spLocks noChangeShapeType="1"/>
              </p:cNvSpPr>
              <p:nvPr/>
            </p:nvSpPr>
            <p:spPr bwMode="auto">
              <a:xfrm flipV="1">
                <a:off x="3654426" y="2819399"/>
                <a:ext cx="2822574" cy="0"/>
              </a:xfrm>
              <a:prstGeom prst="line">
                <a:avLst/>
              </a:prstGeom>
              <a:noFill/>
              <a:ln w="25560">
                <a:solidFill>
                  <a:schemeClr val="bg2">
                    <a:lumMod val="75000"/>
                  </a:schemeClr>
                </a:solidFill>
                <a:prstDash val="sysDash"/>
                <a:miter lim="800000"/>
                <a:headEnd type="none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6452369" y="2742456"/>
              <a:ext cx="89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Next 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664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493713"/>
            <a:ext cx="65405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List Summary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5080" y="1220788"/>
            <a:ext cx="8307387" cy="5475287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Comparison to implicit list: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is linear time in number of </a:t>
            </a:r>
            <a:r>
              <a:rPr lang="en-GB" b="1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 instead of </a:t>
            </a:r>
            <a:r>
              <a:rPr lang="en-GB" b="1" i="1" dirty="0">
                <a:solidFill>
                  <a:srgbClr val="C0000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Much faster </a:t>
            </a:r>
            <a:r>
              <a:rPr lang="en-GB" dirty="0"/>
              <a:t>when most of the memory is full 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Slightly more complicated allocate and free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Need to splice blocks in and out of the list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Some extra space for the links (2 extra words needed for each block)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this increase internal fragmentation?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Explicit free lists</a:t>
            </a:r>
            <a:r>
              <a:rPr lang="en-US" dirty="0"/>
              <a:t>	</a:t>
            </a:r>
          </a:p>
          <a:p>
            <a:r>
              <a:rPr lang="en-US" dirty="0"/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93713"/>
            <a:ext cx="8229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Segregated List (Seglist) Allocators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2625" y="1220788"/>
                <a:ext cx="8307387" cy="5256212"/>
              </a:xfrm>
              <a:ln/>
            </p:spPr>
            <p:txBody>
              <a:bodyPr/>
              <a:lstStyle/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Have several free lists, one for each </a:t>
                </a:r>
                <a:r>
                  <a:rPr lang="en-GB" i="1" dirty="0">
                    <a:solidFill>
                      <a:srgbClr val="C00000"/>
                    </a:solidFill>
                  </a:rPr>
                  <a:t>size class</a:t>
                </a:r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:r>
                  <a:rPr lang="en-GB" dirty="0"/>
                  <a:t>of blocks</a:t>
                </a:r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 marL="0" indent="0">
                  <a:lnSpc>
                    <a:spcPct val="95000"/>
                  </a:lnSpc>
                  <a:buNone/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Which blocks go in which size classes is a design decision</a:t>
                </a:r>
              </a:p>
              <a:p>
                <a:pPr lvl="1"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Can have major impact on both utilization and throughput</a:t>
                </a:r>
              </a:p>
              <a:p>
                <a:pPr lvl="1"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Common choices include:</a:t>
                </a:r>
              </a:p>
              <a:p>
                <a:pPr lvl="1"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One class for each small size (16, 32, 48, 64, …)</a:t>
                </a:r>
              </a:p>
              <a:p>
                <a:pPr lvl="1"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At some point switch to powers of two: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+1,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GB" dirty="0"/>
                  <a:t>]</a:t>
                </a:r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The list for the </a:t>
                </a:r>
                <a:r>
                  <a:rPr lang="en-GB" i="1" dirty="0"/>
                  <a:t>largest</a:t>
                </a:r>
                <a:r>
                  <a:rPr lang="en-GB" dirty="0"/>
                  <a:t> blocks must have no upper limit</a:t>
                </a:r>
              </a:p>
              <a:p>
                <a:pPr lvl="1"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(well,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1536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2625" y="1220788"/>
                <a:ext cx="8307387" cy="5256212"/>
              </a:xfrm>
              <a:blipFill>
                <a:blip r:embed="rId3"/>
                <a:stretch>
                  <a:fillRect l="-73" t="-1275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447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752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622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667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276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5814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191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495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14478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7526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20574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23622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29718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32766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35814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38862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14478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17526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20574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23622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26670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29718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32766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35814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762000" y="1949450"/>
            <a:ext cx="390148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16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5430" name="Text Box 70"/>
          <p:cNvSpPr txBox="1">
            <a:spLocks noChangeArrowheads="1"/>
          </p:cNvSpPr>
          <p:nvPr/>
        </p:nvSpPr>
        <p:spPr bwMode="auto">
          <a:xfrm>
            <a:off x="762000" y="2496632"/>
            <a:ext cx="66105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32-48</a:t>
            </a:r>
          </a:p>
        </p:txBody>
      </p:sp>
      <p:sp>
        <p:nvSpPr>
          <p:cNvPr id="15431" name="Text Box 71"/>
          <p:cNvSpPr txBox="1">
            <a:spLocks noChangeArrowheads="1"/>
          </p:cNvSpPr>
          <p:nvPr/>
        </p:nvSpPr>
        <p:spPr bwMode="auto">
          <a:xfrm>
            <a:off x="762000" y="3048000"/>
            <a:ext cx="71767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64–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inf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5433" name="Line 73"/>
          <p:cNvSpPr>
            <a:spLocks noChangeShapeType="1"/>
          </p:cNvSpPr>
          <p:nvPr/>
        </p:nvSpPr>
        <p:spPr bwMode="auto">
          <a:xfrm>
            <a:off x="2057400" y="211354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8" name="Rectangle 88"/>
          <p:cNvSpPr>
            <a:spLocks noChangeArrowheads="1"/>
          </p:cNvSpPr>
          <p:nvPr/>
        </p:nvSpPr>
        <p:spPr bwMode="auto">
          <a:xfrm>
            <a:off x="457200" y="5410200"/>
            <a:ext cx="85344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742950" lvl="1" indent="-246063" eaLnBrk="1" hangingPunct="1">
              <a:lnSpc>
                <a:spcPct val="100000"/>
              </a:lnSpc>
              <a:spcBef>
                <a:spcPts val="625"/>
              </a:spcBef>
              <a:buClr>
                <a:srgbClr val="660033"/>
              </a:buClr>
              <a:buSzPct val="75000"/>
              <a:buFont typeface="Wingdings" charset="2"/>
              <a:buNone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</a:pPr>
            <a:endParaRPr lang="en-GB" sz="2000" dirty="0">
              <a:solidFill>
                <a:srgbClr val="000066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90" name="Line 73">
            <a:extLst>
              <a:ext uri="{FF2B5EF4-FFF2-40B4-BE49-F238E27FC236}">
                <a16:creationId xmlns:a16="http://schemas.microsoft.com/office/drawing/2014/main" id="{FAEDB9E4-B517-804A-9957-FF8BB1F88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103871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" name="Line 73">
            <a:extLst>
              <a:ext uri="{FF2B5EF4-FFF2-40B4-BE49-F238E27FC236}">
                <a16:creationId xmlns:a16="http://schemas.microsoft.com/office/drawing/2014/main" id="{96664BBA-00C9-EE4E-ABAE-CCFF5C1F5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094202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Line 73">
            <a:extLst>
              <a:ext uri="{FF2B5EF4-FFF2-40B4-BE49-F238E27FC236}">
                <a16:creationId xmlns:a16="http://schemas.microsoft.com/office/drawing/2014/main" id="{1D303E60-79D9-A744-AC05-E0C9C0A12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08453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" name="Line 73">
            <a:extLst>
              <a:ext uri="{FF2B5EF4-FFF2-40B4-BE49-F238E27FC236}">
                <a16:creationId xmlns:a16="http://schemas.microsoft.com/office/drawing/2014/main" id="{58B6F018-8406-2045-AFB9-8B572EF4C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639437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Line 73">
            <a:extLst>
              <a:ext uri="{FF2B5EF4-FFF2-40B4-BE49-F238E27FC236}">
                <a16:creationId xmlns:a16="http://schemas.microsoft.com/office/drawing/2014/main" id="{1B40C92C-1302-6E4B-B868-4C1D7B426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65156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Rectangle 30">
            <a:extLst>
              <a:ext uri="{FF2B5EF4-FFF2-40B4-BE49-F238E27FC236}">
                <a16:creationId xmlns:a16="http://schemas.microsoft.com/office/drawing/2014/main" id="{59E5CB06-EF03-9D4F-8D97-E6ED6DA03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Rectangle 30">
            <a:extLst>
              <a:ext uri="{FF2B5EF4-FFF2-40B4-BE49-F238E27FC236}">
                <a16:creationId xmlns:a16="http://schemas.microsoft.com/office/drawing/2014/main" id="{A9153B07-04AF-0B40-86EE-EE618173E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23">
            <a:extLst>
              <a:ext uri="{FF2B5EF4-FFF2-40B4-BE49-F238E27FC236}">
                <a16:creationId xmlns:a16="http://schemas.microsoft.com/office/drawing/2014/main" id="{747E1DC1-DBD4-754A-8F92-0EE96D503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93782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Rectangle 24">
            <a:extLst>
              <a:ext uri="{FF2B5EF4-FFF2-40B4-BE49-F238E27FC236}">
                <a16:creationId xmlns:a16="http://schemas.microsoft.com/office/drawing/2014/main" id="{396026B9-BE23-B944-9884-E9EDCA29E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93782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25">
            <a:extLst>
              <a:ext uri="{FF2B5EF4-FFF2-40B4-BE49-F238E27FC236}">
                <a16:creationId xmlns:a16="http://schemas.microsoft.com/office/drawing/2014/main" id="{F137678E-A405-054B-8F27-5395BF2BD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493782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26">
            <a:extLst>
              <a:ext uri="{FF2B5EF4-FFF2-40B4-BE49-F238E27FC236}">
                <a16:creationId xmlns:a16="http://schemas.microsoft.com/office/drawing/2014/main" id="{57D0960A-F89C-704E-BE8A-420C00A65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93782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73">
            <a:extLst>
              <a:ext uri="{FF2B5EF4-FFF2-40B4-BE49-F238E27FC236}">
                <a16:creationId xmlns:a16="http://schemas.microsoft.com/office/drawing/2014/main" id="{ACC07793-DA17-2B4A-B4E8-BBB84CD274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637129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" name="Line 73">
            <a:extLst>
              <a:ext uri="{FF2B5EF4-FFF2-40B4-BE49-F238E27FC236}">
                <a16:creationId xmlns:a16="http://schemas.microsoft.com/office/drawing/2014/main" id="{DCC20C0B-1B79-EB40-8AAA-66D1B645F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21540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Seglist Allocator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37021" y="1220788"/>
                <a:ext cx="8307387" cy="5224462"/>
              </a:xfrm>
              <a:ln/>
            </p:spPr>
            <p:txBody>
              <a:bodyPr/>
              <a:lstStyle/>
              <a:p>
                <a:pPr>
                  <a:lnSpc>
                    <a:spcPct val="8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Given an array of free lists, each one for some size class</a:t>
                </a:r>
              </a:p>
              <a:p>
                <a:pPr>
                  <a:lnSpc>
                    <a:spcPct val="8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8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To allocate a block of size </a:t>
                </a:r>
                <a:r>
                  <a:rPr lang="en-GB" i="1" dirty="0"/>
                  <a:t>n</a:t>
                </a:r>
                <a:r>
                  <a:rPr lang="en-GB" dirty="0"/>
                  <a:t>:</a:t>
                </a:r>
              </a:p>
              <a:p>
                <a:pPr lvl="1">
                  <a:lnSpc>
                    <a:spcPct val="90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Search appropriate free list for block of size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(i.e., first fit)</a:t>
                </a:r>
              </a:p>
              <a:p>
                <a:pPr lvl="1">
                  <a:lnSpc>
                    <a:spcPct val="90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If an appropriate block is found:</a:t>
                </a:r>
              </a:p>
              <a:p>
                <a:pPr lvl="2">
                  <a:lnSpc>
                    <a:spcPct val="97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Split block and place fragment on appropriate list </a:t>
                </a:r>
              </a:p>
              <a:p>
                <a:pPr lvl="2">
                  <a:lnSpc>
                    <a:spcPct val="97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If no block is found, try next larger class</a:t>
                </a:r>
              </a:p>
              <a:p>
                <a:pPr lvl="1">
                  <a:lnSpc>
                    <a:spcPct val="90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Repeat until block is found</a:t>
                </a:r>
              </a:p>
              <a:p>
                <a:pPr lvl="1">
                  <a:lnSpc>
                    <a:spcPct val="90000"/>
                  </a:lnSpc>
                  <a:buFont typeface="Wingdings" charset="2"/>
                  <a:buNone/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8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If no block is found:</a:t>
                </a:r>
              </a:p>
              <a:p>
                <a:pPr lvl="1">
                  <a:lnSpc>
                    <a:spcPct val="90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Request additional heap memory from OS (using </a:t>
                </a:r>
                <a:r>
                  <a:rPr lang="en-GB" b="1" dirty="0" err="1">
                    <a:latin typeface="Courier New" pitchFamily="49" charset="0"/>
                  </a:rPr>
                  <a:t>sbrk</a:t>
                </a:r>
                <a:r>
                  <a:rPr lang="en-GB" b="1" dirty="0">
                    <a:latin typeface="Courier New" pitchFamily="49" charset="0"/>
                  </a:rPr>
                  <a:t>()</a:t>
                </a:r>
                <a:r>
                  <a:rPr lang="en-GB" dirty="0"/>
                  <a:t>)</a:t>
                </a:r>
              </a:p>
              <a:p>
                <a:pPr lvl="1">
                  <a:lnSpc>
                    <a:spcPct val="90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Allocate block of </a:t>
                </a:r>
                <a:r>
                  <a:rPr lang="en-GB" i="1" dirty="0"/>
                  <a:t>n</a:t>
                </a:r>
                <a:r>
                  <a:rPr lang="en-GB" dirty="0"/>
                  <a:t> bytes from this new memory</a:t>
                </a:r>
              </a:p>
              <a:p>
                <a:pPr lvl="1">
                  <a:lnSpc>
                    <a:spcPct val="90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Place remainder as a single free block in appropriate size class.</a:t>
                </a:r>
              </a:p>
            </p:txBody>
          </p:sp>
        </mc:Choice>
        <mc:Fallback xmlns="">
          <p:sp>
            <p:nvSpPr>
              <p:cNvPr id="1638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021" y="1220788"/>
                <a:ext cx="8307387" cy="5224462"/>
              </a:xfrm>
              <a:blipFill>
                <a:blip r:embed="rId3"/>
                <a:stretch>
                  <a:fillRect l="-73" t="-1984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Review: Dynamic Memory Allocation	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280875" y="2940909"/>
            <a:ext cx="4093996" cy="3815473"/>
          </a:xfrm>
        </p:spPr>
        <p:txBody>
          <a:bodyPr/>
          <a:lstStyle/>
          <a:p>
            <a:r>
              <a:rPr lang="en-US" dirty="0"/>
              <a:t>Programmers use </a:t>
            </a:r>
            <a:r>
              <a:rPr lang="en-US" i="1" dirty="0">
                <a:solidFill>
                  <a:srgbClr val="990000"/>
                </a:solidFill>
              </a:rPr>
              <a:t>dynamic memory allocators </a:t>
            </a:r>
            <a:r>
              <a:rPr lang="en-US" dirty="0"/>
              <a:t>(such as </a:t>
            </a:r>
            <a:r>
              <a:rPr lang="en-US" dirty="0">
                <a:latin typeface="Courier New"/>
                <a:cs typeface="Courier New"/>
              </a:rPr>
              <a:t>malloc</a:t>
            </a:r>
            <a:r>
              <a:rPr lang="en-US" dirty="0"/>
              <a:t>) to acquire virtual memory (VM) at runtime</a:t>
            </a:r>
          </a:p>
          <a:p>
            <a:pPr lvl="1"/>
            <a:r>
              <a:rPr lang="en-US" dirty="0"/>
              <a:t>For data structures whose size is only known at runtime</a:t>
            </a:r>
          </a:p>
          <a:p>
            <a:r>
              <a:rPr lang="en-US" dirty="0"/>
              <a:t>Dynamic memory allocators manage an area of process VM known as the </a:t>
            </a:r>
            <a:r>
              <a:rPr lang="en-US" i="1" dirty="0">
                <a:solidFill>
                  <a:srgbClr val="990000"/>
                </a:solidFill>
              </a:rPr>
              <a:t>heap</a:t>
            </a:r>
            <a:r>
              <a:rPr lang="en-US"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59F402-DA8D-4BA1-8DCC-12F3B2AF8AE4}"/>
              </a:ext>
            </a:extLst>
          </p:cNvPr>
          <p:cNvGrpSpPr/>
          <p:nvPr/>
        </p:nvGrpSpPr>
        <p:grpSpPr>
          <a:xfrm>
            <a:off x="701418" y="1362074"/>
            <a:ext cx="3505200" cy="1371600"/>
            <a:chOff x="4189412" y="1362075"/>
            <a:chExt cx="3505200" cy="13716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4189412" y="13620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Application</a:t>
              </a:r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4189412" y="1819275"/>
              <a:ext cx="3505200" cy="4572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Dynamic Memory Allocator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4189412" y="22764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+mn-lt"/>
                </a:rPr>
                <a:t>Heap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6547B32-6206-4367-B7C8-5DDEB992958D}"/>
              </a:ext>
            </a:extLst>
          </p:cNvPr>
          <p:cNvGrpSpPr/>
          <p:nvPr/>
        </p:nvGrpSpPr>
        <p:grpSpPr>
          <a:xfrm>
            <a:off x="3985528" y="1057491"/>
            <a:ext cx="5172476" cy="5876709"/>
            <a:chOff x="3985528" y="1057491"/>
            <a:chExt cx="5172476" cy="5876709"/>
          </a:xfrm>
        </p:grpSpPr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3C6BC731-BCC7-4ECB-9878-B084C0C64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328954"/>
              <a:ext cx="2789237" cy="487362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Kernel virtual memory</a:t>
              </a:r>
            </a:p>
          </p:txBody>
        </p:sp>
        <p:sp>
          <p:nvSpPr>
            <p:cNvPr id="49" name="Rectangle 15">
              <a:extLst>
                <a:ext uri="{FF2B5EF4-FFF2-40B4-BE49-F238E27FC236}">
                  <a16:creationId xmlns:a16="http://schemas.microsoft.com/office/drawing/2014/main" id="{71DF70EE-8BA3-40E2-AC0D-4E5BC103D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030754"/>
              <a:ext cx="2789237" cy="669925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Memory-mapped region for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shared libraries</a:t>
              </a:r>
            </a:p>
          </p:txBody>
        </p:sp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id="{4467A38E-A137-4ED9-A1C9-28C0DC7D7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695916"/>
              <a:ext cx="2789237" cy="723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18">
              <a:extLst>
                <a:ext uri="{FF2B5EF4-FFF2-40B4-BE49-F238E27FC236}">
                  <a16:creationId xmlns:a16="http://schemas.microsoft.com/office/drawing/2014/main" id="{68B8D680-7A45-47D5-B75E-C44C19F68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2121116"/>
              <a:ext cx="2789237" cy="9064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9">
              <a:extLst>
                <a:ext uri="{FF2B5EF4-FFF2-40B4-BE49-F238E27FC236}">
                  <a16:creationId xmlns:a16="http://schemas.microsoft.com/office/drawing/2014/main" id="{DEE5B908-3B29-4F80-8A43-61B405205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4024529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20">
              <a:extLst>
                <a:ext uri="{FF2B5EF4-FFF2-40B4-BE49-F238E27FC236}">
                  <a16:creationId xmlns:a16="http://schemas.microsoft.com/office/drawing/2014/main" id="{DC92565D-8865-4ED7-ABD4-8546053FB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786154"/>
              <a:ext cx="2789237" cy="56356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stack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at runtime)</a:t>
              </a: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489F7873-687C-4A92-B1E0-FFF5AB564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2805329"/>
              <a:ext cx="1588" cy="2317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>
              <a:extLst>
                <a:ext uri="{FF2B5EF4-FFF2-40B4-BE49-F238E27FC236}">
                  <a16:creationId xmlns:a16="http://schemas.microsoft.com/office/drawing/2014/main" id="{7F85D09C-7BA7-4CEC-A02C-8D764B099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8782" y="2349716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23">
              <a:extLst>
                <a:ext uri="{FF2B5EF4-FFF2-40B4-BE49-F238E27FC236}">
                  <a16:creationId xmlns:a16="http://schemas.microsoft.com/office/drawing/2014/main" id="{D93691E9-1304-4426-A712-535E2AAED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6379849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Unused</a:t>
              </a:r>
            </a:p>
          </p:txBody>
        </p:sp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id="{69070789-7074-4E29-9825-CA4717045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026" y="65984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59" name="Text Box 25">
              <a:extLst>
                <a:ext uri="{FF2B5EF4-FFF2-40B4-BE49-F238E27FC236}">
                  <a16:creationId xmlns:a16="http://schemas.microsoft.com/office/drawing/2014/main" id="{3A65B827-6A3C-4488-88A6-40D81BD39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6053" y="2175091"/>
              <a:ext cx="869831" cy="8085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%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rsp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pointer)</a:t>
              </a:r>
            </a:p>
          </p:txBody>
        </p:sp>
        <p:sp>
          <p:nvSpPr>
            <p:cNvPr id="60" name="Line 26">
              <a:extLst>
                <a:ext uri="{FF2B5EF4-FFF2-40B4-BE49-F238E27FC236}">
                  <a16:creationId xmlns:a16="http://schemas.microsoft.com/office/drawing/2014/main" id="{0DE4F69E-885B-4E2B-A696-A98D610F5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39666" y="2346541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27">
              <a:extLst>
                <a:ext uri="{FF2B5EF4-FFF2-40B4-BE49-F238E27FC236}">
                  <a16:creationId xmlns:a16="http://schemas.microsoft.com/office/drawing/2014/main" id="{3095C856-5C32-4095-A5F8-54ECCE767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032" y="1057491"/>
              <a:ext cx="1149972" cy="8183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invisible to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code</a:t>
              </a:r>
            </a:p>
          </p:txBody>
        </p:sp>
        <p:sp>
          <p:nvSpPr>
            <p:cNvPr id="62" name="Line 28">
              <a:extLst>
                <a:ext uri="{FF2B5EF4-FFF2-40B4-BE49-F238E27FC236}">
                  <a16:creationId xmlns:a16="http://schemas.microsoft.com/office/drawing/2014/main" id="{9974C533-5AC4-4A28-AA60-8A8181E18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55632" y="1324459"/>
              <a:ext cx="1588" cy="4603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29">
              <a:extLst>
                <a:ext uri="{FF2B5EF4-FFF2-40B4-BE49-F238E27FC236}">
                  <a16:creationId xmlns:a16="http://schemas.microsoft.com/office/drawing/2014/main" id="{F5216458-C0DC-4DA7-9E11-D6122C2BE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0120" y="4240429"/>
              <a:ext cx="552052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brk</a:t>
              </a:r>
            </a:p>
          </p:txBody>
        </p:sp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0D03DCEE-4D5D-474D-B273-F51B91F9B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5945" y="4407116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32">
              <a:extLst>
                <a:ext uri="{FF2B5EF4-FFF2-40B4-BE49-F238E27FC236}">
                  <a16:creationId xmlns:a16="http://schemas.microsoft.com/office/drawing/2014/main" id="{A9EA6A47-1273-4984-91DA-0AD78F8EC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528" y="6256343"/>
              <a:ext cx="1043672" cy="2991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ourier New" pitchFamily="49" charset="0"/>
                  <a:ea typeface="msgothic" charset="0"/>
                  <a:cs typeface="msgothic" charset="0"/>
                </a:rPr>
                <a:t>0x400000</a:t>
              </a:r>
            </a:p>
          </p:txBody>
        </p:sp>
        <p:sp>
          <p:nvSpPr>
            <p:cNvPr id="66" name="Rectangle 34">
              <a:extLst>
                <a:ext uri="{FF2B5EF4-FFF2-40B4-BE49-F238E27FC236}">
                  <a16:creationId xmlns:a16="http://schemas.microsoft.com/office/drawing/2014/main" id="{A34C9A30-356D-41C0-A8B6-38A25A8C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084449"/>
              <a:ext cx="2789238" cy="669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bss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7" name="Rectangle 35">
              <a:extLst>
                <a:ext uri="{FF2B5EF4-FFF2-40B4-BE49-F238E27FC236}">
                  <a16:creationId xmlns:a16="http://schemas.microsoft.com/office/drawing/2014/main" id="{F6E1B079-3169-48E3-B21E-9B83D7C1D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709924"/>
              <a:ext cx="2789238" cy="669925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.init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text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rodata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8" name="AutoShape 36">
              <a:extLst>
                <a:ext uri="{FF2B5EF4-FFF2-40B4-BE49-F238E27FC236}">
                  <a16:creationId xmlns:a16="http://schemas.microsoft.com/office/drawing/2014/main" id="{A5118769-711D-4D83-971A-3B3ED1712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582" y="5092916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37">
              <a:extLst>
                <a:ext uri="{FF2B5EF4-FFF2-40B4-BE49-F238E27FC236}">
                  <a16:creationId xmlns:a16="http://schemas.microsoft.com/office/drawing/2014/main" id="{BDD0E81B-FCD2-476D-9F94-60248BFF3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8982" y="5077041"/>
              <a:ext cx="1149459" cy="13009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file</a:t>
              </a:r>
            </a:p>
          </p:txBody>
        </p:sp>
        <p:sp>
          <p:nvSpPr>
            <p:cNvPr id="51" name="Rectangle 17">
              <a:extLst>
                <a:ext uri="{FF2B5EF4-FFF2-40B4-BE49-F238E27FC236}">
                  <a16:creationId xmlns:a16="http://schemas.microsoft.com/office/drawing/2014/main" id="{8D2750E6-4CB4-4B36-B725-F6B8B2E9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2" y="4417699"/>
              <a:ext cx="2789237" cy="669925"/>
            </a:xfrm>
            <a:prstGeom prst="rect">
              <a:avLst/>
            </a:prstGeom>
            <a:solidFill>
              <a:srgbClr val="D5F1C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Run-time heap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by 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malloc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00178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Seglist</a:t>
            </a:r>
            <a:r>
              <a:rPr lang="en-GB" dirty="0"/>
              <a:t> Allocator (cont.)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189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free a block: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and place on appropriate list </a:t>
            </a:r>
          </a:p>
          <a:p>
            <a:pPr lvl="1">
              <a:lnSpc>
                <a:spcPct val="100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Advantages of </a:t>
            </a:r>
            <a:r>
              <a:rPr lang="en-GB" dirty="0" err="1"/>
              <a:t>seglist</a:t>
            </a:r>
            <a:r>
              <a:rPr lang="en-GB" dirty="0"/>
              <a:t> allocators vs. non-</a:t>
            </a:r>
            <a:r>
              <a:rPr lang="en-GB" dirty="0" err="1"/>
              <a:t>seglist</a:t>
            </a:r>
            <a:r>
              <a:rPr lang="en-GB" dirty="0"/>
              <a:t> allocators (both with first-fit)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Higher throughput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log time for power-of-two size classes vs. linear time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Better memory utilization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 search of segregated free list approximates a best-fit search of entire heap.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Extreme case: Giving each block its own size class is equivalent to best-fit.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0200" y="304800"/>
            <a:ext cx="7899400" cy="1096963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More Info on Allocators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192" y="1447800"/>
            <a:ext cx="8535987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D. Knuth, </a:t>
            </a:r>
            <a:r>
              <a:rPr lang="en-GB" i="1" dirty="0"/>
              <a:t>The Art of Computer Programming, </a:t>
            </a:r>
            <a:r>
              <a:rPr lang="en-GB" dirty="0" err="1"/>
              <a:t>vol</a:t>
            </a:r>
            <a:r>
              <a:rPr lang="en-GB" dirty="0"/>
              <a:t> 1, 3</a:t>
            </a:r>
            <a:r>
              <a:rPr lang="en-GB" baseline="30000" dirty="0"/>
              <a:t>rd</a:t>
            </a:r>
            <a:r>
              <a:rPr lang="en-GB" dirty="0"/>
              <a:t> edition, Addison Wesley, 1997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reference on dynamic storage allocation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Wilson et al, “</a:t>
            </a:r>
            <a:r>
              <a:rPr lang="en-GB" i="1" dirty="0"/>
              <a:t>Dynamic Storage Allocation: A Survey and Critical Review</a:t>
            </a:r>
            <a:r>
              <a:rPr lang="en-GB" dirty="0"/>
              <a:t>”, Proc. 1995 Int’l Workshop on Memory Management, Kinross, Scotland, Sept, 1995.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Comprehensive survey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Available from CS:APP student site (csapp.cs.cmu.edu)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Railing, et al, “</a:t>
            </a:r>
            <a:r>
              <a:rPr lang="en-US" dirty="0"/>
              <a:t>Implementing Malloc: Students and Systems Programming</a:t>
            </a:r>
            <a:r>
              <a:rPr lang="en-GB" dirty="0"/>
              <a:t>”, SIGCSE’18, Feb 2018.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AB0A-8370-4611-84AE-E17CD55C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C0E32-2CEE-46FF-ABEE-2A4199E04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https://canvas.cmu.edu/courses/34989/quizzes/103055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10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Explicit free lists</a:t>
            </a:r>
            <a:r>
              <a:rPr lang="en-US" dirty="0"/>
              <a:t>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rgbClr val="000000"/>
                </a:solidFill>
              </a:rPr>
              <a:t>Memory-related perils and pitfalls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6286" y="493713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Memory-Related Perils and Pitfalls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Dereferencing bad pointers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Reading uninitialized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Overwriting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nonexistent variables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Freeing blocks multiple times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freed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Failing to free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Dereferencing Bad Pointers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</a:t>
            </a:r>
            <a:r>
              <a:rPr lang="en-GB" dirty="0" err="1">
                <a:latin typeface="Courier New" pitchFamily="49" charset="0"/>
              </a:rPr>
              <a:t>scanf</a:t>
            </a:r>
            <a:r>
              <a:rPr lang="en-GB" dirty="0"/>
              <a:t> bug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62000" y="1948003"/>
            <a:ext cx="2640764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 dirty="0" err="1">
                <a:latin typeface="Consolas" panose="020B0609020204030204" pitchFamily="49" charset="0"/>
                <a:ea typeface="msgothic" charset="0"/>
                <a:cs typeface="msgothic" charset="0"/>
              </a:rPr>
              <a:t>int</a:t>
            </a:r>
            <a:r>
              <a:rPr lang="en-GB" sz="2000" b="0" dirty="0">
                <a:latin typeface="Consolas" panose="020B0609020204030204" pitchFamily="49" charset="0"/>
                <a:ea typeface="msgothic" charset="0"/>
                <a:cs typeface="msgothic" charset="0"/>
              </a:rPr>
              <a:t> </a:t>
            </a:r>
            <a:r>
              <a:rPr lang="en-GB" sz="2000" b="0" dirty="0" err="1">
                <a:latin typeface="Consolas" panose="020B0609020204030204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0" dirty="0">
                <a:latin typeface="Consolas" panose="020B0609020204030204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0" dirty="0">
              <a:latin typeface="Consolas" panose="020B0609020204030204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 dirty="0">
                <a:latin typeface="Consolas" panose="020B0609020204030204" pitchFamily="49" charset="0"/>
                <a:ea typeface="msgothic" charset="0"/>
                <a:cs typeface="msgothic" charset="0"/>
              </a:rPr>
              <a:t>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0" dirty="0">
              <a:latin typeface="Consolas" panose="020B0609020204030204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0" dirty="0" err="1">
                <a:latin typeface="Consolas" panose="020B0609020204030204" pitchFamily="49" charset="0"/>
                <a:ea typeface="msgothic" charset="0"/>
                <a:cs typeface="msgothic" charset="0"/>
              </a:rPr>
              <a:t>scanf</a:t>
            </a:r>
            <a:r>
              <a:rPr lang="en-GB" sz="2000" b="0" dirty="0">
                <a:latin typeface="Consolas" panose="020B0609020204030204" pitchFamily="49" charset="0"/>
                <a:ea typeface="msgothic" charset="0"/>
                <a:cs typeface="msgothic" charset="0"/>
              </a:rPr>
              <a:t>(</a:t>
            </a:r>
            <a:r>
              <a:rPr lang="ru-RU" sz="2000" b="0" dirty="0">
                <a:latin typeface="Consolas" panose="020B0609020204030204" pitchFamily="49" charset="0"/>
              </a:rPr>
              <a:t>"</a:t>
            </a:r>
            <a:r>
              <a:rPr lang="en-GB" sz="2000" b="0" dirty="0">
                <a:latin typeface="Consolas" panose="020B0609020204030204" pitchFamily="49" charset="0"/>
                <a:ea typeface="msgothic" charset="0"/>
                <a:cs typeface="msgothic" charset="0"/>
              </a:rPr>
              <a:t>%d</a:t>
            </a:r>
            <a:r>
              <a:rPr lang="ru-RU" sz="2000" b="0" dirty="0">
                <a:latin typeface="Consolas" panose="020B0609020204030204" pitchFamily="49" charset="0"/>
              </a:rPr>
              <a:t>"</a:t>
            </a:r>
            <a:r>
              <a:rPr lang="en-GB" sz="2000" b="0" dirty="0">
                <a:latin typeface="Consolas" panose="020B0609020204030204" pitchFamily="49" charset="0"/>
                <a:ea typeface="msgothic" charset="0"/>
                <a:cs typeface="msgothic" charset="0"/>
              </a:rPr>
              <a:t>, </a:t>
            </a:r>
            <a:r>
              <a:rPr lang="en-GB" sz="2000" b="0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0" dirty="0">
                <a:latin typeface="Consolas" panose="020B0609020204030204" pitchFamily="49" charset="0"/>
                <a:ea typeface="msgothic" charset="0"/>
                <a:cs typeface="msgothic" charset="0"/>
              </a:rPr>
              <a:t>);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0FC33F3-7262-4A95-BADE-BD11EDD73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954911"/>
            <a:ext cx="4455364" cy="956288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dirty="0">
                <a:latin typeface="Consolas" panose="020B0609020204030204" pitchFamily="49" charset="0"/>
                <a:ea typeface="msgothic" charset="0"/>
                <a:cs typeface="msgothic" charset="0"/>
              </a:rPr>
              <a:t>case 'd':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onsolas" panose="020B0609020204030204" pitchFamily="49" charset="0"/>
                <a:ea typeface="msgothic" charset="0"/>
                <a:cs typeface="msgothic" charset="0"/>
              </a:rPr>
              <a:t>    int *</a:t>
            </a:r>
            <a:r>
              <a:rPr lang="en-GB" sz="1400" b="0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msgothic" charset="0"/>
              </a:rPr>
              <a:t>valp</a:t>
            </a:r>
            <a:r>
              <a:rPr lang="en-GB" sz="1400" b="0" dirty="0">
                <a:latin typeface="Consolas" panose="020B0609020204030204" pitchFamily="49" charset="0"/>
                <a:ea typeface="msgothic" charset="0"/>
                <a:cs typeface="msgothic" charset="0"/>
              </a:rPr>
              <a:t> = </a:t>
            </a:r>
            <a:r>
              <a:rPr lang="en-GB" sz="1400" b="0" dirty="0" err="1">
                <a:latin typeface="Consolas" panose="020B0609020204030204" pitchFamily="49" charset="0"/>
                <a:ea typeface="msgothic" charset="0"/>
                <a:cs typeface="msgothic" charset="0"/>
              </a:rPr>
              <a:t>va_arg</a:t>
            </a:r>
            <a:r>
              <a:rPr lang="en-GB" sz="1400" b="0" dirty="0">
                <a:latin typeface="Consolas" panose="020B0609020204030204" pitchFamily="49" charset="0"/>
                <a:ea typeface="msgothic" charset="0"/>
                <a:cs typeface="msgothic" charset="0"/>
              </a:rPr>
              <a:t>(ap, 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msgothic" charset="0"/>
              </a:rPr>
              <a:t>int *</a:t>
            </a:r>
            <a:r>
              <a:rPr lang="en-GB" sz="1400" b="0" dirty="0">
                <a:latin typeface="Consolas" panose="020B0609020204030204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onsolas" panose="020B0609020204030204" pitchFamily="49" charset="0"/>
                <a:ea typeface="msgothic" charset="0"/>
                <a:cs typeface="msgothic" charset="0"/>
              </a:rPr>
              <a:t>    </a:t>
            </a:r>
            <a:r>
              <a:rPr lang="en-GB" sz="1400" b="0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msgothic" charset="0"/>
              </a:rPr>
              <a:t>*</a:t>
            </a:r>
            <a:r>
              <a:rPr lang="en-GB" sz="1400" b="0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msgothic" charset="0"/>
              </a:rPr>
              <a:t>valp</a:t>
            </a:r>
            <a:r>
              <a:rPr lang="en-GB" sz="1400" b="0" dirty="0">
                <a:latin typeface="Consolas" panose="020B0609020204030204" pitchFamily="49" charset="0"/>
                <a:ea typeface="msgothic" charset="0"/>
                <a:cs typeface="msgothic" charset="0"/>
              </a:rPr>
              <a:t> = (int)</a:t>
            </a:r>
            <a:r>
              <a:rPr lang="en-GB" sz="1400" b="0" dirty="0" err="1">
                <a:latin typeface="Consolas" panose="020B0609020204030204" pitchFamily="49" charset="0"/>
                <a:ea typeface="msgothic" charset="0"/>
                <a:cs typeface="msgothic" charset="0"/>
              </a:rPr>
              <a:t>strtol</a:t>
            </a:r>
            <a:r>
              <a:rPr lang="en-GB" sz="1400" b="0" dirty="0">
                <a:latin typeface="Consolas" panose="020B0609020204030204" pitchFamily="49" charset="0"/>
                <a:ea typeface="msgothic" charset="0"/>
                <a:cs typeface="msgothic" charset="0"/>
              </a:rPr>
              <a:t>(</a:t>
            </a:r>
            <a:r>
              <a:rPr lang="en-GB" sz="1400" b="0" dirty="0" err="1">
                <a:latin typeface="Consolas" panose="020B0609020204030204" pitchFamily="49" charset="0"/>
                <a:ea typeface="msgothic" charset="0"/>
                <a:cs typeface="msgothic" charset="0"/>
              </a:rPr>
              <a:t>valbuf</a:t>
            </a:r>
            <a:r>
              <a:rPr lang="en-GB" sz="1400" b="0" dirty="0">
                <a:latin typeface="Consolas" panose="020B0609020204030204" pitchFamily="49" charset="0"/>
                <a:ea typeface="msgothic" charset="0"/>
                <a:cs typeface="msgothic" charset="0"/>
              </a:rPr>
              <a:t>, &amp;</a:t>
            </a:r>
            <a:r>
              <a:rPr lang="en-GB" sz="1400" b="0" dirty="0" err="1">
                <a:latin typeface="Consolas" panose="020B0609020204030204" pitchFamily="49" charset="0"/>
                <a:ea typeface="msgothic" charset="0"/>
                <a:cs typeface="msgothic" charset="0"/>
              </a:rPr>
              <a:t>endp</a:t>
            </a:r>
            <a:r>
              <a:rPr lang="en-GB" sz="1400" b="0" dirty="0">
                <a:latin typeface="Consolas" panose="020B0609020204030204" pitchFamily="49" charset="0"/>
                <a:ea typeface="msgothic" charset="0"/>
                <a:cs typeface="msgothic" charset="0"/>
              </a:rPr>
              <a:t>, 10);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0" dirty="0">
                <a:latin typeface="Consolas" panose="020B0609020204030204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5840F7F8-8986-4E9F-A13B-39071F4E866B}"/>
              </a:ext>
            </a:extLst>
          </p:cNvPr>
          <p:cNvSpPr/>
          <p:nvPr/>
        </p:nvSpPr>
        <p:spPr bwMode="auto">
          <a:xfrm>
            <a:off x="5282032" y="3574491"/>
            <a:ext cx="2718968" cy="845109"/>
          </a:xfrm>
          <a:prstGeom prst="wedgeEllipseCallout">
            <a:avLst>
              <a:gd name="adj1" fmla="val -56871"/>
              <a:gd name="adj2" fmla="val -151394"/>
            </a:avLst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Crash here …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if you’re lucky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Reading Uninitialized Memory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Assuming that heap data is initialized to zero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avoid by using </a:t>
            </a:r>
            <a:r>
              <a:rPr lang="en-GB" dirty="0" err="1">
                <a:latin typeface="Courier New"/>
                <a:cs typeface="Courier New"/>
              </a:rPr>
              <a:t>calloc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09727" y="1930144"/>
            <a:ext cx="5413959" cy="3480056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return y =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Ax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matvec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**A,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*x) {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*y =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j;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for (j=0; j&lt;N; j++)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+=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A[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][j]*x[j];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y;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the (possibly) wrong sized object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you spot the bug?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812703" y="21336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**p;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(i=0; i&lt;N; i++)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p[i]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Off-by-</a:t>
            </a:r>
            <a:r>
              <a:rPr lang="en-GB"/>
              <a:t>one errors</a:t>
            </a:r>
            <a:endParaRPr lang="en-GB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char **p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&lt;=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8200" y="4572000"/>
            <a:ext cx="3567851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char *p;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strlen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(s));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strcpy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p,s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44942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checking the max string size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Basis for classic buffer overflow attacks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821724" y="1871803"/>
            <a:ext cx="7106730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char s[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8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gets(s);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reads “123456789” from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stdin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1197678"/>
            <a:ext cx="71469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(e.g., Red-Black tree) with pointers within each free block, and the length used as a key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2981432" y="1959678"/>
            <a:ext cx="1819168" cy="231374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8387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515332" y="1739897"/>
            <a:ext cx="1507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to tag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each block as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allocated/free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67893" y="3791634"/>
            <a:ext cx="13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space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for pointers</a:t>
            </a:r>
          </a:p>
        </p:txBody>
      </p:sp>
      <p:sp>
        <p:nvSpPr>
          <p:cNvPr id="46" name="Text Box 410"/>
          <p:cNvSpPr txBox="1">
            <a:spLocks noChangeAspect="1" noChangeArrowheads="1"/>
          </p:cNvSpPr>
          <p:nvPr/>
        </p:nvSpPr>
        <p:spPr bwMode="auto">
          <a:xfrm>
            <a:off x="962681" y="1922408"/>
            <a:ext cx="74411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288544" y="2209800"/>
            <a:ext cx="5188456" cy="311019"/>
            <a:chOff x="1288544" y="2209800"/>
            <a:chExt cx="5188456" cy="311019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1288544" y="2216019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22111" y="3962399"/>
            <a:ext cx="5181600" cy="304800"/>
            <a:chOff x="1295400" y="2209800"/>
            <a:chExt cx="5181600" cy="304800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1295400" y="2209800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Freeform 38"/>
          <p:cNvSpPr>
            <a:spLocks/>
          </p:cNvSpPr>
          <p:nvPr/>
        </p:nvSpPr>
        <p:spPr bwMode="auto">
          <a:xfrm>
            <a:off x="2076381" y="3550334"/>
            <a:ext cx="2733568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8"/>
          <p:cNvSpPr>
            <a:spLocks/>
          </p:cNvSpPr>
          <p:nvPr/>
        </p:nvSpPr>
        <p:spPr bwMode="auto">
          <a:xfrm>
            <a:off x="5103805" y="3621689"/>
            <a:ext cx="1677996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82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Misunderstanding pointer arithmetic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23918" y="2018250"/>
            <a:ext cx="4798406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*search(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while (p &amp;&amp; *p !=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p +=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)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Referencing a pointer instead of the object it points to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What gets decremented?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(See next slide)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260619" cy="255672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BinheapDelete(int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*size)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*packet;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packet = binheap[0];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binheap[0]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[*size - 1];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*size--;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Heapify(binheap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*size, 0);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return(packet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33400" y="1295400"/>
            <a:ext cx="6705600" cy="411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799" y="341312"/>
            <a:ext cx="5080000" cy="573088"/>
          </a:xfrm>
        </p:spPr>
        <p:txBody>
          <a:bodyPr/>
          <a:lstStyle/>
          <a:p>
            <a:r>
              <a:rPr lang="en-US" dirty="0"/>
              <a:t>C operators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466619" y="962085"/>
            <a:ext cx="6924781" cy="4524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Operators					Associativity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()  []  -&gt;</a:t>
            </a:r>
            <a:r>
              <a:rPr lang="en-US" sz="1800" dirty="0">
                <a:latin typeface="Courier New" pitchFamily="49" charset="0"/>
              </a:rPr>
              <a:t>  . ++ --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!  ~  ++ --  +  -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*  &amp;</a:t>
            </a:r>
            <a:r>
              <a:rPr lang="en-US" sz="1800" dirty="0">
                <a:latin typeface="Courier New" pitchFamily="49" charset="0"/>
              </a:rPr>
              <a:t> (type) </a:t>
            </a:r>
            <a:r>
              <a:rPr lang="en-US" sz="1800" dirty="0" err="1">
                <a:latin typeface="Courier New" pitchFamily="49" charset="0"/>
              </a:rPr>
              <a:t>sizeof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  /  %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+  -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&lt;&lt;  &gt;&gt;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  &lt;=  &gt;  &gt;=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==  !=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^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?:					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 += -= *= /= %= &amp;= ^= != &lt;&lt;= &gt;&gt;=	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,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5638800"/>
            <a:ext cx="7162800" cy="1143000"/>
          </a:xfrm>
          <a:noFill/>
          <a:ln/>
        </p:spPr>
        <p:txBody>
          <a:bodyPr/>
          <a:lstStyle/>
          <a:p>
            <a:pPr marL="63500" indent="-238125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-&gt;</a:t>
            </a:r>
            <a:r>
              <a:rPr lang="en-US" sz="2000" dirty="0"/>
              <a:t>, 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r>
              <a:rPr lang="en-US" sz="2000" dirty="0"/>
              <a:t>, and </a:t>
            </a:r>
            <a:r>
              <a:rPr lang="en-US" sz="2000" dirty="0">
                <a:latin typeface="Courier New"/>
                <a:cs typeface="Courier New"/>
              </a:rPr>
              <a:t>[]</a:t>
            </a:r>
            <a:r>
              <a:rPr lang="en-US" sz="2000" dirty="0"/>
              <a:t> have high precedence, with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/>
              <a:t> and </a:t>
            </a:r>
            <a:r>
              <a:rPr lang="en-US" sz="2000" dirty="0">
                <a:latin typeface="Courier New"/>
                <a:cs typeface="Courier New"/>
              </a:rPr>
              <a:t>&amp;</a:t>
            </a:r>
            <a:r>
              <a:rPr lang="en-US" sz="2000" dirty="0"/>
              <a:t> just below</a:t>
            </a:r>
          </a:p>
          <a:p>
            <a:pPr marL="63500" indent="-238125"/>
            <a:r>
              <a:rPr lang="en-US" sz="2000" dirty="0"/>
              <a:t>Unary </a:t>
            </a:r>
            <a:r>
              <a:rPr lang="en-US" sz="2000" dirty="0">
                <a:latin typeface="Courier New"/>
                <a:cs typeface="Courier New"/>
              </a:rPr>
              <a:t>+</a:t>
            </a:r>
            <a:r>
              <a:rPr lang="en-US" sz="2000" dirty="0">
                <a:latin typeface="+mn-lt"/>
                <a:cs typeface="Courier New"/>
              </a:rPr>
              <a:t>,</a:t>
            </a:r>
            <a:r>
              <a:rPr lang="en-US" sz="2000" dirty="0">
                <a:latin typeface="Courier New"/>
                <a:cs typeface="Courier New"/>
              </a:rPr>
              <a:t> -</a:t>
            </a:r>
            <a:r>
              <a:rPr lang="en-US" sz="2000" dirty="0"/>
              <a:t>, and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/>
              <a:t> have higher precedence than binary forms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6473551"/>
            <a:ext cx="309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page 53, updated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7200" y="808196"/>
            <a:ext cx="3742486" cy="1784092"/>
            <a:chOff x="457200" y="808196"/>
            <a:chExt cx="3742486" cy="1784092"/>
          </a:xfrm>
        </p:grpSpPr>
        <p:sp>
          <p:nvSpPr>
            <p:cNvPr id="2" name="Oval 1"/>
            <p:cNvSpPr/>
            <p:nvPr/>
          </p:nvSpPr>
          <p:spPr bwMode="auto">
            <a:xfrm>
              <a:off x="2362200" y="12192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295400" y="15240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209800" y="1546083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57200" y="20574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 bwMode="auto">
            <a:xfrm flipH="1">
              <a:off x="3124200" y="962085"/>
              <a:ext cx="381000" cy="333315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3429000" y="1927083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Unary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905521" y="1897797"/>
              <a:ext cx="599679" cy="159603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502059" y="808196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Postfix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6634" y="2284511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Binary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1363155" y="2255225"/>
              <a:ext cx="599679" cy="159603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85839" y="215928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Prefix</a:t>
              </a:r>
            </a:p>
          </p:txBody>
        </p:sp>
        <p:cxnSp>
          <p:nvCxnSpPr>
            <p:cNvPr id="20" name="Straight Arrow Connector 19"/>
            <p:cNvCxnSpPr>
              <a:endCxn id="8" idx="5"/>
            </p:cNvCxnSpPr>
            <p:nvPr/>
          </p:nvCxnSpPr>
          <p:spPr bwMode="auto">
            <a:xfrm flipH="1" flipV="1">
              <a:off x="2075889" y="1849204"/>
              <a:ext cx="586151" cy="440398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34F679E7-8C1C-456F-802C-04B4868872D4}"/>
              </a:ext>
            </a:extLst>
          </p:cNvPr>
          <p:cNvSpPr/>
          <p:nvPr/>
        </p:nvSpPr>
        <p:spPr bwMode="auto">
          <a:xfrm>
            <a:off x="3409784" y="1579235"/>
            <a:ext cx="418621" cy="334054"/>
          </a:xfrm>
          <a:prstGeom prst="ellips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FA1B2E-7CDB-461B-86B4-188D87817FE5}"/>
              </a:ext>
            </a:extLst>
          </p:cNvPr>
          <p:cNvSpPr txBox="1"/>
          <p:nvPr/>
        </p:nvSpPr>
        <p:spPr>
          <a:xfrm>
            <a:off x="4506740" y="1942599"/>
            <a:ext cx="74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libri" pitchFamily="34" charset="0"/>
              </a:rPr>
              <a:t>Unary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542ECF-2679-4AF9-BF45-F24F412218C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28405" y="1828802"/>
            <a:ext cx="728688" cy="214809"/>
          </a:xfrm>
          <a:prstGeom prst="straightConnector1">
            <a:avLst/>
          </a:prstGeom>
          <a:noFill/>
          <a:ln w="28575" cmpd="sng">
            <a:solidFill>
              <a:srgbClr val="3366FF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E8F5FDC-4ED8-448A-AD46-78A5AE07E715}"/>
              </a:ext>
            </a:extLst>
          </p:cNvPr>
          <p:cNvSpPr/>
          <p:nvPr/>
        </p:nvSpPr>
        <p:spPr bwMode="auto">
          <a:xfrm>
            <a:off x="425669" y="3170351"/>
            <a:ext cx="418621" cy="334054"/>
          </a:xfrm>
          <a:prstGeom prst="ellips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0FCD8E-6153-431F-ABF8-89607534F394}"/>
              </a:ext>
            </a:extLst>
          </p:cNvPr>
          <p:cNvSpPr txBox="1"/>
          <p:nvPr/>
        </p:nvSpPr>
        <p:spPr>
          <a:xfrm>
            <a:off x="1522625" y="3533715"/>
            <a:ext cx="74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libri" pitchFamily="34" charset="0"/>
              </a:rPr>
              <a:t>Binary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9195A5-6225-4E49-ADDD-60731C05935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44290" y="3419918"/>
            <a:ext cx="728688" cy="214809"/>
          </a:xfrm>
          <a:prstGeom prst="straightConnector1">
            <a:avLst/>
          </a:prstGeom>
          <a:noFill/>
          <a:ln w="28575" cmpd="sng">
            <a:solidFill>
              <a:srgbClr val="3366FF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30" grpId="0" animBg="1"/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Referencing a pointer instead of the object it points to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Same effect as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kern="12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size--;</a:t>
            </a: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Rewrite as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kern="12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(*size)--;</a:t>
            </a:r>
            <a:endParaRPr lang="en-GB" dirty="0"/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260619" cy="255672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BinheapDelete(int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*size)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*packet;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packet = binheap[0];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binheap[0]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[*size - 1];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*size--;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Heapify(binheap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*size, 0);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return(packet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72000" y="3810000"/>
            <a:ext cx="4305300" cy="2815004"/>
            <a:chOff x="4572000" y="3810000"/>
            <a:chExt cx="4305300" cy="28150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3810000"/>
              <a:ext cx="4305300" cy="2815004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 bwMode="auto">
            <a:xfrm>
              <a:off x="6096000" y="4180409"/>
              <a:ext cx="304800" cy="228600"/>
            </a:xfrm>
            <a:prstGeom prst="ellipse">
              <a:avLst/>
            </a:prstGeom>
            <a:noFill/>
            <a:ln w="349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3" name="Oval 2"/>
            <p:cNvSpPr/>
            <p:nvPr/>
          </p:nvSpPr>
          <p:spPr bwMode="auto">
            <a:xfrm>
              <a:off x="6019800" y="3993936"/>
              <a:ext cx="304800" cy="228600"/>
            </a:xfrm>
            <a:prstGeom prst="ellipse">
              <a:avLst/>
            </a:prstGeom>
            <a:noFill/>
            <a:ln w="349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75958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Nonexistent Variables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73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Forgetting that local variables disappear when a function returns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14400" y="2310714"/>
            <a:ext cx="2490082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*foo 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&amp;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  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Blocks Multiple Times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Nasty!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805248" y="19812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y&gt;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Freed Blocks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651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Evil!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838200" y="19050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&lt;M;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]++;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Blocks (Memory Leaks)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Slow, long-term killer!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786714" y="2009775"/>
            <a:ext cx="5486400" cy="16192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foo()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return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Blocks (Memory Leaks)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Freeing only part of a data structure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885950"/>
            <a:ext cx="8077200" cy="43624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*next;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*head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= 0;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head-&gt;next = NULL;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&lt;create and manipulate the rest of the list&gt;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free(head)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Dealing With Memory Bugs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Debugger: </a:t>
            </a:r>
            <a:r>
              <a:rPr lang="en-GB" dirty="0" err="1">
                <a:latin typeface="Courier New"/>
                <a:cs typeface="Courier New"/>
              </a:rPr>
              <a:t>gdb</a:t>
            </a:r>
            <a:endParaRPr lang="en-GB" dirty="0"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for finding  bad pointer dereferences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Hard to detect the other memory bugs</a:t>
            </a:r>
          </a:p>
          <a:p>
            <a:pPr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Data structure consistency checker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Runs silently, prints message only on error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 as a probe to zero in on error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Binary translator:  </a:t>
            </a:r>
            <a:r>
              <a:rPr lang="en-GB" dirty="0" err="1">
                <a:latin typeface="Courier New"/>
                <a:cs typeface="Courier New"/>
              </a:rPr>
              <a:t>valgrind</a:t>
            </a:r>
            <a:r>
              <a:rPr lang="en-GB" dirty="0"/>
              <a:t> 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Powerful debugging and analysis technique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Rewrites text section of executable object file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Checks each individual reference at runtime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Bad pointers, overwrites, refs outside of allocated block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err="1"/>
              <a:t>glibc</a:t>
            </a:r>
            <a:r>
              <a:rPr lang="en-GB" dirty="0"/>
              <a:t> </a:t>
            </a:r>
            <a:r>
              <a:rPr lang="en-GB" dirty="0" err="1"/>
              <a:t>malloc</a:t>
            </a:r>
            <a:r>
              <a:rPr lang="en-GB" dirty="0"/>
              <a:t> contains checking code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/>
                <a:cs typeface="Courier New"/>
              </a:rPr>
              <a:t>setenv</a:t>
            </a:r>
            <a:r>
              <a:rPr lang="en-GB" b="1" dirty="0">
                <a:latin typeface="Courier New"/>
                <a:cs typeface="Courier New"/>
              </a:rPr>
              <a:t> MALLOC_CHECK_ 3 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40724" y="458703"/>
            <a:ext cx="6756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Review: Implicit Lists Summary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0266" y="1160463"/>
            <a:ext cx="8307387" cy="5392737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Implementation: very simple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linear time worst case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constant time worst case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even with coalescing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Overhead: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Depends on placement policy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Strategies include first fit, next fit, and best fit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used in practice for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>
                <a:latin typeface="Courier New" pitchFamily="49" charset="0"/>
              </a:rPr>
              <a:t>/free </a:t>
            </a:r>
            <a:r>
              <a:rPr lang="en-GB" dirty="0"/>
              <a:t>because of linear-time allocation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many special purpose applications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However, the concepts of splitting and boundary tag coalescing are general to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allocators</a:t>
            </a:r>
          </a:p>
        </p:txBody>
      </p:sp>
    </p:spTree>
    <p:extLst>
      <p:ext uri="{BB962C8B-B14F-4D97-AF65-F5344CB8AC3E}">
        <p14:creationId xmlns:p14="http://schemas.microsoft.com/office/powerpoint/2010/main" val="29419033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free lists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2721678"/>
            <a:ext cx="71469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625664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2981432" y="1959678"/>
            <a:ext cx="1819168" cy="231374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8387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410"/>
          <p:cNvSpPr txBox="1">
            <a:spLocks noChangeAspect="1" noChangeArrowheads="1"/>
          </p:cNvSpPr>
          <p:nvPr/>
        </p:nvSpPr>
        <p:spPr bwMode="auto">
          <a:xfrm>
            <a:off x="962681" y="1922408"/>
            <a:ext cx="74411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288544" y="2209800"/>
            <a:ext cx="5188456" cy="311019"/>
            <a:chOff x="1288544" y="2209800"/>
            <a:chExt cx="5188456" cy="311019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1288544" y="2216019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22111" y="3962399"/>
            <a:ext cx="5181600" cy="304800"/>
            <a:chOff x="1295400" y="2209800"/>
            <a:chExt cx="5181600" cy="304800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1295400" y="2209800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Freeform 38"/>
          <p:cNvSpPr>
            <a:spLocks/>
          </p:cNvSpPr>
          <p:nvPr/>
        </p:nvSpPr>
        <p:spPr bwMode="auto">
          <a:xfrm>
            <a:off x="2076381" y="3550334"/>
            <a:ext cx="2733568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8"/>
          <p:cNvSpPr>
            <a:spLocks/>
          </p:cNvSpPr>
          <p:nvPr/>
        </p:nvSpPr>
        <p:spPr bwMode="auto">
          <a:xfrm>
            <a:off x="5103805" y="3621689"/>
            <a:ext cx="1677996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1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43779" y="4372761"/>
            <a:ext cx="8307387" cy="1843087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Maintain list(s) of </a:t>
            </a:r>
            <a:r>
              <a:rPr lang="en-GB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blocks, not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Luckily we track only free blocks, so we can use payload area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“next” free block could be anywhere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we need to store forward/back pointers, not just sizes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Still need boundary tags for coalescing</a:t>
            </a:r>
          </a:p>
          <a:p>
            <a:pPr lvl="2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find adjacent blocks according to memory order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16002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600200" y="2133600"/>
            <a:ext cx="1676400" cy="1524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29718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600200" y="3657600"/>
            <a:ext cx="1371599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29718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51054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5105400" y="2895600"/>
            <a:ext cx="16764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64770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5105400" y="3657600"/>
            <a:ext cx="1371599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4770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5105400" y="2133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</a:t>
            </a:r>
            <a:r>
              <a:rPr lang="en-GB" sz="1600" b="1" dirty="0">
                <a:latin typeface="Calibri" pitchFamily="34" charset="0"/>
              </a:rPr>
              <a:t>ext</a:t>
            </a:r>
          </a:p>
        </p:txBody>
      </p:sp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5105400" y="2514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alibri" pitchFamily="34" charset="0"/>
              </a:rPr>
              <a:t>P</a:t>
            </a:r>
            <a:r>
              <a:rPr lang="en-GB" sz="1600" b="1" dirty="0" err="1">
                <a:latin typeface="Calibri" pitchFamily="34" charset="0"/>
              </a:rPr>
              <a:t>rev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71600" y="1307068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Allocated (as before)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38800" y="1295400"/>
            <a:ext cx="60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Free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2712C88-8A46-234C-B0CD-8E23918B603B}"/>
              </a:ext>
            </a:extLst>
          </p:cNvPr>
          <p:cNvCxnSpPr/>
          <p:nvPr/>
        </p:nvCxnSpPr>
        <p:spPr bwMode="auto">
          <a:xfrm>
            <a:off x="1143000" y="3505200"/>
            <a:ext cx="455612" cy="304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C30A4A-5BCE-7543-82DA-21BD3D18A6DB}"/>
              </a:ext>
            </a:extLst>
          </p:cNvPr>
          <p:cNvSpPr txBox="1"/>
          <p:nvPr/>
        </p:nvSpPr>
        <p:spPr>
          <a:xfrm>
            <a:off x="386309" y="3183337"/>
            <a:ext cx="101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Optional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6096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8681" y="1269236"/>
            <a:ext cx="8307387" cy="24368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Logically: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Physically: blocks can be in any order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4953000" y="1981200"/>
            <a:ext cx="1143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2132013" y="2209800"/>
            <a:ext cx="3079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1D6558-6B62-43C4-AB55-898AADAF9C4F}"/>
              </a:ext>
            </a:extLst>
          </p:cNvPr>
          <p:cNvGrpSpPr/>
          <p:nvPr/>
        </p:nvGrpSpPr>
        <p:grpSpPr>
          <a:xfrm>
            <a:off x="1186389" y="3986212"/>
            <a:ext cx="7516841" cy="1728788"/>
            <a:chOff x="1186389" y="3986212"/>
            <a:chExt cx="7516841" cy="1728788"/>
          </a:xfrm>
        </p:grpSpPr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1186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1491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17959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Rectangle 15"/>
            <p:cNvSpPr>
              <a:spLocks noChangeArrowheads="1"/>
            </p:cNvSpPr>
            <p:nvPr/>
          </p:nvSpPr>
          <p:spPr bwMode="auto">
            <a:xfrm>
              <a:off x="2100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60" name="Rectangle 16"/>
            <p:cNvSpPr>
              <a:spLocks noChangeArrowheads="1"/>
            </p:cNvSpPr>
            <p:nvPr/>
          </p:nvSpPr>
          <p:spPr bwMode="auto">
            <a:xfrm>
              <a:off x="24055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61" name="Rectangle 17"/>
            <p:cNvSpPr>
              <a:spLocks noChangeArrowheads="1"/>
            </p:cNvSpPr>
            <p:nvPr/>
          </p:nvSpPr>
          <p:spPr bwMode="auto">
            <a:xfrm>
              <a:off x="27103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Rectangle 18"/>
            <p:cNvSpPr>
              <a:spLocks noChangeArrowheads="1"/>
            </p:cNvSpPr>
            <p:nvPr/>
          </p:nvSpPr>
          <p:spPr bwMode="auto">
            <a:xfrm>
              <a:off x="30151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Rectangle 19"/>
            <p:cNvSpPr>
              <a:spLocks noChangeArrowheads="1"/>
            </p:cNvSpPr>
            <p:nvPr/>
          </p:nvSpPr>
          <p:spPr bwMode="auto">
            <a:xfrm>
              <a:off x="33199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64" name="Rectangle 20"/>
            <p:cNvSpPr>
              <a:spLocks noChangeArrowheads="1"/>
            </p:cNvSpPr>
            <p:nvPr/>
          </p:nvSpPr>
          <p:spPr bwMode="auto">
            <a:xfrm>
              <a:off x="39295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Rectangle 21"/>
            <p:cNvSpPr>
              <a:spLocks noChangeArrowheads="1"/>
            </p:cNvSpPr>
            <p:nvPr/>
          </p:nvSpPr>
          <p:spPr bwMode="auto">
            <a:xfrm>
              <a:off x="4234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Rectangle 22"/>
            <p:cNvSpPr>
              <a:spLocks noChangeArrowheads="1"/>
            </p:cNvSpPr>
            <p:nvPr/>
          </p:nvSpPr>
          <p:spPr bwMode="auto">
            <a:xfrm>
              <a:off x="4539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Rectangle 23"/>
            <p:cNvSpPr>
              <a:spLocks noChangeArrowheads="1"/>
            </p:cNvSpPr>
            <p:nvPr/>
          </p:nvSpPr>
          <p:spPr bwMode="auto">
            <a:xfrm>
              <a:off x="48439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Rectangle 24"/>
            <p:cNvSpPr>
              <a:spLocks noChangeArrowheads="1"/>
            </p:cNvSpPr>
            <p:nvPr/>
          </p:nvSpPr>
          <p:spPr bwMode="auto">
            <a:xfrm>
              <a:off x="5148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48</a:t>
              </a:r>
            </a:p>
          </p:txBody>
        </p:sp>
        <p:sp>
          <p:nvSpPr>
            <p:cNvPr id="6169" name="Rectangle 25"/>
            <p:cNvSpPr>
              <a:spLocks noChangeArrowheads="1"/>
            </p:cNvSpPr>
            <p:nvPr/>
          </p:nvSpPr>
          <p:spPr bwMode="auto">
            <a:xfrm>
              <a:off x="57583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Rectangle 26"/>
            <p:cNvSpPr>
              <a:spLocks noChangeArrowheads="1"/>
            </p:cNvSpPr>
            <p:nvPr/>
          </p:nvSpPr>
          <p:spPr bwMode="auto">
            <a:xfrm>
              <a:off x="3624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48</a:t>
              </a:r>
            </a:p>
          </p:txBody>
        </p:sp>
        <p:sp>
          <p:nvSpPr>
            <p:cNvPr id="6171" name="Rectangle 27"/>
            <p:cNvSpPr>
              <a:spLocks noChangeArrowheads="1"/>
            </p:cNvSpPr>
            <p:nvPr/>
          </p:nvSpPr>
          <p:spPr bwMode="auto">
            <a:xfrm>
              <a:off x="6672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6172" name="Rectangle 28"/>
            <p:cNvSpPr>
              <a:spLocks noChangeArrowheads="1"/>
            </p:cNvSpPr>
            <p:nvPr/>
          </p:nvSpPr>
          <p:spPr bwMode="auto">
            <a:xfrm>
              <a:off x="54535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73" name="Rectangle 29"/>
            <p:cNvSpPr>
              <a:spLocks noChangeArrowheads="1"/>
            </p:cNvSpPr>
            <p:nvPr/>
          </p:nvSpPr>
          <p:spPr bwMode="auto">
            <a:xfrm>
              <a:off x="60631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Rectangle 30"/>
            <p:cNvSpPr>
              <a:spLocks noChangeArrowheads="1"/>
            </p:cNvSpPr>
            <p:nvPr/>
          </p:nvSpPr>
          <p:spPr bwMode="auto">
            <a:xfrm>
              <a:off x="63679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>
              <a:off x="69775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Rectangle 32"/>
            <p:cNvSpPr>
              <a:spLocks noChangeArrowheads="1"/>
            </p:cNvSpPr>
            <p:nvPr/>
          </p:nvSpPr>
          <p:spPr bwMode="auto">
            <a:xfrm>
              <a:off x="7282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Rectangle 33"/>
            <p:cNvSpPr>
              <a:spLocks noChangeArrowheads="1"/>
            </p:cNvSpPr>
            <p:nvPr/>
          </p:nvSpPr>
          <p:spPr bwMode="auto">
            <a:xfrm>
              <a:off x="7587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78" name="Freeform 34"/>
            <p:cNvSpPr>
              <a:spLocks/>
            </p:cNvSpPr>
            <p:nvPr/>
          </p:nvSpPr>
          <p:spPr bwMode="auto">
            <a:xfrm>
              <a:off x="1643589" y="4484687"/>
              <a:ext cx="5181600" cy="558800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968" y="16"/>
                </a:cxn>
                <a:cxn ang="0">
                  <a:pos x="3264" y="256"/>
                </a:cxn>
              </a:cxnLst>
              <a:rect l="0" t="0" r="r" b="b"/>
              <a:pathLst>
                <a:path w="3264" h="352">
                  <a:moveTo>
                    <a:pt x="0" y="352"/>
                  </a:moveTo>
                  <a:cubicBezTo>
                    <a:pt x="712" y="191"/>
                    <a:pt x="1424" y="31"/>
                    <a:pt x="1968" y="16"/>
                  </a:cubicBezTo>
                  <a:cubicBezTo>
                    <a:pt x="2511" y="0"/>
                    <a:pt x="2887" y="128"/>
                    <a:pt x="3264" y="256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Freeform 35"/>
            <p:cNvSpPr>
              <a:spLocks/>
            </p:cNvSpPr>
            <p:nvPr/>
          </p:nvSpPr>
          <p:spPr bwMode="auto">
            <a:xfrm>
              <a:off x="3777189" y="4408487"/>
              <a:ext cx="3352800" cy="635000"/>
            </a:xfrm>
            <a:custGeom>
              <a:avLst/>
              <a:gdLst/>
              <a:ahLst/>
              <a:cxnLst>
                <a:cxn ang="0">
                  <a:pos x="2112" y="400"/>
                </a:cxn>
                <a:cxn ang="0">
                  <a:pos x="1680" y="16"/>
                </a:cxn>
                <a:cxn ang="0">
                  <a:pos x="0" y="304"/>
                </a:cxn>
              </a:cxnLst>
              <a:rect l="0" t="0" r="r" b="b"/>
              <a:pathLst>
                <a:path w="2112" h="400">
                  <a:moveTo>
                    <a:pt x="2112" y="400"/>
                  </a:moveTo>
                  <a:cubicBezTo>
                    <a:pt x="2072" y="216"/>
                    <a:pt x="2032" y="32"/>
                    <a:pt x="1680" y="16"/>
                  </a:cubicBezTo>
                  <a:cubicBezTo>
                    <a:pt x="1328" y="0"/>
                    <a:pt x="280" y="256"/>
                    <a:pt x="0" y="304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Freeform 36"/>
            <p:cNvSpPr>
              <a:spLocks/>
            </p:cNvSpPr>
            <p:nvPr/>
          </p:nvSpPr>
          <p:spPr bwMode="auto">
            <a:xfrm>
              <a:off x="1338789" y="5043487"/>
              <a:ext cx="6096000" cy="671513"/>
            </a:xfrm>
            <a:custGeom>
              <a:avLst/>
              <a:gdLst/>
              <a:ahLst/>
              <a:cxnLst>
                <a:cxn ang="0">
                  <a:pos x="3840" y="0"/>
                </a:cxn>
                <a:cxn ang="0">
                  <a:pos x="3072" y="336"/>
                </a:cxn>
                <a:cxn ang="0">
                  <a:pos x="672" y="384"/>
                </a:cxn>
                <a:cxn ang="0">
                  <a:pos x="0" y="96"/>
                </a:cxn>
              </a:cxnLst>
              <a:rect l="0" t="0" r="r" b="b"/>
              <a:pathLst>
                <a:path w="3840" h="423">
                  <a:moveTo>
                    <a:pt x="3840" y="0"/>
                  </a:moveTo>
                  <a:cubicBezTo>
                    <a:pt x="3719" y="136"/>
                    <a:pt x="3599" y="272"/>
                    <a:pt x="3072" y="336"/>
                  </a:cubicBezTo>
                  <a:cubicBezTo>
                    <a:pt x="2544" y="399"/>
                    <a:pt x="1183" y="423"/>
                    <a:pt x="672" y="384"/>
                  </a:cubicBezTo>
                  <a:cubicBezTo>
                    <a:pt x="160" y="344"/>
                    <a:pt x="80" y="220"/>
                    <a:pt x="0" y="96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Freeform 37"/>
            <p:cNvSpPr>
              <a:spLocks/>
            </p:cNvSpPr>
            <p:nvPr/>
          </p:nvSpPr>
          <p:spPr bwMode="auto">
            <a:xfrm>
              <a:off x="4386789" y="5043487"/>
              <a:ext cx="2438400" cy="481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288"/>
                </a:cxn>
                <a:cxn ang="0">
                  <a:pos x="1536" y="96"/>
                </a:cxn>
              </a:cxnLst>
              <a:rect l="0" t="0" r="r" b="b"/>
              <a:pathLst>
                <a:path w="1536" h="303">
                  <a:moveTo>
                    <a:pt x="0" y="0"/>
                  </a:moveTo>
                  <a:cubicBezTo>
                    <a:pt x="280" y="136"/>
                    <a:pt x="560" y="272"/>
                    <a:pt x="816" y="288"/>
                  </a:cubicBezTo>
                  <a:cubicBezTo>
                    <a:pt x="1071" y="303"/>
                    <a:pt x="1303" y="199"/>
                    <a:pt x="1536" y="96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Text Box 38"/>
            <p:cNvSpPr txBox="1">
              <a:spLocks noChangeArrowheads="1"/>
            </p:cNvSpPr>
            <p:nvPr/>
          </p:nvSpPr>
          <p:spPr bwMode="auto">
            <a:xfrm>
              <a:off x="6826777" y="4205287"/>
              <a:ext cx="1876453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66FF66"/>
                </a:buClr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00B050"/>
                  </a:solidFill>
                  <a:latin typeface="Calibri" pitchFamily="34" charset="0"/>
                  <a:ea typeface="msgothic" charset="0"/>
                  <a:cs typeface="msgothic" charset="0"/>
                </a:rPr>
                <a:t>Forward (next) links</a:t>
              </a:r>
            </a:p>
          </p:txBody>
        </p:sp>
        <p:sp>
          <p:nvSpPr>
            <p:cNvPr id="6183" name="Text Box 39"/>
            <p:cNvSpPr txBox="1">
              <a:spLocks noChangeArrowheads="1"/>
            </p:cNvSpPr>
            <p:nvPr/>
          </p:nvSpPr>
          <p:spPr bwMode="auto">
            <a:xfrm>
              <a:off x="7112527" y="5341937"/>
              <a:ext cx="1572908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0066"/>
                </a:buClr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Back (</a:t>
              </a:r>
              <a:r>
                <a:rPr lang="en-GB" sz="1600" b="1" dirty="0" err="1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prev</a:t>
              </a: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) links</a:t>
              </a:r>
            </a:p>
          </p:txBody>
        </p:sp>
        <p:sp>
          <p:nvSpPr>
            <p:cNvPr id="6185" name="Freeform 41"/>
            <p:cNvSpPr>
              <a:spLocks/>
            </p:cNvSpPr>
            <p:nvPr/>
          </p:nvSpPr>
          <p:spPr bwMode="auto">
            <a:xfrm>
              <a:off x="4081989" y="3986212"/>
              <a:ext cx="3495675" cy="1057275"/>
            </a:xfrm>
            <a:custGeom>
              <a:avLst/>
              <a:gdLst/>
              <a:ahLst/>
              <a:cxnLst>
                <a:cxn ang="0">
                  <a:pos x="0" y="666"/>
                </a:cxn>
                <a:cxn ang="0">
                  <a:pos x="422" y="178"/>
                </a:cxn>
                <a:cxn ang="0">
                  <a:pos x="2202" y="0"/>
                </a:cxn>
              </a:cxnLst>
              <a:rect l="0" t="0" r="r" b="b"/>
              <a:pathLst>
                <a:path w="2202" h="666">
                  <a:moveTo>
                    <a:pt x="0" y="666"/>
                  </a:moveTo>
                  <a:cubicBezTo>
                    <a:pt x="70" y="585"/>
                    <a:pt x="55" y="289"/>
                    <a:pt x="422" y="178"/>
                  </a:cubicBezTo>
                  <a:cubicBezTo>
                    <a:pt x="789" y="67"/>
                    <a:pt x="1831" y="37"/>
                    <a:pt x="2202" y="0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" name="Freeform 42"/>
            <p:cNvSpPr>
              <a:spLocks/>
            </p:cNvSpPr>
            <p:nvPr/>
          </p:nvSpPr>
          <p:spPr bwMode="auto">
            <a:xfrm>
              <a:off x="1186389" y="5043487"/>
              <a:ext cx="762000" cy="457200"/>
            </a:xfrm>
            <a:custGeom>
              <a:avLst/>
              <a:gdLst/>
              <a:ahLst/>
              <a:cxnLst>
                <a:cxn ang="0">
                  <a:pos x="480" y="0"/>
                </a:cxn>
                <a:cxn ang="0">
                  <a:pos x="336" y="240"/>
                </a:cxn>
                <a:cxn ang="0">
                  <a:pos x="0" y="288"/>
                </a:cxn>
              </a:cxnLst>
              <a:rect l="0" t="0" r="r" b="b"/>
              <a:pathLst>
                <a:path w="480" h="288">
                  <a:moveTo>
                    <a:pt x="480" y="0"/>
                  </a:moveTo>
                  <a:cubicBezTo>
                    <a:pt x="448" y="96"/>
                    <a:pt x="416" y="192"/>
                    <a:pt x="336" y="240"/>
                  </a:cubicBezTo>
                  <a:cubicBezTo>
                    <a:pt x="256" y="288"/>
                    <a:pt x="128" y="288"/>
                    <a:pt x="0" y="288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Text Box 43"/>
            <p:cNvSpPr txBox="1">
              <a:spLocks noChangeArrowheads="1"/>
            </p:cNvSpPr>
            <p:nvPr/>
          </p:nvSpPr>
          <p:spPr bwMode="auto">
            <a:xfrm>
              <a:off x="1624539" y="4581525"/>
              <a:ext cx="306792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A</a:t>
              </a:r>
            </a:p>
          </p:txBody>
        </p:sp>
        <p:sp>
          <p:nvSpPr>
            <p:cNvPr id="6188" name="Text Box 44"/>
            <p:cNvSpPr txBox="1">
              <a:spLocks noChangeArrowheads="1"/>
            </p:cNvSpPr>
            <p:nvPr/>
          </p:nvSpPr>
          <p:spPr bwMode="auto">
            <a:xfrm>
              <a:off x="7207777" y="4586287"/>
              <a:ext cx="297174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B</a:t>
              </a:r>
            </a:p>
          </p:txBody>
        </p:sp>
        <p:sp>
          <p:nvSpPr>
            <p:cNvPr id="6189" name="Text Box 45"/>
            <p:cNvSpPr txBox="1">
              <a:spLocks noChangeArrowheads="1"/>
            </p:cNvSpPr>
            <p:nvPr/>
          </p:nvSpPr>
          <p:spPr bwMode="auto">
            <a:xfrm>
              <a:off x="4386789" y="5197475"/>
              <a:ext cx="290762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C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0" name="Rectangle 72"/>
          <p:cNvSpPr>
            <a:spLocks noChangeArrowheads="1"/>
          </p:cNvSpPr>
          <p:nvPr/>
        </p:nvSpPr>
        <p:spPr bwMode="auto">
          <a:xfrm>
            <a:off x="487480" y="1377950"/>
            <a:ext cx="7607300" cy="2003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69312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Allocating From Explicit Free Lists</a:t>
            </a: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2567105" y="2227263"/>
            <a:ext cx="36576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2567103" y="1541465"/>
            <a:ext cx="762001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2567105" y="2913063"/>
            <a:ext cx="7620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Oval 32"/>
          <p:cNvSpPr>
            <a:spLocks noChangeArrowheads="1"/>
          </p:cNvSpPr>
          <p:nvPr/>
        </p:nvSpPr>
        <p:spPr bwMode="auto">
          <a:xfrm>
            <a:off x="2643305" y="23034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2719505" y="23796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2" name="Oval 34"/>
          <p:cNvSpPr>
            <a:spLocks noChangeArrowheads="1"/>
          </p:cNvSpPr>
          <p:nvPr/>
        </p:nvSpPr>
        <p:spPr bwMode="auto">
          <a:xfrm>
            <a:off x="2643305" y="16176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2719505" y="16938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4" name="Oval 36"/>
          <p:cNvSpPr>
            <a:spLocks noChangeArrowheads="1"/>
          </p:cNvSpPr>
          <p:nvPr/>
        </p:nvSpPr>
        <p:spPr bwMode="auto">
          <a:xfrm flipV="1">
            <a:off x="2948105" y="29876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 flipV="1">
            <a:off x="3024305" y="25288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6" name="Oval 38"/>
          <p:cNvSpPr>
            <a:spLocks noChangeArrowheads="1"/>
          </p:cNvSpPr>
          <p:nvPr/>
        </p:nvSpPr>
        <p:spPr bwMode="auto">
          <a:xfrm flipV="1">
            <a:off x="2948105" y="23018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 flipV="1">
            <a:off x="3024305" y="18430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27" name="Oval 59"/>
          <p:cNvSpPr>
            <a:spLocks noChangeArrowheads="1"/>
          </p:cNvSpPr>
          <p:nvPr/>
        </p:nvSpPr>
        <p:spPr bwMode="auto">
          <a:xfrm>
            <a:off x="2643305" y="29892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0" name="Oval 62"/>
          <p:cNvSpPr>
            <a:spLocks noChangeArrowheads="1"/>
          </p:cNvSpPr>
          <p:nvPr/>
        </p:nvSpPr>
        <p:spPr bwMode="auto">
          <a:xfrm flipV="1">
            <a:off x="2948105" y="16160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1" name="Text Box 63"/>
          <p:cNvSpPr txBox="1">
            <a:spLocks noChangeArrowheads="1"/>
          </p:cNvSpPr>
          <p:nvPr/>
        </p:nvSpPr>
        <p:spPr bwMode="auto">
          <a:xfrm>
            <a:off x="552097" y="1371600"/>
            <a:ext cx="93249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3329104" y="1465265"/>
            <a:ext cx="3048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3329105" y="2836863"/>
            <a:ext cx="304800" cy="457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87480" y="3649663"/>
            <a:ext cx="7607300" cy="2828925"/>
            <a:chOff x="487480" y="3649663"/>
            <a:chExt cx="7607300" cy="2828925"/>
          </a:xfrm>
        </p:grpSpPr>
        <p:sp>
          <p:nvSpPr>
            <p:cNvPr id="7241" name="Rectangle 73"/>
            <p:cNvSpPr>
              <a:spLocks noChangeArrowheads="1"/>
            </p:cNvSpPr>
            <p:nvPr/>
          </p:nvSpPr>
          <p:spPr bwMode="auto">
            <a:xfrm>
              <a:off x="487480" y="3649663"/>
              <a:ext cx="7607300" cy="28289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" name="Rectangle 3"/>
            <p:cNvSpPr>
              <a:spLocks noChangeArrowheads="1"/>
            </p:cNvSpPr>
            <p:nvPr/>
          </p:nvSpPr>
          <p:spPr bwMode="auto">
            <a:xfrm>
              <a:off x="2567105" y="5181600"/>
              <a:ext cx="762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2567104" y="3810000"/>
              <a:ext cx="761999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Oval 42"/>
            <p:cNvSpPr>
              <a:spLocks noChangeArrowheads="1"/>
            </p:cNvSpPr>
            <p:nvPr/>
          </p:nvSpPr>
          <p:spPr bwMode="auto">
            <a:xfrm>
              <a:off x="1576505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flipV="1">
              <a:off x="1652705" y="4799013"/>
              <a:ext cx="914400" cy="1374775"/>
            </a:xfrm>
            <a:prstGeom prst="line">
              <a:avLst/>
            </a:prstGeom>
            <a:noFill/>
            <a:ln w="57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Rectangle 46"/>
            <p:cNvSpPr>
              <a:spLocks noChangeArrowheads="1"/>
            </p:cNvSpPr>
            <p:nvPr/>
          </p:nvSpPr>
          <p:spPr bwMode="auto">
            <a:xfrm>
              <a:off x="4395905" y="4495800"/>
              <a:ext cx="1828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Rectangle 50"/>
            <p:cNvSpPr>
              <a:spLocks noChangeArrowheads="1"/>
            </p:cNvSpPr>
            <p:nvPr/>
          </p:nvSpPr>
          <p:spPr bwMode="auto">
            <a:xfrm>
              <a:off x="2567105" y="4495800"/>
              <a:ext cx="1828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2" name="Oval 54"/>
            <p:cNvSpPr>
              <a:spLocks noChangeArrowheads="1"/>
            </p:cNvSpPr>
            <p:nvPr/>
          </p:nvSpPr>
          <p:spPr bwMode="auto">
            <a:xfrm>
              <a:off x="4472105" y="45720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Oval 55"/>
            <p:cNvSpPr>
              <a:spLocks noChangeArrowheads="1"/>
            </p:cNvSpPr>
            <p:nvPr/>
          </p:nvSpPr>
          <p:spPr bwMode="auto">
            <a:xfrm>
              <a:off x="2643305" y="38862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4" name="Oval 56"/>
            <p:cNvSpPr>
              <a:spLocks noChangeArrowheads="1"/>
            </p:cNvSpPr>
            <p:nvPr/>
          </p:nvSpPr>
          <p:spPr bwMode="auto">
            <a:xfrm flipV="1">
              <a:off x="2948105" y="5257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8" name="Oval 60"/>
            <p:cNvSpPr>
              <a:spLocks noChangeArrowheads="1"/>
            </p:cNvSpPr>
            <p:nvPr/>
          </p:nvSpPr>
          <p:spPr bwMode="auto">
            <a:xfrm>
              <a:off x="2643305" y="5257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" name="Oval 61"/>
            <p:cNvSpPr>
              <a:spLocks noChangeArrowheads="1"/>
            </p:cNvSpPr>
            <p:nvPr/>
          </p:nvSpPr>
          <p:spPr bwMode="auto">
            <a:xfrm flipV="1">
              <a:off x="2948105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2" name="Text Box 64"/>
            <p:cNvSpPr txBox="1">
              <a:spLocks noChangeArrowheads="1"/>
            </p:cNvSpPr>
            <p:nvPr/>
          </p:nvSpPr>
          <p:spPr bwMode="auto">
            <a:xfrm>
              <a:off x="552097" y="3657600"/>
              <a:ext cx="740459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  <p:sp>
          <p:nvSpPr>
            <p:cNvPr id="7233" name="Oval 65"/>
            <p:cNvSpPr>
              <a:spLocks noChangeArrowheads="1"/>
            </p:cNvSpPr>
            <p:nvPr/>
          </p:nvSpPr>
          <p:spPr bwMode="auto">
            <a:xfrm flipV="1">
              <a:off x="4776905" y="4572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4" name="Freeform 66"/>
            <p:cNvSpPr>
              <a:spLocks/>
            </p:cNvSpPr>
            <p:nvPr/>
          </p:nvSpPr>
          <p:spPr bwMode="auto">
            <a:xfrm>
              <a:off x="2719505" y="3962400"/>
              <a:ext cx="182880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3" y="197"/>
                </a:cxn>
                <a:cxn ang="0">
                  <a:pos x="965" y="207"/>
                </a:cxn>
                <a:cxn ang="0">
                  <a:pos x="1152" y="336"/>
                </a:cxn>
              </a:cxnLst>
              <a:rect l="0" t="0" r="r" b="b"/>
              <a:pathLst>
                <a:path w="1152" h="336">
                  <a:moveTo>
                    <a:pt x="0" y="0"/>
                  </a:moveTo>
                  <a:cubicBezTo>
                    <a:pt x="50" y="33"/>
                    <a:pt x="142" y="163"/>
                    <a:pt x="303" y="197"/>
                  </a:cubicBezTo>
                  <a:cubicBezTo>
                    <a:pt x="464" y="231"/>
                    <a:pt x="824" y="184"/>
                    <a:pt x="965" y="207"/>
                  </a:cubicBezTo>
                  <a:cubicBezTo>
                    <a:pt x="1106" y="230"/>
                    <a:pt x="1113" y="309"/>
                    <a:pt x="1152" y="336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5" name="Freeform 67"/>
            <p:cNvSpPr>
              <a:spLocks/>
            </p:cNvSpPr>
            <p:nvPr/>
          </p:nvSpPr>
          <p:spPr bwMode="auto">
            <a:xfrm flipH="1">
              <a:off x="2719505" y="4648200"/>
              <a:ext cx="182880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3" y="197"/>
                </a:cxn>
                <a:cxn ang="0">
                  <a:pos x="965" y="207"/>
                </a:cxn>
                <a:cxn ang="0">
                  <a:pos x="1152" y="336"/>
                </a:cxn>
              </a:cxnLst>
              <a:rect l="0" t="0" r="r" b="b"/>
              <a:pathLst>
                <a:path w="1152" h="336">
                  <a:moveTo>
                    <a:pt x="0" y="0"/>
                  </a:moveTo>
                  <a:cubicBezTo>
                    <a:pt x="50" y="33"/>
                    <a:pt x="142" y="163"/>
                    <a:pt x="303" y="197"/>
                  </a:cubicBezTo>
                  <a:cubicBezTo>
                    <a:pt x="464" y="231"/>
                    <a:pt x="824" y="184"/>
                    <a:pt x="965" y="207"/>
                  </a:cubicBezTo>
                  <a:cubicBezTo>
                    <a:pt x="1106" y="230"/>
                    <a:pt x="1113" y="309"/>
                    <a:pt x="1152" y="336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8" name="Text Box 70"/>
            <p:cNvSpPr txBox="1">
              <a:spLocks noChangeArrowheads="1"/>
            </p:cNvSpPr>
            <p:nvPr/>
          </p:nvSpPr>
          <p:spPr bwMode="auto">
            <a:xfrm>
              <a:off x="1762243" y="5972175"/>
              <a:ext cx="212013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ourier New" pitchFamily="49" charset="0"/>
                  <a:ea typeface="msgothic" charset="0"/>
                  <a:cs typeface="msgothic" charset="0"/>
                </a:rPr>
                <a:t>= malloc(…)</a:t>
              </a:r>
            </a:p>
          </p:txBody>
        </p:sp>
        <p:sp>
          <p:nvSpPr>
            <p:cNvPr id="7239" name="Text Box 71"/>
            <p:cNvSpPr txBox="1">
              <a:spLocks noChangeArrowheads="1"/>
            </p:cNvSpPr>
            <p:nvPr/>
          </p:nvSpPr>
          <p:spPr bwMode="auto">
            <a:xfrm>
              <a:off x="6086043" y="3657600"/>
              <a:ext cx="196746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(with splitting)</a:t>
              </a:r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3329105" y="3733800"/>
              <a:ext cx="304800" cy="4572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7" name="Freeform 69"/>
            <p:cNvSpPr>
              <a:spLocks/>
            </p:cNvSpPr>
            <p:nvPr/>
          </p:nvSpPr>
          <p:spPr bwMode="auto">
            <a:xfrm>
              <a:off x="3176704" y="4038600"/>
              <a:ext cx="1684339" cy="596900"/>
            </a:xfrm>
            <a:custGeom>
              <a:avLst/>
              <a:gdLst/>
              <a:ahLst/>
              <a:cxnLst>
                <a:cxn ang="0">
                  <a:pos x="965" y="424"/>
                </a:cxn>
                <a:cxn ang="0">
                  <a:pos x="758" y="126"/>
                </a:cxn>
                <a:cxn ang="0">
                  <a:pos x="263" y="76"/>
                </a:cxn>
                <a:cxn ang="0">
                  <a:pos x="0" y="0"/>
                </a:cxn>
              </a:cxnLst>
              <a:rect l="0" t="0" r="r" b="b"/>
              <a:pathLst>
                <a:path w="965" h="424">
                  <a:moveTo>
                    <a:pt x="965" y="424"/>
                  </a:moveTo>
                  <a:cubicBezTo>
                    <a:pt x="930" y="374"/>
                    <a:pt x="875" y="184"/>
                    <a:pt x="758" y="126"/>
                  </a:cubicBezTo>
                  <a:cubicBezTo>
                    <a:pt x="641" y="68"/>
                    <a:pt x="389" y="97"/>
                    <a:pt x="263" y="76"/>
                  </a:cubicBezTo>
                  <a:cubicBezTo>
                    <a:pt x="137" y="55"/>
                    <a:pt x="55" y="16"/>
                    <a:pt x="0" y="0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3329105" y="5105400"/>
              <a:ext cx="304800" cy="4572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6" name="Freeform 68"/>
            <p:cNvSpPr>
              <a:spLocks/>
            </p:cNvSpPr>
            <p:nvPr/>
          </p:nvSpPr>
          <p:spPr bwMode="auto">
            <a:xfrm>
              <a:off x="3024305" y="4800600"/>
              <a:ext cx="1828800" cy="533400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318" y="184"/>
                </a:cxn>
                <a:cxn ang="0">
                  <a:pos x="955" y="154"/>
                </a:cxn>
                <a:cxn ang="0">
                  <a:pos x="1152" y="0"/>
                </a:cxn>
              </a:cxnLst>
              <a:rect l="0" t="0" r="r" b="b"/>
              <a:pathLst>
                <a:path w="1152" h="336">
                  <a:moveTo>
                    <a:pt x="0" y="336"/>
                  </a:moveTo>
                  <a:cubicBezTo>
                    <a:pt x="53" y="311"/>
                    <a:pt x="159" y="214"/>
                    <a:pt x="318" y="184"/>
                  </a:cubicBezTo>
                  <a:cubicBezTo>
                    <a:pt x="477" y="154"/>
                    <a:pt x="816" y="185"/>
                    <a:pt x="955" y="154"/>
                  </a:cubicBezTo>
                  <a:cubicBezTo>
                    <a:pt x="1094" y="123"/>
                    <a:pt x="1111" y="32"/>
                    <a:pt x="1152" y="0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243864" y="106680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17010</TotalTime>
  <Words>2473</Words>
  <Application>Microsoft Office PowerPoint</Application>
  <PresentationFormat>On-screen Show (4:3)</PresentationFormat>
  <Paragraphs>530</Paragraphs>
  <Slides>39</Slides>
  <Notes>37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54" baseType="lpstr">
      <vt:lpstr>Arial</vt:lpstr>
      <vt:lpstr>Arial Narrow</vt:lpstr>
      <vt:lpstr>Calibri</vt:lpstr>
      <vt:lpstr>Cambria Math</vt:lpstr>
      <vt:lpstr>Consolas</vt:lpstr>
      <vt:lpstr>Courier New</vt:lpstr>
      <vt:lpstr>Helvetica</vt:lpstr>
      <vt:lpstr>Noto Sans Symbols</vt:lpstr>
      <vt:lpstr>Times New Roman</vt:lpstr>
      <vt:lpstr>Wingdings</vt:lpstr>
      <vt:lpstr>Wingdings 2</vt:lpstr>
      <vt:lpstr>template2007</vt:lpstr>
      <vt:lpstr>3_template2007</vt:lpstr>
      <vt:lpstr>1_template2007</vt:lpstr>
      <vt:lpstr>2_template2007</vt:lpstr>
      <vt:lpstr>Dynamic Memory Allocation:  Advanced Concepts  15-213/15-513: Introduction to Computer Systems 14th Lecture, June 15, 2023</vt:lpstr>
      <vt:lpstr>Review: Dynamic Memory Allocation </vt:lpstr>
      <vt:lpstr>Review: Keeping Track of Free Blocks</vt:lpstr>
      <vt:lpstr>Review: Implicit Lists Summary</vt:lpstr>
      <vt:lpstr>Today</vt:lpstr>
      <vt:lpstr>Keeping Track of Free Blocks</vt:lpstr>
      <vt:lpstr>Explicit Free Lists</vt:lpstr>
      <vt:lpstr>Explicit Free Lists</vt:lpstr>
      <vt:lpstr>Allocating From Explicit Free Lists</vt:lpstr>
      <vt:lpstr>Freeing With Explicit Free Lists</vt:lpstr>
      <vt:lpstr>Freeing With a LIFO Policy (Case 1)</vt:lpstr>
      <vt:lpstr>Freeing With a LIFO Policy (Case 2)</vt:lpstr>
      <vt:lpstr>Freeing With a LIFO Policy (Case 3)</vt:lpstr>
      <vt:lpstr>Freeing With a LIFO Policy (Case 4)</vt:lpstr>
      <vt:lpstr>Some Advice: An Implementation Trick</vt:lpstr>
      <vt:lpstr>Explicit List Summary</vt:lpstr>
      <vt:lpstr>Today</vt:lpstr>
      <vt:lpstr>Segregated List (Seglist) Allocators</vt:lpstr>
      <vt:lpstr>Seglist Allocator</vt:lpstr>
      <vt:lpstr>Seglist Allocator (cont.)</vt:lpstr>
      <vt:lpstr>More Info on Allocators</vt:lpstr>
      <vt:lpstr>Quiz</vt:lpstr>
      <vt:lpstr>Today</vt:lpstr>
      <vt:lpstr>Memory-Related Perils and Pitfalls</vt:lpstr>
      <vt:lpstr>Dereferencing Bad Pointers</vt:lpstr>
      <vt:lpstr>Reading Uninitialized Memory</vt:lpstr>
      <vt:lpstr>Overwriting Memory</vt:lpstr>
      <vt:lpstr>Overwriting Memory</vt:lpstr>
      <vt:lpstr>Overwriting Memory</vt:lpstr>
      <vt:lpstr>Overwriting Memory</vt:lpstr>
      <vt:lpstr>Overwriting Memory</vt:lpstr>
      <vt:lpstr>C operators</vt:lpstr>
      <vt:lpstr>Overwriting Memory</vt:lpstr>
      <vt:lpstr>Referencing Nonexistent Variables</vt:lpstr>
      <vt:lpstr>Freeing Blocks Multiple Times</vt:lpstr>
      <vt:lpstr>Referencing Freed Blocks</vt:lpstr>
      <vt:lpstr>Failing to Free Blocks (Memory Leaks)</vt:lpstr>
      <vt:lpstr>Failing to Free Blocks (Memory Leaks)</vt:lpstr>
      <vt:lpstr>Dealing With Memory Bugs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Brian Railing</cp:lastModifiedBy>
  <cp:revision>743</cp:revision>
  <cp:lastPrinted>2016-11-01T18:34:42Z</cp:lastPrinted>
  <dcterms:created xsi:type="dcterms:W3CDTF">2012-11-01T14:52:42Z</dcterms:created>
  <dcterms:modified xsi:type="dcterms:W3CDTF">2023-06-15T17:20:43Z</dcterms:modified>
</cp:coreProperties>
</file>