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42" r:id="rId2"/>
    <p:sldId id="1251" r:id="rId3"/>
    <p:sldId id="1159" r:id="rId4"/>
    <p:sldId id="1200" r:id="rId5"/>
    <p:sldId id="1201" r:id="rId6"/>
    <p:sldId id="1202" r:id="rId7"/>
    <p:sldId id="1203" r:id="rId8"/>
    <p:sldId id="1204" r:id="rId9"/>
    <p:sldId id="1242" r:id="rId10"/>
    <p:sldId id="1205" r:id="rId11"/>
    <p:sldId id="1206" r:id="rId12"/>
    <p:sldId id="1207" r:id="rId13"/>
    <p:sldId id="1168" r:id="rId14"/>
    <p:sldId id="1169" r:id="rId15"/>
    <p:sldId id="1170" r:id="rId16"/>
    <p:sldId id="1196" r:id="rId17"/>
    <p:sldId id="1241" r:id="rId18"/>
    <p:sldId id="1235" r:id="rId19"/>
    <p:sldId id="1178" r:id="rId20"/>
    <p:sldId id="1179" r:id="rId21"/>
    <p:sldId id="1180" r:id="rId22"/>
    <p:sldId id="1245" r:id="rId23"/>
    <p:sldId id="1199" r:id="rId24"/>
    <p:sldId id="1240" r:id="rId25"/>
    <p:sldId id="1247" r:id="rId26"/>
    <p:sldId id="1250" r:id="rId27"/>
    <p:sldId id="1172" r:id="rId28"/>
    <p:sldId id="1173" r:id="rId29"/>
    <p:sldId id="1176" r:id="rId30"/>
    <p:sldId id="1187" r:id="rId31"/>
    <p:sldId id="1252" r:id="rId32"/>
    <p:sldId id="1243" r:id="rId33"/>
  </p:sldIdLst>
  <p:sldSz cx="9144000" cy="6858000" type="screen4x3"/>
  <p:notesSz cx="7302500" cy="9586913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2" autoAdjust="0"/>
    <p:restoredTop sz="87322" autoAdjust="0"/>
  </p:normalViewPr>
  <p:slideViewPr>
    <p:cSldViewPr snapToObjects="1">
      <p:cViewPr varScale="1">
        <p:scale>
          <a:sx n="67" d="100"/>
          <a:sy n="67" d="100"/>
        </p:scale>
        <p:origin x="942" y="60"/>
      </p:cViewPr>
      <p:guideLst>
        <p:guide orient="horz" pos="2160"/>
        <p:guide pos="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6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48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53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2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52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9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57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99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</a:t>
            </a:r>
          </a:p>
          <a:p>
            <a:endParaRPr lang="en-US" dirty="0"/>
          </a:p>
          <a:p>
            <a:r>
              <a:rPr lang="en-US" dirty="0" err="1"/>
              <a:t>incr</a:t>
            </a:r>
            <a:r>
              <a:rPr lang="en-US" dirty="0"/>
              <a:t>, foo, main, </a:t>
            </a:r>
            <a:r>
              <a:rPr lang="en-US" dirty="0" err="1"/>
              <a:t>printf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actually make a case for “%d\n”: it’s a global</a:t>
            </a:r>
            <a:r>
              <a:rPr lang="en-US" baseline="0" dirty="0"/>
              <a:t> constant string (in read only section) so it will have a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21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Try:</a:t>
            </a:r>
          </a:p>
          <a:p>
            <a:endParaRPr lang="en-US"/>
          </a:p>
          <a:p>
            <a:r>
              <a:rPr lang="en-US" err="1"/>
              <a:t>objdump</a:t>
            </a:r>
            <a:r>
              <a:rPr lang="en-US" baseline="0"/>
              <a:t> –t static-</a:t>
            </a:r>
            <a:r>
              <a:rPr lang="en-US" baseline="0" err="1"/>
              <a:t>local.o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static-</a:t>
            </a:r>
            <a:r>
              <a:rPr lang="en-US" baseline="0" err="1"/>
              <a:t>local.o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6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If you are not aware of these rules, you can run into very nasty,</a:t>
            </a:r>
            <a:r>
              <a:rPr lang="en-US" baseline="0"/>
              <a:t> difficult problems.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8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 err="1"/>
              <a:t>objdump</a:t>
            </a:r>
            <a:r>
              <a:rPr lang="en-US" baseline="0" dirty="0"/>
              <a:t> –t mismatch-</a:t>
            </a:r>
            <a:r>
              <a:rPr lang="en-US" baseline="0" dirty="0" err="1"/>
              <a:t>main.o</a:t>
            </a:r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–t mismatch-</a:t>
            </a:r>
            <a:r>
              <a:rPr lang="en-US" baseline="0" dirty="0" err="1"/>
              <a:t>variable.o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83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96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69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7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System code including code</a:t>
            </a:r>
            <a:r>
              <a:rPr lang="en-US" baseline="0"/>
              <a:t> that runs before and after main.  Sets up </a:t>
            </a:r>
            <a:r>
              <a:rPr lang="en-US" baseline="0" err="1"/>
              <a:t>argc</a:t>
            </a:r>
            <a:r>
              <a:rPr lang="en-US" baseline="0"/>
              <a:t>/v and takes the return value</a:t>
            </a:r>
          </a:p>
          <a:p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prog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generates LOTS of stuff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1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What are the </a:t>
            </a:r>
            <a:r>
              <a:rPr lang="en-US" err="1"/>
              <a:t>globals</a:t>
            </a:r>
            <a:r>
              <a:rPr lang="en-US"/>
              <a:t>?  Where are they (address / section)?</a:t>
            </a:r>
            <a:r>
              <a:rPr lang="en-US" baseline="0"/>
              <a:t>  … Then click.</a:t>
            </a:r>
          </a:p>
          <a:p>
            <a:endParaRPr lang="en-US" baseline="0"/>
          </a:p>
          <a:p>
            <a:r>
              <a:rPr lang="en-US" baseline="0"/>
              <a:t>PC32, PC relative to next RIP – 0x4 for the offset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4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1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…</a:t>
            </a:r>
          </a:p>
          <a:p>
            <a:r>
              <a:rPr lang="en-US"/>
              <a:t>Large heap in the high addresses (</a:t>
            </a:r>
            <a:r>
              <a:rPr lang="en-US" err="1"/>
              <a:t>mmap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607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5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5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Try:</a:t>
            </a:r>
          </a:p>
          <a:p>
            <a:endParaRPr lang="en-US"/>
          </a:p>
          <a:p>
            <a:r>
              <a:rPr lang="en-US" err="1"/>
              <a:t>objdump</a:t>
            </a:r>
            <a:r>
              <a:rPr lang="en-US" baseline="0"/>
              <a:t> –t </a:t>
            </a:r>
            <a:r>
              <a:rPr lang="en-US" baseline="0" err="1"/>
              <a:t>main.o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sum.o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1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>
                <a:latin typeface="Calibri" pitchFamily="34" charset="0"/>
              </a:rPr>
              <a:t>Bryant</a:t>
            </a:r>
            <a:r>
              <a:rPr lang="en-US" sz="1000" b="0" i="0" baseline="0">
                <a:latin typeface="Calibri" pitchFamily="34" charset="0"/>
              </a:rPr>
              <a:t> and </a:t>
            </a:r>
            <a:r>
              <a:rPr lang="en-US" sz="1000" b="0" i="0" baseline="0" err="1">
                <a:latin typeface="Calibri" pitchFamily="34" charset="0"/>
              </a:rPr>
              <a:t>O’Hallaron</a:t>
            </a:r>
            <a:r>
              <a:rPr lang="en-US" sz="1000" b="0" i="0" baseline="0">
                <a:latin typeface="Calibri" pitchFamily="34" charset="0"/>
              </a:rPr>
              <a:t>, Computer Systems: A Programmer’s Perspective, Third Edition</a:t>
            </a:r>
            <a:endParaRPr lang="en-US" sz="1000" b="0" i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213/activities/linking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Linking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15-213/15-513: Introduction to Computer Systems</a:t>
            </a:r>
            <a:br>
              <a:rPr lang="en-US" sz="2000" b="0" dirty="0"/>
            </a:br>
            <a:r>
              <a:rPr lang="en-US" sz="2000" b="0" dirty="0"/>
              <a:t>15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June 23,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1AA874-5F90-D180-6AD8-2C192D4A3DFD}"/>
              </a:ext>
            </a:extLst>
          </p:cNvPr>
          <p:cNvSpPr txBox="1"/>
          <p:nvPr/>
        </p:nvSpPr>
        <p:spPr>
          <a:xfrm>
            <a:off x="685800" y="4382815"/>
            <a:ext cx="46114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Instructors: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Brian Railing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Linkers Do? (cont’d)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2: Relocation</a:t>
            </a:r>
          </a:p>
          <a:p>
            <a:pPr lvl="1"/>
            <a:endParaRPr lang="en-US"/>
          </a:p>
          <a:p>
            <a:pPr lvl="1"/>
            <a:r>
              <a:rPr lang="en-US"/>
              <a:t>Merges separate code and data sections into single sections</a:t>
            </a:r>
          </a:p>
          <a:p>
            <a:pPr lvl="1"/>
            <a:endParaRPr lang="en-US"/>
          </a:p>
          <a:p>
            <a:pPr lvl="1"/>
            <a:r>
              <a:rPr lang="en-US"/>
              <a:t>Relocates symbols from their relative locations in the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o</a:t>
            </a:r>
            <a:r>
              <a:rPr lang="en-US"/>
              <a:t> files to their final absolute memory locations in the executable.</a:t>
            </a:r>
          </a:p>
          <a:p>
            <a:pPr lvl="1"/>
            <a:endParaRPr lang="en-US"/>
          </a:p>
          <a:p>
            <a:pPr lvl="1"/>
            <a:r>
              <a:rPr lang="en-US"/>
              <a:t>Updates all references to these symbols to reflect their new positions.</a:t>
            </a:r>
          </a:p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itchFamily="34" charset="0"/>
              </a:rPr>
              <a:t>Let’s look at these two steps in more detail….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Kinds of Object Files (Modules)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Relocatable object file (</a:t>
            </a:r>
            <a:r>
              <a:rPr lang="en-US">
                <a:latin typeface="Courier New"/>
                <a:cs typeface="Courier New"/>
              </a:rPr>
              <a:t>.o</a:t>
            </a:r>
            <a:r>
              <a:rPr lang="en-US"/>
              <a:t> file)</a:t>
            </a:r>
          </a:p>
          <a:p>
            <a:pPr lvl="1"/>
            <a:r>
              <a:rPr lang="en-US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/>
              <a:t>Each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o</a:t>
            </a:r>
            <a:r>
              <a:rPr lang="en-US"/>
              <a:t> file is produced from exactly one source (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c</a:t>
            </a:r>
            <a:r>
              <a:rPr lang="en-US"/>
              <a:t>) file</a:t>
            </a:r>
          </a:p>
          <a:p>
            <a:endParaRPr lang="en-US"/>
          </a:p>
          <a:p>
            <a:r>
              <a:rPr lang="en-US"/>
              <a:t>Executable object file (</a:t>
            </a:r>
            <a:r>
              <a:rPr lang="en-US" err="1">
                <a:latin typeface="Courier New"/>
                <a:cs typeface="Courier New"/>
              </a:rPr>
              <a:t>a.out</a:t>
            </a:r>
            <a:r>
              <a:rPr lang="en-US"/>
              <a:t> file)</a:t>
            </a:r>
          </a:p>
          <a:p>
            <a:pPr lvl="1"/>
            <a:r>
              <a:rPr lang="en-US"/>
              <a:t>Contains code and data in a form that can be copied directly into memory and then executed.</a:t>
            </a:r>
          </a:p>
          <a:p>
            <a:endParaRPr lang="en-US"/>
          </a:p>
          <a:p>
            <a:r>
              <a:rPr lang="en-US"/>
              <a:t>Shared object file (</a:t>
            </a:r>
            <a:r>
              <a:rPr lang="en-US">
                <a:latin typeface="Courier New"/>
                <a:cs typeface="Courier New"/>
              </a:rPr>
              <a:t>.so </a:t>
            </a:r>
            <a:r>
              <a:rPr lang="en-US"/>
              <a:t>file)</a:t>
            </a:r>
          </a:p>
          <a:p>
            <a:pPr lvl="1"/>
            <a:r>
              <a:rPr lang="en-US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/>
              <a:t>Called </a:t>
            </a:r>
            <a:r>
              <a:rPr lang="en-US" i="1"/>
              <a:t>Dynamic Link Libraries</a:t>
            </a:r>
            <a:r>
              <a:rPr lang="en-US"/>
              <a:t> (DLLs) by Windows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Executable and Linkable Format (ELF)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binary format for object files</a:t>
            </a:r>
          </a:p>
          <a:p>
            <a:endParaRPr lang="en-US"/>
          </a:p>
          <a:p>
            <a:r>
              <a:rPr lang="en-US"/>
              <a:t>One unified format for </a:t>
            </a:r>
          </a:p>
          <a:p>
            <a:pPr lvl="1"/>
            <a:r>
              <a:rPr lang="en-US"/>
              <a:t>Relocatable object files (</a:t>
            </a:r>
            <a:r>
              <a:rPr lang="en-US">
                <a:latin typeface="Courier New"/>
                <a:cs typeface="Courier New"/>
              </a:rPr>
              <a:t>.o</a:t>
            </a:r>
            <a:r>
              <a:rPr lang="en-US"/>
              <a:t>), </a:t>
            </a:r>
          </a:p>
          <a:p>
            <a:pPr lvl="1"/>
            <a:r>
              <a:rPr lang="en-US"/>
              <a:t>Executable object files 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 err="1">
                <a:latin typeface="Courier New"/>
                <a:cs typeface="Courier New"/>
              </a:rPr>
              <a:t>a.out</a:t>
            </a:r>
            <a:r>
              <a:rPr lang="en-US"/>
              <a:t>)</a:t>
            </a:r>
          </a:p>
          <a:p>
            <a:pPr lvl="1"/>
            <a:r>
              <a:rPr lang="en-US"/>
              <a:t>Shared object files (</a:t>
            </a:r>
            <a:r>
              <a:rPr lang="en-US">
                <a:latin typeface="Courier New"/>
                <a:cs typeface="Courier New"/>
              </a:rPr>
              <a:t>.so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Generic name: ELF binaries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2286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62012"/>
            <a:ext cx="55768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Word size, byte ordering, file type (.o, exec, .so), machine type, etc.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rodata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Read only data: jump tables, string constants,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 (cont.)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modifying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e.g.,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External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/>
              <a:t>e.g</a:t>
            </a:r>
            <a:r>
              <a:rPr lang="en-GB" dirty="0"/>
              <a:t>, C functions and global variables 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C00000"/>
                </a:solidFill>
              </a:rPr>
              <a:t>Local 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Step 1: Symbol Resolution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2" y="2702650"/>
            <a:ext cx="4369846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argc,char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53301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16017" y="1217472"/>
            <a:ext cx="1102549" cy="3217056"/>
            <a:chOff x="1523473" y="689057"/>
            <a:chExt cx="165862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989206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32131" y="4120568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94380" y="4648201"/>
            <a:ext cx="1643599" cy="2018436"/>
            <a:chOff x="994380" y="3886202"/>
            <a:chExt cx="1643599" cy="2057398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err="1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2"/>
              <a:ext cx="292180" cy="1411067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363907" y="4724400"/>
            <a:ext cx="1338828" cy="1642070"/>
            <a:chOff x="2400301" y="4609239"/>
            <a:chExt cx="1900433" cy="1734232"/>
          </a:xfrm>
        </p:grpSpPr>
        <p:sp>
          <p:nvSpPr>
            <p:cNvPr id="42" name="TextBox 41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39"/>
              <a:ext cx="1231019" cy="108790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324600" y="3605937"/>
            <a:ext cx="2059165" cy="2774265"/>
            <a:chOff x="6324600" y="2882900"/>
            <a:chExt cx="2059165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err="1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3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843015" y="1879705"/>
            <a:ext cx="2173003" cy="1473094"/>
            <a:chOff x="843015" y="1879705"/>
            <a:chExt cx="2173003" cy="1473094"/>
          </a:xfrm>
        </p:grpSpPr>
        <p:sp>
          <p:nvSpPr>
            <p:cNvPr id="71" name="TextBox 70"/>
            <p:cNvSpPr txBox="1"/>
            <p:nvPr/>
          </p:nvSpPr>
          <p:spPr>
            <a:xfrm>
              <a:off x="843015" y="1879705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894847" y="2249037"/>
              <a:ext cx="1034670" cy="1103762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2286000"/>
            <a:ext cx="1358064" cy="258532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incr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foo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a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argc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argv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b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main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printf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Others?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77200" cy="99059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/>
              <a:t>Which </a:t>
            </a:r>
            <a:r>
              <a:rPr lang="en-US" sz="2800" dirty="0"/>
              <a:t>of the following names will be in the symbol table of </a:t>
            </a:r>
            <a:r>
              <a:rPr lang="en-US" sz="2800" dirty="0" err="1">
                <a:latin typeface="Courier"/>
                <a:cs typeface="Courier"/>
              </a:rPr>
              <a:t>symbols.o</a:t>
            </a:r>
            <a:r>
              <a:rPr lang="en-US" sz="28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2362200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entury Gothic"/>
                <a:cs typeface="Century Gothic"/>
              </a:rPr>
              <a:t>symbols</a:t>
            </a:r>
            <a:r>
              <a:rPr lang="en-US" b="1" dirty="0" err="1">
                <a:latin typeface="Century Gothic"/>
                <a:cs typeface="Century Gothic"/>
              </a:rPr>
              <a:t>.c</a:t>
            </a:r>
            <a:r>
              <a:rPr lang="en-US" b="1" dirty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478" y="2928877"/>
            <a:ext cx="3631122" cy="3139321"/>
          </a:xfrm>
          <a:prstGeom prst="rect">
            <a:avLst/>
          </a:prstGeom>
          <a:noFill/>
          <a:ln>
            <a:solidFill>
              <a:srgbClr val="7F7F7F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int </a:t>
            </a:r>
            <a:r>
              <a:rPr lang="en-US" sz="1800" dirty="0" err="1">
                <a:latin typeface="Courier"/>
                <a:cs typeface="Courier"/>
              </a:rPr>
              <a:t>incr</a:t>
            </a:r>
            <a:r>
              <a:rPr lang="en-US" sz="1800" dirty="0">
                <a:latin typeface="Courier"/>
                <a:cs typeface="Courier"/>
              </a:rPr>
              <a:t> = 1;</a:t>
            </a:r>
          </a:p>
          <a:p>
            <a:pPr algn="l"/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static int </a:t>
            </a:r>
            <a:r>
              <a:rPr lang="en-US" sz="1800" dirty="0">
                <a:latin typeface="Courier"/>
                <a:cs typeface="Courier"/>
              </a:rPr>
              <a:t>foo(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int </a:t>
            </a:r>
            <a:r>
              <a:rPr lang="en-US" sz="1800" dirty="0">
                <a:latin typeface="Courier"/>
                <a:cs typeface="Courier"/>
              </a:rPr>
              <a:t>a)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int </a:t>
            </a:r>
            <a:r>
              <a:rPr lang="en-US" sz="1800" dirty="0">
                <a:latin typeface="Courier"/>
                <a:cs typeface="Courier"/>
              </a:rPr>
              <a:t>b = a + </a:t>
            </a:r>
            <a:r>
              <a:rPr lang="en-US" sz="1800" dirty="0" err="1">
                <a:latin typeface="Courier"/>
                <a:cs typeface="Courier"/>
              </a:rPr>
              <a:t>incr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return b;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algn="l"/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main(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argc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       char* </a:t>
            </a:r>
            <a:r>
              <a:rPr lang="en-US" sz="1800" dirty="0" err="1">
                <a:latin typeface="Courier"/>
                <a:cs typeface="Courier"/>
              </a:rPr>
              <a:t>argv</a:t>
            </a:r>
            <a:r>
              <a:rPr lang="en-US" sz="1800" dirty="0">
                <a:latin typeface="Courier"/>
                <a:cs typeface="Courier"/>
              </a:rPr>
              <a:t>[])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 err="1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"%d\n"</a:t>
            </a:r>
            <a:r>
              <a:rPr lang="en-US" sz="1800" dirty="0">
                <a:latin typeface="Courier"/>
                <a:cs typeface="Courier"/>
              </a:rPr>
              <a:t>, foo(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5</a:t>
            </a:r>
            <a:r>
              <a:rPr lang="en-US" sz="1800" dirty="0">
                <a:latin typeface="Courier"/>
                <a:cs typeface="Courier"/>
              </a:rPr>
              <a:t>));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return 0;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3815" y="1828800"/>
            <a:ext cx="131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entury Gothic"/>
                <a:cs typeface="Century Gothic"/>
              </a:rPr>
              <a:t>Names: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286000"/>
            <a:ext cx="236220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incr</a:t>
            </a:r>
            <a:endParaRPr lang="en-US" sz="1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foo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a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argc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argv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b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main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printf</a:t>
            </a:r>
            <a:endParaRPr lang="en-US" sz="1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"%d\n"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50AD7-B84E-0246-B85D-2DB4820334B6}"/>
              </a:ext>
            </a:extLst>
          </p:cNvPr>
          <p:cNvSpPr txBox="1"/>
          <p:nvPr/>
        </p:nvSpPr>
        <p:spPr>
          <a:xfrm>
            <a:off x="4495800" y="5257800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Can find this with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1800" dirty="0">
                <a:latin typeface="Calibri" pitchFamily="34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symbols.o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/>
              <a:t>Local non-static C variables vs. local static C variables</a:t>
            </a:r>
          </a:p>
          <a:p>
            <a:pPr lvl="1"/>
            <a:r>
              <a:rPr lang="en-US" dirty="0"/>
              <a:t>Local non-static C variables: stored on the stack </a:t>
            </a:r>
          </a:p>
          <a:p>
            <a:pPr lvl="1"/>
            <a:r>
              <a:rPr lang="en-US" dirty="0"/>
              <a:t>Local static C variables: stored in either 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bss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or </a:t>
            </a:r>
            <a:r>
              <a:rPr lang="en-US" dirty="0">
                <a:latin typeface="Courier New"/>
                <a:cs typeface="Courier New"/>
              </a:rPr>
              <a:t>.data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1213" y="2574147"/>
            <a:ext cx="3328787" cy="4249498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15;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f()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17;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x++;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g()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19;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 += 14;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h()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 += 27;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itchFamily="34" charset="0"/>
              </a:rPr>
              <a:t>Compiler allocates space in </a:t>
            </a:r>
            <a:r>
              <a:rPr lang="en-US" sz="2000">
                <a:latin typeface="Courier New"/>
                <a:cs typeface="Courier New"/>
              </a:rPr>
              <a:t>.data </a:t>
            </a:r>
            <a:r>
              <a:rPr lang="en-US" sz="2000">
                <a:latin typeface="Calibri" pitchFamily="34" charset="0"/>
              </a:rPr>
              <a:t>for each definition of </a:t>
            </a:r>
            <a:r>
              <a:rPr lang="en-US" sz="2000">
                <a:latin typeface="Courier New"/>
                <a:cs typeface="Courier New"/>
              </a:rPr>
              <a:t>x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Creates local symbols in the symbol table with unique names, e.g., </a:t>
            </a:r>
            <a:r>
              <a:rPr lang="en-US" sz="2000">
                <a:latin typeface="Courier New"/>
                <a:cs typeface="Courier New"/>
              </a:rPr>
              <a:t>x</a:t>
            </a:r>
            <a:r>
              <a:rPr lang="en-US" sz="2000">
                <a:latin typeface="Calibri" pitchFamily="34" charset="0"/>
              </a:rPr>
              <a:t>, </a:t>
            </a:r>
            <a:r>
              <a:rPr lang="en-US" sz="2000">
                <a:latin typeface="Courier New"/>
                <a:cs typeface="Courier New"/>
              </a:rPr>
              <a:t>x.1721</a:t>
            </a:r>
            <a:r>
              <a:rPr lang="en-US" sz="2000">
                <a:latin typeface="Calibri" pitchFamily="34" charset="0"/>
              </a:rPr>
              <a:t> and </a:t>
            </a:r>
            <a:r>
              <a:rPr lang="en-US" sz="2000">
                <a:latin typeface="Courier New"/>
                <a:cs typeface="Courier New"/>
              </a:rPr>
              <a:t>x.1724</a:t>
            </a:r>
            <a:r>
              <a:rPr lang="en-US" sz="2000">
                <a:latin typeface="Calibri" pitchFamily="34" charset="0"/>
              </a:rPr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21392" y="6478338"/>
            <a:ext cx="217547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static-</a:t>
            </a: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local.c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How Linker Resolves Duplicate Symbol Definitions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Or ones declared with specifier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extern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BEC0-AC3A-4C70-B558-66F27FA3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7896225" cy="762000"/>
          </a:xfrm>
        </p:spPr>
        <p:txBody>
          <a:bodyPr/>
          <a:lstStyle/>
          <a:p>
            <a:r>
              <a:rPr lang="en-US" dirty="0"/>
              <a:t>Malloc Lab and Code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0DB7-B0D9-44A4-A1FA-598665396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191125"/>
          </a:xfrm>
        </p:spPr>
        <p:txBody>
          <a:bodyPr/>
          <a:lstStyle/>
          <a:p>
            <a:r>
              <a:rPr lang="en-US" dirty="0"/>
              <a:t>Malloc Deadlines</a:t>
            </a:r>
          </a:p>
          <a:p>
            <a:pPr lvl="1"/>
            <a:r>
              <a:rPr lang="en-US" dirty="0"/>
              <a:t>Checkpoint due Friday July 7</a:t>
            </a:r>
          </a:p>
          <a:p>
            <a:pPr lvl="1"/>
            <a:r>
              <a:rPr lang="en-US" dirty="0"/>
              <a:t>Final Submission due Friday July 14</a:t>
            </a:r>
          </a:p>
          <a:p>
            <a:endParaRPr lang="en-US" dirty="0"/>
          </a:p>
          <a:p>
            <a:r>
              <a:rPr lang="en-US" dirty="0"/>
              <a:t>Malloc (Final) Bootcamp</a:t>
            </a:r>
          </a:p>
          <a:p>
            <a:pPr lvl="1"/>
            <a:r>
              <a:rPr lang="en-US" dirty="0"/>
              <a:t>Friday July 7 as lecture</a:t>
            </a:r>
          </a:p>
          <a:p>
            <a:pPr lvl="1"/>
            <a:r>
              <a:rPr lang="en-US" dirty="0"/>
              <a:t>Most helpful if you have finished the checkpoint (or are close)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Code Reviews</a:t>
            </a:r>
          </a:p>
          <a:p>
            <a:pPr lvl="1"/>
            <a:r>
              <a:rPr lang="en-US" dirty="0"/>
              <a:t>All labs from cache lab onwards will be code reviewed one-on-one</a:t>
            </a:r>
          </a:p>
          <a:p>
            <a:pPr lvl="1"/>
            <a:r>
              <a:rPr lang="en-US" dirty="0"/>
              <a:t>You must make an appointment with a TA for this part of the grade</a:t>
            </a:r>
          </a:p>
        </p:txBody>
      </p:sp>
    </p:spTree>
    <p:extLst>
      <p:ext uri="{BB962C8B-B14F-4D97-AF65-F5344CB8AC3E}">
        <p14:creationId xmlns:p14="http://schemas.microsoft.com/office/powerpoint/2010/main" val="161179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Each item can be defined only 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Otherwise: Linker error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2: Given a strong symbol and multiple weak symbols, choose the strong symbol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References to the weak symbol resolve to the strong symbol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3: If there are multiple weak symbols, pick an arbitrary one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Can override this with </a:t>
            </a:r>
            <a:r>
              <a:rPr lang="en-GB" b="1" err="1">
                <a:latin typeface="Courier New" pitchFamily="49" charset="0"/>
              </a:rPr>
              <a:t>gcc</a:t>
            </a:r>
            <a:r>
              <a:rPr lang="en-GB" b="1">
                <a:latin typeface="Courier New" pitchFamily="49" charset="0"/>
              </a:rPr>
              <a:t> –</a:t>
            </a:r>
            <a:r>
              <a:rPr lang="en-GB" b="1" err="1">
                <a:latin typeface="Courier New" pitchFamily="49" charset="0"/>
              </a:rPr>
              <a:t>fno</a:t>
            </a:r>
            <a:r>
              <a:rPr lang="en-GB" b="1">
                <a:latin typeface="Courier New" pitchFamily="49" charset="0"/>
              </a:rPr>
              <a:t>-common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>
              <a:latin typeface="Courier New" pitchFamily="49" charset="0"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/>
              <a:t>Puzzles on the next slide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69663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anose="020F0502020204030204" pitchFamily="34" charset="0"/>
                <a:ea typeface="msgothic" charset="0"/>
                <a:cs typeface="Calibri" panose="020F0502020204030204" pitchFamily="34" charset="0"/>
              </a:rPr>
              <a:t>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4459467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Important: Linker does not do type checking.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724400" y="1951672"/>
            <a:ext cx="4267200" cy="28489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Global strong symbol */</a:t>
            </a:r>
          </a:p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Mismatch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876799"/>
            <a:ext cx="7896225" cy="1457325"/>
          </a:xfrm>
        </p:spPr>
        <p:txBody>
          <a:bodyPr/>
          <a:lstStyle/>
          <a:p>
            <a:r>
              <a:rPr lang="en-US" dirty="0"/>
              <a:t>Compiles without any errors or warnings</a:t>
            </a:r>
          </a:p>
          <a:p>
            <a:r>
              <a:rPr lang="en-US" dirty="0"/>
              <a:t>What gets printed?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2"/>
            <a:ext cx="4584700" cy="2871787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  </a:t>
            </a:r>
            <a:r>
              <a:rPr lang="en-US" sz="1800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Weak symbol */</a:t>
            </a:r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5E34FF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800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"%</a:t>
            </a:r>
            <a:r>
              <a:rPr lang="en-US" sz="1800" dirty="0" err="1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ld</a:t>
            </a:r>
            <a:r>
              <a:rPr lang="en-US" sz="1800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\n"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>
                <a:solidFill>
                  <a:srgbClr val="D03B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2"/>
            <a:ext cx="4267200" cy="14773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Global strong symbol */</a:t>
            </a:r>
          </a:p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1" y="4433473"/>
            <a:ext cx="2895600" cy="354906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variable.c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362200" y="4441590"/>
            <a:ext cx="2266950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9830"/>
          <a:stretch/>
        </p:blipFill>
        <p:spPr>
          <a:xfrm>
            <a:off x="3798110" y="5473204"/>
            <a:ext cx="3938833" cy="69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7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if you can</a:t>
            </a:r>
          </a:p>
          <a:p>
            <a:endParaRPr lang="en-US" dirty="0"/>
          </a:p>
          <a:p>
            <a:r>
              <a:rPr lang="en-US" dirty="0"/>
              <a:t>Otherwise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/>
              <a:t>if you can</a:t>
            </a:r>
          </a:p>
          <a:p>
            <a:pPr lvl="1"/>
            <a:r>
              <a:rPr lang="en-US" dirty="0"/>
              <a:t>Initialize if you define a global variable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/>
              <a:t> if you reference an external global variable</a:t>
            </a:r>
          </a:p>
          <a:p>
            <a:pPr lvl="2"/>
            <a:r>
              <a:rPr lang="en-US" dirty="0"/>
              <a:t>Treated as weak symbol</a:t>
            </a:r>
          </a:p>
          <a:p>
            <a:pPr lvl="2"/>
            <a:r>
              <a:rPr lang="en-US" dirty="0"/>
              <a:t>But also causes linker error if not defined in some file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extern</a:t>
            </a:r>
            <a:r>
              <a:rPr lang="en-US" dirty="0"/>
              <a:t> in .h Files (#1)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#include "</a:t>
            </a:r>
            <a:r>
              <a:rPr lang="en-US" sz="1800" err="1">
                <a:latin typeface="Courier New"/>
                <a:cs typeface="Courier New"/>
              </a:rPr>
              <a:t>global.h</a:t>
            </a:r>
            <a:r>
              <a:rPr lang="en-US" sz="1800">
                <a:latin typeface="Courier New"/>
                <a:cs typeface="Courier New"/>
              </a:rPr>
              <a:t>"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f() {</a:t>
            </a:r>
          </a:p>
          <a:p>
            <a:r>
              <a:rPr lang="en-US" sz="1800">
                <a:latin typeface="Courier New"/>
                <a:cs typeface="Courier New"/>
              </a:rPr>
              <a:t>  return g+1;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1332636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792069"/>
            <a:ext cx="1976823" cy="646331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extern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g;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f();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6052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stdio.h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r>
              <a:rPr lang="en-US" sz="1800" dirty="0">
                <a:latin typeface="Courier New"/>
                <a:cs typeface="Courier New"/>
              </a:rPr>
              <a:t>#include "</a:t>
            </a:r>
            <a:r>
              <a:rPr lang="en-US" sz="1800" dirty="0" err="1">
                <a:latin typeface="Courier New"/>
                <a:cs typeface="Courier New"/>
              </a:rPr>
              <a:t>global.h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g = 0;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main(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argc</a:t>
            </a:r>
            <a:r>
              <a:rPr lang="en-US" sz="1800" dirty="0">
                <a:latin typeface="Courier New"/>
                <a:cs typeface="Courier New"/>
              </a:rPr>
              <a:t>, char </a:t>
            </a:r>
            <a:r>
              <a:rPr lang="en-US" sz="1800" dirty="0" err="1">
                <a:latin typeface="Courier New"/>
                <a:cs typeface="Courier New"/>
              </a:rPr>
              <a:t>argv</a:t>
            </a:r>
            <a:r>
              <a:rPr lang="en-US" sz="1800" dirty="0">
                <a:latin typeface="Courier New"/>
                <a:cs typeface="Courier New"/>
              </a:rPr>
              <a:t>[]) {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195935"/>
            <a:ext cx="922047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</a:p>
        </p:txBody>
      </p:sp>
    </p:spTree>
    <p:extLst>
      <p:ext uri="{BB962C8B-B14F-4D97-AF65-F5344CB8AC3E}">
        <p14:creationId xmlns:p14="http://schemas.microsoft.com/office/powerpoint/2010/main" val="2966365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.h Files (#2)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#include "</a:t>
            </a:r>
            <a:r>
              <a:rPr lang="en-US" sz="1800" err="1">
                <a:latin typeface="Courier New"/>
                <a:cs typeface="Courier New"/>
              </a:rPr>
              <a:t>global.h</a:t>
            </a:r>
            <a:r>
              <a:rPr lang="en-US" sz="1800">
                <a:latin typeface="Courier New"/>
                <a:cs typeface="Courier New"/>
              </a:rPr>
              <a:t>"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f() {</a:t>
            </a:r>
          </a:p>
          <a:p>
            <a:r>
              <a:rPr lang="en-US" sz="1800">
                <a:latin typeface="Courier New"/>
                <a:cs typeface="Courier New"/>
              </a:rPr>
              <a:t>  return g+1;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3217547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</a:t>
            </a:r>
            <a:r>
              <a:rPr lang="en-US" sz="1800" err="1">
                <a:latin typeface="Courier New"/>
                <a:cs typeface="Courier New"/>
              </a:rPr>
              <a:t>ifdef</a:t>
            </a:r>
            <a:r>
              <a:rPr lang="en-US" sz="1800">
                <a:latin typeface="Courier New"/>
                <a:cs typeface="Courier New"/>
              </a:rPr>
              <a:t> INITIALIZE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  static </a:t>
            </a:r>
            <a:r>
              <a:rPr lang="en-US" sz="180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>
                <a:latin typeface="Courier New"/>
                <a:cs typeface="Courier New"/>
              </a:rPr>
              <a:t>#else</a:t>
            </a:r>
          </a:p>
          <a:p>
            <a:r>
              <a:rPr lang="en-US" sz="1800">
                <a:latin typeface="Courier New"/>
                <a:cs typeface="Courier New"/>
              </a:rPr>
              <a:t>  extern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g;</a:t>
            </a:r>
          </a:p>
          <a:p>
            <a:r>
              <a:rPr lang="en-US" sz="1800">
                <a:latin typeface="Courier New"/>
                <a:cs typeface="Courier New"/>
              </a:rPr>
              <a:t>  static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init = 0;</a:t>
            </a:r>
          </a:p>
          <a:p>
            <a:r>
              <a:rPr lang="en-US" sz="1800">
                <a:latin typeface="Courier New"/>
                <a:cs typeface="Courier New"/>
              </a:rPr>
              <a:t>#</a:t>
            </a:r>
            <a:r>
              <a:rPr lang="en-US" sz="1800" err="1">
                <a:latin typeface="Courier New"/>
                <a:cs typeface="Courier New"/>
              </a:rPr>
              <a:t>endif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605213"/>
            <a:ext cx="5285421" cy="3139321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#define INITIALIZE</a:t>
            </a:r>
          </a:p>
          <a:p>
            <a:r>
              <a:rPr lang="en-US" sz="1800">
                <a:latin typeface="Courier New"/>
                <a:cs typeface="Courier New"/>
              </a:rPr>
              <a:t>#include &lt;</a:t>
            </a:r>
            <a:r>
              <a:rPr lang="en-US" sz="1800" err="1">
                <a:latin typeface="Courier New"/>
                <a:cs typeface="Courier New"/>
              </a:rPr>
              <a:t>stdio.h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  <a:p>
            <a:r>
              <a:rPr lang="en-US" sz="1800">
                <a:latin typeface="Courier New"/>
                <a:cs typeface="Courier New"/>
              </a:rPr>
              <a:t>#include "</a:t>
            </a:r>
            <a:r>
              <a:rPr lang="en-US" sz="1800" err="1">
                <a:latin typeface="Courier New"/>
                <a:cs typeface="Courier New"/>
              </a:rPr>
              <a:t>global.h</a:t>
            </a:r>
            <a:r>
              <a:rPr lang="en-US" sz="1800">
                <a:latin typeface="Courier New"/>
                <a:cs typeface="Courier New"/>
              </a:rPr>
              <a:t>"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main(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>
                <a:latin typeface="Courier New"/>
                <a:cs typeface="Courier New"/>
              </a:rPr>
              <a:t>, char** 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) {</a:t>
            </a:r>
          </a:p>
          <a:p>
            <a:r>
              <a:rPr lang="en-US" sz="1800">
                <a:latin typeface="Courier New"/>
                <a:cs typeface="Courier New"/>
              </a:rPr>
              <a:t>  if (</a:t>
            </a:r>
            <a:r>
              <a:rPr lang="en-US" sz="1800" err="1">
                <a:latin typeface="Courier New"/>
                <a:cs typeface="Courier New"/>
              </a:rPr>
              <a:t>init</a:t>
            </a:r>
            <a:r>
              <a:rPr lang="en-US" sz="1800"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latin typeface="Courier New"/>
                <a:cs typeface="Courier New"/>
              </a:rPr>
              <a:t>    // do something, e.g., g=31;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t = f();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latin typeface="Courier New"/>
                <a:cs typeface="Courier New"/>
              </a:rPr>
              <a:t>printf</a:t>
            </a:r>
            <a:r>
              <a:rPr lang="en-US" sz="180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>
                <a:latin typeface="Courier New"/>
                <a:cs typeface="Courier New"/>
              </a:rPr>
              <a:t>  return 0;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195935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77686" y="3940628"/>
            <a:ext cx="6882311" cy="838200"/>
            <a:chOff x="1077686" y="3940628"/>
            <a:chExt cx="6882311" cy="8382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997597" y="3940628"/>
              <a:ext cx="39624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g = 23;</a:t>
              </a:r>
            </a:p>
            <a:p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static </a:t>
              </a:r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init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= 1;</a:t>
              </a:r>
            </a:p>
          </p:txBody>
        </p:sp>
        <p:cxnSp>
          <p:nvCxnSpPr>
            <p:cNvPr id="4" name="Straight Arrow Connector 3"/>
            <p:cNvCxnSpPr>
              <a:stCxn id="2" idx="1"/>
            </p:cNvCxnSpPr>
            <p:nvPr/>
          </p:nvCxnSpPr>
          <p:spPr bwMode="auto">
            <a:xfrm flipH="1">
              <a:off x="1077686" y="4359728"/>
              <a:ext cx="29199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1223023" y="1393180"/>
            <a:ext cx="6882311" cy="838200"/>
            <a:chOff x="1077686" y="3940628"/>
            <a:chExt cx="6882311" cy="8382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997597" y="3940628"/>
              <a:ext cx="39624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ourier New"/>
                  <a:cs typeface="Courier New"/>
                </a:rPr>
                <a:t>extern </a:t>
              </a:r>
              <a:r>
                <a:rPr lang="en-US" sz="1800" err="1">
                  <a:latin typeface="Courier New"/>
                  <a:cs typeface="Courier New"/>
                </a:rPr>
                <a:t>int</a:t>
              </a:r>
              <a:r>
                <a:rPr lang="en-US" sz="1800">
                  <a:latin typeface="Courier New"/>
                  <a:cs typeface="Courier New"/>
                </a:rPr>
                <a:t> g;</a:t>
              </a:r>
            </a:p>
            <a:p>
              <a:r>
                <a:rPr lang="en-US" sz="1800">
                  <a:latin typeface="Courier New"/>
                  <a:cs typeface="Courier New"/>
                </a:rPr>
                <a:t>static </a:t>
              </a:r>
              <a:r>
                <a:rPr lang="en-US" sz="1800" err="1">
                  <a:latin typeface="Courier New"/>
                  <a:cs typeface="Courier New"/>
                </a:rPr>
                <a:t>int</a:t>
              </a:r>
              <a:r>
                <a:rPr lang="en-US" sz="1800">
                  <a:latin typeface="Courier New"/>
                  <a:cs typeface="Courier New"/>
                </a:rPr>
                <a:t> </a:t>
              </a:r>
              <a:r>
                <a:rPr lang="en-US" sz="1800" err="1">
                  <a:latin typeface="Courier New"/>
                  <a:cs typeface="Courier New"/>
                </a:rPr>
                <a:t>init</a:t>
              </a:r>
              <a:r>
                <a:rPr lang="en-US" sz="1800">
                  <a:latin typeface="Courier New"/>
                  <a:cs typeface="Courier New"/>
                </a:rPr>
                <a:t> = 0;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 bwMode="auto">
            <a:xfrm flipH="1">
              <a:off x="1077686" y="4359728"/>
              <a:ext cx="29199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Linking Example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2" y="2702650"/>
            <a:ext cx="4369846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argc,char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53301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4565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Step 2: Relocation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sum()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array[2]={1,2}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sum()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data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 array[2]={1,2}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Relocation Entries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51633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err="1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9144000" cy="279063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0000000000000000 &lt;main&gt;: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0:   48 83 ec 08             sub    $0x8,%rsp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4:   be 02 00 00 00  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$0x2,%esi</a:t>
            </a:r>
          </a:p>
          <a:p>
            <a:r>
              <a:rPr lang="sk-SK" sz="1600">
                <a:solidFill>
                  <a:srgbClr val="000000"/>
                </a:solidFill>
                <a:latin typeface="Courier New"/>
                <a:cs typeface="Courier New"/>
              </a:rPr>
              <a:t>   9:   bf 00 00 00 00          mov    $0x0,%edi      </a:t>
            </a:r>
            <a:r>
              <a:rPr lang="sk-SK" sz="1600">
                <a:solidFill>
                  <a:srgbClr val="3366FF"/>
                </a:solidFill>
                <a:latin typeface="Courier New"/>
                <a:cs typeface="Courier New"/>
              </a:rPr>
              <a:t># %edi = &amp;array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>
                <a:solidFill>
                  <a:srgbClr val="FF0000"/>
                </a:solidFill>
                <a:latin typeface="Courier New"/>
                <a:cs typeface="Courier New"/>
              </a:rPr>
              <a:t>a: R_X86_64_32 array          </a:t>
            </a:r>
            <a:r>
              <a:rPr lang="en-US" sz="160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endParaRPr lang="en-US" sz="160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e:   e8 00 00 00 00  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13 &lt;main+0x13&gt; </a:t>
            </a:r>
            <a:r>
              <a:rPr lang="en-US" sz="1600">
                <a:solidFill>
                  <a:srgbClr val="3366FF"/>
                </a:solidFill>
                <a:latin typeface="Courier New"/>
                <a:cs typeface="Courier New"/>
              </a:rPr>
              <a:t># sum()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>
                <a:solidFill>
                  <a:srgbClr val="FF0000"/>
                </a:solidFill>
                <a:latin typeface="Courier New"/>
                <a:cs typeface="Courier New"/>
              </a:rPr>
              <a:t>f: R_X86_64_PC32 sum-0x4      </a:t>
            </a:r>
            <a:r>
              <a:rPr lang="en-US" sz="160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13:   48 83 c4 08             add    $0x8,%rsp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17:   c3              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8002" y="1219200"/>
            <a:ext cx="4149198" cy="2310506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sz="18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3167984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Relocated .text section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4004d0:       48 83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ec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08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4004d4:       be 02 00 00 00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4004d9: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bf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18 10 60 00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sk-SK" sz="1600" dirty="0">
                <a:solidFill>
                  <a:srgbClr val="7030A0"/>
                </a:solidFill>
                <a:latin typeface="Courier New"/>
                <a:cs typeface="Courier New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,%edi  </a:t>
            </a:r>
            <a:r>
              <a:rPr lang="sk-SK" sz="1600" dirty="0">
                <a:latin typeface="Courier New"/>
                <a:cs typeface="Courier New"/>
              </a:rPr>
              <a:t># %</a:t>
            </a:r>
            <a:r>
              <a:rPr lang="sk-SK" sz="1600" dirty="0" err="1">
                <a:latin typeface="Courier New"/>
                <a:cs typeface="Courier New"/>
              </a:rPr>
              <a:t>edi</a:t>
            </a:r>
            <a:r>
              <a:rPr lang="sk-SK" sz="1600" dirty="0">
                <a:latin typeface="Courier New"/>
                <a:cs typeface="Courier New"/>
              </a:rPr>
              <a:t> = &amp;</a:t>
            </a:r>
            <a:r>
              <a:rPr lang="sk-SK" sz="1600" dirty="0" err="1">
                <a:latin typeface="Courier New"/>
                <a:cs typeface="Courier New"/>
              </a:rPr>
              <a:t>array</a:t>
            </a:r>
            <a:endParaRPr lang="sk-SK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4004de:       e8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05 00 00 00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&lt;sum&gt;    # sum()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       48 83 c4 08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4004e7:       c3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Courier New"/>
                <a:cs typeface="Courier New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:       b8 00 00 00 00   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4004ed:       ba 00 00 00 00   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4004f4:       48 63 ca               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movslq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%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rcx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eax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400501:       f3 c3                   </a:t>
            </a:r>
            <a:r>
              <a:rPr lang="hu-HU" sz="1600" dirty="0" err="1">
                <a:solidFill>
                  <a:srgbClr val="000000"/>
                </a:solidFill>
                <a:latin typeface="Courier New"/>
                <a:cs typeface="Courier New"/>
              </a:rPr>
              <a:t>repz</a:t>
            </a:r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370" y="5943600"/>
            <a:ext cx="6226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Courier New"/>
                <a:cs typeface="Courier New"/>
              </a:rPr>
              <a:t>callq</a:t>
            </a:r>
            <a:r>
              <a:rPr lang="en-US" sz="2000">
                <a:latin typeface="Calibri" pitchFamily="34" charset="0"/>
              </a:rPr>
              <a:t> instruction uses PC-relative addressing for sum():  </a:t>
            </a:r>
          </a:p>
          <a:p>
            <a:r>
              <a:rPr lang="en-US" sz="2000">
                <a:solidFill>
                  <a:srgbClr val="FF0000"/>
                </a:solidFill>
                <a:latin typeface="Courier New"/>
                <a:cs typeface="Courier New"/>
              </a:rPr>
              <a:t>0x4004e8</a:t>
            </a:r>
            <a:r>
              <a:rPr lang="en-US" sz="2000">
                <a:latin typeface="Calibri" pitchFamily="34" charset="0"/>
              </a:rPr>
              <a:t> = </a:t>
            </a:r>
            <a:r>
              <a:rPr lang="en-US" sz="2000">
                <a:solidFill>
                  <a:srgbClr val="3366FF"/>
                </a:solidFill>
                <a:latin typeface="Courier New"/>
                <a:cs typeface="Courier New"/>
              </a:rPr>
              <a:t>0x4004e3</a:t>
            </a:r>
            <a:r>
              <a:rPr lang="en-US" sz="2000">
                <a:latin typeface="Calibri" pitchFamily="34" charset="0"/>
              </a:rPr>
              <a:t> + </a:t>
            </a:r>
            <a:r>
              <a:rPr lang="en-US" sz="2000">
                <a:solidFill>
                  <a:srgbClr val="00CC99"/>
                </a:solidFill>
                <a:latin typeface="Courier New"/>
                <a:cs typeface="Courier New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4598" y="6519446"/>
            <a:ext cx="3139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Source: </a:t>
            </a:r>
            <a:r>
              <a:rPr lang="en-US" sz="1600" dirty="0" err="1">
                <a:latin typeface="Courier New"/>
                <a:cs typeface="Courier New"/>
              </a:rPr>
              <a:t>objdump</a:t>
            </a:r>
            <a:r>
              <a:rPr lang="en-US" sz="1600" dirty="0">
                <a:latin typeface="Courier New"/>
                <a:cs typeface="Courier New"/>
              </a:rPr>
              <a:t> -d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Linking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Motivation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it does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How it works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Activity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Loading Executable Object Files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Read/write data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Read-only code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.line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 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25E9-861D-F5E0-F8F5-871A017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7FB6-4A0B-AD54-497A-61F261C3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activity</a:t>
            </a:r>
          </a:p>
          <a:p>
            <a:pPr lvl="1"/>
            <a:r>
              <a:rPr lang="en-US" dirty="0"/>
              <a:t>Go to Canvas → Assignments </a:t>
            </a:r>
          </a:p>
          <a:p>
            <a:pPr lvl="1"/>
            <a:r>
              <a:rPr lang="en-US" dirty="0"/>
              <a:t>Or here is a direct link: </a:t>
            </a:r>
            <a:r>
              <a:rPr lang="en-US" dirty="0">
                <a:hlinkClick r:id="rId2"/>
              </a:rPr>
              <a:t>https://www.cs.cmu.edu/~213/activities/linking.pdf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Form groups of 2</a:t>
            </a:r>
          </a:p>
          <a:p>
            <a:pPr lvl="1"/>
            <a:r>
              <a:rPr lang="en-US" dirty="0"/>
              <a:t>One person runs the activity on a shark machine</a:t>
            </a:r>
          </a:p>
          <a:p>
            <a:pPr lvl="1"/>
            <a:r>
              <a:rPr lang="en-US" dirty="0"/>
              <a:t>The other person fills in the 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68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Usually: Just happens, no big deal</a:t>
            </a:r>
          </a:p>
          <a:p>
            <a:r>
              <a:rPr lang="en-US" dirty="0"/>
              <a:t>Sometimes: </a:t>
            </a:r>
            <a:r>
              <a:rPr lang="en-US"/>
              <a:t>Strange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8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508500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 err="1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    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 sz="18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>
                <a:latin typeface="Calibri"/>
                <a:cs typeface="Calibri"/>
              </a:rPr>
              <a:t>Programs are translated and linked using a </a:t>
            </a:r>
            <a:r>
              <a:rPr lang="en-US" sz="2000" i="1">
                <a:latin typeface="Calibri"/>
                <a:cs typeface="Calibri"/>
              </a:rPr>
              <a:t>compiler driver</a:t>
            </a:r>
            <a:r>
              <a:rPr lang="en-US" sz="200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 err="1">
                <a:latin typeface="Courier New" charset="0"/>
              </a:rPr>
              <a:t>gcc</a:t>
            </a:r>
            <a:r>
              <a:rPr lang="en-US" sz="1800" i="1">
                <a:latin typeface="Courier New" charset="0"/>
              </a:rPr>
              <a:t> -</a:t>
            </a:r>
            <a:r>
              <a:rPr lang="en-US" sz="1800" i="1" err="1">
                <a:latin typeface="Courier New" charset="0"/>
              </a:rPr>
              <a:t>Og</a:t>
            </a:r>
            <a:r>
              <a:rPr lang="en-US" sz="1800" i="1">
                <a:latin typeface="Courier New" charset="0"/>
              </a:rPr>
              <a:t> -o </a:t>
            </a:r>
            <a:r>
              <a:rPr lang="en-US" sz="1800" i="1" err="1">
                <a:latin typeface="Courier New" charset="0"/>
              </a:rPr>
              <a:t>prog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main.c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sum.c</a:t>
            </a:r>
            <a:endParaRPr lang="en-US" sz="1800" i="1">
              <a:latin typeface="Courier New" charset="0"/>
            </a:endParaRP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>
                <a:latin typeface="Courier New" charset="0"/>
              </a:rPr>
              <a:t>./</a:t>
            </a:r>
            <a:r>
              <a:rPr lang="en-US" sz="1800" i="1" err="1">
                <a:latin typeface="Courier New" charset="0"/>
              </a:rPr>
              <a:t>prog</a:t>
            </a:r>
            <a:endParaRPr lang="en-US" sz="1800" i="1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>
                <a:latin typeface="Calibri"/>
                <a:cs typeface="Calibri"/>
              </a:rPr>
              <a:t>(</a:t>
            </a:r>
            <a:r>
              <a:rPr lang="en-US" sz="1800" err="1">
                <a:latin typeface="Calibri"/>
                <a:cs typeface="Calibri"/>
              </a:rPr>
              <a:t>cpp</a:t>
            </a:r>
            <a:r>
              <a:rPr lang="en-US" sz="180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main.c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>
                <a:latin typeface="Calibri"/>
                <a:cs typeface="Calibri"/>
              </a:rPr>
              <a:t>(</a:t>
            </a:r>
            <a:r>
              <a:rPr lang="en-US" sz="1800" err="1">
                <a:latin typeface="Calibri"/>
                <a:cs typeface="Calibri"/>
              </a:rPr>
              <a:t>cpp</a:t>
            </a:r>
            <a:r>
              <a:rPr lang="en-US" sz="180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sum.c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268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err="1">
                <a:latin typeface="Courier New"/>
                <a:cs typeface="Courier New"/>
              </a:rPr>
              <a:t>sum.o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200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prog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u="sng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999592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sz="1800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err="1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1: Modularity</a:t>
            </a:r>
          </a:p>
          <a:p>
            <a:endParaRPr lang="en-US" dirty="0"/>
          </a:p>
          <a:p>
            <a:pPr lvl="1"/>
            <a:r>
              <a:rPr lang="en-US" dirty="0"/>
              <a:t>Program can be written as a collection of smaller source files, rather than one monolithic mass.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build libraries of common functions</a:t>
            </a:r>
          </a:p>
          <a:p>
            <a:pPr lvl="2"/>
            <a:r>
              <a:rPr lang="en-US" dirty="0"/>
              <a:t>e.g., Math library, standard C library</a:t>
            </a:r>
          </a:p>
          <a:p>
            <a:pPr lvl="2"/>
            <a:r>
              <a:rPr lang="en-US" dirty="0"/>
              <a:t>Header files in C declare types that are defined in libraries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 (cont)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2: Efficiency</a:t>
            </a:r>
          </a:p>
          <a:p>
            <a:pPr lvl="1"/>
            <a:r>
              <a:rPr lang="en-US" dirty="0"/>
              <a:t>Time: Separate compilation</a:t>
            </a:r>
          </a:p>
          <a:p>
            <a:pPr lvl="2"/>
            <a:r>
              <a:rPr lang="en-US" dirty="0"/>
              <a:t>Change one source file, compile, and then relink.</a:t>
            </a:r>
          </a:p>
          <a:p>
            <a:pPr lvl="2"/>
            <a:r>
              <a:rPr lang="en-US" dirty="0"/>
              <a:t>No need to recompile other source files.</a:t>
            </a:r>
          </a:p>
          <a:p>
            <a:pPr lvl="2"/>
            <a:r>
              <a:rPr lang="en-US" dirty="0"/>
              <a:t>Can compile multiple files concurrently.</a:t>
            </a:r>
          </a:p>
          <a:p>
            <a:pPr lvl="1"/>
            <a:r>
              <a:rPr lang="en-US" dirty="0"/>
              <a:t>Space: Libraries </a:t>
            </a:r>
          </a:p>
          <a:p>
            <a:pPr lvl="2"/>
            <a:r>
              <a:rPr lang="en-US" dirty="0"/>
              <a:t>Common functions can be aggregated into a single file...</a:t>
            </a:r>
          </a:p>
          <a:p>
            <a:pPr lvl="2"/>
            <a:r>
              <a:rPr lang="en-US" b="1" dirty="0"/>
              <a:t>Option 1: </a:t>
            </a:r>
            <a:r>
              <a:rPr lang="en-US" b="1" i="1" dirty="0"/>
              <a:t>Static Linking</a:t>
            </a:r>
          </a:p>
          <a:p>
            <a:pPr lvl="3"/>
            <a:r>
              <a:rPr lang="en-US" dirty="0"/>
              <a:t>Executable files and running memory images contain only the library code they actually use</a:t>
            </a:r>
          </a:p>
          <a:p>
            <a:pPr lvl="2"/>
            <a:r>
              <a:rPr lang="en-US" b="1" dirty="0"/>
              <a:t>Option 2: </a:t>
            </a:r>
            <a:r>
              <a:rPr lang="en-US" b="1" i="1" dirty="0"/>
              <a:t>Dynamic linking</a:t>
            </a:r>
          </a:p>
          <a:p>
            <a:pPr lvl="3"/>
            <a:r>
              <a:rPr lang="en-US" dirty="0"/>
              <a:t>Executable files contain no library code</a:t>
            </a:r>
          </a:p>
          <a:p>
            <a:pPr lvl="3"/>
            <a:r>
              <a:rPr lang="en-US" dirty="0"/>
              <a:t>During execution, single copy of library code can be shared across all executing processes</a:t>
            </a:r>
          </a:p>
          <a:p>
            <a:pPr marL="1371600" lvl="3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457200"/>
            <a:ext cx="6986587" cy="781050"/>
          </a:xfrm>
        </p:spPr>
        <p:txBody>
          <a:bodyPr/>
          <a:lstStyle/>
          <a:p>
            <a:r>
              <a:rPr lang="en-US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49388"/>
            <a:ext cx="8853487" cy="5484812"/>
          </a:xfrm>
        </p:spPr>
        <p:txBody>
          <a:bodyPr/>
          <a:lstStyle/>
          <a:p>
            <a:r>
              <a:rPr lang="en-US"/>
              <a:t>Step 1: Symbol resolution</a:t>
            </a:r>
          </a:p>
          <a:p>
            <a:pPr lvl="1"/>
            <a:endParaRPr lang="en-US"/>
          </a:p>
          <a:p>
            <a:pPr lvl="1"/>
            <a:r>
              <a:rPr lang="en-US"/>
              <a:t>Programs define and reference </a:t>
            </a:r>
            <a:r>
              <a:rPr lang="en-US" i="1"/>
              <a:t>symbols</a:t>
            </a:r>
            <a:r>
              <a:rPr lang="en-US"/>
              <a:t> (global variables and functions):</a:t>
            </a:r>
          </a:p>
          <a:p>
            <a:pPr lvl="2"/>
            <a:r>
              <a:rPr lang="en-US" sz="1800" b="1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>
                <a:latin typeface="Courier New" charset="0"/>
              </a:rPr>
              <a:t>swap();           /* reference symbol swap */</a:t>
            </a:r>
          </a:p>
          <a:p>
            <a:pPr lvl="2"/>
            <a:r>
              <a:rPr lang="en-US" sz="1800" b="1" err="1">
                <a:latin typeface="Courier New" charset="0"/>
              </a:rPr>
              <a:t>int</a:t>
            </a:r>
            <a:r>
              <a:rPr lang="en-US" sz="1800" b="1">
                <a:latin typeface="Courier New" charset="0"/>
              </a:rPr>
              <a:t> *</a:t>
            </a:r>
            <a:r>
              <a:rPr lang="en-US" sz="1800" b="1" err="1">
                <a:latin typeface="Courier New" charset="0"/>
              </a:rPr>
              <a:t>xp</a:t>
            </a:r>
            <a:r>
              <a:rPr lang="en-US" sz="1800" b="1">
                <a:latin typeface="Courier New" charset="0"/>
              </a:rPr>
              <a:t> = &amp;</a:t>
            </a:r>
            <a:r>
              <a:rPr lang="en-US" sz="1800" b="1" err="1">
                <a:latin typeface="Courier New" charset="0"/>
              </a:rPr>
              <a:t>x</a:t>
            </a:r>
            <a:r>
              <a:rPr lang="en-US" sz="1800" b="1">
                <a:latin typeface="Courier New" charset="0"/>
              </a:rPr>
              <a:t>;     /* define symbol </a:t>
            </a:r>
            <a:r>
              <a:rPr lang="en-US" sz="1800" b="1" err="1">
                <a:latin typeface="Courier New" charset="0"/>
              </a:rPr>
              <a:t>xp</a:t>
            </a:r>
            <a:r>
              <a:rPr lang="en-US" sz="1800" b="1">
                <a:latin typeface="Courier New" charset="0"/>
              </a:rPr>
              <a:t>, reference </a:t>
            </a:r>
            <a:r>
              <a:rPr lang="en-US" sz="1800" b="1" err="1">
                <a:latin typeface="Courier New" charset="0"/>
              </a:rPr>
              <a:t>x</a:t>
            </a:r>
            <a:r>
              <a:rPr lang="en-US" sz="1800" b="1">
                <a:latin typeface="Courier New" charset="0"/>
              </a:rPr>
              <a:t> */</a:t>
            </a:r>
            <a:endParaRPr lang="en-US" sz="1800" b="1"/>
          </a:p>
          <a:p>
            <a:pPr lvl="1"/>
            <a:endParaRPr lang="en-US"/>
          </a:p>
          <a:p>
            <a:pPr lvl="1"/>
            <a:r>
              <a:rPr lang="en-US"/>
              <a:t>Symbol definitions are stored in object file (by assembler) in </a:t>
            </a:r>
            <a:r>
              <a:rPr lang="en-US" i="1"/>
              <a:t>symbol table</a:t>
            </a:r>
            <a:r>
              <a:rPr lang="en-US"/>
              <a:t>.</a:t>
            </a:r>
          </a:p>
          <a:p>
            <a:pPr lvl="2"/>
            <a:r>
              <a:rPr lang="en-US"/>
              <a:t>Symbol table is an array of entries</a:t>
            </a:r>
            <a:endParaRPr lang="en-US">
              <a:latin typeface="Courier New"/>
              <a:cs typeface="Courier New"/>
            </a:endParaRPr>
          </a:p>
          <a:p>
            <a:pPr lvl="2"/>
            <a:r>
              <a:rPr lang="en-US"/>
              <a:t>Each entry includes name, size, and location of symbol.</a:t>
            </a:r>
          </a:p>
          <a:p>
            <a:pPr lvl="1"/>
            <a:endParaRPr lang="en-US"/>
          </a:p>
          <a:p>
            <a:pPr lvl="1"/>
            <a:r>
              <a:rPr lang="en-US" b="1">
                <a:solidFill>
                  <a:srgbClr val="FF0000"/>
                </a:solidFill>
              </a:rPr>
              <a:t>During symbol resolution step, the linker associates each symbol reference with exactly one symbol definition.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Symbols in 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508500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sum(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*a,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n);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hu-HU" sz="1800">
                <a:latin typeface="Courier New"/>
                <a:cs typeface="Courier New"/>
              </a:rPr>
              <a:t>int </a:t>
            </a:r>
            <a:r>
              <a:rPr lang="hu-HU" sz="1800">
                <a:solidFill>
                  <a:schemeClr val="accent2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3333CC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latin typeface="Courier New"/>
                <a:cs typeface="Courier New"/>
              </a:rPr>
              <a:t>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>
                <a:latin typeface="Courier New"/>
                <a:cs typeface="Courier New"/>
              </a:rPr>
              <a:t>, char** 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latin typeface="Courier New"/>
                <a:cs typeface="Courier New"/>
              </a:rPr>
              <a:t>    </a:t>
            </a:r>
            <a:r>
              <a:rPr lang="fr-FR" sz="1800" err="1">
                <a:latin typeface="Courier New"/>
                <a:cs typeface="Courier New"/>
              </a:rPr>
              <a:t>int</a:t>
            </a:r>
            <a:r>
              <a:rPr lang="fr-FR" sz="1800">
                <a:latin typeface="Courier New"/>
                <a:cs typeface="Courier New"/>
              </a:rPr>
              <a:t> val = </a:t>
            </a:r>
            <a:r>
              <a:rPr lang="fr-FR" sz="1800" err="1">
                <a:solidFill>
                  <a:srgbClr val="C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latin typeface="Courier New"/>
                <a:cs typeface="Courier New"/>
              </a:rPr>
              <a:t>(</a:t>
            </a:r>
            <a:r>
              <a:rPr lang="fr-FR" sz="1800" err="1">
                <a:latin typeface="Courier New"/>
                <a:cs typeface="Courier New"/>
              </a:rPr>
              <a:t>array</a:t>
            </a:r>
            <a:r>
              <a:rPr lang="fr-FR" sz="1800"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latin typeface="Courier New"/>
                <a:cs typeface="Courier New"/>
              </a:rPr>
              <a:t>    return val;</a:t>
            </a:r>
          </a:p>
          <a:p>
            <a:r>
              <a:rPr lang="fr-FR" sz="1800">
                <a:latin typeface="Courier New"/>
                <a:cs typeface="Courier New"/>
              </a:rPr>
              <a:t>}</a:t>
            </a:r>
          </a:p>
          <a:p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3333CC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*a,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n)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i, s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for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return s;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 sz="18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5800" y="25146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73497" y="30480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81600" y="1924613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30436" y="35814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4" name="Straight Connector 3"/>
          <p:cNvCxnSpPr>
            <a:stCxn id="2" idx="7"/>
          </p:cNvCxnSpPr>
          <p:nvPr/>
        </p:nvCxnSpPr>
        <p:spPr bwMode="auto">
          <a:xfrm flipV="1">
            <a:off x="1401248" y="1600200"/>
            <a:ext cx="2484952" cy="9701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7"/>
          </p:cNvCxnSpPr>
          <p:nvPr/>
        </p:nvCxnSpPr>
        <p:spPr bwMode="auto">
          <a:xfrm flipV="1">
            <a:off x="1388945" y="1600200"/>
            <a:ext cx="2878255" cy="15035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0" idx="1"/>
          </p:cNvCxnSpPr>
          <p:nvPr/>
        </p:nvCxnSpPr>
        <p:spPr bwMode="auto">
          <a:xfrm flipH="1" flipV="1">
            <a:off x="4495800" y="1600200"/>
            <a:ext cx="808552" cy="38020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652169" y="1233496"/>
            <a:ext cx="12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latin typeface="Calibri" pitchFamily="34" charset="0"/>
              </a:rPr>
              <a:t>Definitions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88908" y="496632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latin typeface="Calibri" pitchFamily="34" charset="0"/>
              </a:rPr>
              <a:t>Reference</a:t>
            </a:r>
          </a:p>
        </p:txBody>
      </p:sp>
      <p:cxnSp>
        <p:nvCxnSpPr>
          <p:cNvPr id="22" name="Straight Connector 21"/>
          <p:cNvCxnSpPr>
            <a:stCxn id="11" idx="5"/>
          </p:cNvCxnSpPr>
          <p:nvPr/>
        </p:nvCxnSpPr>
        <p:spPr bwMode="auto">
          <a:xfrm>
            <a:off x="2645884" y="3906604"/>
            <a:ext cx="1341952" cy="1046396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5557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28928</TotalTime>
  <Words>3145</Words>
  <Application>Microsoft Office PowerPoint</Application>
  <PresentationFormat>On-screen Show (4:3)</PresentationFormat>
  <Paragraphs>631</Paragraphs>
  <Slides>32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Arial Narrow</vt:lpstr>
      <vt:lpstr>Calibri</vt:lpstr>
      <vt:lpstr>Century Gothic</vt:lpstr>
      <vt:lpstr>Courier</vt:lpstr>
      <vt:lpstr>Courier New</vt:lpstr>
      <vt:lpstr>Noto Sans Symbols</vt:lpstr>
      <vt:lpstr>Times New Roman</vt:lpstr>
      <vt:lpstr>Wingdings</vt:lpstr>
      <vt:lpstr>Wingdings 2</vt:lpstr>
      <vt:lpstr>template2007</vt:lpstr>
      <vt:lpstr>Linking  15-213/15-513: Introduction to Computer Systems 15th Lecture, June 23, 2023</vt:lpstr>
      <vt:lpstr>Malloc Lab and Code Reviews</vt:lpstr>
      <vt:lpstr>Today</vt:lpstr>
      <vt:lpstr>Example C Program</vt:lpstr>
      <vt:lpstr>Linking</vt:lpstr>
      <vt:lpstr>Why Linkers?</vt:lpstr>
      <vt:lpstr>Why Linkers? (cont)</vt:lpstr>
      <vt:lpstr>What Do Linkers Do?</vt:lpstr>
      <vt:lpstr>Symbols in Example C Program</vt:lpstr>
      <vt:lpstr>What Do Linkers Do? (cont’d)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Step 1: Symbol Resolution</vt:lpstr>
      <vt:lpstr>Symbol Identification</vt:lpstr>
      <vt:lpstr>Local Symbols</vt:lpstr>
      <vt:lpstr>How Linker Resolves Duplicate Symbol Definitions</vt:lpstr>
      <vt:lpstr>Linker’s Symbol Rules</vt:lpstr>
      <vt:lpstr>Linker Puzzles</vt:lpstr>
      <vt:lpstr>Type Mismatch Example</vt:lpstr>
      <vt:lpstr>Global Variables</vt:lpstr>
      <vt:lpstr>Use of extern in .h Files (#1)</vt:lpstr>
      <vt:lpstr>Use of .h Files (#2)</vt:lpstr>
      <vt:lpstr>Linking Example</vt:lpstr>
      <vt:lpstr>Step 2: Relocation</vt:lpstr>
      <vt:lpstr>Relocation Entries</vt:lpstr>
      <vt:lpstr>Relocated .text section</vt:lpstr>
      <vt:lpstr>Loading Executable Object Files</vt:lpstr>
      <vt:lpstr>Activity</vt:lpstr>
      <vt:lpstr>Linking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Brian Railing</cp:lastModifiedBy>
  <cp:revision>696</cp:revision>
  <cp:lastPrinted>2017-10-10T16:05:23Z</cp:lastPrinted>
  <dcterms:created xsi:type="dcterms:W3CDTF">2012-10-04T19:17:13Z</dcterms:created>
  <dcterms:modified xsi:type="dcterms:W3CDTF">2023-06-23T17:53:27Z</dcterms:modified>
</cp:coreProperties>
</file>