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8" r:id="rId4"/>
    <p:sldId id="260" r:id="rId5"/>
    <p:sldId id="263" r:id="rId6"/>
    <p:sldId id="261" r:id="rId7"/>
    <p:sldId id="262" r:id="rId8"/>
    <p:sldId id="259"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A39FA-CEFC-42DF-AB51-02739F60F0D3}">
          <p14:sldIdLst>
            <p14:sldId id="264"/>
            <p14:sldId id="256"/>
            <p14:sldId id="258"/>
            <p14:sldId id="260"/>
            <p14:sldId id="263"/>
            <p14:sldId id="261"/>
            <p14:sldId id="262"/>
            <p14:sldId id="259"/>
            <p14:sldId id="257"/>
          </p14:sldIdLst>
        </p14:section>
        <p14:section name="Untitled Section" id="{9756CB45-AB8E-4D60-BB14-23FCA9B7BC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4F3C-5B02-4E2E-A55A-F47410D6A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BE64B4-EF85-48A5-B603-D46DD2E81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CF147A-A2A1-473C-9E76-73B33A61C85E}"/>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5" name="Footer Placeholder 4">
            <a:extLst>
              <a:ext uri="{FF2B5EF4-FFF2-40B4-BE49-F238E27FC236}">
                <a16:creationId xmlns:a16="http://schemas.microsoft.com/office/drawing/2014/main" id="{37AAE9E2-65CE-4C6B-844E-752B21008A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227EAD-5BEA-496A-9EA5-50E47292E76E}"/>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194368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1BC2-7564-43BE-8578-23B2130E892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9669CD-BDC7-475B-9371-11765F2122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BC8D3F-BB80-4CC1-8CD0-9AD3AF2834E1}"/>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5" name="Footer Placeholder 4">
            <a:extLst>
              <a:ext uri="{FF2B5EF4-FFF2-40B4-BE49-F238E27FC236}">
                <a16:creationId xmlns:a16="http://schemas.microsoft.com/office/drawing/2014/main" id="{53DB2F5B-ED72-4D8D-8BFD-572684ACD6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4AA8C5-21B7-4010-8F08-C03F935030BC}"/>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19297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7F4FB-EC37-43B8-8E52-EE1BD86E96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BFB321-5FEF-4068-87BF-23B9BBFFA8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9F299A-D791-41F8-8BEA-CEE758E22DAB}"/>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5" name="Footer Placeholder 4">
            <a:extLst>
              <a:ext uri="{FF2B5EF4-FFF2-40B4-BE49-F238E27FC236}">
                <a16:creationId xmlns:a16="http://schemas.microsoft.com/office/drawing/2014/main" id="{40A4404D-1D1E-487B-AE0A-F433D2CDDC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CA1E68-5C68-4C1C-967A-C21CBEDE44B4}"/>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310033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FBAC-B37F-45F5-92FE-C3429040A5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98FA8D-56FF-497A-A34E-53402845E1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71130-9BA2-4800-A4DF-3E87E0E425EF}"/>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5" name="Footer Placeholder 4">
            <a:extLst>
              <a:ext uri="{FF2B5EF4-FFF2-40B4-BE49-F238E27FC236}">
                <a16:creationId xmlns:a16="http://schemas.microsoft.com/office/drawing/2014/main" id="{B832D415-168D-4840-B8B2-019649646D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B7B6E4-3658-496E-993C-D593B4BF0229}"/>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162359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D5A3-B7EA-4D2C-AA98-CB3C163CA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B966B97-4138-4E76-9383-14B8CFA8F7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0CAE5-2288-4B09-A396-B45A3ACFCD66}"/>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5" name="Footer Placeholder 4">
            <a:extLst>
              <a:ext uri="{FF2B5EF4-FFF2-40B4-BE49-F238E27FC236}">
                <a16:creationId xmlns:a16="http://schemas.microsoft.com/office/drawing/2014/main" id="{7B34903A-4187-4DC6-9014-65CCFB1ECA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CAF416-811A-42E1-890A-E0A5983BCDFE}"/>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99561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E74D-0325-4BBB-BC04-08C7256FB3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D72747-D0DD-48E8-B08A-C98372CD0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112DD9-B540-4B8F-8CC8-EED9B13EF7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FEEF7F0-72C0-4267-8094-7630D1D47894}"/>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6" name="Footer Placeholder 5">
            <a:extLst>
              <a:ext uri="{FF2B5EF4-FFF2-40B4-BE49-F238E27FC236}">
                <a16:creationId xmlns:a16="http://schemas.microsoft.com/office/drawing/2014/main" id="{65139547-1650-4830-85E6-F96AA911A0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6F1811-EF55-453D-AC3D-F4549334BB45}"/>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155105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85FA-3448-41BA-A705-15879CB37E8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B7D507-E709-46D9-86F9-05F799DE3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C663C-6E18-49F3-8B4C-6D13D3152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BA38EC-D33A-4D86-90EC-9334DE4C5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511D09-5491-420C-9BE0-26EC2F923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0EC6A60-C479-466A-8DB6-FD0B3582AD5D}"/>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8" name="Footer Placeholder 7">
            <a:extLst>
              <a:ext uri="{FF2B5EF4-FFF2-40B4-BE49-F238E27FC236}">
                <a16:creationId xmlns:a16="http://schemas.microsoft.com/office/drawing/2014/main" id="{82BD3CEB-9EEC-42BC-9761-25417645E8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A314DF-326D-4857-8E75-E3E7F31F72AC}"/>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253917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82AB-1F58-4F15-AD7F-50E42611286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F0C2924-B53C-4CAC-B8F1-802DB782429B}"/>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4" name="Footer Placeholder 3">
            <a:extLst>
              <a:ext uri="{FF2B5EF4-FFF2-40B4-BE49-F238E27FC236}">
                <a16:creationId xmlns:a16="http://schemas.microsoft.com/office/drawing/2014/main" id="{B6B42165-E4E5-47B8-BDEC-4497BF5A2A6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E3DE3A-DF69-43FC-BE3C-ACEA13B6ECFC}"/>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265966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CDF3DE-B550-4CB6-AAF4-70D375F8EAB2}"/>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3" name="Footer Placeholder 2">
            <a:extLst>
              <a:ext uri="{FF2B5EF4-FFF2-40B4-BE49-F238E27FC236}">
                <a16:creationId xmlns:a16="http://schemas.microsoft.com/office/drawing/2014/main" id="{9FBAD2CA-703F-40B6-950B-25592F761B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CE3404-17BF-4D0C-A2D3-E27A5B3D40EF}"/>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83972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836A-0D45-4F63-A30A-050A85E88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2578BD-10E4-4D2C-BAFF-B7EA643CA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EBA7026-DBAE-4EA2-92BE-2C7FC4CBA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7A357-C6D5-4E99-B442-6C7D214516AA}"/>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6" name="Footer Placeholder 5">
            <a:extLst>
              <a:ext uri="{FF2B5EF4-FFF2-40B4-BE49-F238E27FC236}">
                <a16:creationId xmlns:a16="http://schemas.microsoft.com/office/drawing/2014/main" id="{0511518C-73B7-49A0-8FC2-3FD366AE64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637B7F-3E9F-4BC5-ACAB-7A8B7CCBB270}"/>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99621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39CB-F519-4D28-9521-10B545F07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C871684-2C47-4CF2-A5B1-E99F044B5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5A3ABB-196E-4214-BAE3-5B8988800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28A82-0770-41C1-9987-80139734E6DF}"/>
              </a:ext>
            </a:extLst>
          </p:cNvPr>
          <p:cNvSpPr>
            <a:spLocks noGrp="1"/>
          </p:cNvSpPr>
          <p:nvPr>
            <p:ph type="dt" sz="half" idx="10"/>
          </p:nvPr>
        </p:nvSpPr>
        <p:spPr/>
        <p:txBody>
          <a:bodyPr/>
          <a:lstStyle/>
          <a:p>
            <a:fld id="{40771BB9-D9EE-4EFD-A047-D62FF12B193E}" type="datetimeFigureOut">
              <a:rPr lang="en-GB" smtClean="0"/>
              <a:t>24/06/2021</a:t>
            </a:fld>
            <a:endParaRPr lang="en-GB"/>
          </a:p>
        </p:txBody>
      </p:sp>
      <p:sp>
        <p:nvSpPr>
          <p:cNvPr id="6" name="Footer Placeholder 5">
            <a:extLst>
              <a:ext uri="{FF2B5EF4-FFF2-40B4-BE49-F238E27FC236}">
                <a16:creationId xmlns:a16="http://schemas.microsoft.com/office/drawing/2014/main" id="{B53317A6-D6FC-4B2B-B84C-2F0CAE21A0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0CBDF6-7B00-4EBD-A70D-9633FCF7EECA}"/>
              </a:ext>
            </a:extLst>
          </p:cNvPr>
          <p:cNvSpPr>
            <a:spLocks noGrp="1"/>
          </p:cNvSpPr>
          <p:nvPr>
            <p:ph type="sldNum" sz="quarter" idx="12"/>
          </p:nvPr>
        </p:nvSpPr>
        <p:spPr/>
        <p:txBody>
          <a:bodyPr/>
          <a:lstStyle/>
          <a:p>
            <a:fld id="{48798409-368D-4709-AF78-C03504903755}" type="slidenum">
              <a:rPr lang="en-GB" smtClean="0"/>
              <a:t>‹#›</a:t>
            </a:fld>
            <a:endParaRPr lang="en-GB"/>
          </a:p>
        </p:txBody>
      </p:sp>
    </p:spTree>
    <p:extLst>
      <p:ext uri="{BB962C8B-B14F-4D97-AF65-F5344CB8AC3E}">
        <p14:creationId xmlns:p14="http://schemas.microsoft.com/office/powerpoint/2010/main" val="117576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B0D85C-A6C5-4C60-97BB-FE2859ACB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ED02FD-5408-46DE-92A6-CBE53066E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8C8F43-AF11-462E-82AB-BC108AB13B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BB9-D9EE-4EFD-A047-D62FF12B193E}" type="datetimeFigureOut">
              <a:rPr lang="en-GB" smtClean="0"/>
              <a:t>24/06/2021</a:t>
            </a:fld>
            <a:endParaRPr lang="en-GB"/>
          </a:p>
        </p:txBody>
      </p:sp>
      <p:sp>
        <p:nvSpPr>
          <p:cNvPr id="5" name="Footer Placeholder 4">
            <a:extLst>
              <a:ext uri="{FF2B5EF4-FFF2-40B4-BE49-F238E27FC236}">
                <a16:creationId xmlns:a16="http://schemas.microsoft.com/office/drawing/2014/main" id="{49635F0E-A5CB-40D0-90AA-5502DF4B8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1F083ED-2B7A-4146-A864-C5D2545C36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98409-368D-4709-AF78-C03504903755}" type="slidenum">
              <a:rPr lang="en-GB" smtClean="0"/>
              <a:t>‹#›</a:t>
            </a:fld>
            <a:endParaRPr lang="en-GB"/>
          </a:p>
        </p:txBody>
      </p:sp>
    </p:spTree>
    <p:extLst>
      <p:ext uri="{BB962C8B-B14F-4D97-AF65-F5344CB8AC3E}">
        <p14:creationId xmlns:p14="http://schemas.microsoft.com/office/powerpoint/2010/main" val="148847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31D6-C9C4-4F7F-8F8F-A4B34B550668}"/>
              </a:ext>
            </a:extLst>
          </p:cNvPr>
          <p:cNvSpPr>
            <a:spLocks noGrp="1"/>
          </p:cNvSpPr>
          <p:nvPr>
            <p:ph type="title"/>
          </p:nvPr>
        </p:nvSpPr>
        <p:spPr>
          <a:xfrm>
            <a:off x="838200" y="2581852"/>
            <a:ext cx="10515600" cy="1325563"/>
          </a:xfrm>
        </p:spPr>
        <p:txBody>
          <a:bodyPr/>
          <a:lstStyle/>
          <a:p>
            <a:pPr algn="ctr"/>
            <a:r>
              <a:rPr lang="en-GB" b="1" dirty="0">
                <a:solidFill>
                  <a:srgbClr val="FF0000"/>
                </a:solidFill>
              </a:rPr>
              <a:t>CRA Introduction and Santander Data</a:t>
            </a:r>
            <a:endParaRPr lang="en-GB" dirty="0">
              <a:solidFill>
                <a:srgbClr val="FF0000"/>
              </a:solidFill>
            </a:endParaRPr>
          </a:p>
        </p:txBody>
      </p:sp>
    </p:spTree>
    <p:extLst>
      <p:ext uri="{BB962C8B-B14F-4D97-AF65-F5344CB8AC3E}">
        <p14:creationId xmlns:p14="http://schemas.microsoft.com/office/powerpoint/2010/main" val="262002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F810A001-D053-41FB-A69C-EFD4F73D8135}"/>
              </a:ext>
            </a:extLst>
          </p:cNvPr>
          <p:cNvSpPr txBox="1"/>
          <p:nvPr/>
        </p:nvSpPr>
        <p:spPr>
          <a:xfrm>
            <a:off x="4042349" y="5520293"/>
            <a:ext cx="5272790" cy="523220"/>
          </a:xfrm>
          <a:prstGeom prst="rect">
            <a:avLst/>
          </a:prstGeom>
          <a:noFill/>
          <a:ln w="34925">
            <a:solidFill>
              <a:srgbClr val="FFC000"/>
            </a:solidFill>
            <a:prstDash val="dash"/>
          </a:ln>
        </p:spPr>
        <p:txBody>
          <a:bodyPr wrap="square" rtlCol="0">
            <a:spAutoFit/>
          </a:bodyPr>
          <a:lstStyle/>
          <a:p>
            <a:pPr algn="ctr"/>
            <a:r>
              <a:rPr lang="en-GB" sz="2800" dirty="0">
                <a:solidFill>
                  <a:schemeClr val="accent2">
                    <a:lumMod val="75000"/>
                  </a:schemeClr>
                </a:solidFill>
              </a:rPr>
              <a:t>SBB</a:t>
            </a:r>
            <a:endParaRPr lang="en-GB" dirty="0"/>
          </a:p>
        </p:txBody>
      </p:sp>
      <p:sp>
        <p:nvSpPr>
          <p:cNvPr id="4" name="TextBox 3">
            <a:extLst>
              <a:ext uri="{FF2B5EF4-FFF2-40B4-BE49-F238E27FC236}">
                <a16:creationId xmlns:a16="http://schemas.microsoft.com/office/drawing/2014/main" id="{68A511B3-5D88-4012-B1A4-2A8FE627ED8F}"/>
              </a:ext>
            </a:extLst>
          </p:cNvPr>
          <p:cNvSpPr txBox="1"/>
          <p:nvPr/>
        </p:nvSpPr>
        <p:spPr>
          <a:xfrm>
            <a:off x="7169863" y="883974"/>
            <a:ext cx="3509818" cy="677108"/>
          </a:xfrm>
          <a:prstGeom prst="rect">
            <a:avLst/>
          </a:prstGeom>
          <a:noFill/>
          <a:ln>
            <a:solidFill>
              <a:schemeClr val="bg1"/>
            </a:solidFill>
          </a:ln>
        </p:spPr>
        <p:txBody>
          <a:bodyPr wrap="square" rtlCol="0">
            <a:spAutoFit/>
          </a:bodyPr>
          <a:lstStyle/>
          <a:p>
            <a:r>
              <a:rPr lang="en-GB" sz="2400" dirty="0"/>
              <a:t>Corporate Partenon</a:t>
            </a:r>
          </a:p>
          <a:p>
            <a:pPr algn="ctr"/>
            <a:r>
              <a:rPr lang="en-GB" sz="1400" dirty="0"/>
              <a:t>Cust ID Type SUK</a:t>
            </a:r>
          </a:p>
        </p:txBody>
      </p:sp>
      <p:cxnSp>
        <p:nvCxnSpPr>
          <p:cNvPr id="7" name="Straight Connector 6">
            <a:extLst>
              <a:ext uri="{FF2B5EF4-FFF2-40B4-BE49-F238E27FC236}">
                <a16:creationId xmlns:a16="http://schemas.microsoft.com/office/drawing/2014/main" id="{DE63D43F-05ED-4DDC-AED0-0A564AA04EC2}"/>
              </a:ext>
            </a:extLst>
          </p:cNvPr>
          <p:cNvCxnSpPr/>
          <p:nvPr/>
        </p:nvCxnSpPr>
        <p:spPr>
          <a:xfrm>
            <a:off x="6096000" y="739589"/>
            <a:ext cx="0" cy="620357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7443A8-2B4B-4514-89A7-29802D14B0A7}"/>
              </a:ext>
            </a:extLst>
          </p:cNvPr>
          <p:cNvSpPr txBox="1"/>
          <p:nvPr/>
        </p:nvSpPr>
        <p:spPr>
          <a:xfrm>
            <a:off x="6363038" y="1911364"/>
            <a:ext cx="1956170" cy="723275"/>
          </a:xfrm>
          <a:prstGeom prst="rect">
            <a:avLst/>
          </a:prstGeom>
          <a:solidFill>
            <a:srgbClr val="92D050"/>
          </a:solidFill>
          <a:ln>
            <a:solidFill>
              <a:schemeClr val="tx1"/>
            </a:solidFill>
          </a:ln>
        </p:spPr>
        <p:txBody>
          <a:bodyPr wrap="square" rtlCol="0">
            <a:spAutoFit/>
          </a:bodyPr>
          <a:lstStyle/>
          <a:p>
            <a:r>
              <a:rPr lang="en-GB" dirty="0"/>
              <a:t>J numbers </a:t>
            </a:r>
          </a:p>
          <a:p>
            <a:r>
              <a:rPr lang="en-GB" sz="1200" dirty="0"/>
              <a:t>  35-36k customers</a:t>
            </a:r>
          </a:p>
          <a:p>
            <a:pPr algn="ctr"/>
            <a:r>
              <a:rPr lang="en-GB" sz="1100" dirty="0"/>
              <a:t>BDP number: SUKJ71234567</a:t>
            </a:r>
          </a:p>
        </p:txBody>
      </p:sp>
      <p:sp>
        <p:nvSpPr>
          <p:cNvPr id="9" name="TextBox 8">
            <a:extLst>
              <a:ext uri="{FF2B5EF4-FFF2-40B4-BE49-F238E27FC236}">
                <a16:creationId xmlns:a16="http://schemas.microsoft.com/office/drawing/2014/main" id="{B10443C0-5064-451E-8708-EE07C7B13C7D}"/>
              </a:ext>
            </a:extLst>
          </p:cNvPr>
          <p:cNvSpPr txBox="1"/>
          <p:nvPr/>
        </p:nvSpPr>
        <p:spPr>
          <a:xfrm>
            <a:off x="6925697" y="3024907"/>
            <a:ext cx="2020864" cy="492443"/>
          </a:xfrm>
          <a:prstGeom prst="rect">
            <a:avLst/>
          </a:prstGeom>
          <a:solidFill>
            <a:srgbClr val="FFFF00"/>
          </a:solidFill>
          <a:ln>
            <a:solidFill>
              <a:schemeClr val="tx1"/>
            </a:solidFill>
          </a:ln>
        </p:spPr>
        <p:txBody>
          <a:bodyPr wrap="square" rtlCol="0">
            <a:spAutoFit/>
          </a:bodyPr>
          <a:lstStyle/>
          <a:p>
            <a:r>
              <a:rPr lang="en-GB" sz="1400" dirty="0"/>
              <a:t>CIB </a:t>
            </a:r>
          </a:p>
          <a:p>
            <a:r>
              <a:rPr lang="en-GB" sz="1200" dirty="0"/>
              <a:t>   (largest Companies)</a:t>
            </a:r>
            <a:endParaRPr lang="en-GB" sz="1000" dirty="0"/>
          </a:p>
        </p:txBody>
      </p:sp>
      <p:sp>
        <p:nvSpPr>
          <p:cNvPr id="10" name="TextBox 9">
            <a:extLst>
              <a:ext uri="{FF2B5EF4-FFF2-40B4-BE49-F238E27FC236}">
                <a16:creationId xmlns:a16="http://schemas.microsoft.com/office/drawing/2014/main" id="{1ADFDC40-B539-49BD-B57D-C3B3FFF5E1E8}"/>
              </a:ext>
            </a:extLst>
          </p:cNvPr>
          <p:cNvSpPr txBox="1"/>
          <p:nvPr/>
        </p:nvSpPr>
        <p:spPr>
          <a:xfrm>
            <a:off x="6925697" y="3794348"/>
            <a:ext cx="2020864" cy="492443"/>
          </a:xfrm>
          <a:prstGeom prst="rect">
            <a:avLst/>
          </a:prstGeom>
          <a:solidFill>
            <a:srgbClr val="92D050"/>
          </a:solidFill>
          <a:ln>
            <a:solidFill>
              <a:schemeClr val="tx1"/>
            </a:solidFill>
          </a:ln>
        </p:spPr>
        <p:txBody>
          <a:bodyPr wrap="square" rtlCol="0">
            <a:spAutoFit/>
          </a:bodyPr>
          <a:lstStyle/>
          <a:p>
            <a:r>
              <a:rPr lang="en-GB" sz="1400" dirty="0"/>
              <a:t>CCB </a:t>
            </a:r>
          </a:p>
          <a:p>
            <a:r>
              <a:rPr lang="en-GB" sz="1200" dirty="0"/>
              <a:t>   (larger Companies)</a:t>
            </a:r>
            <a:endParaRPr lang="en-GB" sz="1000" dirty="0"/>
          </a:p>
        </p:txBody>
      </p:sp>
      <p:sp>
        <p:nvSpPr>
          <p:cNvPr id="11" name="TextBox 10">
            <a:extLst>
              <a:ext uri="{FF2B5EF4-FFF2-40B4-BE49-F238E27FC236}">
                <a16:creationId xmlns:a16="http://schemas.microsoft.com/office/drawing/2014/main" id="{F76FEA66-FAEC-4DED-8534-BF4E5A8E00A7}"/>
              </a:ext>
            </a:extLst>
          </p:cNvPr>
          <p:cNvSpPr txBox="1"/>
          <p:nvPr/>
        </p:nvSpPr>
        <p:spPr>
          <a:xfrm>
            <a:off x="6925697" y="4563789"/>
            <a:ext cx="2020864" cy="492443"/>
          </a:xfrm>
          <a:prstGeom prst="rect">
            <a:avLst/>
          </a:prstGeom>
          <a:solidFill>
            <a:srgbClr val="92D050"/>
          </a:solidFill>
          <a:ln>
            <a:solidFill>
              <a:schemeClr val="tx1"/>
            </a:solidFill>
          </a:ln>
        </p:spPr>
        <p:txBody>
          <a:bodyPr wrap="square" rtlCol="0">
            <a:spAutoFit/>
          </a:bodyPr>
          <a:lstStyle/>
          <a:p>
            <a:r>
              <a:rPr lang="en-GB" sz="1400" dirty="0"/>
              <a:t>SME2 </a:t>
            </a:r>
          </a:p>
          <a:p>
            <a:r>
              <a:rPr lang="en-GB" sz="1200" dirty="0"/>
              <a:t>   (Small/Medium)</a:t>
            </a:r>
            <a:endParaRPr lang="en-GB" sz="1000" dirty="0"/>
          </a:p>
        </p:txBody>
      </p:sp>
      <p:sp>
        <p:nvSpPr>
          <p:cNvPr id="12" name="TextBox 11">
            <a:extLst>
              <a:ext uri="{FF2B5EF4-FFF2-40B4-BE49-F238E27FC236}">
                <a16:creationId xmlns:a16="http://schemas.microsoft.com/office/drawing/2014/main" id="{17F738BD-B6B2-4D28-A23E-C082A928A2F6}"/>
              </a:ext>
            </a:extLst>
          </p:cNvPr>
          <p:cNvSpPr txBox="1"/>
          <p:nvPr/>
        </p:nvSpPr>
        <p:spPr>
          <a:xfrm>
            <a:off x="9419999" y="1911364"/>
            <a:ext cx="1956170" cy="538609"/>
          </a:xfrm>
          <a:prstGeom prst="rect">
            <a:avLst/>
          </a:prstGeom>
          <a:noFill/>
          <a:ln w="38100">
            <a:solidFill>
              <a:srgbClr val="00B0F0"/>
            </a:solidFill>
          </a:ln>
        </p:spPr>
        <p:txBody>
          <a:bodyPr wrap="square" rtlCol="0">
            <a:spAutoFit/>
          </a:bodyPr>
          <a:lstStyle/>
          <a:p>
            <a:r>
              <a:rPr lang="en-GB" dirty="0"/>
              <a:t>F numbers</a:t>
            </a:r>
          </a:p>
          <a:p>
            <a:pPr algn="ctr"/>
            <a:r>
              <a:rPr lang="en-GB" sz="1100" dirty="0"/>
              <a:t>BDP number: SUKF71234567</a:t>
            </a:r>
          </a:p>
        </p:txBody>
      </p:sp>
      <p:cxnSp>
        <p:nvCxnSpPr>
          <p:cNvPr id="14" name="Straight Connector 13">
            <a:extLst>
              <a:ext uri="{FF2B5EF4-FFF2-40B4-BE49-F238E27FC236}">
                <a16:creationId xmlns:a16="http://schemas.microsoft.com/office/drawing/2014/main" id="{8B1A4BA5-CB3D-4120-8FBD-579CA68A5CD0}"/>
              </a:ext>
            </a:extLst>
          </p:cNvPr>
          <p:cNvCxnSpPr>
            <a:cxnSpLocks/>
            <a:stCxn id="12" idx="2"/>
            <a:endCxn id="9" idx="3"/>
          </p:cNvCxnSpPr>
          <p:nvPr/>
        </p:nvCxnSpPr>
        <p:spPr>
          <a:xfrm flipH="1">
            <a:off x="8946561" y="2449973"/>
            <a:ext cx="1451523" cy="821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925C10-E7B5-4A66-86F3-59EFE9D9D21B}"/>
              </a:ext>
            </a:extLst>
          </p:cNvPr>
          <p:cNvCxnSpPr>
            <a:cxnSpLocks/>
            <a:stCxn id="12" idx="2"/>
            <a:endCxn id="10" idx="3"/>
          </p:cNvCxnSpPr>
          <p:nvPr/>
        </p:nvCxnSpPr>
        <p:spPr>
          <a:xfrm flipH="1">
            <a:off x="8946561" y="2449973"/>
            <a:ext cx="1451523" cy="1590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0BCBA2-B9FA-4910-A74B-D331FF422182}"/>
              </a:ext>
            </a:extLst>
          </p:cNvPr>
          <p:cNvCxnSpPr>
            <a:cxnSpLocks/>
            <a:stCxn id="12" idx="2"/>
            <a:endCxn id="11" idx="3"/>
          </p:cNvCxnSpPr>
          <p:nvPr/>
        </p:nvCxnSpPr>
        <p:spPr>
          <a:xfrm flipH="1">
            <a:off x="8946561" y="2449973"/>
            <a:ext cx="1451523" cy="236003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44C38B8-0A08-466F-8320-1426DC652545}"/>
              </a:ext>
            </a:extLst>
          </p:cNvPr>
          <p:cNvSpPr txBox="1"/>
          <p:nvPr/>
        </p:nvSpPr>
        <p:spPr>
          <a:xfrm>
            <a:off x="9897066" y="3425267"/>
            <a:ext cx="1783977" cy="461665"/>
          </a:xfrm>
          <a:prstGeom prst="rect">
            <a:avLst/>
          </a:prstGeom>
          <a:noFill/>
        </p:spPr>
        <p:txBody>
          <a:bodyPr wrap="square" rtlCol="0">
            <a:spAutoFit/>
          </a:bodyPr>
          <a:lstStyle/>
          <a:p>
            <a:r>
              <a:rPr lang="en-GB" sz="1200" dirty="0"/>
              <a:t>Related Parties, e.g. director, employee…</a:t>
            </a:r>
          </a:p>
        </p:txBody>
      </p:sp>
      <p:sp>
        <p:nvSpPr>
          <p:cNvPr id="24" name="TextBox 23">
            <a:extLst>
              <a:ext uri="{FF2B5EF4-FFF2-40B4-BE49-F238E27FC236}">
                <a16:creationId xmlns:a16="http://schemas.microsoft.com/office/drawing/2014/main" id="{DE462CD9-84DC-4702-A89B-3F411F883439}"/>
              </a:ext>
            </a:extLst>
          </p:cNvPr>
          <p:cNvSpPr txBox="1"/>
          <p:nvPr/>
        </p:nvSpPr>
        <p:spPr>
          <a:xfrm>
            <a:off x="1145158" y="883974"/>
            <a:ext cx="3509818" cy="677108"/>
          </a:xfrm>
          <a:prstGeom prst="rect">
            <a:avLst/>
          </a:prstGeom>
          <a:noFill/>
          <a:ln>
            <a:solidFill>
              <a:schemeClr val="bg1"/>
            </a:solidFill>
          </a:ln>
        </p:spPr>
        <p:txBody>
          <a:bodyPr wrap="square" rtlCol="0">
            <a:spAutoFit/>
          </a:bodyPr>
          <a:lstStyle/>
          <a:p>
            <a:r>
              <a:rPr lang="en-GB" sz="2400" dirty="0"/>
              <a:t>Retail Partenon</a:t>
            </a:r>
          </a:p>
          <a:p>
            <a:pPr algn="ctr"/>
            <a:r>
              <a:rPr lang="en-GB" sz="1400" dirty="0"/>
              <a:t>Cust ID Type RUK</a:t>
            </a:r>
          </a:p>
        </p:txBody>
      </p:sp>
      <p:sp>
        <p:nvSpPr>
          <p:cNvPr id="25" name="TextBox 24">
            <a:extLst>
              <a:ext uri="{FF2B5EF4-FFF2-40B4-BE49-F238E27FC236}">
                <a16:creationId xmlns:a16="http://schemas.microsoft.com/office/drawing/2014/main" id="{93055F7D-15A1-4D0D-B561-E7CA535B1B08}"/>
              </a:ext>
            </a:extLst>
          </p:cNvPr>
          <p:cNvSpPr txBox="1"/>
          <p:nvPr/>
        </p:nvSpPr>
        <p:spPr>
          <a:xfrm>
            <a:off x="3434741" y="1910170"/>
            <a:ext cx="1956170" cy="877163"/>
          </a:xfrm>
          <a:prstGeom prst="rect">
            <a:avLst/>
          </a:prstGeom>
          <a:solidFill>
            <a:srgbClr val="92D050"/>
          </a:solidFill>
          <a:ln>
            <a:solidFill>
              <a:schemeClr val="tx1"/>
            </a:solidFill>
          </a:ln>
        </p:spPr>
        <p:txBody>
          <a:bodyPr wrap="square" rtlCol="0">
            <a:spAutoFit/>
          </a:bodyPr>
          <a:lstStyle/>
          <a:p>
            <a:r>
              <a:rPr lang="en-GB" dirty="0"/>
              <a:t>J numbers</a:t>
            </a:r>
            <a:r>
              <a:rPr lang="en-GB" sz="1100" dirty="0"/>
              <a:t> </a:t>
            </a:r>
          </a:p>
          <a:p>
            <a:r>
              <a:rPr lang="en-GB" sz="1100" dirty="0"/>
              <a:t>  Entity </a:t>
            </a:r>
          </a:p>
          <a:p>
            <a:r>
              <a:rPr lang="en-GB" sz="1100" dirty="0"/>
              <a:t>  630k customers</a:t>
            </a:r>
          </a:p>
          <a:p>
            <a:pPr algn="ctr"/>
            <a:r>
              <a:rPr lang="en-GB" sz="1100" dirty="0"/>
              <a:t>BDP number: RUKJ12345678</a:t>
            </a:r>
          </a:p>
        </p:txBody>
      </p:sp>
      <p:sp>
        <p:nvSpPr>
          <p:cNvPr id="26" name="TextBox 25">
            <a:extLst>
              <a:ext uri="{FF2B5EF4-FFF2-40B4-BE49-F238E27FC236}">
                <a16:creationId xmlns:a16="http://schemas.microsoft.com/office/drawing/2014/main" id="{6864160B-4F4E-470C-B2F2-85BD4798F560}"/>
              </a:ext>
            </a:extLst>
          </p:cNvPr>
          <p:cNvSpPr txBox="1"/>
          <p:nvPr/>
        </p:nvSpPr>
        <p:spPr>
          <a:xfrm>
            <a:off x="4058380" y="3024907"/>
            <a:ext cx="1684228" cy="492443"/>
          </a:xfrm>
          <a:prstGeom prst="rect">
            <a:avLst/>
          </a:prstGeom>
          <a:solidFill>
            <a:srgbClr val="FFFF00"/>
          </a:solidFill>
          <a:ln>
            <a:solidFill>
              <a:schemeClr val="tx1"/>
            </a:solidFill>
          </a:ln>
        </p:spPr>
        <p:txBody>
          <a:bodyPr wrap="square" rtlCol="0">
            <a:spAutoFit/>
          </a:bodyPr>
          <a:lstStyle/>
          <a:p>
            <a:r>
              <a:rPr lang="en-GB" sz="1400" dirty="0"/>
              <a:t>CIB </a:t>
            </a:r>
          </a:p>
          <a:p>
            <a:r>
              <a:rPr lang="en-GB" sz="1200" dirty="0"/>
              <a:t>   (largest Companies)</a:t>
            </a:r>
            <a:endParaRPr lang="en-GB" sz="1000" dirty="0"/>
          </a:p>
        </p:txBody>
      </p:sp>
      <p:sp>
        <p:nvSpPr>
          <p:cNvPr id="27" name="TextBox 26">
            <a:extLst>
              <a:ext uri="{FF2B5EF4-FFF2-40B4-BE49-F238E27FC236}">
                <a16:creationId xmlns:a16="http://schemas.microsoft.com/office/drawing/2014/main" id="{6DEEE6F8-A7C7-4587-A1DC-58669D3DF052}"/>
              </a:ext>
            </a:extLst>
          </p:cNvPr>
          <p:cNvSpPr txBox="1"/>
          <p:nvPr/>
        </p:nvSpPr>
        <p:spPr>
          <a:xfrm>
            <a:off x="4058380" y="3794348"/>
            <a:ext cx="1684228" cy="492443"/>
          </a:xfrm>
          <a:prstGeom prst="rect">
            <a:avLst/>
          </a:prstGeom>
          <a:solidFill>
            <a:srgbClr val="92D050"/>
          </a:solidFill>
          <a:ln>
            <a:solidFill>
              <a:schemeClr val="tx1"/>
            </a:solidFill>
          </a:ln>
        </p:spPr>
        <p:txBody>
          <a:bodyPr wrap="square" rtlCol="0">
            <a:spAutoFit/>
          </a:bodyPr>
          <a:lstStyle/>
          <a:p>
            <a:r>
              <a:rPr lang="en-GB" sz="1400" dirty="0"/>
              <a:t>CCB </a:t>
            </a:r>
          </a:p>
          <a:p>
            <a:r>
              <a:rPr lang="en-GB" sz="1200" dirty="0"/>
              <a:t>   (larger Companies)</a:t>
            </a:r>
            <a:endParaRPr lang="en-GB" sz="1000" dirty="0"/>
          </a:p>
        </p:txBody>
      </p:sp>
      <p:sp>
        <p:nvSpPr>
          <p:cNvPr id="28" name="TextBox 27">
            <a:extLst>
              <a:ext uri="{FF2B5EF4-FFF2-40B4-BE49-F238E27FC236}">
                <a16:creationId xmlns:a16="http://schemas.microsoft.com/office/drawing/2014/main" id="{B7BCAD2A-32BA-49F9-A749-679119BEF89E}"/>
              </a:ext>
            </a:extLst>
          </p:cNvPr>
          <p:cNvSpPr txBox="1"/>
          <p:nvPr/>
        </p:nvSpPr>
        <p:spPr>
          <a:xfrm>
            <a:off x="4058380" y="4563789"/>
            <a:ext cx="1684228" cy="661720"/>
          </a:xfrm>
          <a:prstGeom prst="rect">
            <a:avLst/>
          </a:prstGeom>
          <a:solidFill>
            <a:srgbClr val="92D050"/>
          </a:solidFill>
          <a:ln>
            <a:solidFill>
              <a:schemeClr val="tx1"/>
            </a:solidFill>
          </a:ln>
        </p:spPr>
        <p:txBody>
          <a:bodyPr wrap="square" rtlCol="0">
            <a:spAutoFit/>
          </a:bodyPr>
          <a:lstStyle/>
          <a:p>
            <a:r>
              <a:rPr lang="en-GB" sz="1400" dirty="0"/>
              <a:t>SME2 </a:t>
            </a:r>
          </a:p>
          <a:p>
            <a:r>
              <a:rPr lang="en-GB" sz="1200" dirty="0"/>
              <a:t>   </a:t>
            </a:r>
            <a:r>
              <a:rPr lang="en-GB" sz="1100" dirty="0"/>
              <a:t>(Small/Medium companies)</a:t>
            </a:r>
            <a:endParaRPr lang="en-GB" sz="1000" dirty="0"/>
          </a:p>
        </p:txBody>
      </p:sp>
      <p:sp>
        <p:nvSpPr>
          <p:cNvPr id="29" name="TextBox 28">
            <a:extLst>
              <a:ext uri="{FF2B5EF4-FFF2-40B4-BE49-F238E27FC236}">
                <a16:creationId xmlns:a16="http://schemas.microsoft.com/office/drawing/2014/main" id="{14286308-E5E4-423D-8D1D-7E47A9C86980}"/>
              </a:ext>
            </a:extLst>
          </p:cNvPr>
          <p:cNvSpPr txBox="1"/>
          <p:nvPr/>
        </p:nvSpPr>
        <p:spPr>
          <a:xfrm>
            <a:off x="613496" y="1893161"/>
            <a:ext cx="1956170" cy="815608"/>
          </a:xfrm>
          <a:prstGeom prst="rect">
            <a:avLst/>
          </a:prstGeom>
          <a:noFill/>
          <a:ln>
            <a:solidFill>
              <a:schemeClr val="tx1"/>
            </a:solidFill>
          </a:ln>
        </p:spPr>
        <p:txBody>
          <a:bodyPr wrap="square" rtlCol="0">
            <a:spAutoFit/>
          </a:bodyPr>
          <a:lstStyle/>
          <a:p>
            <a:r>
              <a:rPr lang="en-GB" dirty="0"/>
              <a:t>F numbers</a:t>
            </a:r>
          </a:p>
          <a:p>
            <a:r>
              <a:rPr lang="en-GB" dirty="0"/>
              <a:t> </a:t>
            </a:r>
            <a:r>
              <a:rPr lang="en-GB" sz="1400" dirty="0"/>
              <a:t>Individual person</a:t>
            </a:r>
            <a:endParaRPr lang="en-GB" dirty="0"/>
          </a:p>
          <a:p>
            <a:pPr algn="ctr"/>
            <a:r>
              <a:rPr lang="en-GB" sz="1100" dirty="0"/>
              <a:t>BDP number: RUKF12345678</a:t>
            </a:r>
          </a:p>
        </p:txBody>
      </p:sp>
      <p:sp>
        <p:nvSpPr>
          <p:cNvPr id="40" name="TextBox 39">
            <a:extLst>
              <a:ext uri="{FF2B5EF4-FFF2-40B4-BE49-F238E27FC236}">
                <a16:creationId xmlns:a16="http://schemas.microsoft.com/office/drawing/2014/main" id="{2C89AF9D-AB3F-49A6-843D-F55D1AAD7411}"/>
              </a:ext>
            </a:extLst>
          </p:cNvPr>
          <p:cNvSpPr txBox="1"/>
          <p:nvPr/>
        </p:nvSpPr>
        <p:spPr>
          <a:xfrm>
            <a:off x="4058380" y="5556369"/>
            <a:ext cx="1684228" cy="492443"/>
          </a:xfrm>
          <a:prstGeom prst="rect">
            <a:avLst/>
          </a:prstGeom>
          <a:solidFill>
            <a:srgbClr val="92D050"/>
          </a:solidFill>
          <a:ln>
            <a:solidFill>
              <a:schemeClr val="tx1"/>
            </a:solidFill>
          </a:ln>
        </p:spPr>
        <p:txBody>
          <a:bodyPr wrap="square" rtlCol="0">
            <a:spAutoFit/>
          </a:bodyPr>
          <a:lstStyle/>
          <a:p>
            <a:r>
              <a:rPr lang="en-GB" sz="1400" dirty="0"/>
              <a:t>SME1 </a:t>
            </a:r>
          </a:p>
          <a:p>
            <a:r>
              <a:rPr lang="en-GB" sz="1200" dirty="0"/>
              <a:t>   (Small Companies)</a:t>
            </a:r>
            <a:endParaRPr lang="en-GB" sz="1000" dirty="0"/>
          </a:p>
        </p:txBody>
      </p:sp>
      <p:sp>
        <p:nvSpPr>
          <p:cNvPr id="41" name="TextBox 40">
            <a:extLst>
              <a:ext uri="{FF2B5EF4-FFF2-40B4-BE49-F238E27FC236}">
                <a16:creationId xmlns:a16="http://schemas.microsoft.com/office/drawing/2014/main" id="{B1273985-99F3-488D-882E-61551F9C294E}"/>
              </a:ext>
            </a:extLst>
          </p:cNvPr>
          <p:cNvSpPr txBox="1"/>
          <p:nvPr/>
        </p:nvSpPr>
        <p:spPr>
          <a:xfrm>
            <a:off x="776149" y="2875180"/>
            <a:ext cx="2099142" cy="1646605"/>
          </a:xfrm>
          <a:prstGeom prst="rect">
            <a:avLst/>
          </a:prstGeom>
          <a:solidFill>
            <a:schemeClr val="accent2">
              <a:lumMod val="40000"/>
              <a:lumOff val="60000"/>
            </a:schemeClr>
          </a:solidFill>
          <a:ln>
            <a:solidFill>
              <a:schemeClr val="tx1"/>
            </a:solidFill>
          </a:ln>
        </p:spPr>
        <p:txBody>
          <a:bodyPr wrap="square" rtlCol="0">
            <a:spAutoFit/>
          </a:bodyPr>
          <a:lstStyle/>
          <a:p>
            <a:r>
              <a:rPr lang="en-GB" dirty="0"/>
              <a:t>Personal Customers</a:t>
            </a:r>
          </a:p>
          <a:p>
            <a:r>
              <a:rPr lang="en-GB" sz="1600" dirty="0"/>
              <a:t>   </a:t>
            </a:r>
            <a:r>
              <a:rPr lang="en-GB" sz="1200" dirty="0"/>
              <a:t>18.5m</a:t>
            </a:r>
          </a:p>
          <a:p>
            <a:r>
              <a:rPr lang="en-GB" sz="1200" dirty="0"/>
              <a:t>    Owning Personal products</a:t>
            </a:r>
          </a:p>
          <a:p>
            <a:r>
              <a:rPr lang="en-GB" sz="1200" dirty="0"/>
              <a:t>         </a:t>
            </a:r>
            <a:r>
              <a:rPr lang="en-GB" sz="1000" dirty="0"/>
              <a:t>current </a:t>
            </a:r>
            <a:r>
              <a:rPr lang="en-GB" sz="1000" dirty="0" err="1"/>
              <a:t>accs</a:t>
            </a:r>
            <a:r>
              <a:rPr lang="en-GB" sz="1000" dirty="0"/>
              <a:t> product code 300</a:t>
            </a:r>
          </a:p>
          <a:p>
            <a:r>
              <a:rPr lang="en-GB" sz="1000" dirty="0"/>
              <a:t>           saving </a:t>
            </a:r>
            <a:r>
              <a:rPr lang="en-GB" sz="1000" dirty="0" err="1"/>
              <a:t>accs</a:t>
            </a:r>
            <a:r>
              <a:rPr lang="en-GB" sz="1000" dirty="0"/>
              <a:t> product code 301</a:t>
            </a:r>
          </a:p>
          <a:p>
            <a:r>
              <a:rPr lang="en-GB" sz="1100" dirty="0"/>
              <a:t>          credit card etc.</a:t>
            </a:r>
          </a:p>
          <a:p>
            <a:endParaRPr lang="en-GB" sz="1100" dirty="0"/>
          </a:p>
          <a:p>
            <a:endParaRPr lang="en-GB" sz="1100" dirty="0"/>
          </a:p>
        </p:txBody>
      </p:sp>
      <p:sp>
        <p:nvSpPr>
          <p:cNvPr id="42" name="TextBox 41">
            <a:extLst>
              <a:ext uri="{FF2B5EF4-FFF2-40B4-BE49-F238E27FC236}">
                <a16:creationId xmlns:a16="http://schemas.microsoft.com/office/drawing/2014/main" id="{51734E11-4BF1-416E-8F93-39DE2B1497E5}"/>
              </a:ext>
            </a:extLst>
          </p:cNvPr>
          <p:cNvSpPr txBox="1"/>
          <p:nvPr/>
        </p:nvSpPr>
        <p:spPr>
          <a:xfrm>
            <a:off x="776149" y="4303006"/>
            <a:ext cx="2099142" cy="869469"/>
          </a:xfrm>
          <a:prstGeom prst="rect">
            <a:avLst/>
          </a:prstGeom>
          <a:noFill/>
          <a:ln w="38100">
            <a:solidFill>
              <a:srgbClr val="00B0F0"/>
            </a:solidFill>
          </a:ln>
        </p:spPr>
        <p:txBody>
          <a:bodyPr wrap="square" rtlCol="0">
            <a:spAutoFit/>
          </a:bodyPr>
          <a:lstStyle/>
          <a:p>
            <a:endParaRPr lang="en-GB" sz="1400" dirty="0"/>
          </a:p>
          <a:p>
            <a:r>
              <a:rPr lang="en-GB" sz="1400" dirty="0"/>
              <a:t>Related Parties</a:t>
            </a:r>
          </a:p>
          <a:p>
            <a:r>
              <a:rPr lang="en-GB" sz="1200" dirty="0"/>
              <a:t>   </a:t>
            </a:r>
            <a:r>
              <a:rPr lang="en-GB" sz="1050" dirty="0"/>
              <a:t>Not owning products related</a:t>
            </a:r>
          </a:p>
          <a:p>
            <a:r>
              <a:rPr lang="en-GB" sz="1050" dirty="0"/>
              <a:t>   to products, e.g. POA</a:t>
            </a:r>
            <a:endParaRPr lang="en-GB" sz="1000" dirty="0"/>
          </a:p>
        </p:txBody>
      </p:sp>
      <p:sp>
        <p:nvSpPr>
          <p:cNvPr id="43" name="TextBox 42">
            <a:extLst>
              <a:ext uri="{FF2B5EF4-FFF2-40B4-BE49-F238E27FC236}">
                <a16:creationId xmlns:a16="http://schemas.microsoft.com/office/drawing/2014/main" id="{FE604197-0107-473E-BD7B-803EA8144C7D}"/>
              </a:ext>
            </a:extLst>
          </p:cNvPr>
          <p:cNvSpPr txBox="1"/>
          <p:nvPr/>
        </p:nvSpPr>
        <p:spPr>
          <a:xfrm>
            <a:off x="800924" y="5586673"/>
            <a:ext cx="2183583" cy="1123384"/>
          </a:xfrm>
          <a:prstGeom prst="rect">
            <a:avLst/>
          </a:prstGeom>
          <a:noFill/>
          <a:ln w="38100">
            <a:solidFill>
              <a:srgbClr val="00B0F0"/>
            </a:solidFill>
          </a:ln>
        </p:spPr>
        <p:txBody>
          <a:bodyPr wrap="square" rtlCol="0">
            <a:spAutoFit/>
          </a:bodyPr>
          <a:lstStyle>
            <a:defPPr>
              <a:defRPr lang="en-US"/>
            </a:defPPr>
            <a:lvl1pPr>
              <a:defRPr sz="1400"/>
            </a:lvl1pPr>
          </a:lstStyle>
          <a:p>
            <a:endParaRPr lang="en-GB" dirty="0"/>
          </a:p>
          <a:p>
            <a:r>
              <a:rPr lang="en-GB" dirty="0"/>
              <a:t>Business Related Customer</a:t>
            </a:r>
          </a:p>
          <a:p>
            <a:r>
              <a:rPr lang="en-GB" dirty="0"/>
              <a:t>   </a:t>
            </a:r>
            <a:r>
              <a:rPr lang="en-GB" sz="1050" dirty="0"/>
              <a:t>Owner or other relationship </a:t>
            </a:r>
          </a:p>
          <a:p>
            <a:r>
              <a:rPr lang="en-GB" sz="1050" dirty="0"/>
              <a:t>    with Business products</a:t>
            </a:r>
          </a:p>
          <a:p>
            <a:endParaRPr lang="en-GB" dirty="0"/>
          </a:p>
        </p:txBody>
      </p:sp>
      <p:cxnSp>
        <p:nvCxnSpPr>
          <p:cNvPr id="51" name="Straight Connector 50">
            <a:extLst>
              <a:ext uri="{FF2B5EF4-FFF2-40B4-BE49-F238E27FC236}">
                <a16:creationId xmlns:a16="http://schemas.microsoft.com/office/drawing/2014/main" id="{F56F2599-D40D-4335-B6E4-D27B40809353}"/>
              </a:ext>
            </a:extLst>
          </p:cNvPr>
          <p:cNvCxnSpPr>
            <a:stCxn id="26" idx="1"/>
            <a:endCxn id="43" idx="3"/>
          </p:cNvCxnSpPr>
          <p:nvPr/>
        </p:nvCxnSpPr>
        <p:spPr>
          <a:xfrm flipH="1">
            <a:off x="2984507" y="3271129"/>
            <a:ext cx="1073873" cy="2877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18A0DFB-0A56-4D43-8CC5-E7F4C5E5A8AC}"/>
              </a:ext>
            </a:extLst>
          </p:cNvPr>
          <p:cNvCxnSpPr>
            <a:cxnSpLocks/>
            <a:stCxn id="27" idx="1"/>
            <a:endCxn id="43" idx="3"/>
          </p:cNvCxnSpPr>
          <p:nvPr/>
        </p:nvCxnSpPr>
        <p:spPr>
          <a:xfrm flipH="1">
            <a:off x="2984507" y="4040570"/>
            <a:ext cx="1073873" cy="2107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2F4930-6340-46D1-9792-7CC254153C26}"/>
              </a:ext>
            </a:extLst>
          </p:cNvPr>
          <p:cNvCxnSpPr>
            <a:cxnSpLocks/>
            <a:stCxn id="28" idx="1"/>
            <a:endCxn id="43" idx="3"/>
          </p:cNvCxnSpPr>
          <p:nvPr/>
        </p:nvCxnSpPr>
        <p:spPr>
          <a:xfrm flipH="1">
            <a:off x="2984507" y="4894649"/>
            <a:ext cx="1073873" cy="1253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BCA7EDD-04EF-4E03-980A-A2D00A77CAF2}"/>
              </a:ext>
            </a:extLst>
          </p:cNvPr>
          <p:cNvCxnSpPr>
            <a:cxnSpLocks/>
            <a:stCxn id="40" idx="1"/>
            <a:endCxn id="43" idx="3"/>
          </p:cNvCxnSpPr>
          <p:nvPr/>
        </p:nvCxnSpPr>
        <p:spPr>
          <a:xfrm flipH="1">
            <a:off x="2984507" y="5802591"/>
            <a:ext cx="1073873" cy="34577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D3F002D-DD08-4E32-A402-E725188C1881}"/>
              </a:ext>
            </a:extLst>
          </p:cNvPr>
          <p:cNvSpPr txBox="1"/>
          <p:nvPr/>
        </p:nvSpPr>
        <p:spPr>
          <a:xfrm>
            <a:off x="125506" y="197224"/>
            <a:ext cx="2312894" cy="369332"/>
          </a:xfrm>
          <a:prstGeom prst="rect">
            <a:avLst/>
          </a:prstGeom>
          <a:noFill/>
        </p:spPr>
        <p:txBody>
          <a:bodyPr wrap="square" rtlCol="0">
            <a:spAutoFit/>
          </a:bodyPr>
          <a:lstStyle/>
          <a:p>
            <a:r>
              <a:rPr lang="en-GB" b="1" dirty="0"/>
              <a:t>Partenon</a:t>
            </a:r>
          </a:p>
        </p:txBody>
      </p:sp>
      <p:sp>
        <p:nvSpPr>
          <p:cNvPr id="65" name="TextBox 64">
            <a:extLst>
              <a:ext uri="{FF2B5EF4-FFF2-40B4-BE49-F238E27FC236}">
                <a16:creationId xmlns:a16="http://schemas.microsoft.com/office/drawing/2014/main" id="{68BAB316-2E60-4128-9FBA-994952ED1BFC}"/>
              </a:ext>
            </a:extLst>
          </p:cNvPr>
          <p:cNvSpPr txBox="1"/>
          <p:nvPr/>
        </p:nvSpPr>
        <p:spPr>
          <a:xfrm>
            <a:off x="8150197" y="6402084"/>
            <a:ext cx="2621460" cy="369332"/>
          </a:xfrm>
          <a:prstGeom prst="rect">
            <a:avLst/>
          </a:prstGeom>
          <a:solidFill>
            <a:srgbClr val="92D050"/>
          </a:solidFill>
          <a:ln>
            <a:solidFill>
              <a:schemeClr val="tx1"/>
            </a:solidFill>
          </a:ln>
        </p:spPr>
        <p:txBody>
          <a:bodyPr wrap="square" rtlCol="0">
            <a:spAutoFit/>
          </a:bodyPr>
          <a:lstStyle/>
          <a:p>
            <a:r>
              <a:rPr lang="en-GB" dirty="0"/>
              <a:t>Non Personal customers</a:t>
            </a:r>
            <a:endParaRPr lang="en-GB" sz="1100" dirty="0"/>
          </a:p>
        </p:txBody>
      </p:sp>
      <p:sp>
        <p:nvSpPr>
          <p:cNvPr id="67" name="TextBox 66">
            <a:extLst>
              <a:ext uri="{FF2B5EF4-FFF2-40B4-BE49-F238E27FC236}">
                <a16:creationId xmlns:a16="http://schemas.microsoft.com/office/drawing/2014/main" id="{7DB2BC24-4AEB-4272-8A72-E4865DB078A1}"/>
              </a:ext>
            </a:extLst>
          </p:cNvPr>
          <p:cNvSpPr txBox="1"/>
          <p:nvPr/>
        </p:nvSpPr>
        <p:spPr>
          <a:xfrm>
            <a:off x="3934703" y="3776728"/>
            <a:ext cx="5272790" cy="1661993"/>
          </a:xfrm>
          <a:prstGeom prst="rect">
            <a:avLst/>
          </a:prstGeom>
          <a:noFill/>
          <a:ln w="34925">
            <a:solidFill>
              <a:srgbClr val="00B0F0"/>
            </a:solidFill>
            <a:prstDash val="dash"/>
          </a:ln>
        </p:spPr>
        <p:txBody>
          <a:bodyPr wrap="square" rtlCol="0">
            <a:spAutoFit/>
          </a:bodyPr>
          <a:lstStyle/>
          <a:p>
            <a:pPr algn="ctr"/>
            <a:endParaRPr lang="en-GB" sz="2800" dirty="0">
              <a:solidFill>
                <a:schemeClr val="accent2">
                  <a:lumMod val="75000"/>
                </a:schemeClr>
              </a:solidFill>
            </a:endParaRPr>
          </a:p>
          <a:p>
            <a:pPr algn="ctr"/>
            <a:r>
              <a:rPr lang="en-GB" sz="2800" dirty="0">
                <a:solidFill>
                  <a:schemeClr val="accent2">
                    <a:lumMod val="75000"/>
                  </a:schemeClr>
                </a:solidFill>
              </a:rPr>
              <a:t>CBB</a:t>
            </a:r>
          </a:p>
          <a:p>
            <a:pPr algn="ctr"/>
            <a:endParaRPr lang="en-GB" sz="2800" dirty="0">
              <a:solidFill>
                <a:schemeClr val="accent2">
                  <a:lumMod val="75000"/>
                </a:schemeClr>
              </a:solidFill>
            </a:endParaRPr>
          </a:p>
          <a:p>
            <a:pPr algn="ctr"/>
            <a:endParaRPr lang="en-GB" dirty="0"/>
          </a:p>
        </p:txBody>
      </p:sp>
    </p:spTree>
    <p:extLst>
      <p:ext uri="{BB962C8B-B14F-4D97-AF65-F5344CB8AC3E}">
        <p14:creationId xmlns:p14="http://schemas.microsoft.com/office/powerpoint/2010/main" val="184764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A511B3-5D88-4012-B1A4-2A8FE627ED8F}"/>
              </a:ext>
            </a:extLst>
          </p:cNvPr>
          <p:cNvSpPr txBox="1"/>
          <p:nvPr/>
        </p:nvSpPr>
        <p:spPr>
          <a:xfrm>
            <a:off x="7169863" y="883974"/>
            <a:ext cx="3509818" cy="677108"/>
          </a:xfrm>
          <a:prstGeom prst="rect">
            <a:avLst/>
          </a:prstGeom>
          <a:noFill/>
          <a:ln>
            <a:solidFill>
              <a:schemeClr val="bg1"/>
            </a:solidFill>
          </a:ln>
        </p:spPr>
        <p:txBody>
          <a:bodyPr wrap="square" rtlCol="0">
            <a:spAutoFit/>
          </a:bodyPr>
          <a:lstStyle/>
          <a:p>
            <a:r>
              <a:rPr lang="en-GB" sz="2400" dirty="0"/>
              <a:t>Global System</a:t>
            </a:r>
          </a:p>
          <a:p>
            <a:pPr algn="ctr"/>
            <a:r>
              <a:rPr lang="en-GB" sz="1400" dirty="0"/>
              <a:t>Cust ID Type GBO codes</a:t>
            </a:r>
          </a:p>
        </p:txBody>
      </p:sp>
      <p:cxnSp>
        <p:nvCxnSpPr>
          <p:cNvPr id="7" name="Straight Connector 6">
            <a:extLst>
              <a:ext uri="{FF2B5EF4-FFF2-40B4-BE49-F238E27FC236}">
                <a16:creationId xmlns:a16="http://schemas.microsoft.com/office/drawing/2014/main" id="{DE63D43F-05ED-4DDC-AED0-0A564AA04EC2}"/>
              </a:ext>
            </a:extLst>
          </p:cNvPr>
          <p:cNvCxnSpPr/>
          <p:nvPr/>
        </p:nvCxnSpPr>
        <p:spPr>
          <a:xfrm>
            <a:off x="6096000" y="739589"/>
            <a:ext cx="0" cy="620357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0443C0-5064-451E-8708-EE07C7B13C7D}"/>
              </a:ext>
            </a:extLst>
          </p:cNvPr>
          <p:cNvSpPr txBox="1"/>
          <p:nvPr/>
        </p:nvSpPr>
        <p:spPr>
          <a:xfrm>
            <a:off x="6768743" y="2047989"/>
            <a:ext cx="2020864" cy="492443"/>
          </a:xfrm>
          <a:prstGeom prst="rect">
            <a:avLst/>
          </a:prstGeom>
          <a:solidFill>
            <a:srgbClr val="FFFF00"/>
          </a:solidFill>
          <a:ln>
            <a:solidFill>
              <a:schemeClr val="tx1"/>
            </a:solidFill>
          </a:ln>
        </p:spPr>
        <p:txBody>
          <a:bodyPr wrap="square" rtlCol="0">
            <a:spAutoFit/>
          </a:bodyPr>
          <a:lstStyle/>
          <a:p>
            <a:r>
              <a:rPr lang="en-GB" sz="1400" dirty="0"/>
              <a:t>CIB </a:t>
            </a:r>
          </a:p>
          <a:p>
            <a:r>
              <a:rPr lang="en-GB" sz="1200" dirty="0"/>
              <a:t>   (largest Companies)</a:t>
            </a:r>
            <a:endParaRPr lang="en-GB" sz="1000" dirty="0"/>
          </a:p>
        </p:txBody>
      </p:sp>
      <p:sp>
        <p:nvSpPr>
          <p:cNvPr id="10" name="TextBox 9">
            <a:extLst>
              <a:ext uri="{FF2B5EF4-FFF2-40B4-BE49-F238E27FC236}">
                <a16:creationId xmlns:a16="http://schemas.microsoft.com/office/drawing/2014/main" id="{1ADFDC40-B539-49BD-B57D-C3B3FFF5E1E8}"/>
              </a:ext>
            </a:extLst>
          </p:cNvPr>
          <p:cNvSpPr txBox="1"/>
          <p:nvPr/>
        </p:nvSpPr>
        <p:spPr>
          <a:xfrm>
            <a:off x="6768743" y="3076645"/>
            <a:ext cx="2020864" cy="492443"/>
          </a:xfrm>
          <a:prstGeom prst="rect">
            <a:avLst/>
          </a:prstGeom>
          <a:solidFill>
            <a:srgbClr val="92D050"/>
          </a:solidFill>
          <a:ln>
            <a:solidFill>
              <a:schemeClr val="tx1"/>
            </a:solidFill>
          </a:ln>
        </p:spPr>
        <p:txBody>
          <a:bodyPr wrap="square" rtlCol="0">
            <a:spAutoFit/>
          </a:bodyPr>
          <a:lstStyle/>
          <a:p>
            <a:r>
              <a:rPr lang="en-GB" sz="1400" dirty="0"/>
              <a:t>CCB </a:t>
            </a:r>
          </a:p>
          <a:p>
            <a:r>
              <a:rPr lang="en-GB" sz="1200" dirty="0"/>
              <a:t>   (larger Companies)</a:t>
            </a:r>
            <a:endParaRPr lang="en-GB" sz="1000" dirty="0"/>
          </a:p>
        </p:txBody>
      </p:sp>
      <p:sp>
        <p:nvSpPr>
          <p:cNvPr id="11" name="TextBox 10">
            <a:extLst>
              <a:ext uri="{FF2B5EF4-FFF2-40B4-BE49-F238E27FC236}">
                <a16:creationId xmlns:a16="http://schemas.microsoft.com/office/drawing/2014/main" id="{F76FEA66-FAEC-4DED-8534-BF4E5A8E00A7}"/>
              </a:ext>
            </a:extLst>
          </p:cNvPr>
          <p:cNvSpPr txBox="1"/>
          <p:nvPr/>
        </p:nvSpPr>
        <p:spPr>
          <a:xfrm>
            <a:off x="6768743" y="3846086"/>
            <a:ext cx="2020864" cy="492443"/>
          </a:xfrm>
          <a:prstGeom prst="rect">
            <a:avLst/>
          </a:prstGeom>
          <a:solidFill>
            <a:srgbClr val="92D050"/>
          </a:solidFill>
          <a:ln>
            <a:solidFill>
              <a:schemeClr val="tx1"/>
            </a:solidFill>
          </a:ln>
        </p:spPr>
        <p:txBody>
          <a:bodyPr wrap="square" rtlCol="0">
            <a:spAutoFit/>
          </a:bodyPr>
          <a:lstStyle/>
          <a:p>
            <a:r>
              <a:rPr lang="en-GB" sz="1400" dirty="0"/>
              <a:t>SME2 </a:t>
            </a:r>
          </a:p>
          <a:p>
            <a:r>
              <a:rPr lang="en-GB" sz="1200" dirty="0"/>
              <a:t>   (Small/Medium)</a:t>
            </a:r>
            <a:endParaRPr lang="en-GB" sz="1000" dirty="0"/>
          </a:p>
        </p:txBody>
      </p:sp>
      <p:sp>
        <p:nvSpPr>
          <p:cNvPr id="24" name="TextBox 23">
            <a:extLst>
              <a:ext uri="{FF2B5EF4-FFF2-40B4-BE49-F238E27FC236}">
                <a16:creationId xmlns:a16="http://schemas.microsoft.com/office/drawing/2014/main" id="{DE462CD9-84DC-4702-A89B-3F411F883439}"/>
              </a:ext>
            </a:extLst>
          </p:cNvPr>
          <p:cNvSpPr txBox="1"/>
          <p:nvPr/>
        </p:nvSpPr>
        <p:spPr>
          <a:xfrm>
            <a:off x="1145158" y="883974"/>
            <a:ext cx="3509818" cy="677108"/>
          </a:xfrm>
          <a:prstGeom prst="rect">
            <a:avLst/>
          </a:prstGeom>
          <a:noFill/>
          <a:ln>
            <a:solidFill>
              <a:schemeClr val="bg1"/>
            </a:solidFill>
          </a:ln>
        </p:spPr>
        <p:txBody>
          <a:bodyPr wrap="square" rtlCol="0">
            <a:spAutoFit/>
          </a:bodyPr>
          <a:lstStyle/>
          <a:p>
            <a:r>
              <a:rPr lang="en-GB" sz="2400" dirty="0"/>
              <a:t>Cater Allen</a:t>
            </a:r>
          </a:p>
          <a:p>
            <a:pPr algn="ctr"/>
            <a:r>
              <a:rPr lang="en-GB" sz="1400" dirty="0"/>
              <a:t>Cust ID Type CAT</a:t>
            </a:r>
          </a:p>
        </p:txBody>
      </p:sp>
      <p:sp>
        <p:nvSpPr>
          <p:cNvPr id="25" name="TextBox 24">
            <a:extLst>
              <a:ext uri="{FF2B5EF4-FFF2-40B4-BE49-F238E27FC236}">
                <a16:creationId xmlns:a16="http://schemas.microsoft.com/office/drawing/2014/main" id="{93055F7D-15A1-4D0D-B561-E7CA535B1B08}"/>
              </a:ext>
            </a:extLst>
          </p:cNvPr>
          <p:cNvSpPr txBox="1"/>
          <p:nvPr/>
        </p:nvSpPr>
        <p:spPr>
          <a:xfrm>
            <a:off x="3434741" y="1910170"/>
            <a:ext cx="1956170" cy="923330"/>
          </a:xfrm>
          <a:prstGeom prst="rect">
            <a:avLst/>
          </a:prstGeom>
          <a:solidFill>
            <a:srgbClr val="92D050"/>
          </a:solidFill>
          <a:ln>
            <a:solidFill>
              <a:schemeClr val="tx1"/>
            </a:solidFill>
          </a:ln>
        </p:spPr>
        <p:txBody>
          <a:bodyPr wrap="square" rtlCol="0">
            <a:spAutoFit/>
          </a:bodyPr>
          <a:lstStyle/>
          <a:p>
            <a:r>
              <a:rPr lang="en-GB" dirty="0"/>
              <a:t>J numbers</a:t>
            </a:r>
            <a:r>
              <a:rPr lang="en-GB" sz="1100" dirty="0"/>
              <a:t> </a:t>
            </a:r>
          </a:p>
          <a:p>
            <a:r>
              <a:rPr lang="en-GB" sz="1400" dirty="0"/>
              <a:t>Non Personal Customers</a:t>
            </a:r>
          </a:p>
          <a:p>
            <a:r>
              <a:rPr lang="en-GB" sz="1100" dirty="0"/>
              <a:t>  Entity   </a:t>
            </a:r>
          </a:p>
          <a:p>
            <a:pPr algn="ctr"/>
            <a:r>
              <a:rPr lang="en-GB" sz="1100" dirty="0"/>
              <a:t>BDP number: CATJ12345678</a:t>
            </a:r>
          </a:p>
        </p:txBody>
      </p:sp>
      <p:sp>
        <p:nvSpPr>
          <p:cNvPr id="29" name="TextBox 28">
            <a:extLst>
              <a:ext uri="{FF2B5EF4-FFF2-40B4-BE49-F238E27FC236}">
                <a16:creationId xmlns:a16="http://schemas.microsoft.com/office/drawing/2014/main" id="{14286308-E5E4-423D-8D1D-7E47A9C86980}"/>
              </a:ext>
            </a:extLst>
          </p:cNvPr>
          <p:cNvSpPr txBox="1"/>
          <p:nvPr/>
        </p:nvSpPr>
        <p:spPr>
          <a:xfrm>
            <a:off x="613496" y="1893161"/>
            <a:ext cx="1956170" cy="815608"/>
          </a:xfrm>
          <a:prstGeom prst="rect">
            <a:avLst/>
          </a:prstGeom>
          <a:noFill/>
          <a:ln>
            <a:solidFill>
              <a:schemeClr val="tx1"/>
            </a:solidFill>
          </a:ln>
        </p:spPr>
        <p:txBody>
          <a:bodyPr wrap="square" rtlCol="0">
            <a:spAutoFit/>
          </a:bodyPr>
          <a:lstStyle/>
          <a:p>
            <a:r>
              <a:rPr lang="en-GB" dirty="0"/>
              <a:t>F numbers</a:t>
            </a:r>
          </a:p>
          <a:p>
            <a:r>
              <a:rPr lang="en-GB" dirty="0"/>
              <a:t> </a:t>
            </a:r>
            <a:r>
              <a:rPr lang="en-GB" sz="1400" dirty="0"/>
              <a:t>Individual person</a:t>
            </a:r>
            <a:endParaRPr lang="en-GB" dirty="0"/>
          </a:p>
          <a:p>
            <a:pPr algn="ctr"/>
            <a:r>
              <a:rPr lang="en-GB" sz="1100" dirty="0"/>
              <a:t>BDP number: CATF12345678</a:t>
            </a:r>
          </a:p>
        </p:txBody>
      </p:sp>
      <p:sp>
        <p:nvSpPr>
          <p:cNvPr id="41" name="TextBox 40">
            <a:extLst>
              <a:ext uri="{FF2B5EF4-FFF2-40B4-BE49-F238E27FC236}">
                <a16:creationId xmlns:a16="http://schemas.microsoft.com/office/drawing/2014/main" id="{B1273985-99F3-488D-882E-61551F9C294E}"/>
              </a:ext>
            </a:extLst>
          </p:cNvPr>
          <p:cNvSpPr txBox="1"/>
          <p:nvPr/>
        </p:nvSpPr>
        <p:spPr>
          <a:xfrm>
            <a:off x="776149" y="2875180"/>
            <a:ext cx="2099142" cy="1154162"/>
          </a:xfrm>
          <a:prstGeom prst="rect">
            <a:avLst/>
          </a:prstGeom>
          <a:solidFill>
            <a:schemeClr val="accent2">
              <a:lumMod val="40000"/>
              <a:lumOff val="60000"/>
            </a:schemeClr>
          </a:solidFill>
          <a:ln>
            <a:solidFill>
              <a:schemeClr val="tx1"/>
            </a:solidFill>
          </a:ln>
        </p:spPr>
        <p:txBody>
          <a:bodyPr wrap="square" rtlCol="0">
            <a:spAutoFit/>
          </a:bodyPr>
          <a:lstStyle/>
          <a:p>
            <a:r>
              <a:rPr lang="en-GB" dirty="0"/>
              <a:t>Personal Customers</a:t>
            </a:r>
          </a:p>
          <a:p>
            <a:r>
              <a:rPr lang="en-GB" sz="1600" dirty="0"/>
              <a:t>   </a:t>
            </a:r>
            <a:endParaRPr lang="en-GB" sz="1200" dirty="0"/>
          </a:p>
          <a:p>
            <a:r>
              <a:rPr lang="en-GB" sz="1200" dirty="0"/>
              <a:t>    Owning Personal products</a:t>
            </a:r>
          </a:p>
          <a:p>
            <a:r>
              <a:rPr lang="en-GB" sz="1200" dirty="0"/>
              <a:t>         </a:t>
            </a:r>
            <a:endParaRPr lang="en-GB" sz="1100" dirty="0"/>
          </a:p>
          <a:p>
            <a:endParaRPr lang="en-GB" sz="1100" dirty="0"/>
          </a:p>
        </p:txBody>
      </p:sp>
      <p:sp>
        <p:nvSpPr>
          <p:cNvPr id="42" name="TextBox 41">
            <a:extLst>
              <a:ext uri="{FF2B5EF4-FFF2-40B4-BE49-F238E27FC236}">
                <a16:creationId xmlns:a16="http://schemas.microsoft.com/office/drawing/2014/main" id="{51734E11-4BF1-416E-8F93-39DE2B1497E5}"/>
              </a:ext>
            </a:extLst>
          </p:cNvPr>
          <p:cNvSpPr txBox="1"/>
          <p:nvPr/>
        </p:nvSpPr>
        <p:spPr>
          <a:xfrm>
            <a:off x="776149" y="3831312"/>
            <a:ext cx="2099142" cy="869469"/>
          </a:xfrm>
          <a:prstGeom prst="rect">
            <a:avLst/>
          </a:prstGeom>
          <a:noFill/>
          <a:ln w="38100">
            <a:solidFill>
              <a:srgbClr val="00B0F0"/>
            </a:solidFill>
          </a:ln>
        </p:spPr>
        <p:txBody>
          <a:bodyPr wrap="square" rtlCol="0">
            <a:spAutoFit/>
          </a:bodyPr>
          <a:lstStyle/>
          <a:p>
            <a:endParaRPr lang="en-GB" sz="1400" dirty="0"/>
          </a:p>
          <a:p>
            <a:r>
              <a:rPr lang="en-GB" sz="1400" dirty="0"/>
              <a:t>Related Parties</a:t>
            </a:r>
          </a:p>
          <a:p>
            <a:r>
              <a:rPr lang="en-GB" sz="1200" dirty="0"/>
              <a:t>   </a:t>
            </a:r>
            <a:r>
              <a:rPr lang="en-GB" sz="1050" dirty="0"/>
              <a:t>Not owning products related</a:t>
            </a:r>
          </a:p>
          <a:p>
            <a:r>
              <a:rPr lang="en-GB" sz="1050" dirty="0"/>
              <a:t>   to products, e.g. POA</a:t>
            </a:r>
            <a:endParaRPr lang="en-GB" sz="1000" dirty="0"/>
          </a:p>
        </p:txBody>
      </p:sp>
      <p:sp>
        <p:nvSpPr>
          <p:cNvPr id="43" name="TextBox 42">
            <a:extLst>
              <a:ext uri="{FF2B5EF4-FFF2-40B4-BE49-F238E27FC236}">
                <a16:creationId xmlns:a16="http://schemas.microsoft.com/office/drawing/2014/main" id="{FE604197-0107-473E-BD7B-803EA8144C7D}"/>
              </a:ext>
            </a:extLst>
          </p:cNvPr>
          <p:cNvSpPr txBox="1"/>
          <p:nvPr/>
        </p:nvSpPr>
        <p:spPr>
          <a:xfrm>
            <a:off x="776149" y="5024379"/>
            <a:ext cx="2183583" cy="1123384"/>
          </a:xfrm>
          <a:prstGeom prst="rect">
            <a:avLst/>
          </a:prstGeom>
          <a:noFill/>
          <a:ln w="38100">
            <a:solidFill>
              <a:srgbClr val="00B0F0"/>
            </a:solidFill>
          </a:ln>
        </p:spPr>
        <p:txBody>
          <a:bodyPr wrap="square" rtlCol="0">
            <a:spAutoFit/>
          </a:bodyPr>
          <a:lstStyle>
            <a:defPPr>
              <a:defRPr lang="en-US"/>
            </a:defPPr>
            <a:lvl1pPr>
              <a:defRPr sz="1400"/>
            </a:lvl1pPr>
          </a:lstStyle>
          <a:p>
            <a:endParaRPr lang="en-GB" dirty="0"/>
          </a:p>
          <a:p>
            <a:r>
              <a:rPr lang="en-GB" dirty="0"/>
              <a:t>Business Related Customer</a:t>
            </a:r>
          </a:p>
          <a:p>
            <a:r>
              <a:rPr lang="en-GB" dirty="0"/>
              <a:t>   </a:t>
            </a:r>
            <a:r>
              <a:rPr lang="en-GB" sz="1050" dirty="0"/>
              <a:t>Owner or other relationship </a:t>
            </a:r>
          </a:p>
          <a:p>
            <a:r>
              <a:rPr lang="en-GB" sz="1050" dirty="0"/>
              <a:t>    with Business products</a:t>
            </a:r>
          </a:p>
          <a:p>
            <a:endParaRPr lang="en-GB" dirty="0"/>
          </a:p>
        </p:txBody>
      </p:sp>
      <p:cxnSp>
        <p:nvCxnSpPr>
          <p:cNvPr id="51" name="Straight Connector 50">
            <a:extLst>
              <a:ext uri="{FF2B5EF4-FFF2-40B4-BE49-F238E27FC236}">
                <a16:creationId xmlns:a16="http://schemas.microsoft.com/office/drawing/2014/main" id="{F56F2599-D40D-4335-B6E4-D27B40809353}"/>
              </a:ext>
            </a:extLst>
          </p:cNvPr>
          <p:cNvCxnSpPr>
            <a:cxnSpLocks/>
            <a:stCxn id="25" idx="2"/>
            <a:endCxn id="43" idx="3"/>
          </p:cNvCxnSpPr>
          <p:nvPr/>
        </p:nvCxnSpPr>
        <p:spPr>
          <a:xfrm flipH="1">
            <a:off x="2959732" y="2833500"/>
            <a:ext cx="1453094" cy="2752571"/>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D3F002D-DD08-4E32-A402-E725188C1881}"/>
              </a:ext>
            </a:extLst>
          </p:cNvPr>
          <p:cNvSpPr txBox="1"/>
          <p:nvPr/>
        </p:nvSpPr>
        <p:spPr>
          <a:xfrm>
            <a:off x="125506" y="197224"/>
            <a:ext cx="2312894" cy="369332"/>
          </a:xfrm>
          <a:prstGeom prst="rect">
            <a:avLst/>
          </a:prstGeom>
          <a:noFill/>
        </p:spPr>
        <p:txBody>
          <a:bodyPr wrap="square" rtlCol="0">
            <a:spAutoFit/>
          </a:bodyPr>
          <a:lstStyle/>
          <a:p>
            <a:r>
              <a:rPr lang="en-GB" b="1" dirty="0"/>
              <a:t>Non Partenon</a:t>
            </a:r>
          </a:p>
        </p:txBody>
      </p:sp>
    </p:spTree>
    <p:extLst>
      <p:ext uri="{BB962C8B-B14F-4D97-AF65-F5344CB8AC3E}">
        <p14:creationId xmlns:p14="http://schemas.microsoft.com/office/powerpoint/2010/main" val="340622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A511B3-5D88-4012-B1A4-2A8FE627ED8F}"/>
              </a:ext>
            </a:extLst>
          </p:cNvPr>
          <p:cNvSpPr txBox="1"/>
          <p:nvPr/>
        </p:nvSpPr>
        <p:spPr>
          <a:xfrm>
            <a:off x="3409090" y="1248747"/>
            <a:ext cx="1972208" cy="646331"/>
          </a:xfrm>
          <a:prstGeom prst="rect">
            <a:avLst/>
          </a:prstGeom>
          <a:noFill/>
          <a:ln>
            <a:solidFill>
              <a:schemeClr val="bg1"/>
            </a:solidFill>
          </a:ln>
        </p:spPr>
        <p:txBody>
          <a:bodyPr wrap="square" rtlCol="0">
            <a:spAutoFit/>
          </a:bodyPr>
          <a:lstStyle/>
          <a:p>
            <a:pPr algn="ctr"/>
            <a:r>
              <a:rPr lang="en-GB" dirty="0"/>
              <a:t>Non Personal </a:t>
            </a:r>
          </a:p>
          <a:p>
            <a:pPr algn="ctr"/>
            <a:r>
              <a:rPr lang="en-GB" dirty="0"/>
              <a:t> SBB </a:t>
            </a:r>
            <a:r>
              <a:rPr lang="en-GB" sz="1200" dirty="0"/>
              <a:t>(RUKJ/SUKJ)</a:t>
            </a:r>
            <a:endParaRPr lang="en-GB" sz="1400" dirty="0"/>
          </a:p>
        </p:txBody>
      </p:sp>
      <p:cxnSp>
        <p:nvCxnSpPr>
          <p:cNvPr id="7" name="Straight Connector 6">
            <a:extLst>
              <a:ext uri="{FF2B5EF4-FFF2-40B4-BE49-F238E27FC236}">
                <a16:creationId xmlns:a16="http://schemas.microsoft.com/office/drawing/2014/main" id="{DE63D43F-05ED-4DDC-AED0-0A564AA04EC2}"/>
              </a:ext>
            </a:extLst>
          </p:cNvPr>
          <p:cNvCxnSpPr>
            <a:cxnSpLocks/>
          </p:cNvCxnSpPr>
          <p:nvPr/>
        </p:nvCxnSpPr>
        <p:spPr>
          <a:xfrm>
            <a:off x="824753" y="2449973"/>
            <a:ext cx="10730753"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1A4BA5-CB3D-4120-8FBD-579CA68A5CD0}"/>
              </a:ext>
            </a:extLst>
          </p:cNvPr>
          <p:cNvCxnSpPr>
            <a:cxnSpLocks/>
            <a:stCxn id="18" idx="0"/>
            <a:endCxn id="24" idx="2"/>
          </p:cNvCxnSpPr>
          <p:nvPr/>
        </p:nvCxnSpPr>
        <p:spPr>
          <a:xfrm flipH="1" flipV="1">
            <a:off x="3243077" y="1556523"/>
            <a:ext cx="1" cy="57493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11925C10-E7B5-4A66-86F3-59EFE9D9D21B}"/>
              </a:ext>
            </a:extLst>
          </p:cNvPr>
          <p:cNvCxnSpPr>
            <a:cxnSpLocks/>
            <a:stCxn id="44" idx="0"/>
            <a:endCxn id="4" idx="2"/>
          </p:cNvCxnSpPr>
          <p:nvPr/>
        </p:nvCxnSpPr>
        <p:spPr>
          <a:xfrm flipV="1">
            <a:off x="4386373" y="1895078"/>
            <a:ext cx="8821" cy="21901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960BCBA2-B9FA-4910-A74B-D331FF422182}"/>
              </a:ext>
            </a:extLst>
          </p:cNvPr>
          <p:cNvCxnSpPr>
            <a:cxnSpLocks/>
            <a:stCxn id="46" idx="0"/>
            <a:endCxn id="32" idx="2"/>
          </p:cNvCxnSpPr>
          <p:nvPr/>
        </p:nvCxnSpPr>
        <p:spPr>
          <a:xfrm flipV="1">
            <a:off x="5811687" y="1551070"/>
            <a:ext cx="12117" cy="554154"/>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E462CD9-84DC-4702-A89B-3F411F883439}"/>
              </a:ext>
            </a:extLst>
          </p:cNvPr>
          <p:cNvSpPr txBox="1"/>
          <p:nvPr/>
        </p:nvSpPr>
        <p:spPr>
          <a:xfrm>
            <a:off x="2256973" y="1002525"/>
            <a:ext cx="1972208" cy="553998"/>
          </a:xfrm>
          <a:prstGeom prst="rect">
            <a:avLst/>
          </a:prstGeom>
          <a:noFill/>
          <a:ln>
            <a:solidFill>
              <a:schemeClr val="bg1"/>
            </a:solidFill>
          </a:ln>
        </p:spPr>
        <p:txBody>
          <a:bodyPr wrap="square" rtlCol="0">
            <a:spAutoFit/>
          </a:bodyPr>
          <a:lstStyle/>
          <a:p>
            <a:pPr algn="ctr"/>
            <a:r>
              <a:rPr lang="en-GB" dirty="0"/>
              <a:t>Personal </a:t>
            </a:r>
          </a:p>
          <a:p>
            <a:pPr algn="ctr"/>
            <a:r>
              <a:rPr lang="en-GB" sz="1100" dirty="0"/>
              <a:t>(RUKF)</a:t>
            </a:r>
          </a:p>
        </p:txBody>
      </p:sp>
      <p:sp>
        <p:nvSpPr>
          <p:cNvPr id="64" name="TextBox 63">
            <a:extLst>
              <a:ext uri="{FF2B5EF4-FFF2-40B4-BE49-F238E27FC236}">
                <a16:creationId xmlns:a16="http://schemas.microsoft.com/office/drawing/2014/main" id="{5D3F002D-DD08-4E32-A402-E725188C1881}"/>
              </a:ext>
            </a:extLst>
          </p:cNvPr>
          <p:cNvSpPr txBox="1"/>
          <p:nvPr/>
        </p:nvSpPr>
        <p:spPr>
          <a:xfrm>
            <a:off x="125506" y="197224"/>
            <a:ext cx="2312894" cy="369332"/>
          </a:xfrm>
          <a:prstGeom prst="rect">
            <a:avLst/>
          </a:prstGeom>
          <a:noFill/>
        </p:spPr>
        <p:txBody>
          <a:bodyPr wrap="square" rtlCol="0">
            <a:spAutoFit/>
          </a:bodyPr>
          <a:lstStyle/>
          <a:p>
            <a:r>
              <a:rPr lang="en-GB" b="1" dirty="0"/>
              <a:t>FCTP CRA Time Line</a:t>
            </a:r>
          </a:p>
        </p:txBody>
      </p:sp>
      <p:sp>
        <p:nvSpPr>
          <p:cNvPr id="30" name="TextBox 29">
            <a:extLst>
              <a:ext uri="{FF2B5EF4-FFF2-40B4-BE49-F238E27FC236}">
                <a16:creationId xmlns:a16="http://schemas.microsoft.com/office/drawing/2014/main" id="{4BA80483-3445-49B1-95B8-FBE2E9602169}"/>
              </a:ext>
            </a:extLst>
          </p:cNvPr>
          <p:cNvSpPr txBox="1"/>
          <p:nvPr/>
        </p:nvSpPr>
        <p:spPr>
          <a:xfrm>
            <a:off x="926937" y="2909072"/>
            <a:ext cx="2292981" cy="830997"/>
          </a:xfrm>
          <a:prstGeom prst="rect">
            <a:avLst/>
          </a:prstGeom>
          <a:noFill/>
          <a:ln>
            <a:solidFill>
              <a:schemeClr val="bg1"/>
            </a:solidFill>
          </a:ln>
        </p:spPr>
        <p:txBody>
          <a:bodyPr wrap="square" rtlCol="0">
            <a:spAutoFit/>
          </a:bodyPr>
          <a:lstStyle/>
          <a:p>
            <a:pPr algn="ctr"/>
            <a:r>
              <a:rPr lang="en-GB" sz="2400" dirty="0"/>
              <a:t>Norkom  </a:t>
            </a:r>
          </a:p>
          <a:p>
            <a:pPr algn="ctr"/>
            <a:r>
              <a:rPr lang="en-GB" sz="2400" dirty="0"/>
              <a:t>Palantir/Charter</a:t>
            </a:r>
            <a:endParaRPr lang="en-GB" sz="1400" dirty="0"/>
          </a:p>
        </p:txBody>
      </p:sp>
      <p:sp>
        <p:nvSpPr>
          <p:cNvPr id="31" name="TextBox 30">
            <a:extLst>
              <a:ext uri="{FF2B5EF4-FFF2-40B4-BE49-F238E27FC236}">
                <a16:creationId xmlns:a16="http://schemas.microsoft.com/office/drawing/2014/main" id="{EE796780-0B59-422D-B959-79CA6450F9DE}"/>
              </a:ext>
            </a:extLst>
          </p:cNvPr>
          <p:cNvSpPr txBox="1"/>
          <p:nvPr/>
        </p:nvSpPr>
        <p:spPr>
          <a:xfrm>
            <a:off x="5771198" y="2909071"/>
            <a:ext cx="2219888" cy="830997"/>
          </a:xfrm>
          <a:prstGeom prst="rect">
            <a:avLst/>
          </a:prstGeom>
          <a:noFill/>
          <a:ln>
            <a:solidFill>
              <a:schemeClr val="bg1"/>
            </a:solidFill>
          </a:ln>
        </p:spPr>
        <p:txBody>
          <a:bodyPr wrap="square" rtlCol="0">
            <a:spAutoFit/>
          </a:bodyPr>
          <a:lstStyle/>
          <a:p>
            <a:pPr algn="ctr"/>
            <a:r>
              <a:rPr lang="en-GB" sz="2400" dirty="0"/>
              <a:t>NetReveal (IFS)  </a:t>
            </a:r>
          </a:p>
          <a:p>
            <a:pPr algn="ctr"/>
            <a:r>
              <a:rPr lang="en-GB" sz="2400" dirty="0"/>
              <a:t>Appian</a:t>
            </a:r>
            <a:endParaRPr lang="en-GB" sz="1400" dirty="0"/>
          </a:p>
        </p:txBody>
      </p:sp>
      <p:sp>
        <p:nvSpPr>
          <p:cNvPr id="32" name="TextBox 31">
            <a:extLst>
              <a:ext uri="{FF2B5EF4-FFF2-40B4-BE49-F238E27FC236}">
                <a16:creationId xmlns:a16="http://schemas.microsoft.com/office/drawing/2014/main" id="{A10B837D-7314-4BE9-A8C2-C249CF62FC44}"/>
              </a:ext>
            </a:extLst>
          </p:cNvPr>
          <p:cNvSpPr txBox="1"/>
          <p:nvPr/>
        </p:nvSpPr>
        <p:spPr>
          <a:xfrm>
            <a:off x="5093522" y="966295"/>
            <a:ext cx="1460563" cy="584775"/>
          </a:xfrm>
          <a:prstGeom prst="rect">
            <a:avLst/>
          </a:prstGeom>
          <a:noFill/>
          <a:ln>
            <a:solidFill>
              <a:schemeClr val="bg1"/>
            </a:solidFill>
          </a:ln>
        </p:spPr>
        <p:txBody>
          <a:bodyPr wrap="square" rtlCol="0">
            <a:spAutoFit/>
          </a:bodyPr>
          <a:lstStyle/>
          <a:p>
            <a:r>
              <a:rPr lang="en-GB" sz="1600" dirty="0"/>
              <a:t>Non Personal  </a:t>
            </a:r>
          </a:p>
          <a:p>
            <a:r>
              <a:rPr lang="en-GB" sz="1600" dirty="0"/>
              <a:t>CCB </a:t>
            </a:r>
            <a:r>
              <a:rPr lang="en-GB" sz="1000" dirty="0"/>
              <a:t>(RUKJ/SUKJ)</a:t>
            </a:r>
            <a:endParaRPr lang="en-GB" sz="1050" dirty="0"/>
          </a:p>
        </p:txBody>
      </p:sp>
      <p:sp>
        <p:nvSpPr>
          <p:cNvPr id="33" name="TextBox 32">
            <a:extLst>
              <a:ext uri="{FF2B5EF4-FFF2-40B4-BE49-F238E27FC236}">
                <a16:creationId xmlns:a16="http://schemas.microsoft.com/office/drawing/2014/main" id="{6A7F1FE1-A086-4840-986E-9C8FC2E09F0D}"/>
              </a:ext>
            </a:extLst>
          </p:cNvPr>
          <p:cNvSpPr txBox="1"/>
          <p:nvPr/>
        </p:nvSpPr>
        <p:spPr>
          <a:xfrm>
            <a:off x="9088345" y="948620"/>
            <a:ext cx="1460563" cy="584775"/>
          </a:xfrm>
          <a:prstGeom prst="rect">
            <a:avLst/>
          </a:prstGeom>
          <a:noFill/>
          <a:ln>
            <a:solidFill>
              <a:schemeClr val="bg1"/>
            </a:solidFill>
          </a:ln>
        </p:spPr>
        <p:txBody>
          <a:bodyPr wrap="square" rtlCol="0">
            <a:spAutoFit/>
          </a:bodyPr>
          <a:lstStyle/>
          <a:p>
            <a:pPr algn="ctr"/>
            <a:r>
              <a:rPr lang="en-GB" sz="1600" dirty="0"/>
              <a:t>Cater Allen </a:t>
            </a:r>
          </a:p>
          <a:p>
            <a:pPr algn="ctr"/>
            <a:r>
              <a:rPr lang="en-GB" sz="1600" dirty="0"/>
              <a:t>(Per / Non Per)</a:t>
            </a:r>
            <a:endParaRPr lang="en-GB" sz="1050" dirty="0"/>
          </a:p>
        </p:txBody>
      </p:sp>
      <p:sp>
        <p:nvSpPr>
          <p:cNvPr id="18" name="TextBox 17">
            <a:extLst>
              <a:ext uri="{FF2B5EF4-FFF2-40B4-BE49-F238E27FC236}">
                <a16:creationId xmlns:a16="http://schemas.microsoft.com/office/drawing/2014/main" id="{34745804-5AF9-4A39-B85D-1DBCEBA1890B}"/>
              </a:ext>
            </a:extLst>
          </p:cNvPr>
          <p:cNvSpPr txBox="1"/>
          <p:nvPr/>
        </p:nvSpPr>
        <p:spPr>
          <a:xfrm>
            <a:off x="2795046" y="2131456"/>
            <a:ext cx="896063" cy="307777"/>
          </a:xfrm>
          <a:prstGeom prst="rect">
            <a:avLst/>
          </a:prstGeom>
          <a:noFill/>
        </p:spPr>
        <p:txBody>
          <a:bodyPr wrap="square" rtlCol="0">
            <a:spAutoFit/>
          </a:bodyPr>
          <a:lstStyle/>
          <a:p>
            <a:r>
              <a:rPr lang="en-GB" sz="1400" dirty="0"/>
              <a:t>25/02/21</a:t>
            </a:r>
          </a:p>
        </p:txBody>
      </p:sp>
      <p:sp>
        <p:nvSpPr>
          <p:cNvPr id="44" name="TextBox 43">
            <a:extLst>
              <a:ext uri="{FF2B5EF4-FFF2-40B4-BE49-F238E27FC236}">
                <a16:creationId xmlns:a16="http://schemas.microsoft.com/office/drawing/2014/main" id="{46FECD7D-C543-4A5F-A22C-30CE1B2C2C25}"/>
              </a:ext>
            </a:extLst>
          </p:cNvPr>
          <p:cNvSpPr txBox="1"/>
          <p:nvPr/>
        </p:nvSpPr>
        <p:spPr>
          <a:xfrm>
            <a:off x="3938341" y="2114094"/>
            <a:ext cx="896063" cy="307777"/>
          </a:xfrm>
          <a:prstGeom prst="rect">
            <a:avLst/>
          </a:prstGeom>
          <a:noFill/>
        </p:spPr>
        <p:txBody>
          <a:bodyPr wrap="square" rtlCol="0">
            <a:spAutoFit/>
          </a:bodyPr>
          <a:lstStyle/>
          <a:p>
            <a:r>
              <a:rPr lang="en-GB" sz="1400" dirty="0"/>
              <a:t>26/03/21</a:t>
            </a:r>
          </a:p>
        </p:txBody>
      </p:sp>
      <p:sp>
        <p:nvSpPr>
          <p:cNvPr id="46" name="TextBox 45">
            <a:extLst>
              <a:ext uri="{FF2B5EF4-FFF2-40B4-BE49-F238E27FC236}">
                <a16:creationId xmlns:a16="http://schemas.microsoft.com/office/drawing/2014/main" id="{598B99B9-ED8E-4592-9540-BF8EBA3B6F08}"/>
              </a:ext>
            </a:extLst>
          </p:cNvPr>
          <p:cNvSpPr txBox="1"/>
          <p:nvPr/>
        </p:nvSpPr>
        <p:spPr>
          <a:xfrm>
            <a:off x="5363655" y="2105224"/>
            <a:ext cx="896063" cy="307777"/>
          </a:xfrm>
          <a:prstGeom prst="rect">
            <a:avLst/>
          </a:prstGeom>
          <a:noFill/>
        </p:spPr>
        <p:txBody>
          <a:bodyPr wrap="square" rtlCol="0">
            <a:spAutoFit/>
          </a:bodyPr>
          <a:lstStyle/>
          <a:p>
            <a:r>
              <a:rPr lang="en-GB" sz="1400" dirty="0"/>
              <a:t>Apr 21</a:t>
            </a:r>
          </a:p>
        </p:txBody>
      </p:sp>
      <p:sp>
        <p:nvSpPr>
          <p:cNvPr id="50" name="TextBox 49">
            <a:extLst>
              <a:ext uri="{FF2B5EF4-FFF2-40B4-BE49-F238E27FC236}">
                <a16:creationId xmlns:a16="http://schemas.microsoft.com/office/drawing/2014/main" id="{6DAF49A2-1C1E-4A31-9C33-3FAB30FC2ED3}"/>
              </a:ext>
            </a:extLst>
          </p:cNvPr>
          <p:cNvSpPr txBox="1"/>
          <p:nvPr/>
        </p:nvSpPr>
        <p:spPr>
          <a:xfrm>
            <a:off x="9370596" y="2082472"/>
            <a:ext cx="896063" cy="307777"/>
          </a:xfrm>
          <a:prstGeom prst="rect">
            <a:avLst/>
          </a:prstGeom>
          <a:noFill/>
        </p:spPr>
        <p:txBody>
          <a:bodyPr wrap="square" rtlCol="0">
            <a:spAutoFit/>
          </a:bodyPr>
          <a:lstStyle/>
          <a:p>
            <a:r>
              <a:rPr lang="en-GB" sz="1400" dirty="0"/>
              <a:t>Dec 21</a:t>
            </a:r>
          </a:p>
        </p:txBody>
      </p:sp>
      <p:cxnSp>
        <p:nvCxnSpPr>
          <p:cNvPr id="54" name="Straight Connector 53">
            <a:extLst>
              <a:ext uri="{FF2B5EF4-FFF2-40B4-BE49-F238E27FC236}">
                <a16:creationId xmlns:a16="http://schemas.microsoft.com/office/drawing/2014/main" id="{F51287AD-E811-4B49-8941-4F40EDF3DA82}"/>
              </a:ext>
            </a:extLst>
          </p:cNvPr>
          <p:cNvCxnSpPr>
            <a:cxnSpLocks/>
            <a:stCxn id="50" idx="0"/>
            <a:endCxn id="33" idx="2"/>
          </p:cNvCxnSpPr>
          <p:nvPr/>
        </p:nvCxnSpPr>
        <p:spPr>
          <a:xfrm flipH="1" flipV="1">
            <a:off x="9818627" y="1533395"/>
            <a:ext cx="1" cy="54907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C21F1C07-0D62-4927-8198-25B07C18ED86}"/>
              </a:ext>
            </a:extLst>
          </p:cNvPr>
          <p:cNvCxnSpPr>
            <a:cxnSpLocks/>
            <a:stCxn id="30" idx="3"/>
            <a:endCxn id="31" idx="1"/>
          </p:cNvCxnSpPr>
          <p:nvPr/>
        </p:nvCxnSpPr>
        <p:spPr>
          <a:xfrm flipV="1">
            <a:off x="3219918" y="3324570"/>
            <a:ext cx="2551280" cy="1"/>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59" name="TextBox 58">
            <a:extLst>
              <a:ext uri="{FF2B5EF4-FFF2-40B4-BE49-F238E27FC236}">
                <a16:creationId xmlns:a16="http://schemas.microsoft.com/office/drawing/2014/main" id="{5DFA6EED-FE29-457B-96D0-9D63EB2AF2B3}"/>
              </a:ext>
            </a:extLst>
          </p:cNvPr>
          <p:cNvSpPr txBox="1"/>
          <p:nvPr/>
        </p:nvSpPr>
        <p:spPr>
          <a:xfrm>
            <a:off x="4386372" y="4296418"/>
            <a:ext cx="3604714" cy="1384995"/>
          </a:xfrm>
          <a:prstGeom prst="rect">
            <a:avLst/>
          </a:prstGeom>
          <a:noFill/>
        </p:spPr>
        <p:txBody>
          <a:bodyPr wrap="square" rtlCol="0">
            <a:spAutoFit/>
          </a:bodyPr>
          <a:lstStyle/>
          <a:p>
            <a:r>
              <a:rPr lang="en-GB" sz="2000" dirty="0"/>
              <a:t>Calibration Tests </a:t>
            </a:r>
          </a:p>
          <a:p>
            <a:r>
              <a:rPr lang="en-GB" sz="1600" dirty="0">
                <a:solidFill>
                  <a:srgbClr val="FF0000"/>
                </a:solidFill>
              </a:rPr>
              <a:t>Comparison between SAS and NetReveal</a:t>
            </a:r>
          </a:p>
          <a:p>
            <a:pPr marL="742950" lvl="1" indent="-285750">
              <a:buFont typeface="Arial" panose="020B0604020202020204" pitchFamily="34" charset="0"/>
              <a:buChar char="•"/>
            </a:pPr>
            <a:r>
              <a:rPr lang="en-GB" sz="1600" dirty="0">
                <a:solidFill>
                  <a:srgbClr val="FF0000"/>
                </a:solidFill>
              </a:rPr>
              <a:t>Population Reconciliation</a:t>
            </a:r>
          </a:p>
          <a:p>
            <a:pPr marL="742950" lvl="1" indent="-285750">
              <a:buFont typeface="Arial" panose="020B0604020202020204" pitchFamily="34" charset="0"/>
              <a:buChar char="•"/>
            </a:pPr>
            <a:r>
              <a:rPr lang="en-GB" sz="1600" dirty="0">
                <a:solidFill>
                  <a:srgbClr val="FF0000"/>
                </a:solidFill>
              </a:rPr>
              <a:t>Score and Contribution</a:t>
            </a:r>
          </a:p>
          <a:p>
            <a:pPr marL="742950" lvl="1" indent="-285750">
              <a:buFont typeface="Arial" panose="020B0604020202020204" pitchFamily="34" charset="0"/>
              <a:buChar char="•"/>
            </a:pPr>
            <a:r>
              <a:rPr lang="en-GB" sz="1600" dirty="0">
                <a:solidFill>
                  <a:srgbClr val="FF0000"/>
                </a:solidFill>
              </a:rPr>
              <a:t>Delta and Alert Validation</a:t>
            </a:r>
          </a:p>
        </p:txBody>
      </p:sp>
      <p:sp>
        <p:nvSpPr>
          <p:cNvPr id="62" name="TextBox 61">
            <a:extLst>
              <a:ext uri="{FF2B5EF4-FFF2-40B4-BE49-F238E27FC236}">
                <a16:creationId xmlns:a16="http://schemas.microsoft.com/office/drawing/2014/main" id="{FD363856-4B3B-4069-A644-3D6EE8F59FC4}"/>
              </a:ext>
            </a:extLst>
          </p:cNvPr>
          <p:cNvSpPr txBox="1"/>
          <p:nvPr/>
        </p:nvSpPr>
        <p:spPr>
          <a:xfrm>
            <a:off x="507541" y="4296418"/>
            <a:ext cx="3498864" cy="2123658"/>
          </a:xfrm>
          <a:prstGeom prst="rect">
            <a:avLst/>
          </a:prstGeom>
          <a:noFill/>
        </p:spPr>
        <p:txBody>
          <a:bodyPr wrap="square" rtlCol="0">
            <a:spAutoFit/>
          </a:bodyPr>
          <a:lstStyle/>
          <a:p>
            <a:r>
              <a:rPr lang="en-GB" sz="2000" dirty="0"/>
              <a:t>Modelling Activities</a:t>
            </a:r>
          </a:p>
          <a:p>
            <a:pPr marL="285750" indent="-285750">
              <a:buFont typeface="Arial" panose="020B0604020202020204" pitchFamily="34" charset="0"/>
              <a:buChar char="•"/>
            </a:pPr>
            <a:r>
              <a:rPr lang="en-GB" sz="1600" dirty="0"/>
              <a:t>Calibration Model</a:t>
            </a:r>
          </a:p>
          <a:p>
            <a:pPr marL="285750" indent="-285750">
              <a:buFont typeface="Arial" panose="020B0604020202020204" pitchFamily="34" charset="0"/>
              <a:buChar char="•"/>
            </a:pPr>
            <a:r>
              <a:rPr lang="en-GB" sz="1600" dirty="0">
                <a:solidFill>
                  <a:srgbClr val="FF0000"/>
                </a:solidFill>
              </a:rPr>
              <a:t>Additional Risk Indicators (ARIs) </a:t>
            </a:r>
          </a:p>
          <a:p>
            <a:pPr marL="742950" lvl="1" indent="-285750">
              <a:buFont typeface="Arial" panose="020B0604020202020204" pitchFamily="34" charset="0"/>
              <a:buChar char="•"/>
            </a:pPr>
            <a:r>
              <a:rPr lang="en-GB" sz="1600" dirty="0">
                <a:solidFill>
                  <a:srgbClr val="FF0000"/>
                </a:solidFill>
              </a:rPr>
              <a:t>High Net Worth Individual</a:t>
            </a:r>
          </a:p>
          <a:p>
            <a:pPr marL="742950" lvl="1" indent="-285750">
              <a:buFont typeface="Arial" panose="020B0604020202020204" pitchFamily="34" charset="0"/>
              <a:buChar char="•"/>
            </a:pPr>
            <a:r>
              <a:rPr lang="en-GB" sz="1600" dirty="0">
                <a:solidFill>
                  <a:srgbClr val="FF0000"/>
                </a:solidFill>
              </a:rPr>
              <a:t>Suspect</a:t>
            </a:r>
          </a:p>
          <a:p>
            <a:pPr marL="742950" lvl="1" indent="-285750">
              <a:buFont typeface="Arial" panose="020B0604020202020204" pitchFamily="34" charset="0"/>
              <a:buChar char="•"/>
            </a:pPr>
            <a:r>
              <a:rPr lang="en-GB" sz="1600" dirty="0">
                <a:solidFill>
                  <a:srgbClr val="FF0000"/>
                </a:solidFill>
              </a:rPr>
              <a:t>Cash Intensive</a:t>
            </a:r>
          </a:p>
          <a:p>
            <a:pPr marL="742950" lvl="1" indent="-285750">
              <a:buFont typeface="Arial" panose="020B0604020202020204" pitchFamily="34" charset="0"/>
              <a:buChar char="•"/>
            </a:pPr>
            <a:r>
              <a:rPr lang="en-GB" sz="1600" dirty="0">
                <a:solidFill>
                  <a:srgbClr val="FF0000"/>
                </a:solidFill>
              </a:rPr>
              <a:t>Etc.</a:t>
            </a:r>
          </a:p>
          <a:p>
            <a:pPr marL="285750" indent="-285750">
              <a:buFont typeface="Arial" panose="020B0604020202020204" pitchFamily="34" charset="0"/>
              <a:buChar char="•"/>
            </a:pPr>
            <a:r>
              <a:rPr lang="en-GB" sz="1600" dirty="0"/>
              <a:t>Impact Analysis</a:t>
            </a:r>
          </a:p>
        </p:txBody>
      </p:sp>
      <p:sp>
        <p:nvSpPr>
          <p:cNvPr id="63" name="TextBox 62">
            <a:extLst>
              <a:ext uri="{FF2B5EF4-FFF2-40B4-BE49-F238E27FC236}">
                <a16:creationId xmlns:a16="http://schemas.microsoft.com/office/drawing/2014/main" id="{05789CC7-EC3C-4DEE-8222-8FE1F8FE90C3}"/>
              </a:ext>
            </a:extLst>
          </p:cNvPr>
          <p:cNvSpPr txBox="1"/>
          <p:nvPr/>
        </p:nvSpPr>
        <p:spPr>
          <a:xfrm>
            <a:off x="8464302" y="4199165"/>
            <a:ext cx="3604714" cy="1138773"/>
          </a:xfrm>
          <a:prstGeom prst="rect">
            <a:avLst/>
          </a:prstGeom>
          <a:noFill/>
        </p:spPr>
        <p:txBody>
          <a:bodyPr wrap="square" rtlCol="0">
            <a:spAutoFit/>
          </a:bodyPr>
          <a:lstStyle/>
          <a:p>
            <a:r>
              <a:rPr lang="en-GB" sz="2000" dirty="0"/>
              <a:t>Go Live Activities </a:t>
            </a:r>
          </a:p>
          <a:p>
            <a:pPr marL="285750" indent="-285750">
              <a:buFont typeface="Arial" panose="020B0604020202020204" pitchFamily="34" charset="0"/>
              <a:buChar char="•"/>
            </a:pPr>
            <a:r>
              <a:rPr lang="en-GB" sz="1600" dirty="0"/>
              <a:t>Backbook Scoring – B&amp;M Files</a:t>
            </a:r>
          </a:p>
          <a:p>
            <a:pPr marL="285750" indent="-285750">
              <a:buFont typeface="Arial" panose="020B0604020202020204" pitchFamily="34" charset="0"/>
              <a:buChar char="•"/>
            </a:pPr>
            <a:r>
              <a:rPr lang="en-GB" sz="1600" dirty="0"/>
              <a:t>ARI upload – Bulk Uploads</a:t>
            </a:r>
          </a:p>
          <a:p>
            <a:pPr marL="285750" indent="-285750">
              <a:buFont typeface="Arial" panose="020B0604020202020204" pitchFamily="34" charset="0"/>
              <a:buChar char="•"/>
            </a:pPr>
            <a:r>
              <a:rPr lang="en-GB" sz="1600" dirty="0"/>
              <a:t>PR Smoothing</a:t>
            </a:r>
          </a:p>
        </p:txBody>
      </p:sp>
    </p:spTree>
    <p:extLst>
      <p:ext uri="{BB962C8B-B14F-4D97-AF65-F5344CB8AC3E}">
        <p14:creationId xmlns:p14="http://schemas.microsoft.com/office/powerpoint/2010/main" val="354290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3">
            <a:extLst>
              <a:ext uri="{FF2B5EF4-FFF2-40B4-BE49-F238E27FC236}">
                <a16:creationId xmlns:a16="http://schemas.microsoft.com/office/drawing/2014/main" id="{7C1D344B-BAAF-4511-AB47-05D1196EFFB9}"/>
              </a:ext>
            </a:extLst>
          </p:cNvPr>
          <p:cNvSpPr>
            <a:spLocks noChangeArrowheads="1"/>
          </p:cNvSpPr>
          <p:nvPr/>
        </p:nvSpPr>
        <p:spPr bwMode="gray">
          <a:xfrm>
            <a:off x="294859" y="167627"/>
            <a:ext cx="67583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12813">
              <a:spcAft>
                <a:spcPct val="20000"/>
              </a:spcAft>
              <a:buClr>
                <a:schemeClr val="bg1"/>
              </a:buClr>
              <a:buSzPct val="25000"/>
              <a:buFont typeface="Times" panose="02020603050405020304" pitchFamily="18" charset="0"/>
              <a:buChar char="•"/>
              <a:defRPr sz="1600">
                <a:solidFill>
                  <a:schemeClr val="tx1"/>
                </a:solidFill>
                <a:latin typeface="Arial" panose="020B0604020202020204" pitchFamily="34" charset="0"/>
              </a:defRPr>
            </a:lvl1pPr>
            <a:lvl2pPr marL="742950" indent="-285750" defTabSz="912813">
              <a:spcAft>
                <a:spcPct val="20000"/>
              </a:spcAft>
              <a:buClr>
                <a:srgbClr val="000024"/>
              </a:buClr>
              <a:buSzPct val="65000"/>
              <a:buFont typeface="Wingdings" panose="05000000000000000000" pitchFamily="2" charset="2"/>
              <a:buChar char="n"/>
              <a:defRPr sz="1600">
                <a:solidFill>
                  <a:srgbClr val="000024"/>
                </a:solidFill>
                <a:latin typeface="Arial" panose="020B0604020202020204" pitchFamily="34" charset="0"/>
              </a:defRPr>
            </a:lvl2pPr>
            <a:lvl3pPr marL="1143000" indent="-228600" defTabSz="912813">
              <a:spcAft>
                <a:spcPct val="20000"/>
              </a:spcAft>
              <a:buClr>
                <a:srgbClr val="000024"/>
              </a:buClr>
              <a:buFont typeface="Arial" panose="020B0604020202020204" pitchFamily="34" charset="0"/>
              <a:buChar char="–"/>
              <a:defRPr sz="1600">
                <a:solidFill>
                  <a:srgbClr val="000024"/>
                </a:solidFill>
                <a:latin typeface="Arial" panose="020B0604020202020204" pitchFamily="34" charset="0"/>
              </a:defRPr>
            </a:lvl3pPr>
            <a:lvl4pPr marL="1600200" indent="-228600" defTabSz="912813">
              <a:spcAft>
                <a:spcPct val="20000"/>
              </a:spcAft>
              <a:buClr>
                <a:srgbClr val="000024"/>
              </a:buClr>
              <a:buChar char="–"/>
              <a:defRPr sz="1600">
                <a:solidFill>
                  <a:srgbClr val="000024"/>
                </a:solidFill>
                <a:latin typeface="Arial" panose="020B0604020202020204" pitchFamily="34" charset="0"/>
              </a:defRPr>
            </a:lvl4pPr>
            <a:lvl5pPr marL="2057400" indent="-228600" defTabSz="912813">
              <a:spcAft>
                <a:spcPct val="20000"/>
              </a:spcAft>
              <a:buClr>
                <a:srgbClr val="000024"/>
              </a:buClr>
              <a:buChar char="»"/>
              <a:defRPr sz="1600">
                <a:solidFill>
                  <a:srgbClr val="000024"/>
                </a:solidFill>
                <a:latin typeface="Arial" panose="020B0604020202020204" pitchFamily="34" charset="0"/>
              </a:defRPr>
            </a:lvl5pPr>
            <a:lvl6pPr marL="2514600" indent="-228600" defTabSz="912813" eaLnBrk="0" fontAlgn="base" hangingPunct="0">
              <a:spcBef>
                <a:spcPct val="0"/>
              </a:spcBef>
              <a:spcAft>
                <a:spcPct val="20000"/>
              </a:spcAft>
              <a:buClr>
                <a:srgbClr val="000024"/>
              </a:buClr>
              <a:buChar char="»"/>
              <a:defRPr sz="1600">
                <a:solidFill>
                  <a:srgbClr val="000024"/>
                </a:solidFill>
                <a:latin typeface="Arial" panose="020B0604020202020204" pitchFamily="34" charset="0"/>
              </a:defRPr>
            </a:lvl6pPr>
            <a:lvl7pPr marL="2971800" indent="-228600" defTabSz="912813" eaLnBrk="0" fontAlgn="base" hangingPunct="0">
              <a:spcBef>
                <a:spcPct val="0"/>
              </a:spcBef>
              <a:spcAft>
                <a:spcPct val="20000"/>
              </a:spcAft>
              <a:buClr>
                <a:srgbClr val="000024"/>
              </a:buClr>
              <a:buChar char="»"/>
              <a:defRPr sz="1600">
                <a:solidFill>
                  <a:srgbClr val="000024"/>
                </a:solidFill>
                <a:latin typeface="Arial" panose="020B0604020202020204" pitchFamily="34" charset="0"/>
              </a:defRPr>
            </a:lvl7pPr>
            <a:lvl8pPr marL="3429000" indent="-228600" defTabSz="912813" eaLnBrk="0" fontAlgn="base" hangingPunct="0">
              <a:spcBef>
                <a:spcPct val="0"/>
              </a:spcBef>
              <a:spcAft>
                <a:spcPct val="20000"/>
              </a:spcAft>
              <a:buClr>
                <a:srgbClr val="000024"/>
              </a:buClr>
              <a:buChar char="»"/>
              <a:defRPr sz="1600">
                <a:solidFill>
                  <a:srgbClr val="000024"/>
                </a:solidFill>
                <a:latin typeface="Arial" panose="020B0604020202020204" pitchFamily="34" charset="0"/>
              </a:defRPr>
            </a:lvl8pPr>
            <a:lvl9pPr marL="3886200" indent="-228600" defTabSz="912813" eaLnBrk="0" fontAlgn="base" hangingPunct="0">
              <a:spcBef>
                <a:spcPct val="0"/>
              </a:spcBef>
              <a:spcAft>
                <a:spcPct val="20000"/>
              </a:spcAft>
              <a:buClr>
                <a:srgbClr val="000024"/>
              </a:buClr>
              <a:buChar char="»"/>
              <a:defRPr sz="1600">
                <a:solidFill>
                  <a:srgbClr val="000024"/>
                </a:solidFill>
                <a:latin typeface="Arial" panose="020B060402020202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High Level Customer Risk Assessment via NetReveal</a:t>
            </a:r>
          </a:p>
        </p:txBody>
      </p:sp>
      <p:sp>
        <p:nvSpPr>
          <p:cNvPr id="5" name="TextBox 4">
            <a:extLst>
              <a:ext uri="{FF2B5EF4-FFF2-40B4-BE49-F238E27FC236}">
                <a16:creationId xmlns:a16="http://schemas.microsoft.com/office/drawing/2014/main" id="{B6BD6345-351B-4503-921B-4D0429E0C6B5}"/>
              </a:ext>
            </a:extLst>
          </p:cNvPr>
          <p:cNvSpPr txBox="1"/>
          <p:nvPr/>
        </p:nvSpPr>
        <p:spPr>
          <a:xfrm>
            <a:off x="281093" y="447210"/>
            <a:ext cx="1152686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Decision has been taken to implement all of the Customer Risk Assessment into NetReveal 7.6 with a Personal and Non-Personal model – as the CRA determined inherent risk of the customer there are no variances in the methodology/model between the different divisions.</a:t>
            </a:r>
          </a:p>
        </p:txBody>
      </p:sp>
      <p:sp>
        <p:nvSpPr>
          <p:cNvPr id="6" name="Rectangle 5">
            <a:extLst>
              <a:ext uri="{FF2B5EF4-FFF2-40B4-BE49-F238E27FC236}">
                <a16:creationId xmlns:a16="http://schemas.microsoft.com/office/drawing/2014/main" id="{DFC10D0B-A967-4898-9DB8-D0B122E93951}"/>
              </a:ext>
            </a:extLst>
          </p:cNvPr>
          <p:cNvSpPr/>
          <p:nvPr/>
        </p:nvSpPr>
        <p:spPr>
          <a:xfrm>
            <a:off x="3848580" y="4030912"/>
            <a:ext cx="4896544" cy="2072907"/>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NetReveal</a:t>
            </a:r>
          </a:p>
        </p:txBody>
      </p:sp>
      <p:sp>
        <p:nvSpPr>
          <p:cNvPr id="7" name="Rectangle 6">
            <a:extLst>
              <a:ext uri="{FF2B5EF4-FFF2-40B4-BE49-F238E27FC236}">
                <a16:creationId xmlns:a16="http://schemas.microsoft.com/office/drawing/2014/main" id="{E997C381-931E-4665-B073-4578C274C7E8}"/>
              </a:ext>
            </a:extLst>
          </p:cNvPr>
          <p:cNvSpPr/>
          <p:nvPr/>
        </p:nvSpPr>
        <p:spPr>
          <a:xfrm>
            <a:off x="4098752" y="4521446"/>
            <a:ext cx="1189988" cy="684076"/>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Personal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8" name="Rectangle 7">
            <a:extLst>
              <a:ext uri="{FF2B5EF4-FFF2-40B4-BE49-F238E27FC236}">
                <a16:creationId xmlns:a16="http://schemas.microsoft.com/office/drawing/2014/main" id="{15B4BDAE-1644-4034-A092-A509F481CE0F}"/>
              </a:ext>
            </a:extLst>
          </p:cNvPr>
          <p:cNvSpPr/>
          <p:nvPr/>
        </p:nvSpPr>
        <p:spPr>
          <a:xfrm>
            <a:off x="4098752" y="5282874"/>
            <a:ext cx="1189988" cy="684076"/>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Non-Personal Model</a:t>
            </a:r>
          </a:p>
        </p:txBody>
      </p:sp>
      <p:sp>
        <p:nvSpPr>
          <p:cNvPr id="9" name="Rectangle 8">
            <a:extLst>
              <a:ext uri="{FF2B5EF4-FFF2-40B4-BE49-F238E27FC236}">
                <a16:creationId xmlns:a16="http://schemas.microsoft.com/office/drawing/2014/main" id="{998000D6-C7A7-409E-8671-4F52322B3BF3}"/>
              </a:ext>
            </a:extLst>
          </p:cNvPr>
          <p:cNvSpPr/>
          <p:nvPr/>
        </p:nvSpPr>
        <p:spPr>
          <a:xfrm>
            <a:off x="5708527" y="4521446"/>
            <a:ext cx="1315074" cy="1445504"/>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Triggers for Re-Score</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(Data Change)</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NTB, EDR, PR</a:t>
            </a:r>
          </a:p>
        </p:txBody>
      </p:sp>
      <p:sp>
        <p:nvSpPr>
          <p:cNvPr id="10" name="Rectangle 9">
            <a:extLst>
              <a:ext uri="{FF2B5EF4-FFF2-40B4-BE49-F238E27FC236}">
                <a16:creationId xmlns:a16="http://schemas.microsoft.com/office/drawing/2014/main" id="{F4F752F9-3994-404F-AD32-3BF0A9687920}"/>
              </a:ext>
            </a:extLst>
          </p:cNvPr>
          <p:cNvSpPr/>
          <p:nvPr/>
        </p:nvSpPr>
        <p:spPr>
          <a:xfrm>
            <a:off x="7443388" y="4848154"/>
            <a:ext cx="1064902" cy="792088"/>
          </a:xfrm>
          <a:prstGeom prst="rect">
            <a:avLst/>
          </a:prstGeom>
          <a:solidFill>
            <a:schemeClr val="accent5">
              <a:lumMod val="60000"/>
              <a:lumOff val="4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Alert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Generation</a:t>
            </a:r>
          </a:p>
        </p:txBody>
      </p:sp>
      <p:cxnSp>
        <p:nvCxnSpPr>
          <p:cNvPr id="11" name="Connector: Elbow 10">
            <a:extLst>
              <a:ext uri="{FF2B5EF4-FFF2-40B4-BE49-F238E27FC236}">
                <a16:creationId xmlns:a16="http://schemas.microsoft.com/office/drawing/2014/main" id="{9D28168B-785B-4923-A4CB-BB00CA3466B0}"/>
              </a:ext>
            </a:extLst>
          </p:cNvPr>
          <p:cNvCxnSpPr>
            <a:stCxn id="7" idx="3"/>
            <a:endCxn id="9" idx="1"/>
          </p:cNvCxnSpPr>
          <p:nvPr/>
        </p:nvCxnSpPr>
        <p:spPr>
          <a:xfrm>
            <a:off x="5288740" y="4863484"/>
            <a:ext cx="419787" cy="3807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C604B808-D5B1-4FAB-A70C-A44B05D8C41A}"/>
              </a:ext>
            </a:extLst>
          </p:cNvPr>
          <p:cNvCxnSpPr>
            <a:stCxn id="8" idx="3"/>
            <a:endCxn id="9" idx="1"/>
          </p:cNvCxnSpPr>
          <p:nvPr/>
        </p:nvCxnSpPr>
        <p:spPr>
          <a:xfrm flipV="1">
            <a:off x="5288740" y="5244198"/>
            <a:ext cx="419787" cy="3807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929C3B0-6EAF-4183-BA8B-904AD80A54D8}"/>
              </a:ext>
            </a:extLst>
          </p:cNvPr>
          <p:cNvCxnSpPr>
            <a:stCxn id="9" idx="3"/>
            <a:endCxn id="10" idx="1"/>
          </p:cNvCxnSpPr>
          <p:nvPr/>
        </p:nvCxnSpPr>
        <p:spPr>
          <a:xfrm>
            <a:off x="7023601" y="5244198"/>
            <a:ext cx="419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9B2BA7B7-FE00-4AD4-A2C0-8D758CFC470D}"/>
              </a:ext>
            </a:extLst>
          </p:cNvPr>
          <p:cNvSpPr/>
          <p:nvPr/>
        </p:nvSpPr>
        <p:spPr>
          <a:xfrm>
            <a:off x="9335996" y="4705989"/>
            <a:ext cx="1314000" cy="722752"/>
          </a:xfrm>
          <a:prstGeom prst="rect">
            <a:avLst/>
          </a:prstGeom>
          <a:no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Workflow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(CDD/ODD)</a:t>
            </a:r>
          </a:p>
        </p:txBody>
      </p:sp>
      <p:grpSp>
        <p:nvGrpSpPr>
          <p:cNvPr id="15" name="Group 14">
            <a:extLst>
              <a:ext uri="{FF2B5EF4-FFF2-40B4-BE49-F238E27FC236}">
                <a16:creationId xmlns:a16="http://schemas.microsoft.com/office/drawing/2014/main" id="{1D121400-871D-4E0A-BDCB-BA1930C18956}"/>
              </a:ext>
            </a:extLst>
          </p:cNvPr>
          <p:cNvGrpSpPr/>
          <p:nvPr/>
        </p:nvGrpSpPr>
        <p:grpSpPr>
          <a:xfrm>
            <a:off x="1159095" y="4567897"/>
            <a:ext cx="2098613" cy="998936"/>
            <a:chOff x="1051728" y="2137129"/>
            <a:chExt cx="2098613" cy="998936"/>
          </a:xfrm>
          <a:solidFill>
            <a:schemeClr val="accent5">
              <a:lumMod val="60000"/>
              <a:lumOff val="40000"/>
            </a:schemeClr>
          </a:solidFill>
        </p:grpSpPr>
        <p:sp>
          <p:nvSpPr>
            <p:cNvPr id="16" name="Rectangle 15">
              <a:extLst>
                <a:ext uri="{FF2B5EF4-FFF2-40B4-BE49-F238E27FC236}">
                  <a16:creationId xmlns:a16="http://schemas.microsoft.com/office/drawing/2014/main" id="{F6135B98-7B08-4519-AE89-94FA79882A9F}"/>
                </a:ext>
              </a:extLst>
            </p:cNvPr>
            <p:cNvSpPr/>
            <p:nvPr/>
          </p:nvSpPr>
          <p:spPr>
            <a:xfrm>
              <a:off x="1051728" y="2137129"/>
              <a:ext cx="312715" cy="998936"/>
            </a:xfrm>
            <a:prstGeom prst="rect">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sp>
          <p:nvSpPr>
            <p:cNvPr id="17" name="Rectangle 16">
              <a:extLst>
                <a:ext uri="{FF2B5EF4-FFF2-40B4-BE49-F238E27FC236}">
                  <a16:creationId xmlns:a16="http://schemas.microsoft.com/office/drawing/2014/main" id="{35DB8559-44CC-436D-960A-B54BD9E2B250}"/>
                </a:ext>
              </a:extLst>
            </p:cNvPr>
            <p:cNvSpPr/>
            <p:nvPr/>
          </p:nvSpPr>
          <p:spPr>
            <a:xfrm>
              <a:off x="1364443" y="2137129"/>
              <a:ext cx="1785898" cy="332979"/>
            </a:xfrm>
            <a:prstGeom prst="rect">
              <a:avLst/>
            </a:prstGeom>
            <a:pattFill prst="wdDnDiag">
              <a:fgClr>
                <a:schemeClr val="accent5">
                  <a:lumMod val="60000"/>
                  <a:lumOff val="40000"/>
                </a:schemeClr>
              </a:fgClr>
              <a:bgClr>
                <a:srgbClr val="92D050"/>
              </a:bgClr>
            </a:patt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Data from EcoSystem</a:t>
              </a:r>
            </a:p>
          </p:txBody>
        </p:sp>
        <p:sp>
          <p:nvSpPr>
            <p:cNvPr id="18" name="Rectangle 17">
              <a:extLst>
                <a:ext uri="{FF2B5EF4-FFF2-40B4-BE49-F238E27FC236}">
                  <a16:creationId xmlns:a16="http://schemas.microsoft.com/office/drawing/2014/main" id="{8CA5351A-206F-416A-85AE-721467E7400A}"/>
                </a:ext>
              </a:extLst>
            </p:cNvPr>
            <p:cNvSpPr/>
            <p:nvPr/>
          </p:nvSpPr>
          <p:spPr>
            <a:xfrm>
              <a:off x="1364443" y="2470108"/>
              <a:ext cx="1785898" cy="332979"/>
            </a:xfrm>
            <a:prstGeom prst="rect">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Derived</a:t>
              </a:r>
            </a:p>
          </p:txBody>
        </p:sp>
        <p:sp>
          <p:nvSpPr>
            <p:cNvPr id="19" name="Rectangle 18">
              <a:extLst>
                <a:ext uri="{FF2B5EF4-FFF2-40B4-BE49-F238E27FC236}">
                  <a16:creationId xmlns:a16="http://schemas.microsoft.com/office/drawing/2014/main" id="{00527EAC-DBD4-40C6-8DBD-77A27420E99A}"/>
                </a:ext>
              </a:extLst>
            </p:cNvPr>
            <p:cNvSpPr/>
            <p:nvPr/>
          </p:nvSpPr>
          <p:spPr>
            <a:xfrm>
              <a:off x="1364443" y="2803087"/>
              <a:ext cx="1785898" cy="332978"/>
            </a:xfrm>
            <a:prstGeom prst="rect">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Customer</a:t>
              </a:r>
            </a:p>
          </p:txBody>
        </p:sp>
      </p:grpSp>
      <p:cxnSp>
        <p:nvCxnSpPr>
          <p:cNvPr id="20" name="Straight Arrow Connector 19">
            <a:extLst>
              <a:ext uri="{FF2B5EF4-FFF2-40B4-BE49-F238E27FC236}">
                <a16:creationId xmlns:a16="http://schemas.microsoft.com/office/drawing/2014/main" id="{9A7D1B3B-4B23-4F59-8202-DD6CA3707E8A}"/>
              </a:ext>
            </a:extLst>
          </p:cNvPr>
          <p:cNvCxnSpPr>
            <a:cxnSpLocks/>
            <a:stCxn id="18" idx="3"/>
            <a:endCxn id="6" idx="1"/>
          </p:cNvCxnSpPr>
          <p:nvPr/>
        </p:nvCxnSpPr>
        <p:spPr>
          <a:xfrm>
            <a:off x="3257708" y="5067366"/>
            <a:ext cx="5908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150CB69-B38A-4C4B-9D11-BBDE7B34D71B}"/>
              </a:ext>
            </a:extLst>
          </p:cNvPr>
          <p:cNvCxnSpPr>
            <a:cxnSpLocks/>
            <a:stCxn id="6" idx="3"/>
            <a:endCxn id="14" idx="1"/>
          </p:cNvCxnSpPr>
          <p:nvPr/>
        </p:nvCxnSpPr>
        <p:spPr>
          <a:xfrm flipV="1">
            <a:off x="8745124" y="5067365"/>
            <a:ext cx="5908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6AF2C2BC-468F-4D26-83C8-5C49415280C6}"/>
              </a:ext>
            </a:extLst>
          </p:cNvPr>
          <p:cNvGrpSpPr/>
          <p:nvPr/>
        </p:nvGrpSpPr>
        <p:grpSpPr>
          <a:xfrm>
            <a:off x="2058616" y="3043769"/>
            <a:ext cx="8074768" cy="1666736"/>
            <a:chOff x="1641740" y="289795"/>
            <a:chExt cx="8074768" cy="1666736"/>
          </a:xfrm>
        </p:grpSpPr>
        <p:sp>
          <p:nvSpPr>
            <p:cNvPr id="23" name="Arrow: Bent-Up 22">
              <a:extLst>
                <a:ext uri="{FF2B5EF4-FFF2-40B4-BE49-F238E27FC236}">
                  <a16:creationId xmlns:a16="http://schemas.microsoft.com/office/drawing/2014/main" id="{FA34B013-288C-4DD9-958A-6089F6D48A36}"/>
                </a:ext>
              </a:extLst>
            </p:cNvPr>
            <p:cNvSpPr/>
            <p:nvPr/>
          </p:nvSpPr>
          <p:spPr>
            <a:xfrm rot="10800000">
              <a:off x="1641740" y="416635"/>
              <a:ext cx="7483896" cy="1388228"/>
            </a:xfrm>
            <a:prstGeom prst="bentUpArrow">
              <a:avLst>
                <a:gd name="adj1" fmla="val 14089"/>
                <a:gd name="adj2" fmla="val 18694"/>
                <a:gd name="adj3" fmla="val 1619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L-Shape 23">
              <a:extLst>
                <a:ext uri="{FF2B5EF4-FFF2-40B4-BE49-F238E27FC236}">
                  <a16:creationId xmlns:a16="http://schemas.microsoft.com/office/drawing/2014/main" id="{295ABDFC-1266-410E-8039-492380302280}"/>
                </a:ext>
              </a:extLst>
            </p:cNvPr>
            <p:cNvSpPr/>
            <p:nvPr/>
          </p:nvSpPr>
          <p:spPr>
            <a:xfrm rot="10800000">
              <a:off x="9125636" y="416634"/>
              <a:ext cx="590872" cy="1539897"/>
            </a:xfrm>
            <a:prstGeom prst="corner">
              <a:avLst>
                <a:gd name="adj1" fmla="val 33660"/>
                <a:gd name="adj2" fmla="val 29734"/>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E6F8646E-6DDE-4C9F-BCC7-CD0F0C92511E}"/>
                </a:ext>
              </a:extLst>
            </p:cNvPr>
            <p:cNvSpPr/>
            <p:nvPr/>
          </p:nvSpPr>
          <p:spPr>
            <a:xfrm>
              <a:off x="4293755" y="289795"/>
              <a:ext cx="1995792" cy="334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Data Flow</a:t>
              </a:r>
            </a:p>
          </p:txBody>
        </p:sp>
      </p:grpSp>
      <p:grpSp>
        <p:nvGrpSpPr>
          <p:cNvPr id="26" name="Group 25">
            <a:extLst>
              <a:ext uri="{FF2B5EF4-FFF2-40B4-BE49-F238E27FC236}">
                <a16:creationId xmlns:a16="http://schemas.microsoft.com/office/drawing/2014/main" id="{09D084F4-0CD6-4A19-8476-88FA192571B7}"/>
              </a:ext>
            </a:extLst>
          </p:cNvPr>
          <p:cNvGrpSpPr/>
          <p:nvPr/>
        </p:nvGrpSpPr>
        <p:grpSpPr>
          <a:xfrm>
            <a:off x="6112268" y="3316990"/>
            <a:ext cx="3823151" cy="1382089"/>
            <a:chOff x="5695392" y="563016"/>
            <a:chExt cx="3823151" cy="1382089"/>
          </a:xfrm>
          <a:solidFill>
            <a:srgbClr val="92D050"/>
          </a:solidFill>
        </p:grpSpPr>
        <p:sp>
          <p:nvSpPr>
            <p:cNvPr id="27" name="Arrow: Bent-Up 26">
              <a:extLst>
                <a:ext uri="{FF2B5EF4-FFF2-40B4-BE49-F238E27FC236}">
                  <a16:creationId xmlns:a16="http://schemas.microsoft.com/office/drawing/2014/main" id="{1B8ABDB1-3248-4397-BD53-8D4B64913CFA}"/>
                </a:ext>
              </a:extLst>
            </p:cNvPr>
            <p:cNvSpPr/>
            <p:nvPr/>
          </p:nvSpPr>
          <p:spPr>
            <a:xfrm rot="10800000">
              <a:off x="5695392" y="678147"/>
              <a:ext cx="2664296" cy="567705"/>
            </a:xfrm>
            <a:prstGeom prst="bentUpArrow">
              <a:avLst>
                <a:gd name="adj1" fmla="val 36672"/>
                <a:gd name="adj2" fmla="val 40173"/>
                <a:gd name="adj3" fmla="val 343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L-Shape 27">
              <a:extLst>
                <a:ext uri="{FF2B5EF4-FFF2-40B4-BE49-F238E27FC236}">
                  <a16:creationId xmlns:a16="http://schemas.microsoft.com/office/drawing/2014/main" id="{A9818780-EB04-4DF5-B9A0-48924B5CEB2E}"/>
                </a:ext>
              </a:extLst>
            </p:cNvPr>
            <p:cNvSpPr/>
            <p:nvPr/>
          </p:nvSpPr>
          <p:spPr>
            <a:xfrm rot="10800000">
              <a:off x="7968208" y="680419"/>
              <a:ext cx="1550335" cy="1264686"/>
            </a:xfrm>
            <a:prstGeom prst="corner">
              <a:avLst>
                <a:gd name="adj1" fmla="val 16468"/>
                <a:gd name="adj2" fmla="val 1646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C85A123B-2D07-40D1-A655-97D5CA10B308}"/>
                </a:ext>
              </a:extLst>
            </p:cNvPr>
            <p:cNvSpPr/>
            <p:nvPr/>
          </p:nvSpPr>
          <p:spPr>
            <a:xfrm>
              <a:off x="6709695" y="563016"/>
              <a:ext cx="1995792" cy="334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Integration with Appian</a:t>
              </a:r>
            </a:p>
          </p:txBody>
        </p:sp>
      </p:grpSp>
      <p:sp>
        <p:nvSpPr>
          <p:cNvPr id="30" name="Rectangle 29">
            <a:extLst>
              <a:ext uri="{FF2B5EF4-FFF2-40B4-BE49-F238E27FC236}">
                <a16:creationId xmlns:a16="http://schemas.microsoft.com/office/drawing/2014/main" id="{D56E9A91-E027-4319-B115-0F60E574C3CB}"/>
              </a:ext>
            </a:extLst>
          </p:cNvPr>
          <p:cNvSpPr/>
          <p:nvPr/>
        </p:nvSpPr>
        <p:spPr>
          <a:xfrm>
            <a:off x="669849" y="966378"/>
            <a:ext cx="2175254" cy="461666"/>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Personal Model</a:t>
            </a:r>
          </a:p>
        </p:txBody>
      </p:sp>
      <p:sp>
        <p:nvSpPr>
          <p:cNvPr id="31" name="Rectangle 30">
            <a:extLst>
              <a:ext uri="{FF2B5EF4-FFF2-40B4-BE49-F238E27FC236}">
                <a16:creationId xmlns:a16="http://schemas.microsoft.com/office/drawing/2014/main" id="{154622FB-9300-4F6B-BB59-F3F8ED045049}"/>
              </a:ext>
            </a:extLst>
          </p:cNvPr>
          <p:cNvSpPr/>
          <p:nvPr/>
        </p:nvSpPr>
        <p:spPr>
          <a:xfrm>
            <a:off x="652431" y="1622373"/>
            <a:ext cx="2192672" cy="645937"/>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Non-Personal Model</a:t>
            </a:r>
          </a:p>
        </p:txBody>
      </p:sp>
      <p:sp>
        <p:nvSpPr>
          <p:cNvPr id="32" name="TextBox 31">
            <a:extLst>
              <a:ext uri="{FF2B5EF4-FFF2-40B4-BE49-F238E27FC236}">
                <a16:creationId xmlns:a16="http://schemas.microsoft.com/office/drawing/2014/main" id="{815FBFAD-16FC-43BE-BBE5-35926F1BEB34}"/>
              </a:ext>
            </a:extLst>
          </p:cNvPr>
          <p:cNvSpPr txBox="1"/>
          <p:nvPr/>
        </p:nvSpPr>
        <p:spPr>
          <a:xfrm>
            <a:off x="2865441" y="966379"/>
            <a:ext cx="2175255" cy="461665"/>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Retail Personal Customers</a:t>
            </a:r>
          </a:p>
          <a:p>
            <a:pPr marL="0" marR="0" lvl="0" indent="0" algn="l" defTabSz="914400" rtl="0" eaLnBrk="1" fontAlgn="base" latinLnBrk="0" hangingPunct="1">
              <a:lnSpc>
                <a:spcPct val="100000"/>
              </a:lnSpc>
              <a:spcBef>
                <a:spcPct val="0"/>
              </a:spcBef>
              <a:spcAft>
                <a:spcPct val="0"/>
              </a:spcAft>
              <a:buClrTx/>
              <a:buSzTx/>
              <a:buFontTx/>
              <a:buNone/>
              <a:tabLst/>
              <a:defRPr/>
            </a:pPr>
            <a:r>
              <a:rPr lang="en-GB" sz="1200" b="1" dirty="0">
                <a:solidFill>
                  <a:prstClr val="black"/>
                </a:solidFill>
                <a:latin typeface="Calibri" panose="020F0502020204030204"/>
              </a:rPr>
              <a:t>Cater Allen Personal Customers</a:t>
            </a:r>
            <a:endPar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011F0506-D49C-4090-A1E4-C2204D5DC612}"/>
              </a:ext>
            </a:extLst>
          </p:cNvPr>
          <p:cNvSpPr txBox="1"/>
          <p:nvPr/>
        </p:nvSpPr>
        <p:spPr>
          <a:xfrm>
            <a:off x="2858201" y="1622176"/>
            <a:ext cx="2175255" cy="646331"/>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200" b="1" dirty="0">
                <a:solidFill>
                  <a:prstClr val="black"/>
                </a:solidFill>
                <a:latin typeface="Calibri" panose="020F0502020204030204"/>
              </a:rPr>
              <a:t>Cater Allen Entity Customers</a:t>
            </a:r>
          </a:p>
          <a:p>
            <a:pPr fontAlgn="base">
              <a:spcBef>
                <a:spcPct val="0"/>
              </a:spcBef>
              <a:spcAft>
                <a:spcPct val="0"/>
              </a:spcAft>
              <a:defRPr/>
            </a:pPr>
            <a:r>
              <a:rPr lang="en-GB" sz="1200" b="1" dirty="0">
                <a:solidFill>
                  <a:prstClr val="black"/>
                </a:solidFill>
              </a:rPr>
              <a:t>SBB Entity Customers</a:t>
            </a:r>
          </a:p>
          <a:p>
            <a:pPr fontAlgn="base">
              <a:spcBef>
                <a:spcPct val="0"/>
              </a:spcBef>
              <a:spcAft>
                <a:spcPct val="0"/>
              </a:spcAf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SCCB </a:t>
            </a:r>
            <a:r>
              <a:rPr lang="en-GB" sz="1200" b="1" dirty="0">
                <a:solidFill>
                  <a:prstClr val="black"/>
                </a:solidFill>
              </a:rPr>
              <a:t>Entity Customers</a:t>
            </a:r>
          </a:p>
        </p:txBody>
      </p:sp>
      <p:sp>
        <p:nvSpPr>
          <p:cNvPr id="34" name="TextBox 33">
            <a:extLst>
              <a:ext uri="{FF2B5EF4-FFF2-40B4-BE49-F238E27FC236}">
                <a16:creationId xmlns:a16="http://schemas.microsoft.com/office/drawing/2014/main" id="{5DE127B2-C76A-4D1E-BFFC-245454750B33}"/>
              </a:ext>
            </a:extLst>
          </p:cNvPr>
          <p:cNvSpPr txBox="1"/>
          <p:nvPr/>
        </p:nvSpPr>
        <p:spPr>
          <a:xfrm>
            <a:off x="163527" y="2750598"/>
            <a:ext cx="11526868"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The high level overview of the end to end process is below – showing the NetReveal delivery in the central box:</a:t>
            </a:r>
          </a:p>
        </p:txBody>
      </p:sp>
      <p:sp>
        <p:nvSpPr>
          <p:cNvPr id="35" name="TextBox 34">
            <a:extLst>
              <a:ext uri="{FF2B5EF4-FFF2-40B4-BE49-F238E27FC236}">
                <a16:creationId xmlns:a16="http://schemas.microsoft.com/office/drawing/2014/main" id="{4A9C502F-90FA-4252-9553-1616DC6FB1F6}"/>
              </a:ext>
            </a:extLst>
          </p:cNvPr>
          <p:cNvSpPr txBox="1"/>
          <p:nvPr/>
        </p:nvSpPr>
        <p:spPr>
          <a:xfrm>
            <a:off x="5061034" y="966379"/>
            <a:ext cx="2635619" cy="461665"/>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Customers Scored: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Individual who has an open account</a:t>
            </a:r>
          </a:p>
        </p:txBody>
      </p:sp>
      <p:sp>
        <p:nvSpPr>
          <p:cNvPr id="36" name="TextBox 35">
            <a:extLst>
              <a:ext uri="{FF2B5EF4-FFF2-40B4-BE49-F238E27FC236}">
                <a16:creationId xmlns:a16="http://schemas.microsoft.com/office/drawing/2014/main" id="{20C05F73-1909-43B3-800B-AFE2353EB431}"/>
              </a:ext>
            </a:extLst>
          </p:cNvPr>
          <p:cNvSpPr txBox="1"/>
          <p:nvPr/>
        </p:nvSpPr>
        <p:spPr>
          <a:xfrm>
            <a:off x="7716990" y="966379"/>
            <a:ext cx="2997020" cy="461665"/>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Other parties contributing to the score: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Person with legal authority on the account</a:t>
            </a:r>
          </a:p>
        </p:txBody>
      </p:sp>
      <p:sp>
        <p:nvSpPr>
          <p:cNvPr id="37" name="TextBox 36">
            <a:extLst>
              <a:ext uri="{FF2B5EF4-FFF2-40B4-BE49-F238E27FC236}">
                <a16:creationId xmlns:a16="http://schemas.microsoft.com/office/drawing/2014/main" id="{B1BC0513-DA63-4E8B-B99A-EBA1D0FE0100}"/>
              </a:ext>
            </a:extLst>
          </p:cNvPr>
          <p:cNvSpPr txBox="1"/>
          <p:nvPr/>
        </p:nvSpPr>
        <p:spPr>
          <a:xfrm>
            <a:off x="5046554" y="1622176"/>
            <a:ext cx="2635619" cy="646331"/>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Customers Scored: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Entity who has an open account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8" name="TextBox 37">
            <a:extLst>
              <a:ext uri="{FF2B5EF4-FFF2-40B4-BE49-F238E27FC236}">
                <a16:creationId xmlns:a16="http://schemas.microsoft.com/office/drawing/2014/main" id="{49ACA8C8-6730-4B9B-AD80-30A743C8B3E2}"/>
              </a:ext>
            </a:extLst>
          </p:cNvPr>
          <p:cNvSpPr txBox="1"/>
          <p:nvPr/>
        </p:nvSpPr>
        <p:spPr>
          <a:xfrm>
            <a:off x="7695270" y="1622176"/>
            <a:ext cx="2997020" cy="646331"/>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Other parties contributing to the score: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Ultimate and Intermediary Beneficial Owners, Exec Directors, Signatories</a:t>
            </a:r>
          </a:p>
        </p:txBody>
      </p:sp>
      <p:sp>
        <p:nvSpPr>
          <p:cNvPr id="39" name="TextBox 38">
            <a:extLst>
              <a:ext uri="{FF2B5EF4-FFF2-40B4-BE49-F238E27FC236}">
                <a16:creationId xmlns:a16="http://schemas.microsoft.com/office/drawing/2014/main" id="{722E5245-18C8-454D-8C56-FE604DE3D197}"/>
              </a:ext>
            </a:extLst>
          </p:cNvPr>
          <p:cNvSpPr txBox="1"/>
          <p:nvPr/>
        </p:nvSpPr>
        <p:spPr>
          <a:xfrm>
            <a:off x="281093" y="2274666"/>
            <a:ext cx="11526868" cy="246221"/>
          </a:xfrm>
          <a:prstGeom prst="rect">
            <a:avLst/>
          </a:prstGeom>
          <a:noFill/>
        </p:spPr>
        <p:txBody>
          <a:bodyPr wrap="square" rtlCol="0">
            <a:spAutoFit/>
          </a:bodyPr>
          <a:lstStyle/>
          <a:p>
            <a:pPr lvl="0" fontAlgn="base">
              <a:spcBef>
                <a:spcPct val="0"/>
              </a:spcBef>
              <a:spcAft>
                <a:spcPct val="0"/>
              </a:spcAf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Scope does not currently include SCIB, Correspondent Banking or a</a:t>
            </a:r>
            <a:r>
              <a:rPr lang="en-GB" sz="1000" dirty="0">
                <a:solidFill>
                  <a:prstClr val="black"/>
                </a:solidFill>
              </a:rPr>
              <a:t>ny associated/ third party relationships such as brokers, intermediaries or introducers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80878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a:extLst>
              <a:ext uri="{FF2B5EF4-FFF2-40B4-BE49-F238E27FC236}">
                <a16:creationId xmlns:a16="http://schemas.microsoft.com/office/drawing/2014/main" id="{15817EDD-96E1-4250-80D1-7A8A399FD926}"/>
              </a:ext>
            </a:extLst>
          </p:cNvPr>
          <p:cNvSpPr txBox="1">
            <a:spLocks/>
          </p:cNvSpPr>
          <p:nvPr/>
        </p:nvSpPr>
        <p:spPr>
          <a:xfrm>
            <a:off x="197107" y="161038"/>
            <a:ext cx="5045453" cy="30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latin typeface="Calibri" panose="020F0502020204030204" pitchFamily="34" charset="0"/>
              </a:rPr>
              <a:t>Risk Model Set Up</a:t>
            </a:r>
            <a:endParaRPr lang="en-US" sz="1800" dirty="0">
              <a:latin typeface="Calibri" panose="020F0502020204030204" pitchFamily="34" charset="0"/>
            </a:endParaRPr>
          </a:p>
        </p:txBody>
      </p:sp>
      <p:sp>
        <p:nvSpPr>
          <p:cNvPr id="5" name="Marcador de número de diapositiva 4">
            <a:extLst>
              <a:ext uri="{FF2B5EF4-FFF2-40B4-BE49-F238E27FC236}">
                <a16:creationId xmlns:a16="http://schemas.microsoft.com/office/drawing/2014/main" id="{705F05F5-10B9-4C9A-8877-09D1CFCBE5DA}"/>
              </a:ext>
            </a:extLst>
          </p:cNvPr>
          <p:cNvSpPr>
            <a:spLocks noGrp="1"/>
          </p:cNvSpPr>
          <p:nvPr>
            <p:ph type="sldNum" sz="quarter" idx="12"/>
          </p:nvPr>
        </p:nvSpPr>
        <p:spPr>
          <a:xfrm>
            <a:off x="8730845" y="62096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0D97B6-E32F-4D7D-B839-7C3B51F2640F}" type="slidenum">
              <a:rPr kumimoji="0" lang="es-ES" sz="1300" b="0" i="0" u="none" strike="noStrike" kern="1200" cap="none" spc="0" normalizeH="0" baseline="0" noProof="0" smtClean="0">
                <a:ln>
                  <a:noFill/>
                </a:ln>
                <a:solidFill>
                  <a:srgbClr val="EB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300" b="0" i="0" u="none" strike="noStrike" kern="1200" cap="none" spc="0" normalizeH="0" baseline="0" noProof="0" dirty="0">
              <a:ln>
                <a:noFill/>
              </a:ln>
              <a:solidFill>
                <a:srgbClr val="EB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9C64795C-ACA6-436B-B0DF-500F6C4DFA0B}"/>
              </a:ext>
            </a:extLst>
          </p:cNvPr>
          <p:cNvSpPr/>
          <p:nvPr/>
        </p:nvSpPr>
        <p:spPr>
          <a:xfrm>
            <a:off x="197107" y="1130432"/>
            <a:ext cx="5517648" cy="1785104"/>
          </a:xfrm>
          <a:prstGeom prst="rect">
            <a:avLst/>
          </a:prstGeom>
        </p:spPr>
        <p:txBody>
          <a:bodyPr wrap="square">
            <a:spAutoFit/>
          </a:bodyPr>
          <a:lstStyle/>
          <a:p>
            <a:pPr marL="285750" indent="-285750">
              <a:buFont typeface="Arial" panose="020B0604020202020204" pitchFamily="34" charset="0"/>
              <a:buChar char="•"/>
            </a:pPr>
            <a:r>
              <a:rPr lang="en-GB" sz="1100" dirty="0">
                <a:solidFill>
                  <a:srgbClr val="000000"/>
                </a:solidFill>
                <a:latin typeface="Calibri" panose="020F0502020204030204" pitchFamily="34" charset="0"/>
              </a:rPr>
              <a:t>Customer Type</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Occupation/Employment Status</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Geography – Residence of Customer and Legal Authorities and Customer Relevant Personal Links</a:t>
            </a:r>
          </a:p>
          <a:p>
            <a:pPr marL="285750" indent="-285750">
              <a:buFont typeface="Arial" panose="020B0604020202020204" pitchFamily="34" charset="0"/>
              <a:buChar char="•"/>
            </a:pPr>
            <a:r>
              <a:rPr lang="en-GB" sz="1100" strike="sngStrike" dirty="0">
                <a:solidFill>
                  <a:srgbClr val="000000"/>
                </a:solidFill>
                <a:latin typeface="Calibri" panose="020F0502020204030204" pitchFamily="34" charset="0"/>
              </a:rPr>
              <a:t>Geography – Nationality (Customer and Legal Authorities)</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Product</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Delivery Channel</a:t>
            </a:r>
          </a:p>
          <a:p>
            <a:pPr marL="285750" indent="-285750">
              <a:buFont typeface="Arial" panose="020B0604020202020204" pitchFamily="34" charset="0"/>
              <a:buChar char="•"/>
            </a:pPr>
            <a:r>
              <a:rPr lang="en-GB" altLang="en-US" sz="1100" dirty="0">
                <a:solidFill>
                  <a:srgbClr val="000000"/>
                </a:solidFill>
                <a:latin typeface="Calibri" panose="020F0502020204030204" pitchFamily="34" charset="0"/>
              </a:rPr>
              <a:t>Additional Risk Indicators (Customer and Legal Authorities) – these may be identified through a common component within Appian following investigations or automatically generated.</a:t>
            </a:r>
            <a:endParaRPr lang="en-US" altLang="en-US" sz="1100" dirty="0">
              <a:solidFill>
                <a:prstClr val="black"/>
              </a:solidFill>
              <a:latin typeface="Calibri" panose="020F0502020204030204" pitchFamily="34" charset="0"/>
            </a:endParaRPr>
          </a:p>
        </p:txBody>
      </p:sp>
      <p:sp>
        <p:nvSpPr>
          <p:cNvPr id="7" name="Rectangle 6">
            <a:extLst>
              <a:ext uri="{FF2B5EF4-FFF2-40B4-BE49-F238E27FC236}">
                <a16:creationId xmlns:a16="http://schemas.microsoft.com/office/drawing/2014/main" id="{74EE93F6-5D7A-4BA1-B8EF-DBF5BCB3131C}"/>
              </a:ext>
            </a:extLst>
          </p:cNvPr>
          <p:cNvSpPr/>
          <p:nvPr/>
        </p:nvSpPr>
        <p:spPr>
          <a:xfrm>
            <a:off x="6296296" y="1130432"/>
            <a:ext cx="5698597" cy="1785104"/>
          </a:xfrm>
          <a:prstGeom prst="rect">
            <a:avLst/>
          </a:prstGeom>
        </p:spPr>
        <p:txBody>
          <a:bodyPr wrap="square">
            <a:spAutoFit/>
          </a:bodyPr>
          <a:lstStyle/>
          <a:p>
            <a:pPr marL="285750" indent="-285750">
              <a:buFont typeface="Arial" panose="020B0604020202020204" pitchFamily="34" charset="0"/>
              <a:buChar char="•"/>
            </a:pPr>
            <a:r>
              <a:rPr lang="en-GB" sz="1100" dirty="0">
                <a:solidFill>
                  <a:srgbClr val="000000"/>
                </a:solidFill>
                <a:latin typeface="Calibri" panose="020F0502020204030204" pitchFamily="34" charset="0"/>
              </a:rPr>
              <a:t>Entity Type</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Industry Type</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Geography – Customer Connections (Operations and Transactions)</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Geography – Associated UBO/IBO Residence</a:t>
            </a:r>
          </a:p>
          <a:p>
            <a:pPr marL="285750" indent="-285750">
              <a:buFont typeface="Arial" panose="020B0604020202020204" pitchFamily="34" charset="0"/>
              <a:buChar char="•"/>
            </a:pPr>
            <a:r>
              <a:rPr lang="en-GB" sz="1100" strike="sngStrike" dirty="0">
                <a:solidFill>
                  <a:srgbClr val="000000"/>
                </a:solidFill>
                <a:latin typeface="Calibri" panose="020F0502020204030204" pitchFamily="34" charset="0"/>
              </a:rPr>
              <a:t>Geography – Nationality (UBOs)</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Product</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Delivery Channel</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Length of Operation</a:t>
            </a:r>
          </a:p>
          <a:p>
            <a:pPr marL="285750" indent="-285750">
              <a:buFont typeface="Arial" panose="020B0604020202020204" pitchFamily="34" charset="0"/>
              <a:buChar char="•"/>
            </a:pPr>
            <a:r>
              <a:rPr kumimoji="0" lang="en-GB" alt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Additional Risk Indicators (Customer and </a:t>
            </a:r>
            <a:r>
              <a:rPr lang="en-GB" altLang="en-US" sz="1100" dirty="0">
                <a:solidFill>
                  <a:srgbClr val="000000"/>
                </a:solidFill>
                <a:latin typeface="Calibri" panose="020F0502020204030204" pitchFamily="34" charset="0"/>
              </a:rPr>
              <a:t>Related Parties) – these may be identified through a common component within Appian following investigations or automatically generated.</a:t>
            </a:r>
            <a:endPar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cxnSp>
        <p:nvCxnSpPr>
          <p:cNvPr id="8" name="Straight Connector 7">
            <a:extLst>
              <a:ext uri="{FF2B5EF4-FFF2-40B4-BE49-F238E27FC236}">
                <a16:creationId xmlns:a16="http://schemas.microsoft.com/office/drawing/2014/main" id="{6B26DF51-0AC4-448B-A4AB-848335D8CA78}"/>
              </a:ext>
            </a:extLst>
          </p:cNvPr>
          <p:cNvCxnSpPr>
            <a:cxnSpLocks/>
          </p:cNvCxnSpPr>
          <p:nvPr/>
        </p:nvCxnSpPr>
        <p:spPr>
          <a:xfrm flipH="1">
            <a:off x="6106645" y="1048202"/>
            <a:ext cx="1" cy="1964965"/>
          </a:xfrm>
          <a:prstGeom prst="line">
            <a:avLst/>
          </a:prstGeom>
        </p:spPr>
        <p:style>
          <a:lnRef idx="1">
            <a:schemeClr val="accent1"/>
          </a:lnRef>
          <a:fillRef idx="0">
            <a:schemeClr val="accent1"/>
          </a:fillRef>
          <a:effectRef idx="0">
            <a:schemeClr val="accent1"/>
          </a:effectRef>
          <a:fontRef idx="minor">
            <a:schemeClr val="tx1"/>
          </a:fontRef>
        </p:style>
      </p:cxnSp>
      <p:sp>
        <p:nvSpPr>
          <p:cNvPr id="9" name="Marcador de texto 2">
            <a:extLst>
              <a:ext uri="{FF2B5EF4-FFF2-40B4-BE49-F238E27FC236}">
                <a16:creationId xmlns:a16="http://schemas.microsoft.com/office/drawing/2014/main" id="{4BDEE2B5-6879-4104-B369-A3678E7D78D9}"/>
              </a:ext>
            </a:extLst>
          </p:cNvPr>
          <p:cNvSpPr txBox="1">
            <a:spLocks/>
          </p:cNvSpPr>
          <p:nvPr/>
        </p:nvSpPr>
        <p:spPr>
          <a:xfrm>
            <a:off x="6348133" y="898284"/>
            <a:ext cx="5045453" cy="304800"/>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Tx/>
              <a:buNone/>
              <a:tabLst/>
              <a:defRPr sz="13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chemeClr val="tx1"/>
                </a:solidFill>
                <a:latin typeface="Calibri" panose="020F0502020204030204" pitchFamily="34" charset="0"/>
              </a:rPr>
              <a:t>Risk Factors – Non Personal Model</a:t>
            </a:r>
          </a:p>
        </p:txBody>
      </p:sp>
      <p:sp>
        <p:nvSpPr>
          <p:cNvPr id="10" name="Marcador de texto 2">
            <a:extLst>
              <a:ext uri="{FF2B5EF4-FFF2-40B4-BE49-F238E27FC236}">
                <a16:creationId xmlns:a16="http://schemas.microsoft.com/office/drawing/2014/main" id="{85973E24-5B69-454E-9574-656A6A6A8AE3}"/>
              </a:ext>
            </a:extLst>
          </p:cNvPr>
          <p:cNvSpPr txBox="1">
            <a:spLocks/>
          </p:cNvSpPr>
          <p:nvPr/>
        </p:nvSpPr>
        <p:spPr>
          <a:xfrm>
            <a:off x="131793" y="898284"/>
            <a:ext cx="5045453" cy="304800"/>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Tx/>
              <a:buNone/>
              <a:tabLst/>
              <a:defRPr sz="13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chemeClr val="tx1"/>
                </a:solidFill>
                <a:latin typeface="Calibri" panose="020F0502020204030204" pitchFamily="34" charset="0"/>
              </a:rPr>
              <a:t>Risk Factors – Personal Model</a:t>
            </a:r>
          </a:p>
        </p:txBody>
      </p:sp>
      <p:sp>
        <p:nvSpPr>
          <p:cNvPr id="11" name="Rounded Rectangle 31">
            <a:extLst>
              <a:ext uri="{FF2B5EF4-FFF2-40B4-BE49-F238E27FC236}">
                <a16:creationId xmlns:a16="http://schemas.microsoft.com/office/drawing/2014/main" id="{E7EA5F2A-AE1B-4931-B8EA-8B3A487FC150}"/>
              </a:ext>
            </a:extLst>
          </p:cNvPr>
          <p:cNvSpPr/>
          <p:nvPr/>
        </p:nvSpPr>
        <p:spPr bwMode="auto">
          <a:xfrm>
            <a:off x="248425" y="4947967"/>
            <a:ext cx="1176569" cy="590135"/>
          </a:xfrm>
          <a:prstGeom prst="roundRect">
            <a:avLst/>
          </a:prstGeom>
          <a:solidFill>
            <a:schemeClr val="bg1">
              <a:lumMod val="95000"/>
            </a:schemeClr>
          </a:solidFill>
          <a:ln w="28575" cap="flat" cmpd="sng" algn="ctr">
            <a:solidFill>
              <a:srgbClr val="C00000"/>
            </a:solidFill>
            <a:prstDash val="solid"/>
            <a:round/>
            <a:headEnd type="none" w="med" len="med"/>
            <a:tailEnd type="none" w="med" len="med"/>
          </a:ln>
          <a:effectLst/>
        </p:spPr>
        <p:txBody>
          <a:bodyPr vert="horz" wrap="square" lIns="18000" tIns="45720" rIns="18000" bIns="45720" numCol="1" rtlCol="0" anchor="t" anchorCtr="0" compatLnSpc="1">
            <a:prstTxWarp prst="textNoShape">
              <a:avLst/>
            </a:prstTxWarp>
          </a:bodyPr>
          <a:lstStyle/>
          <a:p>
            <a:pPr algn="ctr" fontAlgn="base">
              <a:spcBef>
                <a:spcPct val="0"/>
              </a:spcBef>
              <a:spcAft>
                <a:spcPct val="0"/>
              </a:spcAft>
            </a:pPr>
            <a:r>
              <a:rPr lang="en-GB" sz="1000" b="1" u="sng" dirty="0">
                <a:solidFill>
                  <a:srgbClr val="C00000"/>
                </a:solidFill>
                <a:latin typeface="Calibri" panose="020F0502020204030204" pitchFamily="34" charset="0"/>
                <a:cs typeface="Calibri" panose="020F0502020204030204" pitchFamily="34" charset="0"/>
              </a:rPr>
              <a:t>Risk Factors</a:t>
            </a:r>
          </a:p>
          <a:p>
            <a:pPr algn="ctr" fontAlgn="base">
              <a:spcBef>
                <a:spcPct val="0"/>
              </a:spcBef>
              <a:spcAft>
                <a:spcPct val="0"/>
              </a:spcAft>
            </a:pPr>
            <a:r>
              <a:rPr lang="en-GB" sz="1000" dirty="0">
                <a:latin typeface="Calibri" panose="020F0502020204030204" pitchFamily="34" charset="0"/>
                <a:cs typeface="Calibri" panose="020F0502020204030204" pitchFamily="34" charset="0"/>
              </a:rPr>
              <a:t>Percentage Weightings</a:t>
            </a:r>
          </a:p>
        </p:txBody>
      </p:sp>
      <p:sp>
        <p:nvSpPr>
          <p:cNvPr id="12" name="TextBox 11">
            <a:extLst>
              <a:ext uri="{FF2B5EF4-FFF2-40B4-BE49-F238E27FC236}">
                <a16:creationId xmlns:a16="http://schemas.microsoft.com/office/drawing/2014/main" id="{92E8DF02-4CA0-44C0-ABE4-86D110F21E1D}"/>
              </a:ext>
            </a:extLst>
          </p:cNvPr>
          <p:cNvSpPr txBox="1"/>
          <p:nvPr/>
        </p:nvSpPr>
        <p:spPr>
          <a:xfrm>
            <a:off x="181919" y="4228116"/>
            <a:ext cx="1266098" cy="246221"/>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RISK FACTORS</a:t>
            </a:r>
          </a:p>
        </p:txBody>
      </p:sp>
      <p:sp>
        <p:nvSpPr>
          <p:cNvPr id="13" name="TextBox 12">
            <a:extLst>
              <a:ext uri="{FF2B5EF4-FFF2-40B4-BE49-F238E27FC236}">
                <a16:creationId xmlns:a16="http://schemas.microsoft.com/office/drawing/2014/main" id="{237FF37F-9BC1-441D-AE0D-7428A398C968}"/>
              </a:ext>
            </a:extLst>
          </p:cNvPr>
          <p:cNvSpPr txBox="1"/>
          <p:nvPr/>
        </p:nvSpPr>
        <p:spPr>
          <a:xfrm>
            <a:off x="1645420" y="4228116"/>
            <a:ext cx="1462090" cy="246221"/>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RISK LISTS</a:t>
            </a:r>
          </a:p>
        </p:txBody>
      </p:sp>
      <p:sp>
        <p:nvSpPr>
          <p:cNvPr id="14" name="Rounded Rectangle 43">
            <a:extLst>
              <a:ext uri="{FF2B5EF4-FFF2-40B4-BE49-F238E27FC236}">
                <a16:creationId xmlns:a16="http://schemas.microsoft.com/office/drawing/2014/main" id="{3ABF84FF-4588-48DF-8AE4-7187744F265C}"/>
              </a:ext>
            </a:extLst>
          </p:cNvPr>
          <p:cNvSpPr/>
          <p:nvPr/>
        </p:nvSpPr>
        <p:spPr bwMode="auto">
          <a:xfrm>
            <a:off x="1788180" y="4735323"/>
            <a:ext cx="1176569" cy="1015422"/>
          </a:xfrm>
          <a:prstGeom prst="roundRect">
            <a:avLst/>
          </a:prstGeom>
          <a:solidFill>
            <a:schemeClr val="bg1">
              <a:lumMod val="95000"/>
            </a:schemeClr>
          </a:solidFill>
          <a:ln w="28575" cap="flat" cmpd="sng" algn="ctr">
            <a:solidFill>
              <a:srgbClr val="C0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algn="ctr" fontAlgn="base">
              <a:spcBef>
                <a:spcPct val="0"/>
              </a:spcBef>
              <a:spcAft>
                <a:spcPct val="0"/>
              </a:spcAft>
            </a:pPr>
            <a:r>
              <a:rPr lang="en-GB" sz="1000" b="1" u="sng" dirty="0">
                <a:solidFill>
                  <a:srgbClr val="C00000"/>
                </a:solidFill>
                <a:latin typeface="Calibri" panose="020F0502020204030204" pitchFamily="34" charset="0"/>
                <a:cs typeface="Calibri" panose="020F0502020204030204" pitchFamily="34" charset="0"/>
              </a:rPr>
              <a:t>LISTS</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Low</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Medium</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High</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Auto-High</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 – Sanctions</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 – Prohibited</a:t>
            </a:r>
          </a:p>
        </p:txBody>
      </p:sp>
      <p:sp>
        <p:nvSpPr>
          <p:cNvPr id="15" name="TextBox 14">
            <a:extLst>
              <a:ext uri="{FF2B5EF4-FFF2-40B4-BE49-F238E27FC236}">
                <a16:creationId xmlns:a16="http://schemas.microsoft.com/office/drawing/2014/main" id="{5F33F63F-CD15-47E5-AE9B-C4DA0E608D61}"/>
              </a:ext>
            </a:extLst>
          </p:cNvPr>
          <p:cNvSpPr txBox="1"/>
          <p:nvPr/>
        </p:nvSpPr>
        <p:spPr>
          <a:xfrm>
            <a:off x="3316006" y="4151171"/>
            <a:ext cx="1266098" cy="400110"/>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CONTRIBUTION VALUES</a:t>
            </a:r>
          </a:p>
        </p:txBody>
      </p:sp>
      <p:sp>
        <p:nvSpPr>
          <p:cNvPr id="16" name="Rounded Rectangle 49">
            <a:extLst>
              <a:ext uri="{FF2B5EF4-FFF2-40B4-BE49-F238E27FC236}">
                <a16:creationId xmlns:a16="http://schemas.microsoft.com/office/drawing/2014/main" id="{764EBB54-83B0-41CC-AFCF-860F5882053C}"/>
              </a:ext>
            </a:extLst>
          </p:cNvPr>
          <p:cNvSpPr/>
          <p:nvPr/>
        </p:nvSpPr>
        <p:spPr bwMode="auto">
          <a:xfrm>
            <a:off x="3289553" y="4585345"/>
            <a:ext cx="1285545" cy="1315379"/>
          </a:xfrm>
          <a:prstGeom prst="roundRect">
            <a:avLst/>
          </a:prstGeom>
          <a:solidFill>
            <a:schemeClr val="bg1">
              <a:lumMod val="95000"/>
            </a:schemeClr>
          </a:solidFill>
          <a:ln w="28575" cap="flat" cmpd="sng" algn="ctr">
            <a:solidFill>
              <a:srgbClr val="C0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algn="ctr" fontAlgn="base">
              <a:spcBef>
                <a:spcPct val="0"/>
              </a:spcBef>
              <a:spcAft>
                <a:spcPct val="0"/>
              </a:spcAft>
            </a:pPr>
            <a:r>
              <a:rPr lang="en-GB" sz="800" b="1" dirty="0">
                <a:latin typeface="Calibri" panose="020F0502020204030204" pitchFamily="34" charset="0"/>
                <a:cs typeface="Calibri" panose="020F0502020204030204" pitchFamily="34" charset="0"/>
              </a:rPr>
              <a:t>WEIGHTED</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Low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Medium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High = x</a:t>
            </a:r>
          </a:p>
          <a:p>
            <a:pPr algn="ctr" fontAlgn="base">
              <a:spcBef>
                <a:spcPct val="0"/>
              </a:spcBef>
              <a:spcAft>
                <a:spcPct val="0"/>
              </a:spcAft>
            </a:pPr>
            <a:endParaRPr lang="en-GB" sz="800" dirty="0">
              <a:latin typeface="Calibri" panose="020F0502020204030204" pitchFamily="34" charset="0"/>
              <a:cs typeface="Calibri" panose="020F0502020204030204" pitchFamily="34" charset="0"/>
            </a:endParaRPr>
          </a:p>
          <a:p>
            <a:pPr algn="ctr" fontAlgn="base">
              <a:spcBef>
                <a:spcPct val="0"/>
              </a:spcBef>
              <a:spcAft>
                <a:spcPct val="0"/>
              </a:spcAft>
            </a:pPr>
            <a:r>
              <a:rPr lang="en-GB" sz="800" b="1" dirty="0">
                <a:latin typeface="Calibri" panose="020F0502020204030204" pitchFamily="34" charset="0"/>
                <a:cs typeface="Calibri" panose="020F0502020204030204" pitchFamily="34" charset="0"/>
              </a:rPr>
              <a:t>NON-WEIGHTED</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Auto-High</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 – Sanctions</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 – Prohibited</a:t>
            </a:r>
            <a:r>
              <a:rPr lang="en-GB" sz="800" b="1" dirty="0">
                <a:latin typeface="Calibri" panose="020F0502020204030204" pitchFamily="34" charset="0"/>
                <a:cs typeface="Calibri" panose="020F0502020204030204" pitchFamily="34" charset="0"/>
              </a:rPr>
              <a:t> </a:t>
            </a:r>
          </a:p>
        </p:txBody>
      </p:sp>
      <p:cxnSp>
        <p:nvCxnSpPr>
          <p:cNvPr id="17" name="Straight Arrow Connector 16">
            <a:extLst>
              <a:ext uri="{FF2B5EF4-FFF2-40B4-BE49-F238E27FC236}">
                <a16:creationId xmlns:a16="http://schemas.microsoft.com/office/drawing/2014/main" id="{3EFAC6EF-4B12-45E2-B896-1A8940528756}"/>
              </a:ext>
            </a:extLst>
          </p:cNvPr>
          <p:cNvCxnSpPr>
            <a:cxnSpLocks/>
          </p:cNvCxnSpPr>
          <p:nvPr/>
        </p:nvCxnSpPr>
        <p:spPr bwMode="auto">
          <a:xfrm flipV="1">
            <a:off x="1424994" y="5243034"/>
            <a:ext cx="363186" cy="1"/>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DEEFD896-1976-4180-BE1F-2F2DC8CF4B6E}"/>
              </a:ext>
            </a:extLst>
          </p:cNvPr>
          <p:cNvSpPr txBox="1"/>
          <p:nvPr/>
        </p:nvSpPr>
        <p:spPr>
          <a:xfrm>
            <a:off x="8796467" y="4228116"/>
            <a:ext cx="1266098" cy="246221"/>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THRESHOLDS</a:t>
            </a:r>
          </a:p>
        </p:txBody>
      </p:sp>
      <p:sp>
        <p:nvSpPr>
          <p:cNvPr id="19" name="Rounded Rectangle 68">
            <a:extLst>
              <a:ext uri="{FF2B5EF4-FFF2-40B4-BE49-F238E27FC236}">
                <a16:creationId xmlns:a16="http://schemas.microsoft.com/office/drawing/2014/main" id="{18024F6C-66B8-41F4-B308-7015995DD3F1}"/>
              </a:ext>
            </a:extLst>
          </p:cNvPr>
          <p:cNvSpPr/>
          <p:nvPr/>
        </p:nvSpPr>
        <p:spPr bwMode="auto">
          <a:xfrm>
            <a:off x="8692448" y="4867272"/>
            <a:ext cx="1485196" cy="751525"/>
          </a:xfrm>
          <a:prstGeom prst="roundRect">
            <a:avLst/>
          </a:prstGeom>
          <a:solidFill>
            <a:schemeClr val="bg1">
              <a:lumMod val="95000"/>
            </a:schemeClr>
          </a:solidFill>
          <a:ln w="28575" cap="flat" cmpd="sng" algn="ctr">
            <a:solidFill>
              <a:srgbClr val="C0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algn="ctr" fontAlgn="base">
              <a:spcBef>
                <a:spcPct val="0"/>
              </a:spcBef>
              <a:spcAft>
                <a:spcPct val="0"/>
              </a:spcAft>
            </a:pPr>
            <a:r>
              <a:rPr lang="en-GB" sz="800" dirty="0">
                <a:latin typeface="Calibri" panose="020F0502020204030204" pitchFamily="34" charset="0"/>
                <a:cs typeface="Calibri" panose="020F0502020204030204" pitchFamily="34" charset="0"/>
              </a:rPr>
              <a:t>Low = &lt;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Medium = x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High = x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Refer - Sanctions = x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Refer – Prohibited &gt; x</a:t>
            </a:r>
          </a:p>
        </p:txBody>
      </p:sp>
      <p:sp>
        <p:nvSpPr>
          <p:cNvPr id="20" name="Rounded Rectangle 75">
            <a:extLst>
              <a:ext uri="{FF2B5EF4-FFF2-40B4-BE49-F238E27FC236}">
                <a16:creationId xmlns:a16="http://schemas.microsoft.com/office/drawing/2014/main" id="{3E743868-E3FB-45E3-AE9F-2796AEE47D9D}"/>
              </a:ext>
            </a:extLst>
          </p:cNvPr>
          <p:cNvSpPr/>
          <p:nvPr/>
        </p:nvSpPr>
        <p:spPr bwMode="auto">
          <a:xfrm>
            <a:off x="4874532" y="4585345"/>
            <a:ext cx="2046226" cy="1315379"/>
          </a:xfrm>
          <a:prstGeom prst="roundRect">
            <a:avLst/>
          </a:prstGeom>
          <a:solidFill>
            <a:schemeClr val="bg1"/>
          </a:solidFill>
          <a:ln w="28575" cap="flat" cmpd="sng" algn="ctr">
            <a:solidFill>
              <a:schemeClr val="bg1">
                <a:lumMod val="50000"/>
              </a:schemeClr>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marL="171450" indent="-171450" algn="ctr" fontAlgn="base">
              <a:spcBef>
                <a:spcPct val="0"/>
              </a:spcBef>
              <a:spcAft>
                <a:spcPct val="0"/>
              </a:spcAft>
              <a:buFont typeface="Arial" panose="020B0604020202020204" pitchFamily="34" charset="0"/>
              <a:buChar char="•"/>
            </a:pPr>
            <a:r>
              <a:rPr lang="en-GB" sz="800" dirty="0">
                <a:latin typeface="Calibri" panose="020F0502020204030204" pitchFamily="34" charset="0"/>
                <a:cs typeface="Calibri" panose="020F0502020204030204" pitchFamily="34" charset="0"/>
              </a:rPr>
              <a:t>Data Item Contribution from associated list</a:t>
            </a:r>
          </a:p>
          <a:p>
            <a:pPr marL="171450" indent="-171450" algn="ctr" fontAlgn="base">
              <a:spcBef>
                <a:spcPct val="0"/>
              </a:spcBef>
              <a:spcAft>
                <a:spcPct val="0"/>
              </a:spcAft>
              <a:buFont typeface="Arial" panose="020B0604020202020204" pitchFamily="34" charset="0"/>
              <a:buChar char="•"/>
            </a:pPr>
            <a:r>
              <a:rPr lang="en-GB" sz="800" dirty="0">
                <a:latin typeface="Calibri" panose="020F0502020204030204" pitchFamily="34" charset="0"/>
                <a:cs typeface="Calibri" panose="020F0502020204030204" pitchFamily="34" charset="0"/>
              </a:rPr>
              <a:t>Where the data item contribution value is weighted then contribution look up value multiplied by the percentage weighting</a:t>
            </a:r>
          </a:p>
          <a:p>
            <a:pPr marL="171450" indent="-171450" algn="ctr" fontAlgn="base">
              <a:spcBef>
                <a:spcPct val="0"/>
              </a:spcBef>
              <a:spcAft>
                <a:spcPct val="0"/>
              </a:spcAft>
              <a:buFont typeface="Arial" panose="020B0604020202020204" pitchFamily="34" charset="0"/>
              <a:buChar char="•"/>
            </a:pPr>
            <a:r>
              <a:rPr lang="en-GB" sz="800" dirty="0">
                <a:latin typeface="Calibri" panose="020F0502020204030204" pitchFamily="34" charset="0"/>
                <a:cs typeface="Calibri" panose="020F0502020204030204" pitchFamily="34" charset="0"/>
              </a:rPr>
              <a:t>Where the data item contribution value is NON-weighted then contribution look up value number is used</a:t>
            </a:r>
          </a:p>
        </p:txBody>
      </p:sp>
      <p:sp>
        <p:nvSpPr>
          <p:cNvPr id="21" name="TextBox 20">
            <a:extLst>
              <a:ext uri="{FF2B5EF4-FFF2-40B4-BE49-F238E27FC236}">
                <a16:creationId xmlns:a16="http://schemas.microsoft.com/office/drawing/2014/main" id="{9F673602-ADBD-408D-AA68-1019C2785F72}"/>
              </a:ext>
            </a:extLst>
          </p:cNvPr>
          <p:cNvSpPr txBox="1"/>
          <p:nvPr/>
        </p:nvSpPr>
        <p:spPr>
          <a:xfrm>
            <a:off x="5066356" y="4151171"/>
            <a:ext cx="1662577" cy="400110"/>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CALCULATE RISK FACTOR SCORES</a:t>
            </a:r>
          </a:p>
        </p:txBody>
      </p:sp>
      <p:sp>
        <p:nvSpPr>
          <p:cNvPr id="22" name="TextBox 21">
            <a:extLst>
              <a:ext uri="{FF2B5EF4-FFF2-40B4-BE49-F238E27FC236}">
                <a16:creationId xmlns:a16="http://schemas.microsoft.com/office/drawing/2014/main" id="{09F8AE09-7D8D-406D-98E0-F885F800B45E}"/>
              </a:ext>
            </a:extLst>
          </p:cNvPr>
          <p:cNvSpPr txBox="1"/>
          <p:nvPr/>
        </p:nvSpPr>
        <p:spPr>
          <a:xfrm>
            <a:off x="7079344" y="4151171"/>
            <a:ext cx="1498336" cy="400110"/>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CALCULATED CUSTOMER SCORE</a:t>
            </a:r>
          </a:p>
        </p:txBody>
      </p:sp>
      <p:sp>
        <p:nvSpPr>
          <p:cNvPr id="23" name="TextBox 22">
            <a:extLst>
              <a:ext uri="{FF2B5EF4-FFF2-40B4-BE49-F238E27FC236}">
                <a16:creationId xmlns:a16="http://schemas.microsoft.com/office/drawing/2014/main" id="{25C21777-8264-4BA0-B8AA-61B79E688E4B}"/>
              </a:ext>
            </a:extLst>
          </p:cNvPr>
          <p:cNvSpPr txBox="1"/>
          <p:nvPr/>
        </p:nvSpPr>
        <p:spPr>
          <a:xfrm>
            <a:off x="10311416" y="4228116"/>
            <a:ext cx="1804604" cy="246221"/>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CRA CALCULATED LEVEL</a:t>
            </a:r>
          </a:p>
        </p:txBody>
      </p:sp>
      <p:cxnSp>
        <p:nvCxnSpPr>
          <p:cNvPr id="24" name="Connector: Elbow 23">
            <a:extLst>
              <a:ext uri="{FF2B5EF4-FFF2-40B4-BE49-F238E27FC236}">
                <a16:creationId xmlns:a16="http://schemas.microsoft.com/office/drawing/2014/main" id="{CCD5D996-E912-4BAF-8E8D-3D3A87513E84}"/>
              </a:ext>
            </a:extLst>
          </p:cNvPr>
          <p:cNvCxnSpPr>
            <a:cxnSpLocks/>
          </p:cNvCxnSpPr>
          <p:nvPr/>
        </p:nvCxnSpPr>
        <p:spPr bwMode="auto">
          <a:xfrm>
            <a:off x="2964749" y="5243034"/>
            <a:ext cx="324804" cy="1"/>
          </a:xfrm>
          <a:prstGeom prst="bentConnector3">
            <a:avLst>
              <a:gd name="adj1" fmla="val 50000"/>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Marcador de texto 2">
            <a:extLst>
              <a:ext uri="{FF2B5EF4-FFF2-40B4-BE49-F238E27FC236}">
                <a16:creationId xmlns:a16="http://schemas.microsoft.com/office/drawing/2014/main" id="{98EED51A-5E39-451B-B0EA-2349E27E1211}"/>
              </a:ext>
            </a:extLst>
          </p:cNvPr>
          <p:cNvSpPr txBox="1">
            <a:spLocks/>
          </p:cNvSpPr>
          <p:nvPr/>
        </p:nvSpPr>
        <p:spPr>
          <a:xfrm>
            <a:off x="131792" y="3228293"/>
            <a:ext cx="5045453" cy="304800"/>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Tx/>
              <a:buNone/>
              <a:tabLst/>
              <a:defRPr sz="13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chemeClr val="tx1"/>
                </a:solidFill>
                <a:latin typeface="Calibri" panose="020F0502020204030204" pitchFamily="34" charset="0"/>
              </a:rPr>
              <a:t>Risk Model Set Up</a:t>
            </a:r>
          </a:p>
        </p:txBody>
      </p:sp>
      <p:sp>
        <p:nvSpPr>
          <p:cNvPr id="26" name="Rounded Rectangle 87">
            <a:extLst>
              <a:ext uri="{FF2B5EF4-FFF2-40B4-BE49-F238E27FC236}">
                <a16:creationId xmlns:a16="http://schemas.microsoft.com/office/drawing/2014/main" id="{AA44B310-8699-4093-BE0E-F2A1C3BBD0D7}"/>
              </a:ext>
            </a:extLst>
          </p:cNvPr>
          <p:cNvSpPr/>
          <p:nvPr/>
        </p:nvSpPr>
        <p:spPr bwMode="auto">
          <a:xfrm>
            <a:off x="7240227" y="4914816"/>
            <a:ext cx="1176569" cy="656437"/>
          </a:xfrm>
          <a:prstGeom prst="roundRect">
            <a:avLst/>
          </a:prstGeom>
          <a:solidFill>
            <a:schemeClr val="bg1"/>
          </a:solidFill>
          <a:ln w="28575" cap="flat" cmpd="sng" algn="ctr">
            <a:solidFill>
              <a:schemeClr val="bg1">
                <a:lumMod val="50000"/>
              </a:schemeClr>
            </a:solidFill>
            <a:prstDash val="solid"/>
            <a:round/>
            <a:headEnd type="none" w="med" len="med"/>
            <a:tailEnd type="none" w="med" len="med"/>
          </a:ln>
          <a:effectLst/>
        </p:spPr>
        <p:txBody>
          <a:bodyPr vert="horz" wrap="square" lIns="18000" tIns="45720" rIns="18000" bIns="45720" numCol="1" rtlCol="0" anchor="t" anchorCtr="0" compatLnSpc="1">
            <a:prstTxWarp prst="textNoShape">
              <a:avLst/>
            </a:prstTxWarp>
          </a:bodyPr>
          <a:lstStyle/>
          <a:p>
            <a:pPr algn="ctr" fontAlgn="base">
              <a:spcBef>
                <a:spcPct val="0"/>
              </a:spcBef>
              <a:spcAft>
                <a:spcPct val="0"/>
              </a:spcAft>
            </a:pPr>
            <a:r>
              <a:rPr lang="en-GB" sz="1000" b="1" u="sng" dirty="0">
                <a:latin typeface="Calibri" panose="020F0502020204030204" pitchFamily="34" charset="0"/>
                <a:cs typeface="Calibri" panose="020F0502020204030204" pitchFamily="34" charset="0"/>
              </a:rPr>
              <a:t>Overall Score</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Total of all risk factor and additional risk indicator scores</a:t>
            </a:r>
          </a:p>
        </p:txBody>
      </p:sp>
      <p:sp>
        <p:nvSpPr>
          <p:cNvPr id="27" name="Rounded Rectangle 108">
            <a:extLst>
              <a:ext uri="{FF2B5EF4-FFF2-40B4-BE49-F238E27FC236}">
                <a16:creationId xmlns:a16="http://schemas.microsoft.com/office/drawing/2014/main" id="{D50EF5A8-E33A-44B2-9964-F067A4EE686F}"/>
              </a:ext>
            </a:extLst>
          </p:cNvPr>
          <p:cNvSpPr/>
          <p:nvPr/>
        </p:nvSpPr>
        <p:spPr bwMode="auto">
          <a:xfrm>
            <a:off x="10453296" y="4619082"/>
            <a:ext cx="1520844" cy="1247905"/>
          </a:xfrm>
          <a:prstGeom prst="roundRect">
            <a:avLst/>
          </a:prstGeom>
          <a:solidFill>
            <a:schemeClr val="bg1"/>
          </a:solidFill>
          <a:ln w="28575" cap="flat" cmpd="sng" algn="ctr">
            <a:solidFill>
              <a:schemeClr val="bg1">
                <a:lumMod val="50000"/>
              </a:schemeClr>
            </a:solidFill>
            <a:prstDash val="solid"/>
            <a:round/>
            <a:headEnd type="none" w="med" len="med"/>
            <a:tailEnd type="none" w="med" len="med"/>
          </a:ln>
          <a:effectLst/>
        </p:spPr>
        <p:txBody>
          <a:bodyPr vert="horz" wrap="square" lIns="18000" tIns="45720" rIns="18000" bIns="45720" numCol="1" rtlCol="0" anchor="t" anchorCtr="0" compatLnSpc="1">
            <a:prstTxWarp prst="textNoShape">
              <a:avLst/>
            </a:prstTxWarp>
          </a:bodyPr>
          <a:lstStyle/>
          <a:p>
            <a:pPr algn="ctr" fontAlgn="base">
              <a:spcBef>
                <a:spcPct val="0"/>
              </a:spcBef>
              <a:spcAft>
                <a:spcPct val="0"/>
              </a:spcAft>
            </a:pPr>
            <a:r>
              <a:rPr lang="en-GB" sz="1000" b="1" u="sng" dirty="0">
                <a:latin typeface="Calibri" panose="020F0502020204030204" pitchFamily="34" charset="0"/>
                <a:cs typeface="Calibri" panose="020F0502020204030204" pitchFamily="34" charset="0"/>
              </a:rPr>
              <a:t>Overall Customer calculated Level </a:t>
            </a:r>
            <a:r>
              <a:rPr lang="en-GB" sz="1000" b="1" baseline="30000" dirty="0">
                <a:latin typeface="Calibri" panose="020F0502020204030204" pitchFamily="34" charset="0"/>
                <a:cs typeface="Calibri" panose="020F0502020204030204" pitchFamily="34" charset="0"/>
              </a:rPr>
              <a:t>3</a:t>
            </a:r>
            <a:endParaRPr lang="en-GB" sz="1000" b="1" u="sng" dirty="0">
              <a:latin typeface="Calibri" panose="020F0502020204030204" pitchFamily="34" charset="0"/>
              <a:cs typeface="Calibri" panose="020F0502020204030204" pitchFamily="34" charset="0"/>
            </a:endParaRPr>
          </a:p>
          <a:p>
            <a:pPr algn="ctr" fontAlgn="base">
              <a:spcBef>
                <a:spcPct val="0"/>
              </a:spcBef>
              <a:spcAft>
                <a:spcPct val="0"/>
              </a:spcAft>
            </a:pPr>
            <a:r>
              <a:rPr lang="en-GB" sz="1000" dirty="0">
                <a:latin typeface="Calibri" panose="020F0502020204030204" pitchFamily="34" charset="0"/>
                <a:cs typeface="Calibri" panose="020F0502020204030204" pitchFamily="34" charset="0"/>
              </a:rPr>
              <a:t>Apply thresholds to score to determine rating - High, Medium, Low, Refer-Sanctions, Refer-Prohibited</a:t>
            </a:r>
          </a:p>
        </p:txBody>
      </p:sp>
      <p:cxnSp>
        <p:nvCxnSpPr>
          <p:cNvPr id="28" name="Straight Arrow Connector 27">
            <a:extLst>
              <a:ext uri="{FF2B5EF4-FFF2-40B4-BE49-F238E27FC236}">
                <a16:creationId xmlns:a16="http://schemas.microsoft.com/office/drawing/2014/main" id="{919C3B63-774D-451F-B6DC-4A7676F61020}"/>
              </a:ext>
            </a:extLst>
          </p:cNvPr>
          <p:cNvCxnSpPr/>
          <p:nvPr/>
        </p:nvCxnSpPr>
        <p:spPr>
          <a:xfrm>
            <a:off x="4575098" y="5243034"/>
            <a:ext cx="2994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FB2AAB-9D77-4915-86C0-017C261DD557}"/>
              </a:ext>
            </a:extLst>
          </p:cNvPr>
          <p:cNvCxnSpPr/>
          <p:nvPr/>
        </p:nvCxnSpPr>
        <p:spPr>
          <a:xfrm>
            <a:off x="6920758" y="5243034"/>
            <a:ext cx="3194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ABEB2F-7289-4C1C-A5CC-8141D2AA4884}"/>
              </a:ext>
            </a:extLst>
          </p:cNvPr>
          <p:cNvCxnSpPr/>
          <p:nvPr/>
        </p:nvCxnSpPr>
        <p:spPr>
          <a:xfrm>
            <a:off x="8416796" y="5243034"/>
            <a:ext cx="2756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549F540-8882-40D9-A2CD-6D6DD5CCE12D}"/>
              </a:ext>
            </a:extLst>
          </p:cNvPr>
          <p:cNvCxnSpPr/>
          <p:nvPr/>
        </p:nvCxnSpPr>
        <p:spPr>
          <a:xfrm>
            <a:off x="10177644" y="5243034"/>
            <a:ext cx="2756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B3C80D1-7C2D-40E3-86D5-113D4844A2E9}"/>
              </a:ext>
            </a:extLst>
          </p:cNvPr>
          <p:cNvSpPr/>
          <p:nvPr/>
        </p:nvSpPr>
        <p:spPr>
          <a:xfrm>
            <a:off x="131792" y="3584312"/>
            <a:ext cx="11698358" cy="461665"/>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0850" algn="l"/>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The below diagram shows the basics of how the risk model will work to determine the overall score/rating of the customer. Items in the red boxes will be input by Line 1 into the model, the weightings and scores will be based on calibration, with the grey boxes being the model calculations</a:t>
            </a:r>
            <a:endParaRPr lang="en-GB" sz="1200" dirty="0">
              <a:solidFill>
                <a:prstClr val="black"/>
              </a:solidFill>
              <a:latin typeface="Calibri" panose="020F0502020204030204" pitchFamily="34" charset="0"/>
            </a:endParaRPr>
          </a:p>
        </p:txBody>
      </p:sp>
      <p:sp>
        <p:nvSpPr>
          <p:cNvPr id="33" name="Rectangle 32">
            <a:extLst>
              <a:ext uri="{FF2B5EF4-FFF2-40B4-BE49-F238E27FC236}">
                <a16:creationId xmlns:a16="http://schemas.microsoft.com/office/drawing/2014/main" id="{16092498-B8A7-44AE-B6E6-B2B9729673E2}"/>
              </a:ext>
            </a:extLst>
          </p:cNvPr>
          <p:cNvSpPr/>
          <p:nvPr/>
        </p:nvSpPr>
        <p:spPr>
          <a:xfrm>
            <a:off x="131792" y="477498"/>
            <a:ext cx="11698358" cy="276999"/>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0850" algn="l"/>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Based on the CRA methodology the following risk factors have been identified for the personal and non-personal models:</a:t>
            </a:r>
            <a:endParaRPr lang="en-GB" sz="1200" dirty="0">
              <a:solidFill>
                <a:prstClr val="black"/>
              </a:solidFill>
              <a:latin typeface="Calibri" panose="020F0502020204030204" pitchFamily="34" charset="0"/>
            </a:endParaRPr>
          </a:p>
        </p:txBody>
      </p:sp>
    </p:spTree>
    <p:extLst>
      <p:ext uri="{BB962C8B-B14F-4D97-AF65-F5344CB8AC3E}">
        <p14:creationId xmlns:p14="http://schemas.microsoft.com/office/powerpoint/2010/main" val="313986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1">
            <a:extLst>
              <a:ext uri="{FF2B5EF4-FFF2-40B4-BE49-F238E27FC236}">
                <a16:creationId xmlns:a16="http://schemas.microsoft.com/office/drawing/2014/main" id="{28F8C06E-E869-4185-826A-E0F23DB632D0}"/>
              </a:ext>
            </a:extLst>
          </p:cNvPr>
          <p:cNvSpPr txBox="1">
            <a:spLocks/>
          </p:cNvSpPr>
          <p:nvPr/>
        </p:nvSpPr>
        <p:spPr>
          <a:xfrm>
            <a:off x="147985" y="258732"/>
            <a:ext cx="10758734" cy="30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latin typeface="Calibri" panose="020F0502020204030204" pitchFamily="34" charset="0"/>
                <a:cs typeface="Calibri" panose="020F0502020204030204" pitchFamily="34" charset="0"/>
              </a:rPr>
              <a:t>CRA - Personal Model Overview</a:t>
            </a:r>
            <a:endParaRPr lang="en-GB" sz="1800" b="1"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C22904CF-F5C6-4640-BE96-49603AB26EBF}"/>
              </a:ext>
            </a:extLst>
          </p:cNvPr>
          <p:cNvGraphicFramePr>
            <a:graphicFrameLocks noGrp="1"/>
          </p:cNvGraphicFramePr>
          <p:nvPr>
            <p:extLst>
              <p:ext uri="{D42A27DB-BD31-4B8C-83A1-F6EECF244321}">
                <p14:modId xmlns:p14="http://schemas.microsoft.com/office/powerpoint/2010/main" val="4054064990"/>
              </p:ext>
            </p:extLst>
          </p:nvPr>
        </p:nvGraphicFramePr>
        <p:xfrm>
          <a:off x="231251" y="615158"/>
          <a:ext cx="11632800" cy="5509351"/>
        </p:xfrm>
        <a:graphic>
          <a:graphicData uri="http://schemas.openxmlformats.org/drawingml/2006/table">
            <a:tbl>
              <a:tblPr firstRow="1" bandRow="1">
                <a:tableStyleId>{073A0DAA-6AF3-43AB-8588-CEC1D06C72B9}</a:tableStyleId>
              </a:tblPr>
              <a:tblGrid>
                <a:gridCol w="984091">
                  <a:extLst>
                    <a:ext uri="{9D8B030D-6E8A-4147-A177-3AD203B41FA5}">
                      <a16:colId xmlns:a16="http://schemas.microsoft.com/office/drawing/2014/main" val="20000"/>
                    </a:ext>
                  </a:extLst>
                </a:gridCol>
                <a:gridCol w="821802">
                  <a:extLst>
                    <a:ext uri="{9D8B030D-6E8A-4147-A177-3AD203B41FA5}">
                      <a16:colId xmlns:a16="http://schemas.microsoft.com/office/drawing/2014/main" val="20001"/>
                    </a:ext>
                  </a:extLst>
                </a:gridCol>
                <a:gridCol w="1770927">
                  <a:extLst>
                    <a:ext uri="{9D8B030D-6E8A-4147-A177-3AD203B41FA5}">
                      <a16:colId xmlns:a16="http://schemas.microsoft.com/office/drawing/2014/main" val="20002"/>
                    </a:ext>
                  </a:extLst>
                </a:gridCol>
                <a:gridCol w="451413">
                  <a:extLst>
                    <a:ext uri="{9D8B030D-6E8A-4147-A177-3AD203B41FA5}">
                      <a16:colId xmlns:a16="http://schemas.microsoft.com/office/drawing/2014/main" val="4024829058"/>
                    </a:ext>
                  </a:extLst>
                </a:gridCol>
                <a:gridCol w="1129983">
                  <a:extLst>
                    <a:ext uri="{9D8B030D-6E8A-4147-A177-3AD203B41FA5}">
                      <a16:colId xmlns:a16="http://schemas.microsoft.com/office/drawing/2014/main" val="1123570188"/>
                    </a:ext>
                  </a:extLst>
                </a:gridCol>
                <a:gridCol w="1948882">
                  <a:extLst>
                    <a:ext uri="{9D8B030D-6E8A-4147-A177-3AD203B41FA5}">
                      <a16:colId xmlns:a16="http://schemas.microsoft.com/office/drawing/2014/main" val="2554577400"/>
                    </a:ext>
                  </a:extLst>
                </a:gridCol>
                <a:gridCol w="4525702">
                  <a:extLst>
                    <a:ext uri="{9D8B030D-6E8A-4147-A177-3AD203B41FA5}">
                      <a16:colId xmlns:a16="http://schemas.microsoft.com/office/drawing/2014/main" val="1691246110"/>
                    </a:ext>
                  </a:extLst>
                </a:gridCol>
              </a:tblGrid>
              <a:tr h="0">
                <a:tc>
                  <a:txBody>
                    <a:bodyPr/>
                    <a:lstStyle/>
                    <a:p>
                      <a:pPr algn="ctr">
                        <a:spcAft>
                          <a:spcPts val="0"/>
                        </a:spcAft>
                      </a:pPr>
                      <a:endParaRPr lang="en-GB" sz="1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74" marR="68574" marT="0" marB="0" anchor="ctr">
                    <a:noFill/>
                  </a:tcPr>
                </a:tc>
                <a:tc gridSpan="2">
                  <a:txBody>
                    <a:bodyPr/>
                    <a:lstStyle/>
                    <a:p>
                      <a:pPr algn="ctr">
                        <a:spcAft>
                          <a:spcPts val="0"/>
                        </a:spcAft>
                      </a:pPr>
                      <a:r>
                        <a:rPr lang="en-GB" sz="1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CURRENT RETAIL NORKOM MODEL</a:t>
                      </a:r>
                    </a:p>
                  </a:txBody>
                  <a:tcPr marL="68574" marR="68574" marT="0" marB="0" anchor="ctr">
                    <a:solidFill>
                      <a:srgbClr val="FF0000"/>
                    </a:solidFill>
                  </a:tcPr>
                </a:tc>
                <a:tc hMerge="1">
                  <a:txBody>
                    <a:bodyPr/>
                    <a:lstStyle/>
                    <a:p>
                      <a:pPr algn="ctr"/>
                      <a:endParaRPr lang="en-GB" sz="1100" dirty="0">
                        <a:latin typeface="Calibri" panose="020F0502020204030204" pitchFamily="34" charset="0"/>
                        <a:cs typeface="Calibri" panose="020F0502020204030204" pitchFamily="34" charset="0"/>
                      </a:endParaRPr>
                    </a:p>
                  </a:txBody>
                  <a:tcPr marL="91432" marR="91432" marT="45704" marB="45704" anchor="ctr">
                    <a:solidFill>
                      <a:srgbClr val="FF0000"/>
                    </a:solidFill>
                  </a:tcPr>
                </a:tc>
                <a:tc>
                  <a:txBody>
                    <a:bodyPr/>
                    <a:lstStyle/>
                    <a:p>
                      <a:pPr algn="ctr"/>
                      <a:endParaRPr lang="en-GB" sz="1100" dirty="0">
                        <a:solidFill>
                          <a:schemeClr val="bg1"/>
                        </a:solidFill>
                        <a:latin typeface="Calibri" panose="020F0502020204030204" pitchFamily="34" charset="0"/>
                        <a:cs typeface="Calibri" panose="020F0502020204030204" pitchFamily="34" charset="0"/>
                      </a:endParaRPr>
                    </a:p>
                  </a:txBody>
                  <a:tcPr marL="91432" marR="91432" marT="45704" marB="45704" anchor="ctr">
                    <a:noFill/>
                  </a:tcPr>
                </a:tc>
                <a:tc gridSpan="2">
                  <a:txBody>
                    <a:bodyPr/>
                    <a:lstStyle/>
                    <a:p>
                      <a:pPr algn="ctr"/>
                      <a:r>
                        <a:rPr lang="en-GB" sz="1100" dirty="0">
                          <a:solidFill>
                            <a:schemeClr val="bg1"/>
                          </a:solidFill>
                          <a:latin typeface="Calibri" panose="020F0502020204030204" pitchFamily="34" charset="0"/>
                          <a:cs typeface="Calibri" panose="020F0502020204030204" pitchFamily="34" charset="0"/>
                        </a:rPr>
                        <a:t>STRATEGIC NETREVEAL PERSONAL MODEL</a:t>
                      </a:r>
                    </a:p>
                  </a:txBody>
                  <a:tcPr marL="91432" marR="91432" marT="45704" marB="45704" anchor="ctr">
                    <a:solidFill>
                      <a:srgbClr val="FF0000"/>
                    </a:solidFill>
                  </a:tcPr>
                </a:tc>
                <a:tc hMerge="1">
                  <a:txBody>
                    <a:bodyPr/>
                    <a:lstStyle/>
                    <a:p>
                      <a:pPr algn="ctr"/>
                      <a:endParaRPr lang="en-GB" sz="1100" dirty="0">
                        <a:latin typeface="Calibri" panose="020F0502020204030204" pitchFamily="34" charset="0"/>
                        <a:cs typeface="Calibri" panose="020F0502020204030204" pitchFamily="34" charset="0"/>
                      </a:endParaRPr>
                    </a:p>
                  </a:txBody>
                  <a:tcPr marL="91432" marR="91432" marT="45704" marB="45704" anchor="ctr">
                    <a:solidFill>
                      <a:srgbClr val="FF0000"/>
                    </a:solidFill>
                  </a:tcPr>
                </a:tc>
                <a:tc>
                  <a:txBody>
                    <a:bodyPr/>
                    <a:lstStyle/>
                    <a:p>
                      <a:pPr algn="ctr"/>
                      <a:endParaRPr lang="en-GB" sz="1100" dirty="0">
                        <a:solidFill>
                          <a:schemeClr val="bg1"/>
                        </a:solidFill>
                        <a:latin typeface="Calibri" panose="020F0502020204030204" pitchFamily="34" charset="0"/>
                        <a:cs typeface="Calibri" panose="020F0502020204030204" pitchFamily="34" charset="0"/>
                      </a:endParaRPr>
                    </a:p>
                  </a:txBody>
                  <a:tcPr marL="91432" marR="91432" marT="45704" marB="45704" anchor="ctr">
                    <a:noFill/>
                  </a:tcPr>
                </a:tc>
                <a:extLst>
                  <a:ext uri="{0D108BD9-81ED-4DB2-BD59-A6C34878D82A}">
                    <a16:rowId xmlns:a16="http://schemas.microsoft.com/office/drawing/2014/main" val="1320206463"/>
                  </a:ext>
                </a:extLst>
              </a:tr>
              <a:tr h="0">
                <a:tc>
                  <a:txBody>
                    <a:bodyPr/>
                    <a:lstStyle/>
                    <a:p>
                      <a:pPr algn="ctr">
                        <a:spcAft>
                          <a:spcPts val="0"/>
                        </a:spcAft>
                      </a:pPr>
                      <a:r>
                        <a:rPr lang="en-GB" sz="11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Risk Factor</a:t>
                      </a:r>
                      <a:endParaRPr lang="en-GB" sz="1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74" marR="68574" marT="0" marB="0" anchor="ctr">
                    <a:solidFill>
                      <a:srgbClr val="FF0000"/>
                    </a:solidFill>
                  </a:tcPr>
                </a:tc>
                <a:tc>
                  <a:txBody>
                    <a:bodyPr/>
                    <a:lstStyle/>
                    <a:p>
                      <a:pPr algn="ctr">
                        <a:spcAft>
                          <a:spcPts val="0"/>
                        </a:spcAft>
                      </a:pPr>
                      <a:r>
                        <a:rPr lang="en-GB" sz="11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Weighting</a:t>
                      </a:r>
                      <a:endParaRPr lang="en-GB" sz="1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74" marR="68574" marT="0" marB="0" anchor="ctr">
                    <a:solidFill>
                      <a:srgbClr val="FF0000"/>
                    </a:solidFill>
                  </a:tcPr>
                </a:tc>
                <a:tc>
                  <a:txBody>
                    <a:bodyPr/>
                    <a:lstStyle/>
                    <a:p>
                      <a:pPr algn="ctr"/>
                      <a:r>
                        <a:rPr lang="en-GB" sz="1100" b="1" dirty="0">
                          <a:solidFill>
                            <a:schemeClr val="bg1"/>
                          </a:solidFill>
                          <a:latin typeface="Calibri" panose="020F0502020204030204" pitchFamily="34" charset="0"/>
                          <a:cs typeface="Calibri" panose="020F0502020204030204" pitchFamily="34" charset="0"/>
                        </a:rPr>
                        <a:t>Data Utilised</a:t>
                      </a:r>
                    </a:p>
                  </a:txBody>
                  <a:tcPr marL="91432" marR="91432" marT="45704" marB="45704" anchor="ctr">
                    <a:solidFill>
                      <a:srgbClr val="FF0000"/>
                    </a:solidFill>
                  </a:tcPr>
                </a:tc>
                <a:tc>
                  <a:txBody>
                    <a:bodyPr/>
                    <a:lstStyle/>
                    <a:p>
                      <a:pPr algn="ctr"/>
                      <a:endParaRPr lang="en-GB" sz="1100" b="1" dirty="0">
                        <a:solidFill>
                          <a:schemeClr val="bg1"/>
                        </a:solidFill>
                        <a:latin typeface="Calibri" panose="020F0502020204030204" pitchFamily="34" charset="0"/>
                        <a:cs typeface="Calibri" panose="020F0502020204030204" pitchFamily="34" charset="0"/>
                      </a:endParaRPr>
                    </a:p>
                  </a:txBody>
                  <a:tcPr marL="91432" marR="91432" marT="45704" marB="45704" anchor="ctr">
                    <a:noFill/>
                  </a:tcPr>
                </a:tc>
                <a:tc>
                  <a:txBody>
                    <a:bodyPr/>
                    <a:lstStyle/>
                    <a:p>
                      <a:pPr algn="ctr"/>
                      <a:r>
                        <a:rPr lang="en-GB" sz="1100" b="1" dirty="0">
                          <a:solidFill>
                            <a:schemeClr val="bg1"/>
                          </a:solidFill>
                          <a:latin typeface="Calibri" panose="020F0502020204030204" pitchFamily="34" charset="0"/>
                          <a:cs typeface="Calibri" panose="020F0502020204030204" pitchFamily="34" charset="0"/>
                        </a:rPr>
                        <a:t>Indicative Weighting</a:t>
                      </a:r>
                    </a:p>
                  </a:txBody>
                  <a:tcPr marL="91432" marR="91432" marT="45704" marB="45704" anchor="ctr">
                    <a:solidFill>
                      <a:srgbClr val="FF0000"/>
                    </a:solidFill>
                  </a:tcPr>
                </a:tc>
                <a:tc>
                  <a:txBody>
                    <a:bodyPr/>
                    <a:lstStyle/>
                    <a:p>
                      <a:pPr algn="ctr"/>
                      <a:r>
                        <a:rPr lang="en-GB" sz="1100" b="1" dirty="0">
                          <a:solidFill>
                            <a:schemeClr val="bg1"/>
                          </a:solidFill>
                          <a:latin typeface="Calibri" panose="020F0502020204030204" pitchFamily="34" charset="0"/>
                          <a:cs typeface="Calibri" panose="020F0502020204030204" pitchFamily="34" charset="0"/>
                        </a:rPr>
                        <a:t>Data Utilised</a:t>
                      </a:r>
                    </a:p>
                  </a:txBody>
                  <a:tcPr marL="91432" marR="91432" marT="45704" marB="45704" anchor="ctr">
                    <a:solidFill>
                      <a:srgbClr val="FF0000"/>
                    </a:solidFill>
                  </a:tcPr>
                </a:tc>
                <a:tc>
                  <a:txBody>
                    <a:bodyPr/>
                    <a:lstStyle/>
                    <a:p>
                      <a:pPr algn="ctr"/>
                      <a:r>
                        <a:rPr lang="en-GB" sz="1100" b="1" dirty="0">
                          <a:solidFill>
                            <a:schemeClr val="bg1"/>
                          </a:solidFill>
                          <a:latin typeface="Calibri" panose="020F0502020204030204" pitchFamily="34" charset="0"/>
                          <a:cs typeface="Calibri" panose="020F0502020204030204" pitchFamily="34" charset="0"/>
                        </a:rPr>
                        <a:t>Comments</a:t>
                      </a:r>
                    </a:p>
                  </a:txBody>
                  <a:tcPr marL="91432" marR="91432" marT="45704" marB="45704" anchor="ctr">
                    <a:solidFill>
                      <a:srgbClr val="FF0000"/>
                    </a:solidFill>
                  </a:tcPr>
                </a:tc>
                <a:extLst>
                  <a:ext uri="{0D108BD9-81ED-4DB2-BD59-A6C34878D82A}">
                    <a16:rowId xmlns:a16="http://schemas.microsoft.com/office/drawing/2014/main" val="10000"/>
                  </a:ext>
                </a:extLst>
              </a:tr>
              <a:tr h="106941">
                <a:tc>
                  <a:txBody>
                    <a:bodyPr/>
                    <a:lstStyle/>
                    <a:p>
                      <a:pPr>
                        <a:spcAft>
                          <a:spcPts val="0"/>
                        </a:spcAft>
                      </a:pPr>
                      <a:r>
                        <a:rPr lang="en-GB" sz="1000" b="1" dirty="0">
                          <a:effectLst/>
                          <a:latin typeface="Calibri" panose="020F0502020204030204" pitchFamily="34" charset="0"/>
                          <a:ea typeface="Calibri" panose="020F0502020204030204" pitchFamily="34" charset="0"/>
                          <a:cs typeface="Calibri" panose="020F0502020204030204" pitchFamily="34" charset="0"/>
                        </a:rPr>
                        <a:t>Customer Type</a:t>
                      </a:r>
                    </a:p>
                  </a:txBody>
                  <a:tcPr marL="68574" marR="68574" marT="0" marB="0" anchor="ctr"/>
                </a:tc>
                <a:tc>
                  <a:txBody>
                    <a:bodyPr/>
                    <a:lstStyle/>
                    <a:p>
                      <a:pPr algn="ctr">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15%</a:t>
                      </a:r>
                    </a:p>
                  </a:txBody>
                  <a:tcPr marL="68574" marR="68574"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effectLst/>
                          <a:latin typeface="Calibri" panose="020F0502020204030204" pitchFamily="34" charset="0"/>
                          <a:ea typeface="Calibri" panose="020F0502020204030204" pitchFamily="34" charset="0"/>
                          <a:cs typeface="Calibri" panose="020F0502020204030204" pitchFamily="34" charset="0"/>
                        </a:rPr>
                        <a:t>N/A – All treated as individual</a:t>
                      </a:r>
                    </a:p>
                  </a:txBody>
                  <a:tcPr marL="71999" marR="71999" marT="28799" marB="287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en-GB"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effectLst/>
                          <a:latin typeface="Calibri" panose="020F0502020204030204" pitchFamily="34" charset="0"/>
                          <a:ea typeface="Calibri" panose="020F0502020204030204" pitchFamily="34" charset="0"/>
                          <a:cs typeface="Calibri" panose="020F0502020204030204" pitchFamily="34" charset="0"/>
                        </a:rPr>
                        <a:t>15%</a:t>
                      </a: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effectLst/>
                          <a:latin typeface="Calibri" panose="020F0502020204030204" pitchFamily="34" charset="0"/>
                          <a:ea typeface="Calibri" panose="020F0502020204030204" pitchFamily="34" charset="0"/>
                          <a:cs typeface="Calibri" panose="020F0502020204030204" pitchFamily="34" charset="0"/>
                        </a:rPr>
                        <a:t>Date of Birth to classify as Individual or Minor</a:t>
                      </a: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effectLst/>
                          <a:latin typeface="Calibri" panose="020F0502020204030204" pitchFamily="34" charset="0"/>
                          <a:ea typeface="Calibri" panose="020F0502020204030204" pitchFamily="34" charset="0"/>
                          <a:cs typeface="Calibri" panose="020F0502020204030204" pitchFamily="34" charset="0"/>
                        </a:rPr>
                        <a:t>Customer Types in both models will initially score as low, however it’s inclusion allows the model to be future-proofed should other customer types be required in the future.</a:t>
                      </a:r>
                    </a:p>
                  </a:txBody>
                  <a:tcPr marL="71999" marR="71999" marT="28799" marB="28799" anchor="ctr"/>
                </a:tc>
                <a:extLst>
                  <a:ext uri="{0D108BD9-81ED-4DB2-BD59-A6C34878D82A}">
                    <a16:rowId xmlns:a16="http://schemas.microsoft.com/office/drawing/2014/main" val="10001"/>
                  </a:ext>
                </a:extLst>
              </a:tr>
              <a:tr h="170259">
                <a:tc>
                  <a:txBody>
                    <a:bodyPr/>
                    <a:lstStyle/>
                    <a:p>
                      <a:pPr>
                        <a:spcAft>
                          <a:spcPts val="0"/>
                        </a:spcAft>
                      </a:pPr>
                      <a:r>
                        <a:rPr lang="en-GB" sz="1000" b="1" dirty="0">
                          <a:effectLst/>
                          <a:latin typeface="Calibri" panose="020F0502020204030204" pitchFamily="34" charset="0"/>
                          <a:ea typeface="Calibri" panose="020F0502020204030204" pitchFamily="34" charset="0"/>
                          <a:cs typeface="Calibri" panose="020F0502020204030204" pitchFamily="34" charset="0"/>
                        </a:rPr>
                        <a:t>Occupation</a:t>
                      </a:r>
                    </a:p>
                  </a:txBody>
                  <a:tcPr marL="68574" marR="68574" marT="0" marB="0" anchor="ctr"/>
                </a:tc>
                <a:tc>
                  <a:txBody>
                    <a:bodyPr/>
                    <a:lstStyle/>
                    <a:p>
                      <a:pPr algn="ctr">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20%</a:t>
                      </a:r>
                    </a:p>
                  </a:txBody>
                  <a:tcPr marL="68574" marR="68574"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Occupation</a:t>
                      </a:r>
                    </a:p>
                  </a:txBody>
                  <a:tcPr marL="71999" marR="71999" marT="28799" marB="287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kumimoji="0" lang="en-GB" sz="18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20%</a:t>
                      </a: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Employment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Occupation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Industry if Employed with control/Self-Employed</a:t>
                      </a: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Additional data points allow for more targeted risk assessment – take for example Occupation of Shop Keeper  – where a customer has no control over their employment they will be a low risk, however where they have control or are self employed in for example a Gun Shop they would be high risk, compared to a clothes shop of low risk. This will improve efficiency and effectiveness. </a:t>
                      </a:r>
                    </a:p>
                  </a:txBody>
                  <a:tcPr marL="71999" marR="71999" marT="28799" marB="28799" anchor="ctr"/>
                </a:tc>
                <a:extLst>
                  <a:ext uri="{0D108BD9-81ED-4DB2-BD59-A6C34878D82A}">
                    <a16:rowId xmlns:a16="http://schemas.microsoft.com/office/drawing/2014/main" val="10002"/>
                  </a:ext>
                </a:extLst>
              </a:tr>
              <a:tr h="115438">
                <a:tc>
                  <a:txBody>
                    <a:bodyPr/>
                    <a:lstStyle/>
                    <a:p>
                      <a:pPr>
                        <a:spcAft>
                          <a:spcPts val="0"/>
                        </a:spcAft>
                      </a:pPr>
                      <a:r>
                        <a:rPr lang="en-GB" sz="1000" b="1" dirty="0">
                          <a:effectLst/>
                          <a:latin typeface="Calibri" panose="020F0502020204030204" pitchFamily="34" charset="0"/>
                          <a:ea typeface="Calibri" panose="020F0502020204030204" pitchFamily="34" charset="0"/>
                          <a:cs typeface="Calibri" panose="020F0502020204030204" pitchFamily="34" charset="0"/>
                        </a:rPr>
                        <a:t>Product</a:t>
                      </a:r>
                    </a:p>
                  </a:txBody>
                  <a:tcPr marL="68574" marR="68574" marT="0" marB="0" anchor="ctr"/>
                </a:tc>
                <a:tc>
                  <a:txBody>
                    <a:bodyPr/>
                    <a:lstStyle/>
                    <a:p>
                      <a:pPr algn="ctr">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25%</a:t>
                      </a:r>
                    </a:p>
                  </a:txBody>
                  <a:tcPr marL="68574" marR="68574" marT="0" marB="0" anchor="ctr"/>
                </a:tc>
                <a:tc>
                  <a:txBody>
                    <a:bodyPr/>
                    <a:lstStyle/>
                    <a:p>
                      <a:pPr algn="l">
                        <a:lnSpc>
                          <a:spcPct val="107000"/>
                        </a:lnSpc>
                        <a:spcAft>
                          <a:spcPts val="0"/>
                        </a:spcAft>
                      </a:pPr>
                      <a:r>
                        <a:rPr lang="en-GB" sz="10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Products</a:t>
                      </a:r>
                    </a:p>
                  </a:txBody>
                  <a:tcPr marL="71999" marR="71999" marT="28799" marB="287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en-GB"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noFill/>
                  </a:tcPr>
                </a:tc>
                <a:tc>
                  <a:txBody>
                    <a:bodyPr/>
                    <a:lstStyle/>
                    <a:p>
                      <a:pPr algn="ctr">
                        <a:lnSpc>
                          <a:spcPct val="107000"/>
                        </a:lnSpc>
                        <a:spcAft>
                          <a:spcPts val="0"/>
                        </a:spcAft>
                      </a:pPr>
                      <a:r>
                        <a:rPr lang="en-GB" sz="10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22%</a:t>
                      </a:r>
                    </a:p>
                  </a:txBody>
                  <a:tcPr marL="71999" marR="71999" marT="28799" marB="28799" anchor="ctr"/>
                </a:tc>
                <a:tc>
                  <a:txBody>
                    <a:bodyPr/>
                    <a:lstStyle/>
                    <a:p>
                      <a:pPr algn="l">
                        <a:lnSpc>
                          <a:spcPct val="107000"/>
                        </a:lnSpc>
                        <a:spcAft>
                          <a:spcPts val="0"/>
                        </a:spcAft>
                      </a:pPr>
                      <a:r>
                        <a:rPr lang="en-GB" sz="10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Products</a:t>
                      </a:r>
                    </a:p>
                  </a:txBody>
                  <a:tcPr marL="71999" marR="71999" marT="28799" marB="28799" anchor="ctr"/>
                </a:tc>
                <a:tc>
                  <a:txBody>
                    <a:bodyPr/>
                    <a:lstStyle/>
                    <a:p>
                      <a:pPr algn="l">
                        <a:lnSpc>
                          <a:spcPct val="107000"/>
                        </a:lnSpc>
                        <a:spcAft>
                          <a:spcPts val="0"/>
                        </a:spcAft>
                      </a:pPr>
                      <a:r>
                        <a:rPr lang="en-GB" sz="10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Note that in the current model customers who do not have genuine products are scored e.g. all accounts closed except for the Online Banking credential that allows no access to anything. These types of ‘product’ are removed in the new model</a:t>
                      </a:r>
                    </a:p>
                  </a:txBody>
                  <a:tcPr marL="71999" marR="71999" marT="28799" marB="28799" anchor="ctr"/>
                </a:tc>
                <a:extLst>
                  <a:ext uri="{0D108BD9-81ED-4DB2-BD59-A6C34878D82A}">
                    <a16:rowId xmlns:a16="http://schemas.microsoft.com/office/drawing/2014/main" val="10003"/>
                  </a:ext>
                </a:extLst>
              </a:tr>
              <a:tr h="170259">
                <a:tc>
                  <a:txBody>
                    <a:bodyPr/>
                    <a:lstStyle/>
                    <a:p>
                      <a:pPr>
                        <a:spcAft>
                          <a:spcPts val="0"/>
                        </a:spcAft>
                      </a:pPr>
                      <a:r>
                        <a:rPr lang="en-GB" sz="1000" b="1" dirty="0">
                          <a:effectLst/>
                          <a:latin typeface="Calibri" panose="020F0502020204030204" pitchFamily="34" charset="0"/>
                          <a:ea typeface="Calibri" panose="020F0502020204030204" pitchFamily="34" charset="0"/>
                          <a:cs typeface="Calibri" panose="020F0502020204030204" pitchFamily="34" charset="0"/>
                        </a:rPr>
                        <a:t>Geographical Connections</a:t>
                      </a:r>
                    </a:p>
                  </a:txBody>
                  <a:tcPr marL="68574" marR="68574" marT="0" marB="0" anchor="ctr"/>
                </a:tc>
                <a:tc>
                  <a:txBody>
                    <a:bodyPr/>
                    <a:lstStyle/>
                    <a:p>
                      <a:pPr algn="ctr">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20%</a:t>
                      </a:r>
                    </a:p>
                  </a:txBody>
                  <a:tcPr marL="68574" marR="68574"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Country of Residence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Countries within active addresses</a:t>
                      </a:r>
                      <a:endPar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marL="71999" marR="71999" marT="28799" marB="287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kumimoji="0" lang="en-GB" sz="18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33%</a:t>
                      </a: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Countries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Residence;  Within active and historic addresses; Tax Residency; Source of Wealth/Source of Funds; Countries in Phone/Fax Numbers </a:t>
                      </a:r>
                      <a:endPar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Additional Countries that the customer is associated will be used within the risk assessment to improve the effectiveness of the model. (Note that some of these fields are not currently captured in all processes)</a:t>
                      </a:r>
                    </a:p>
                  </a:txBody>
                  <a:tcPr marL="71999" marR="71999" marT="28799" marB="28799" anchor="ctr"/>
                </a:tc>
                <a:extLst>
                  <a:ext uri="{0D108BD9-81ED-4DB2-BD59-A6C34878D82A}">
                    <a16:rowId xmlns:a16="http://schemas.microsoft.com/office/drawing/2014/main" val="10004"/>
                  </a:ext>
                </a:extLst>
              </a:tr>
              <a:tr h="0">
                <a:tc>
                  <a:txBody>
                    <a:bodyPr/>
                    <a:lstStyle/>
                    <a:p>
                      <a:pPr>
                        <a:spcAft>
                          <a:spcPts val="0"/>
                        </a:spcAft>
                      </a:pPr>
                      <a:r>
                        <a:rPr lang="en-GB" sz="1000" b="1" dirty="0">
                          <a:effectLst/>
                          <a:latin typeface="Calibri" panose="020F0502020204030204" pitchFamily="34" charset="0"/>
                          <a:ea typeface="Calibri" panose="020F0502020204030204" pitchFamily="34" charset="0"/>
                          <a:cs typeface="Calibri" panose="020F0502020204030204" pitchFamily="34" charset="0"/>
                        </a:rPr>
                        <a:t>Country of Nationality</a:t>
                      </a:r>
                    </a:p>
                  </a:txBody>
                  <a:tcPr marL="68574" marR="68574" marT="0" marB="0" anchor="ctr"/>
                </a:tc>
                <a:tc>
                  <a:txBody>
                    <a:bodyPr/>
                    <a:lstStyle/>
                    <a:p>
                      <a:pPr algn="ctr">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10%</a:t>
                      </a:r>
                    </a:p>
                  </a:txBody>
                  <a:tcPr marL="68574" marR="68574" marT="0" marB="0" anchor="ctr"/>
                </a:tc>
                <a:tc>
                  <a:txBody>
                    <a:bodyPr/>
                    <a:lstStyle/>
                    <a:p>
                      <a:pPr algn="l">
                        <a:lnSpc>
                          <a:spcPct val="107000"/>
                        </a:lnSpc>
                        <a:spcAft>
                          <a:spcPts val="0"/>
                        </a:spcAft>
                      </a:pPr>
                      <a:r>
                        <a:rPr lang="en-GB" sz="1000" kern="1200" baseline="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Nationality</a:t>
                      </a:r>
                    </a:p>
                    <a:p>
                      <a:pPr algn="l">
                        <a:lnSpc>
                          <a:spcPct val="107000"/>
                        </a:lnSpc>
                        <a:spcAft>
                          <a:spcPts val="0"/>
                        </a:spcAft>
                      </a:pPr>
                      <a:r>
                        <a:rPr lang="en-GB" sz="1000" kern="1200" baseline="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Dual nationality</a:t>
                      </a:r>
                      <a:endParaRPr lang="en-GB" sz="1000" dirty="0">
                        <a:effectLst/>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en-GB"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noFill/>
                  </a:tcPr>
                </a:tc>
                <a:tc>
                  <a:txBody>
                    <a:bodyPr/>
                    <a:lstStyle/>
                    <a:p>
                      <a:pPr algn="ctr">
                        <a:lnSpc>
                          <a:spcPct val="107000"/>
                        </a:lnSpc>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0%</a:t>
                      </a:r>
                    </a:p>
                  </a:txBody>
                  <a:tcPr marL="71999" marR="71999" marT="28799" marB="28799" anchor="ctr"/>
                </a:tc>
                <a:tc>
                  <a:txBody>
                    <a:bodyPr/>
                    <a:lstStyle/>
                    <a:p>
                      <a:pPr algn="l">
                        <a:lnSpc>
                          <a:spcPct val="107000"/>
                        </a:lnSpc>
                        <a:spcAft>
                          <a:spcPts val="0"/>
                        </a:spcAft>
                      </a:pPr>
                      <a:r>
                        <a:rPr lang="en-GB" sz="1000" kern="1200" baseline="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Nationality</a:t>
                      </a:r>
                    </a:p>
                    <a:p>
                      <a:pPr algn="l">
                        <a:lnSpc>
                          <a:spcPct val="107000"/>
                        </a:lnSpc>
                        <a:spcAft>
                          <a:spcPts val="0"/>
                        </a:spcAft>
                      </a:pPr>
                      <a:r>
                        <a:rPr lang="en-GB" sz="1000" kern="1200" baseline="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Dual nationality</a:t>
                      </a:r>
                      <a:endParaRPr lang="en-GB" sz="1000" dirty="0">
                        <a:effectLst/>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tc>
                <a:tc>
                  <a:txBody>
                    <a:bodyPr/>
                    <a:lstStyle/>
                    <a:p>
                      <a:pPr algn="l">
                        <a:lnSpc>
                          <a:spcPct val="107000"/>
                        </a:lnSpc>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Reduced percentage to balance discrimination with risk identification</a:t>
                      </a:r>
                    </a:p>
                  </a:txBody>
                  <a:tcPr marL="71999" marR="71999" marT="28799" marB="28799" anchor="ctr"/>
                </a:tc>
                <a:extLst>
                  <a:ext uri="{0D108BD9-81ED-4DB2-BD59-A6C34878D82A}">
                    <a16:rowId xmlns:a16="http://schemas.microsoft.com/office/drawing/2014/main" val="10005"/>
                  </a:ext>
                </a:extLst>
              </a:tr>
              <a:tr h="0">
                <a:tc>
                  <a:txBody>
                    <a:bodyPr/>
                    <a:lstStyle/>
                    <a:p>
                      <a:pPr>
                        <a:spcAft>
                          <a:spcPts val="0"/>
                        </a:spcAft>
                      </a:pPr>
                      <a:r>
                        <a:rPr lang="en-GB" sz="1000" b="1" dirty="0">
                          <a:effectLst/>
                          <a:latin typeface="Calibri" panose="020F0502020204030204" pitchFamily="34" charset="0"/>
                          <a:ea typeface="Calibri" panose="020F0502020204030204" pitchFamily="34" charset="0"/>
                          <a:cs typeface="Calibri" panose="020F0502020204030204" pitchFamily="34" charset="0"/>
                        </a:rPr>
                        <a:t>Channel of Opening</a:t>
                      </a:r>
                    </a:p>
                  </a:txBody>
                  <a:tcPr marL="68574" marR="68574" marT="0" marB="0" anchor="ctr"/>
                </a:tc>
                <a:tc>
                  <a:txBody>
                    <a:bodyPr/>
                    <a:lstStyle/>
                    <a:p>
                      <a:pPr algn="ctr">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5%</a:t>
                      </a:r>
                    </a:p>
                  </a:txBody>
                  <a:tcPr marL="68574" marR="68574"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Channel of opening</a:t>
                      </a:r>
                      <a:endPar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marL="71999" marR="71999" marT="28799" marB="287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kumimoji="0" lang="en-GB" sz="18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10%</a:t>
                      </a: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In-scope product flag; Channel of opening</a:t>
                      </a: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Only the initial channel of opening is currently used – strategic model will use the lowest risk channel</a:t>
                      </a:r>
                    </a:p>
                  </a:txBody>
                  <a:tcPr marL="71999" marR="71999" marT="28799" marB="28799" anchor="ctr"/>
                </a:tc>
                <a:extLst>
                  <a:ext uri="{0D108BD9-81ED-4DB2-BD59-A6C34878D82A}">
                    <a16:rowId xmlns:a16="http://schemas.microsoft.com/office/drawing/2014/main" val="10006"/>
                  </a:ext>
                </a:extLst>
              </a:tr>
              <a:tr h="0">
                <a:tc>
                  <a:txBody>
                    <a:bodyPr/>
                    <a:lstStyle/>
                    <a:p>
                      <a:pPr>
                        <a:spcAft>
                          <a:spcPts val="0"/>
                        </a:spcAft>
                      </a:pPr>
                      <a:r>
                        <a:rPr lang="en-GB" sz="1000" b="1" dirty="0">
                          <a:effectLst/>
                          <a:latin typeface="Calibri" panose="020F0502020204030204" pitchFamily="34" charset="0"/>
                          <a:ea typeface="Calibri" panose="020F0502020204030204" pitchFamily="34" charset="0"/>
                          <a:cs typeface="Calibri" panose="020F0502020204030204" pitchFamily="34" charset="0"/>
                        </a:rPr>
                        <a:t>Length of Relationship</a:t>
                      </a:r>
                    </a:p>
                  </a:txBody>
                  <a:tcPr marL="68574" marR="68574" marT="0" marB="0" anchor="ctr"/>
                </a:tc>
                <a:tc>
                  <a:txBody>
                    <a:bodyPr/>
                    <a:lstStyle/>
                    <a:p>
                      <a:pPr algn="ctr">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4%</a:t>
                      </a:r>
                    </a:p>
                  </a:txBody>
                  <a:tcPr marL="68574" marR="68574"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Length of the relationship with Santander </a:t>
                      </a:r>
                      <a:endPar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marL="71999" marR="71999" marT="28799" marB="287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en-GB"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0%</a:t>
                      </a: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N/A</a:t>
                      </a:r>
                    </a:p>
                  </a:txBody>
                  <a:tcPr marL="71999" marR="71999" marT="28799" marB="28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Length of relationship is not included in the strategic model</a:t>
                      </a:r>
                    </a:p>
                  </a:txBody>
                  <a:tcPr marL="71999" marR="71999" marT="28799" marB="28799" anchor="ctr"/>
                </a:tc>
                <a:extLst>
                  <a:ext uri="{0D108BD9-81ED-4DB2-BD59-A6C34878D82A}">
                    <a16:rowId xmlns:a16="http://schemas.microsoft.com/office/drawing/2014/main" val="10007"/>
                  </a:ext>
                </a:extLst>
              </a:tr>
              <a:tr h="291092">
                <a:tc>
                  <a:txBody>
                    <a:bodyPr/>
                    <a:lstStyle/>
                    <a:p>
                      <a:pPr>
                        <a:spcAft>
                          <a:spcPts val="0"/>
                        </a:spcAft>
                      </a:pPr>
                      <a:r>
                        <a:rPr lang="en-GB" sz="1000" b="1" dirty="0">
                          <a:effectLst/>
                          <a:latin typeface="Calibri" panose="020F0502020204030204" pitchFamily="34" charset="0"/>
                          <a:ea typeface="Calibri" panose="020F0502020204030204" pitchFamily="34" charset="0"/>
                          <a:cs typeface="Calibri" panose="020F0502020204030204" pitchFamily="34" charset="0"/>
                        </a:rPr>
                        <a:t>Additional Risk Indicators</a:t>
                      </a:r>
                    </a:p>
                  </a:txBody>
                  <a:tcPr marL="68574" marR="68574" marT="0" marB="0" anchor="ctr"/>
                </a:tc>
                <a:tc>
                  <a:txBody>
                    <a:bodyPr/>
                    <a:lstStyle/>
                    <a:p>
                      <a:pPr algn="ctr">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1%</a:t>
                      </a:r>
                    </a:p>
                  </a:txBody>
                  <a:tcPr marL="68574" marR="68574" marT="0" marB="0" anchor="ctr"/>
                </a:tc>
                <a:tc>
                  <a:txBody>
                    <a:bodyPr/>
                    <a:lstStyle/>
                    <a:p>
                      <a:pPr algn="l">
                        <a:lnSpc>
                          <a:spcPct val="107000"/>
                        </a:lnSpc>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Suspect Flag  from Erase</a:t>
                      </a:r>
                    </a:p>
                  </a:txBody>
                  <a:tcPr marL="71999" marR="71999" marT="28799" marB="287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kumimoji="0" lang="en-GB" sz="18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71999" marR="71999" marT="28799" marB="28799" anchor="ctr">
                    <a:noFill/>
                  </a:tcPr>
                </a:tc>
                <a:tc>
                  <a:txBody>
                    <a:bodyPr/>
                    <a:lstStyle/>
                    <a:p>
                      <a:pPr algn="ctr">
                        <a:lnSpc>
                          <a:spcPct val="107000"/>
                        </a:lnSpc>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Over-ride the risk rating to Auto-High or Refer-Prohibited</a:t>
                      </a:r>
                    </a:p>
                  </a:txBody>
                  <a:tcPr marL="71999" marR="71999" marT="28799" marB="28799" anchor="ctr"/>
                </a:tc>
                <a:tc>
                  <a:txBody>
                    <a:bodyPr/>
                    <a:lstStyle/>
                    <a:p>
                      <a:pPr algn="l">
                        <a:lnSpc>
                          <a:spcPct val="107000"/>
                        </a:lnSpc>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Multiple Additional Risk Indicators (23 for Personal and 37 for Non-Personal) that can be used to drive the customer to high risk.</a:t>
                      </a:r>
                    </a:p>
                  </a:txBody>
                  <a:tcPr marL="71999" marR="71999" marT="28799" marB="28799" anchor="ctr"/>
                </a:tc>
                <a:tc>
                  <a:txBody>
                    <a:bodyPr/>
                    <a:lstStyle/>
                    <a:p>
                      <a:pPr algn="l">
                        <a:lnSpc>
                          <a:spcPct val="107000"/>
                        </a:lnSpc>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Suspect Flag risk factor weighting was reduced to 1% in the current system however will contribute an additional 30 points added to the customer risk score – this won’t always lead to a jump to the next risk category, but will ensure that customers within the higher end of a particular category do jump to the next risk category. In the strategic model there are multiple additional risk indicators  that will over-ride the customer rating</a:t>
                      </a:r>
                    </a:p>
                  </a:txBody>
                  <a:tcPr marL="71999" marR="71999" marT="28799" marB="28799"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3070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3047-598C-44B4-A4DF-D52A227650FB}"/>
              </a:ext>
            </a:extLst>
          </p:cNvPr>
          <p:cNvSpPr>
            <a:spLocks noGrp="1"/>
          </p:cNvSpPr>
          <p:nvPr>
            <p:ph type="title"/>
          </p:nvPr>
        </p:nvSpPr>
        <p:spPr>
          <a:xfrm>
            <a:off x="931506" y="151495"/>
            <a:ext cx="3518647" cy="341632"/>
          </a:xfrm>
          <a:noFill/>
        </p:spPr>
        <p:txBody>
          <a:bodyPr wrap="square" rtlCol="0">
            <a:spAutoFit/>
          </a:bodyPr>
          <a:lstStyle/>
          <a:p>
            <a:r>
              <a:rPr lang="en-GB" sz="1800" b="1" dirty="0">
                <a:latin typeface="+mn-lt"/>
                <a:ea typeface="+mn-ea"/>
                <a:cs typeface="+mn-cs"/>
              </a:rPr>
              <a:t>Partenon Customer Data Structure</a:t>
            </a:r>
          </a:p>
        </p:txBody>
      </p:sp>
      <p:sp>
        <p:nvSpPr>
          <p:cNvPr id="7" name="Rectangle 6">
            <a:extLst>
              <a:ext uri="{FF2B5EF4-FFF2-40B4-BE49-F238E27FC236}">
                <a16:creationId xmlns:a16="http://schemas.microsoft.com/office/drawing/2014/main" id="{70833E04-927B-4ADC-8FC9-BBC6FBAC203C}"/>
              </a:ext>
            </a:extLst>
          </p:cNvPr>
          <p:cNvSpPr/>
          <p:nvPr/>
        </p:nvSpPr>
        <p:spPr>
          <a:xfrm>
            <a:off x="2947335" y="3770600"/>
            <a:ext cx="2496779" cy="10510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Customer Relationships</a:t>
            </a:r>
          </a:p>
          <a:p>
            <a:pPr algn="ctr"/>
            <a:r>
              <a:rPr lang="en-GB" sz="1050" dirty="0" err="1">
                <a:solidFill>
                  <a:srgbClr val="000000"/>
                </a:solidFill>
                <a:latin typeface="Courier New" panose="02070309020205020404" pitchFamily="49" charset="0"/>
              </a:rPr>
              <a:t>retail_customer.relac_persona</a:t>
            </a:r>
            <a:endParaRPr lang="en-GB" sz="800" dirty="0">
              <a:solidFill>
                <a:schemeClr val="tx1"/>
              </a:solidFill>
            </a:endParaRPr>
          </a:p>
        </p:txBody>
      </p:sp>
      <p:sp>
        <p:nvSpPr>
          <p:cNvPr id="5" name="Rectangle 4">
            <a:extLst>
              <a:ext uri="{FF2B5EF4-FFF2-40B4-BE49-F238E27FC236}">
                <a16:creationId xmlns:a16="http://schemas.microsoft.com/office/drawing/2014/main" id="{9506A06D-EDDB-4651-B3D2-3ABEC6631581}"/>
              </a:ext>
            </a:extLst>
          </p:cNvPr>
          <p:cNvSpPr/>
          <p:nvPr/>
        </p:nvSpPr>
        <p:spPr>
          <a:xfrm>
            <a:off x="5873370" y="2583946"/>
            <a:ext cx="2223452" cy="131305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Customers</a:t>
            </a:r>
          </a:p>
          <a:p>
            <a:pPr algn="ctr"/>
            <a:r>
              <a:rPr lang="en-GB" sz="1200" dirty="0" err="1">
                <a:solidFill>
                  <a:schemeClr val="tx1"/>
                </a:solidFill>
              </a:rPr>
              <a:t>Retail_customer</a:t>
            </a:r>
            <a:r>
              <a:rPr lang="en-GB" sz="1200" dirty="0">
                <a:solidFill>
                  <a:schemeClr val="tx1"/>
                </a:solidFill>
              </a:rPr>
              <a:t>. </a:t>
            </a:r>
            <a:r>
              <a:rPr lang="en-GB" sz="1200" dirty="0" err="1">
                <a:solidFill>
                  <a:schemeClr val="tx1"/>
                </a:solidFill>
              </a:rPr>
              <a:t>pers_fisica_uk</a:t>
            </a:r>
            <a:endParaRPr lang="en-GB" sz="1200" dirty="0">
              <a:solidFill>
                <a:schemeClr val="tx1"/>
              </a:solidFill>
            </a:endParaRPr>
          </a:p>
          <a:p>
            <a:pPr algn="ctr"/>
            <a:r>
              <a:rPr lang="en-GB" sz="1200" dirty="0" err="1">
                <a:solidFill>
                  <a:schemeClr val="tx1"/>
                </a:solidFill>
              </a:rPr>
              <a:t>Retail_customer</a:t>
            </a:r>
            <a:r>
              <a:rPr lang="en-GB" sz="1200" dirty="0">
                <a:solidFill>
                  <a:schemeClr val="tx1"/>
                </a:solidFill>
              </a:rPr>
              <a:t>. </a:t>
            </a:r>
            <a:r>
              <a:rPr lang="en-GB" sz="1200" dirty="0" err="1">
                <a:solidFill>
                  <a:schemeClr val="tx1"/>
                </a:solidFill>
              </a:rPr>
              <a:t>pers_jca_uk</a:t>
            </a:r>
            <a:endParaRPr lang="en-GB" sz="1600" dirty="0">
              <a:solidFill>
                <a:schemeClr val="tx1"/>
              </a:solidFill>
            </a:endParaRPr>
          </a:p>
        </p:txBody>
      </p:sp>
      <p:sp>
        <p:nvSpPr>
          <p:cNvPr id="6" name="Rectangle 5">
            <a:extLst>
              <a:ext uri="{FF2B5EF4-FFF2-40B4-BE49-F238E27FC236}">
                <a16:creationId xmlns:a16="http://schemas.microsoft.com/office/drawing/2014/main" id="{D3CBF1E1-3DC1-4BEB-9BD5-CC0A5D672931}"/>
              </a:ext>
            </a:extLst>
          </p:cNvPr>
          <p:cNvSpPr/>
          <p:nvPr/>
        </p:nvSpPr>
        <p:spPr>
          <a:xfrm>
            <a:off x="3149327" y="1739086"/>
            <a:ext cx="1965588" cy="10510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Contracts</a:t>
            </a:r>
            <a:endParaRPr lang="en-GB" sz="1400" dirty="0">
              <a:solidFill>
                <a:schemeClr val="tx1"/>
              </a:solidFill>
            </a:endParaRPr>
          </a:p>
          <a:p>
            <a:pPr algn="ctr"/>
            <a:r>
              <a:rPr lang="en-GB" sz="1100" dirty="0" err="1">
                <a:solidFill>
                  <a:schemeClr val="tx1"/>
                </a:solidFill>
              </a:rPr>
              <a:t>Retail_customer.pers_contrato</a:t>
            </a:r>
            <a:endParaRPr lang="en-GB" sz="1100" dirty="0">
              <a:solidFill>
                <a:schemeClr val="tx1"/>
              </a:solidFill>
            </a:endParaRPr>
          </a:p>
        </p:txBody>
      </p:sp>
      <p:sp>
        <p:nvSpPr>
          <p:cNvPr id="8" name="Rectangle 7">
            <a:extLst>
              <a:ext uri="{FF2B5EF4-FFF2-40B4-BE49-F238E27FC236}">
                <a16:creationId xmlns:a16="http://schemas.microsoft.com/office/drawing/2014/main" id="{9BA73D31-E764-4030-9A91-B09D54D18177}"/>
              </a:ext>
            </a:extLst>
          </p:cNvPr>
          <p:cNvSpPr/>
          <p:nvPr/>
        </p:nvSpPr>
        <p:spPr>
          <a:xfrm>
            <a:off x="9189071" y="493127"/>
            <a:ext cx="2028582" cy="9588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Address</a:t>
            </a:r>
            <a:br>
              <a:rPr lang="en-GB" dirty="0">
                <a:solidFill>
                  <a:schemeClr val="tx1"/>
                </a:solidFill>
              </a:rPr>
            </a:br>
            <a:r>
              <a:rPr lang="en-GB" sz="1000" dirty="0" err="1">
                <a:solidFill>
                  <a:schemeClr val="tx1"/>
                </a:solidFill>
              </a:rPr>
              <a:t>retail_customer.domic_pers_int</a:t>
            </a:r>
            <a:endParaRPr lang="en-GB" sz="1000" dirty="0">
              <a:solidFill>
                <a:schemeClr val="tx1"/>
              </a:solidFill>
            </a:endParaRPr>
          </a:p>
          <a:p>
            <a:pPr algn="ctr"/>
            <a:r>
              <a:rPr lang="en-GB" sz="1000" dirty="0" err="1">
                <a:solidFill>
                  <a:schemeClr val="tx1"/>
                </a:solidFill>
              </a:rPr>
              <a:t>retail_customer.domic_compl_uk</a:t>
            </a:r>
            <a:endParaRPr lang="en-GB" sz="1000" dirty="0">
              <a:solidFill>
                <a:schemeClr val="tx1"/>
              </a:solidFill>
            </a:endParaRPr>
          </a:p>
          <a:p>
            <a:pPr algn="ctr"/>
            <a:r>
              <a:rPr lang="en-GB" sz="1000" dirty="0" err="1">
                <a:solidFill>
                  <a:schemeClr val="tx1"/>
                </a:solidFill>
              </a:rPr>
              <a:t>retail_customer.his_domic_int</a:t>
            </a:r>
            <a:endParaRPr lang="en-GB" dirty="0">
              <a:solidFill>
                <a:schemeClr val="tx1"/>
              </a:solidFill>
            </a:endParaRPr>
          </a:p>
        </p:txBody>
      </p:sp>
      <p:sp>
        <p:nvSpPr>
          <p:cNvPr id="9" name="Rectangle 8">
            <a:extLst>
              <a:ext uri="{FF2B5EF4-FFF2-40B4-BE49-F238E27FC236}">
                <a16:creationId xmlns:a16="http://schemas.microsoft.com/office/drawing/2014/main" id="{FBD52A18-D554-4858-8CF8-A94229A5012D}"/>
              </a:ext>
            </a:extLst>
          </p:cNvPr>
          <p:cNvSpPr/>
          <p:nvPr/>
        </p:nvSpPr>
        <p:spPr>
          <a:xfrm>
            <a:off x="9189071" y="1584712"/>
            <a:ext cx="2028582" cy="6169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Comm Devices</a:t>
            </a:r>
          </a:p>
          <a:p>
            <a:pPr algn="ctr"/>
            <a:r>
              <a:rPr lang="en-GB" sz="1050" dirty="0" err="1">
                <a:solidFill>
                  <a:schemeClr val="tx1"/>
                </a:solidFill>
              </a:rPr>
              <a:t>retail_customer.dir_electronica</a:t>
            </a:r>
            <a:endParaRPr lang="en-GB" sz="1050" dirty="0">
              <a:solidFill>
                <a:schemeClr val="tx1"/>
              </a:solidFill>
            </a:endParaRPr>
          </a:p>
        </p:txBody>
      </p:sp>
      <p:sp>
        <p:nvSpPr>
          <p:cNvPr id="10" name="Rectangle 9">
            <a:extLst>
              <a:ext uri="{FF2B5EF4-FFF2-40B4-BE49-F238E27FC236}">
                <a16:creationId xmlns:a16="http://schemas.microsoft.com/office/drawing/2014/main" id="{15D82D7A-E169-491F-B372-5BBE631027E8}"/>
              </a:ext>
            </a:extLst>
          </p:cNvPr>
          <p:cNvSpPr/>
          <p:nvPr/>
        </p:nvSpPr>
        <p:spPr>
          <a:xfrm>
            <a:off x="9191836" y="2362040"/>
            <a:ext cx="2028582" cy="99625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Document control</a:t>
            </a:r>
          </a:p>
          <a:p>
            <a:pPr algn="ctr"/>
            <a:r>
              <a:rPr lang="en-GB" sz="1000" dirty="0" err="1">
                <a:solidFill>
                  <a:schemeClr val="tx1"/>
                </a:solidFill>
              </a:rPr>
              <a:t>retail_customer.prueba_document</a:t>
            </a:r>
            <a:endParaRPr lang="en-GB" sz="1000" dirty="0">
              <a:solidFill>
                <a:schemeClr val="tx1"/>
              </a:solidFill>
            </a:endParaRPr>
          </a:p>
        </p:txBody>
      </p:sp>
      <p:cxnSp>
        <p:nvCxnSpPr>
          <p:cNvPr id="14" name="Straight Connector 13">
            <a:extLst>
              <a:ext uri="{FF2B5EF4-FFF2-40B4-BE49-F238E27FC236}">
                <a16:creationId xmlns:a16="http://schemas.microsoft.com/office/drawing/2014/main" id="{D5E416DA-3CCF-4E69-B0D2-D27C37148FA4}"/>
              </a:ext>
            </a:extLst>
          </p:cNvPr>
          <p:cNvCxnSpPr>
            <a:cxnSpLocks/>
            <a:stCxn id="5" idx="1"/>
            <a:endCxn id="7" idx="3"/>
          </p:cNvCxnSpPr>
          <p:nvPr/>
        </p:nvCxnSpPr>
        <p:spPr>
          <a:xfrm flipH="1">
            <a:off x="5444114" y="3240472"/>
            <a:ext cx="429256" cy="1055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E9A861D-7AEF-498F-90B2-482F816C92DA}"/>
              </a:ext>
            </a:extLst>
          </p:cNvPr>
          <p:cNvCxnSpPr>
            <a:cxnSpLocks/>
            <a:stCxn id="5" idx="1"/>
            <a:endCxn id="6" idx="3"/>
          </p:cNvCxnSpPr>
          <p:nvPr/>
        </p:nvCxnSpPr>
        <p:spPr>
          <a:xfrm flipH="1" flipV="1">
            <a:off x="5114915" y="2264633"/>
            <a:ext cx="758455" cy="975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6C68F5-A0EB-478D-A90D-8973B8ADEF51}"/>
              </a:ext>
            </a:extLst>
          </p:cNvPr>
          <p:cNvCxnSpPr>
            <a:cxnSpLocks/>
            <a:stCxn id="7" idx="0"/>
            <a:endCxn id="6" idx="2"/>
          </p:cNvCxnSpPr>
          <p:nvPr/>
        </p:nvCxnSpPr>
        <p:spPr>
          <a:xfrm flipH="1" flipV="1">
            <a:off x="4132121" y="2790179"/>
            <a:ext cx="63604" cy="98042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409A6E2-FF90-43EE-8403-7553F7AAF219}"/>
              </a:ext>
            </a:extLst>
          </p:cNvPr>
          <p:cNvSpPr/>
          <p:nvPr/>
        </p:nvSpPr>
        <p:spPr>
          <a:xfrm>
            <a:off x="436234" y="2264632"/>
            <a:ext cx="1954638" cy="11933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Contract Balance</a:t>
            </a:r>
          </a:p>
          <a:p>
            <a:pPr algn="ctr"/>
            <a:r>
              <a:rPr lang="en-GB" sz="1000" dirty="0" err="1">
                <a:solidFill>
                  <a:schemeClr val="tx1"/>
                </a:solidFill>
              </a:rPr>
              <a:t>Retail_accounts.contbach_vista</a:t>
            </a:r>
            <a:endParaRPr lang="en-GB" sz="1000" dirty="0">
              <a:solidFill>
                <a:schemeClr val="tx1"/>
              </a:solidFill>
            </a:endParaRPr>
          </a:p>
          <a:p>
            <a:pPr algn="ctr"/>
            <a:r>
              <a:rPr lang="en-GB" sz="1000" dirty="0" err="1">
                <a:solidFill>
                  <a:schemeClr val="tx1"/>
                </a:solidFill>
              </a:rPr>
              <a:t>retail_accounts.contbach_ahorro</a:t>
            </a:r>
            <a:endParaRPr lang="en-GB" sz="1000" dirty="0">
              <a:solidFill>
                <a:schemeClr val="tx1"/>
              </a:solidFill>
            </a:endParaRPr>
          </a:p>
          <a:p>
            <a:pPr algn="ctr"/>
            <a:r>
              <a:rPr lang="en-GB" sz="1000" dirty="0" err="1">
                <a:solidFill>
                  <a:schemeClr val="tx1"/>
                </a:solidFill>
              </a:rPr>
              <a:t>retail_loans.contbach_prestm</a:t>
            </a:r>
            <a:endParaRPr lang="en-GB" sz="1000" dirty="0">
              <a:solidFill>
                <a:schemeClr val="tx1"/>
              </a:solidFill>
            </a:endParaRPr>
          </a:p>
          <a:p>
            <a:pPr algn="ctr"/>
            <a:r>
              <a:rPr lang="en-GB" sz="1000" dirty="0" err="1">
                <a:solidFill>
                  <a:schemeClr val="tx1"/>
                </a:solidFill>
              </a:rPr>
              <a:t>retail_bonds.contbach_scipf</a:t>
            </a:r>
            <a:endParaRPr lang="en-GB" sz="1000" dirty="0">
              <a:solidFill>
                <a:schemeClr val="tx1"/>
              </a:solidFill>
            </a:endParaRPr>
          </a:p>
        </p:txBody>
      </p:sp>
      <p:sp>
        <p:nvSpPr>
          <p:cNvPr id="29" name="Rectangle 28">
            <a:extLst>
              <a:ext uri="{FF2B5EF4-FFF2-40B4-BE49-F238E27FC236}">
                <a16:creationId xmlns:a16="http://schemas.microsoft.com/office/drawing/2014/main" id="{B7866A08-8E89-4E63-97E1-217ED8D4CB42}"/>
              </a:ext>
            </a:extLst>
          </p:cNvPr>
          <p:cNvSpPr/>
          <p:nvPr/>
        </p:nvSpPr>
        <p:spPr>
          <a:xfrm>
            <a:off x="436234" y="4617741"/>
            <a:ext cx="1954638" cy="7751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Contract Blocking</a:t>
            </a:r>
          </a:p>
          <a:p>
            <a:pPr algn="ctr"/>
            <a:r>
              <a:rPr lang="en-GB" sz="1000" dirty="0">
                <a:solidFill>
                  <a:schemeClr val="tx1"/>
                </a:solidFill>
              </a:rPr>
              <a:t>retail_contracts.i7_avisos</a:t>
            </a:r>
          </a:p>
        </p:txBody>
      </p:sp>
      <p:cxnSp>
        <p:nvCxnSpPr>
          <p:cNvPr id="30" name="Straight Connector 29">
            <a:extLst>
              <a:ext uri="{FF2B5EF4-FFF2-40B4-BE49-F238E27FC236}">
                <a16:creationId xmlns:a16="http://schemas.microsoft.com/office/drawing/2014/main" id="{1CD8C8CB-3D5F-4DA4-9A8E-92F226C493E6}"/>
              </a:ext>
            </a:extLst>
          </p:cNvPr>
          <p:cNvCxnSpPr>
            <a:cxnSpLocks/>
            <a:stCxn id="6" idx="1"/>
            <a:endCxn id="24" idx="3"/>
          </p:cNvCxnSpPr>
          <p:nvPr/>
        </p:nvCxnSpPr>
        <p:spPr>
          <a:xfrm flipH="1">
            <a:off x="2390872" y="2264633"/>
            <a:ext cx="758455" cy="596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A109AF8-5A4B-4B49-A09C-F6A5099DB5DC}"/>
              </a:ext>
            </a:extLst>
          </p:cNvPr>
          <p:cNvCxnSpPr>
            <a:cxnSpLocks/>
            <a:stCxn id="6" idx="1"/>
            <a:endCxn id="29" idx="3"/>
          </p:cNvCxnSpPr>
          <p:nvPr/>
        </p:nvCxnSpPr>
        <p:spPr>
          <a:xfrm flipH="1">
            <a:off x="2390872" y="2264633"/>
            <a:ext cx="758455" cy="274069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155CCF9-EF85-4BE9-9D36-F861A2B4FDEC}"/>
              </a:ext>
            </a:extLst>
          </p:cNvPr>
          <p:cNvSpPr/>
          <p:nvPr/>
        </p:nvSpPr>
        <p:spPr>
          <a:xfrm>
            <a:off x="445206" y="755586"/>
            <a:ext cx="1954638" cy="5583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Contract ID</a:t>
            </a:r>
          </a:p>
          <a:p>
            <a:pPr algn="ctr"/>
            <a:r>
              <a:rPr lang="en-GB" sz="1000" dirty="0" err="1">
                <a:solidFill>
                  <a:schemeClr val="tx1"/>
                </a:solidFill>
              </a:rPr>
              <a:t>retail_contracts.coint_ctoloc</a:t>
            </a:r>
            <a:endParaRPr lang="en-GB" sz="1000" dirty="0">
              <a:solidFill>
                <a:schemeClr val="tx1"/>
              </a:solidFill>
            </a:endParaRPr>
          </a:p>
        </p:txBody>
      </p:sp>
      <p:sp>
        <p:nvSpPr>
          <p:cNvPr id="58" name="Rectangle 57">
            <a:extLst>
              <a:ext uri="{FF2B5EF4-FFF2-40B4-BE49-F238E27FC236}">
                <a16:creationId xmlns:a16="http://schemas.microsoft.com/office/drawing/2014/main" id="{D8C04275-899F-438D-8DD4-072E4D8D1040}"/>
              </a:ext>
            </a:extLst>
          </p:cNvPr>
          <p:cNvSpPr/>
          <p:nvPr/>
        </p:nvSpPr>
        <p:spPr>
          <a:xfrm>
            <a:off x="445206" y="1397153"/>
            <a:ext cx="1954638" cy="7751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Contract Start date</a:t>
            </a:r>
          </a:p>
          <a:p>
            <a:pPr algn="ctr"/>
            <a:r>
              <a:rPr lang="en-GB" sz="1000" dirty="0" err="1">
                <a:solidFill>
                  <a:schemeClr val="tx1"/>
                </a:solidFill>
              </a:rPr>
              <a:t>retail_accounts.contr_batch_cp</a:t>
            </a:r>
            <a:endParaRPr lang="en-GB" sz="1000" dirty="0">
              <a:solidFill>
                <a:schemeClr val="tx1"/>
              </a:solidFill>
            </a:endParaRPr>
          </a:p>
          <a:p>
            <a:pPr algn="ctr"/>
            <a:r>
              <a:rPr lang="en-GB" sz="1000" dirty="0">
                <a:solidFill>
                  <a:schemeClr val="tx1"/>
                </a:solidFill>
              </a:rPr>
              <a:t>retail_customer.mpdt007</a:t>
            </a:r>
          </a:p>
        </p:txBody>
      </p:sp>
      <p:sp>
        <p:nvSpPr>
          <p:cNvPr id="59" name="Rectangle 58">
            <a:extLst>
              <a:ext uri="{FF2B5EF4-FFF2-40B4-BE49-F238E27FC236}">
                <a16:creationId xmlns:a16="http://schemas.microsoft.com/office/drawing/2014/main" id="{F72927AA-9337-4CBB-9084-FEF42C24A9E3}"/>
              </a:ext>
            </a:extLst>
          </p:cNvPr>
          <p:cNvSpPr/>
          <p:nvPr/>
        </p:nvSpPr>
        <p:spPr>
          <a:xfrm>
            <a:off x="769288" y="5645906"/>
            <a:ext cx="10448365" cy="5583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Lookup tables</a:t>
            </a:r>
          </a:p>
          <a:p>
            <a:pPr algn="ctr"/>
            <a:r>
              <a:rPr lang="en-GB" sz="1000" dirty="0" err="1">
                <a:solidFill>
                  <a:schemeClr val="tx1"/>
                </a:solidFill>
              </a:rPr>
              <a:t>Retail_parameters</a:t>
            </a:r>
            <a:endParaRPr lang="en-GB" sz="1000" dirty="0">
              <a:solidFill>
                <a:schemeClr val="tx1"/>
              </a:solidFill>
            </a:endParaRPr>
          </a:p>
          <a:p>
            <a:pPr algn="ctr"/>
            <a:r>
              <a:rPr lang="en-GB" sz="1000" dirty="0" err="1">
                <a:solidFill>
                  <a:schemeClr val="tx1"/>
                </a:solidFill>
              </a:rPr>
              <a:t>multi_entity_parameters_enriched</a:t>
            </a:r>
            <a:endParaRPr lang="en-GB" sz="1000" dirty="0">
              <a:solidFill>
                <a:schemeClr val="tx1"/>
              </a:solidFill>
            </a:endParaRPr>
          </a:p>
        </p:txBody>
      </p:sp>
      <p:cxnSp>
        <p:nvCxnSpPr>
          <p:cNvPr id="61" name="Straight Connector 60">
            <a:extLst>
              <a:ext uri="{FF2B5EF4-FFF2-40B4-BE49-F238E27FC236}">
                <a16:creationId xmlns:a16="http://schemas.microsoft.com/office/drawing/2014/main" id="{C2D045F4-7231-4E0D-BDBD-60FCE081FAF5}"/>
              </a:ext>
            </a:extLst>
          </p:cNvPr>
          <p:cNvCxnSpPr>
            <a:cxnSpLocks/>
            <a:stCxn id="6" idx="1"/>
            <a:endCxn id="37" idx="3"/>
          </p:cNvCxnSpPr>
          <p:nvPr/>
        </p:nvCxnSpPr>
        <p:spPr>
          <a:xfrm flipH="1" flipV="1">
            <a:off x="2399844" y="1034742"/>
            <a:ext cx="749483" cy="1229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CAF7F8-9C67-4414-9E8D-1DBC89DD4085}"/>
              </a:ext>
            </a:extLst>
          </p:cNvPr>
          <p:cNvCxnSpPr>
            <a:cxnSpLocks/>
            <a:stCxn id="6" idx="1"/>
            <a:endCxn id="58" idx="3"/>
          </p:cNvCxnSpPr>
          <p:nvPr/>
        </p:nvCxnSpPr>
        <p:spPr>
          <a:xfrm flipH="1" flipV="1">
            <a:off x="2399844" y="1784735"/>
            <a:ext cx="749483" cy="47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322E3B7-708F-4A68-A9BA-BF63FB107FE6}"/>
              </a:ext>
            </a:extLst>
          </p:cNvPr>
          <p:cNvCxnSpPr>
            <a:cxnSpLocks/>
            <a:stCxn id="8" idx="1"/>
            <a:endCxn id="5" idx="3"/>
          </p:cNvCxnSpPr>
          <p:nvPr/>
        </p:nvCxnSpPr>
        <p:spPr>
          <a:xfrm flipH="1">
            <a:off x="8096822" y="972572"/>
            <a:ext cx="1092249" cy="226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E54552F-78F2-4F02-8D12-E0E82BF44B33}"/>
              </a:ext>
            </a:extLst>
          </p:cNvPr>
          <p:cNvCxnSpPr>
            <a:cxnSpLocks/>
            <a:stCxn id="9" idx="1"/>
            <a:endCxn id="5" idx="3"/>
          </p:cNvCxnSpPr>
          <p:nvPr/>
        </p:nvCxnSpPr>
        <p:spPr>
          <a:xfrm flipH="1">
            <a:off x="8096822" y="1893184"/>
            <a:ext cx="1092249" cy="1347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7F24729-3A75-489F-87B2-F44E816D2F0A}"/>
              </a:ext>
            </a:extLst>
          </p:cNvPr>
          <p:cNvCxnSpPr>
            <a:cxnSpLocks/>
            <a:stCxn id="10" idx="1"/>
            <a:endCxn id="5" idx="3"/>
          </p:cNvCxnSpPr>
          <p:nvPr/>
        </p:nvCxnSpPr>
        <p:spPr>
          <a:xfrm flipH="1">
            <a:off x="8096822" y="2860169"/>
            <a:ext cx="1095014" cy="380303"/>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5A2150CD-E328-4F7A-B369-DAF994FABB3F}"/>
              </a:ext>
            </a:extLst>
          </p:cNvPr>
          <p:cNvSpPr/>
          <p:nvPr/>
        </p:nvSpPr>
        <p:spPr>
          <a:xfrm>
            <a:off x="9189071" y="3457962"/>
            <a:ext cx="2028582" cy="6169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Model Office</a:t>
            </a:r>
          </a:p>
          <a:p>
            <a:pPr algn="ctr"/>
            <a:r>
              <a:rPr lang="en-GB" sz="1050" dirty="0" err="1">
                <a:solidFill>
                  <a:schemeClr val="tx1"/>
                </a:solidFill>
              </a:rPr>
              <a:t>retail_customer.pers_colectivo</a:t>
            </a:r>
            <a:endParaRPr lang="en-GB" sz="1050" dirty="0">
              <a:solidFill>
                <a:schemeClr val="tx1"/>
              </a:solidFill>
            </a:endParaRPr>
          </a:p>
        </p:txBody>
      </p:sp>
      <p:cxnSp>
        <p:nvCxnSpPr>
          <p:cNvPr id="83" name="Straight Connector 82">
            <a:extLst>
              <a:ext uri="{FF2B5EF4-FFF2-40B4-BE49-F238E27FC236}">
                <a16:creationId xmlns:a16="http://schemas.microsoft.com/office/drawing/2014/main" id="{155F30A5-D5D4-4BFB-B417-B0F8E739BFD1}"/>
              </a:ext>
            </a:extLst>
          </p:cNvPr>
          <p:cNvCxnSpPr>
            <a:cxnSpLocks/>
            <a:stCxn id="82" idx="1"/>
            <a:endCxn id="5" idx="3"/>
          </p:cNvCxnSpPr>
          <p:nvPr/>
        </p:nvCxnSpPr>
        <p:spPr>
          <a:xfrm flipH="1" flipV="1">
            <a:off x="8096822" y="3240472"/>
            <a:ext cx="1092249" cy="525962"/>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6A2D594E-11FF-463F-AE3E-F2AA4F2C8BAD}"/>
              </a:ext>
            </a:extLst>
          </p:cNvPr>
          <p:cNvSpPr/>
          <p:nvPr/>
        </p:nvSpPr>
        <p:spPr>
          <a:xfrm>
            <a:off x="9189071" y="4219489"/>
            <a:ext cx="2028582" cy="5583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Customer Segment</a:t>
            </a:r>
          </a:p>
          <a:p>
            <a:pPr algn="ctr"/>
            <a:r>
              <a:rPr lang="en-GB" sz="1000" dirty="0">
                <a:solidFill>
                  <a:schemeClr val="tx1"/>
                </a:solidFill>
              </a:rPr>
              <a:t>retail_customer.cliente_segmen2</a:t>
            </a:r>
          </a:p>
        </p:txBody>
      </p:sp>
      <p:cxnSp>
        <p:nvCxnSpPr>
          <p:cNvPr id="92" name="Straight Connector 91">
            <a:extLst>
              <a:ext uri="{FF2B5EF4-FFF2-40B4-BE49-F238E27FC236}">
                <a16:creationId xmlns:a16="http://schemas.microsoft.com/office/drawing/2014/main" id="{4F9AA683-EF62-44D8-9575-5EBC756A8FED}"/>
              </a:ext>
            </a:extLst>
          </p:cNvPr>
          <p:cNvCxnSpPr>
            <a:cxnSpLocks/>
            <a:stCxn id="91" idx="1"/>
            <a:endCxn id="5" idx="3"/>
          </p:cNvCxnSpPr>
          <p:nvPr/>
        </p:nvCxnSpPr>
        <p:spPr>
          <a:xfrm flipH="1" flipV="1">
            <a:off x="8096822" y="3240472"/>
            <a:ext cx="1092249" cy="1258173"/>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2095EF83-AEB2-404B-9622-E10E3DA95670}"/>
              </a:ext>
            </a:extLst>
          </p:cNvPr>
          <p:cNvSpPr/>
          <p:nvPr/>
        </p:nvSpPr>
        <p:spPr>
          <a:xfrm>
            <a:off x="9189071" y="5017957"/>
            <a:ext cx="2028582" cy="5583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Customer contact</a:t>
            </a:r>
          </a:p>
          <a:p>
            <a:pPr algn="ctr"/>
            <a:r>
              <a:rPr lang="en-GB" sz="1000" dirty="0" err="1">
                <a:solidFill>
                  <a:schemeClr val="tx1"/>
                </a:solidFill>
              </a:rPr>
              <a:t>retail_audit.audit_summary</a:t>
            </a:r>
            <a:endParaRPr lang="en-GB" sz="1000" dirty="0">
              <a:solidFill>
                <a:schemeClr val="tx1"/>
              </a:solidFill>
            </a:endParaRPr>
          </a:p>
        </p:txBody>
      </p:sp>
      <p:sp>
        <p:nvSpPr>
          <p:cNvPr id="111" name="Rectangle 110">
            <a:extLst>
              <a:ext uri="{FF2B5EF4-FFF2-40B4-BE49-F238E27FC236}">
                <a16:creationId xmlns:a16="http://schemas.microsoft.com/office/drawing/2014/main" id="{B7EF9E09-64F8-4277-BBA1-B2774E92C753}"/>
              </a:ext>
            </a:extLst>
          </p:cNvPr>
          <p:cNvSpPr/>
          <p:nvPr/>
        </p:nvSpPr>
        <p:spPr>
          <a:xfrm>
            <a:off x="436234" y="3641983"/>
            <a:ext cx="1954638" cy="65416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Contract Txn</a:t>
            </a:r>
          </a:p>
          <a:p>
            <a:pPr algn="ctr"/>
            <a:r>
              <a:rPr lang="en-GB" sz="1000" dirty="0" err="1">
                <a:solidFill>
                  <a:schemeClr val="tx1"/>
                </a:solidFill>
              </a:rPr>
              <a:t>retail_transactions.hismo_vista</a:t>
            </a:r>
            <a:endParaRPr lang="en-GB" sz="1000" dirty="0">
              <a:solidFill>
                <a:schemeClr val="tx1"/>
              </a:solidFill>
            </a:endParaRPr>
          </a:p>
          <a:p>
            <a:pPr algn="ctr"/>
            <a:r>
              <a:rPr lang="en-GB" sz="1000" dirty="0" err="1">
                <a:solidFill>
                  <a:schemeClr val="tx1"/>
                </a:solidFill>
              </a:rPr>
              <a:t>retail_transactions.hismoahorro</a:t>
            </a:r>
            <a:endParaRPr lang="en-GB" sz="1000" dirty="0">
              <a:solidFill>
                <a:schemeClr val="tx1"/>
              </a:solidFill>
            </a:endParaRPr>
          </a:p>
        </p:txBody>
      </p:sp>
      <p:cxnSp>
        <p:nvCxnSpPr>
          <p:cNvPr id="113" name="Straight Connector 112">
            <a:extLst>
              <a:ext uri="{FF2B5EF4-FFF2-40B4-BE49-F238E27FC236}">
                <a16:creationId xmlns:a16="http://schemas.microsoft.com/office/drawing/2014/main" id="{8BEB076B-E158-4C00-8EBB-5FC11DC39478}"/>
              </a:ext>
            </a:extLst>
          </p:cNvPr>
          <p:cNvCxnSpPr>
            <a:cxnSpLocks/>
            <a:stCxn id="6" idx="1"/>
            <a:endCxn id="111" idx="3"/>
          </p:cNvCxnSpPr>
          <p:nvPr/>
        </p:nvCxnSpPr>
        <p:spPr>
          <a:xfrm flipH="1">
            <a:off x="2390872" y="2264633"/>
            <a:ext cx="758455" cy="1704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0CB0F4-F1D2-4217-804E-76F2F6E301C9}"/>
              </a:ext>
            </a:extLst>
          </p:cNvPr>
          <p:cNvCxnSpPr>
            <a:cxnSpLocks/>
            <a:stCxn id="102" idx="1"/>
            <a:endCxn id="5" idx="3"/>
          </p:cNvCxnSpPr>
          <p:nvPr/>
        </p:nvCxnSpPr>
        <p:spPr>
          <a:xfrm flipH="1" flipV="1">
            <a:off x="8096822" y="3240472"/>
            <a:ext cx="1092249" cy="2056641"/>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05496A7-0184-4F91-8B3B-90AB03F90202}"/>
              </a:ext>
            </a:extLst>
          </p:cNvPr>
          <p:cNvSpPr txBox="1"/>
          <p:nvPr/>
        </p:nvSpPr>
        <p:spPr>
          <a:xfrm>
            <a:off x="445206" y="6278556"/>
            <a:ext cx="11413671" cy="523220"/>
          </a:xfrm>
          <a:prstGeom prst="rect">
            <a:avLst/>
          </a:prstGeom>
          <a:noFill/>
        </p:spPr>
        <p:txBody>
          <a:bodyPr wrap="square">
            <a:spAutoFit/>
          </a:bodyPr>
          <a:lstStyle/>
          <a:p>
            <a:r>
              <a:rPr lang="en-GB" sz="1400" b="1" dirty="0">
                <a:solidFill>
                  <a:srgbClr val="FF0000"/>
                </a:solidFill>
              </a:rPr>
              <a:t>Data layouts of some key tables would be available in the file below.</a:t>
            </a:r>
          </a:p>
          <a:p>
            <a:r>
              <a:rPr lang="en-GB" sz="1400" dirty="0"/>
              <a:t>          \\sanuk.santanderuk.corp\Abbey\Risk\Financial Crime\Financial Crime Analytics\Analysis\</a:t>
            </a:r>
            <a:r>
              <a:rPr lang="en-GB" sz="1400" dirty="0" err="1"/>
              <a:t>FinancialCrime</a:t>
            </a:r>
            <a:r>
              <a:rPr lang="en-GB" sz="1400" dirty="0"/>
              <a:t>\Data Dictionary\Data_Dictionary_KY.xlsx</a:t>
            </a:r>
          </a:p>
        </p:txBody>
      </p:sp>
    </p:spTree>
    <p:extLst>
      <p:ext uri="{BB962C8B-B14F-4D97-AF65-F5344CB8AC3E}">
        <p14:creationId xmlns:p14="http://schemas.microsoft.com/office/powerpoint/2010/main" val="21095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8F53-509E-4226-84CA-B061071AFBF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E44C784-B532-465D-9844-430A1153C4B2}"/>
              </a:ext>
            </a:extLst>
          </p:cNvPr>
          <p:cNvSpPr>
            <a:spLocks noGrp="1"/>
          </p:cNvSpPr>
          <p:nvPr>
            <p:ph idx="1"/>
          </p:nvPr>
        </p:nvSpPr>
        <p:spPr/>
        <p:txBody>
          <a:bodyPr/>
          <a:lstStyle/>
          <a:p>
            <a:endParaRPr lang="en-GB"/>
          </a:p>
        </p:txBody>
      </p:sp>
      <p:sp>
        <p:nvSpPr>
          <p:cNvPr id="4" name="Rectangle 3">
            <a:extLst>
              <a:ext uri="{FF2B5EF4-FFF2-40B4-BE49-F238E27FC236}">
                <a16:creationId xmlns:a16="http://schemas.microsoft.com/office/drawing/2014/main" id="{844FBE75-9A97-4405-BAA3-0AD8447A8BA9}"/>
              </a:ext>
            </a:extLst>
          </p:cNvPr>
          <p:cNvSpPr/>
          <p:nvPr/>
        </p:nvSpPr>
        <p:spPr>
          <a:xfrm>
            <a:off x="216816" y="124023"/>
            <a:ext cx="11346704" cy="649146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Financial Crim Data Flow in FCTP</a:t>
            </a:r>
          </a:p>
        </p:txBody>
      </p:sp>
      <p:sp>
        <p:nvSpPr>
          <p:cNvPr id="5" name="Rectangle 4">
            <a:extLst>
              <a:ext uri="{FF2B5EF4-FFF2-40B4-BE49-F238E27FC236}">
                <a16:creationId xmlns:a16="http://schemas.microsoft.com/office/drawing/2014/main" id="{89EC22E2-E13F-4795-B95D-AE9D539ADCCD}"/>
              </a:ext>
            </a:extLst>
          </p:cNvPr>
          <p:cNvSpPr/>
          <p:nvPr/>
        </p:nvSpPr>
        <p:spPr>
          <a:xfrm>
            <a:off x="1819375" y="730116"/>
            <a:ext cx="5024485" cy="47678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solidFill>
                  <a:schemeClr val="tx1"/>
                </a:solidFill>
              </a:rPr>
              <a:t>Data Lake</a:t>
            </a:r>
          </a:p>
        </p:txBody>
      </p:sp>
      <p:sp>
        <p:nvSpPr>
          <p:cNvPr id="6" name="Rounded Rectangle 5">
            <a:extLst>
              <a:ext uri="{FF2B5EF4-FFF2-40B4-BE49-F238E27FC236}">
                <a16:creationId xmlns:a16="http://schemas.microsoft.com/office/drawing/2014/main" id="{A0ABA762-E18B-4783-8A8D-6310F92C4EF2}"/>
              </a:ext>
            </a:extLst>
          </p:cNvPr>
          <p:cNvSpPr/>
          <p:nvPr/>
        </p:nvSpPr>
        <p:spPr>
          <a:xfrm>
            <a:off x="1878287" y="1060553"/>
            <a:ext cx="1129422" cy="4194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t>Data Area</a:t>
            </a:r>
          </a:p>
          <a:p>
            <a:pPr algn="ctr"/>
            <a:r>
              <a:rPr lang="en-GB" sz="1400" dirty="0"/>
              <a:t>(Parquet)</a:t>
            </a:r>
          </a:p>
        </p:txBody>
      </p:sp>
      <p:sp>
        <p:nvSpPr>
          <p:cNvPr id="7" name="Rounded Rectangle 7">
            <a:extLst>
              <a:ext uri="{FF2B5EF4-FFF2-40B4-BE49-F238E27FC236}">
                <a16:creationId xmlns:a16="http://schemas.microsoft.com/office/drawing/2014/main" id="{A22A564E-FC2A-41F6-9C8B-7641F6782105}"/>
              </a:ext>
            </a:extLst>
          </p:cNvPr>
          <p:cNvSpPr/>
          <p:nvPr/>
        </p:nvSpPr>
        <p:spPr>
          <a:xfrm>
            <a:off x="3260344" y="1589893"/>
            <a:ext cx="3416440" cy="1815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t>    FCTP      Data Hub</a:t>
            </a:r>
          </a:p>
        </p:txBody>
      </p:sp>
      <p:sp>
        <p:nvSpPr>
          <p:cNvPr id="8" name="Rectangle 7">
            <a:extLst>
              <a:ext uri="{FF2B5EF4-FFF2-40B4-BE49-F238E27FC236}">
                <a16:creationId xmlns:a16="http://schemas.microsoft.com/office/drawing/2014/main" id="{64EB5CA2-193E-4906-998D-14F785D4CABD}"/>
              </a:ext>
            </a:extLst>
          </p:cNvPr>
          <p:cNvSpPr/>
          <p:nvPr/>
        </p:nvSpPr>
        <p:spPr>
          <a:xfrm>
            <a:off x="294196" y="1119693"/>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BDP</a:t>
            </a:r>
            <a:endParaRPr lang="en-GB" sz="1200" dirty="0">
              <a:solidFill>
                <a:schemeClr val="tx1"/>
              </a:solidFill>
            </a:endParaRPr>
          </a:p>
        </p:txBody>
      </p:sp>
      <p:sp>
        <p:nvSpPr>
          <p:cNvPr id="9" name="Rectangle 8">
            <a:extLst>
              <a:ext uri="{FF2B5EF4-FFF2-40B4-BE49-F238E27FC236}">
                <a16:creationId xmlns:a16="http://schemas.microsoft.com/office/drawing/2014/main" id="{E71322CA-7AE4-4C15-A215-2D7263BBFCA0}"/>
              </a:ext>
            </a:extLst>
          </p:cNvPr>
          <p:cNvSpPr/>
          <p:nvPr/>
        </p:nvSpPr>
        <p:spPr>
          <a:xfrm>
            <a:off x="294195" y="1573776"/>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IFS /NetReveal</a:t>
            </a:r>
            <a:endParaRPr lang="en-GB" sz="1200" dirty="0">
              <a:solidFill>
                <a:schemeClr val="tx1"/>
              </a:solidFill>
            </a:endParaRPr>
          </a:p>
        </p:txBody>
      </p:sp>
      <p:sp>
        <p:nvSpPr>
          <p:cNvPr id="10" name="Rectangle 9">
            <a:extLst>
              <a:ext uri="{FF2B5EF4-FFF2-40B4-BE49-F238E27FC236}">
                <a16:creationId xmlns:a16="http://schemas.microsoft.com/office/drawing/2014/main" id="{510C4869-1EFA-4530-982D-7170CCAC96FA}"/>
              </a:ext>
            </a:extLst>
          </p:cNvPr>
          <p:cNvSpPr/>
          <p:nvPr/>
        </p:nvSpPr>
        <p:spPr>
          <a:xfrm>
            <a:off x="286176" y="4438038"/>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ANMF</a:t>
            </a:r>
            <a:endParaRPr lang="en-GB" sz="1200" dirty="0">
              <a:solidFill>
                <a:schemeClr val="tx1"/>
              </a:solidFill>
            </a:endParaRPr>
          </a:p>
        </p:txBody>
      </p:sp>
      <p:sp>
        <p:nvSpPr>
          <p:cNvPr id="11" name="Rectangle 10">
            <a:extLst>
              <a:ext uri="{FF2B5EF4-FFF2-40B4-BE49-F238E27FC236}">
                <a16:creationId xmlns:a16="http://schemas.microsoft.com/office/drawing/2014/main" id="{9145518D-F3A4-4C88-BC1B-B5A0D527AB75}"/>
              </a:ext>
            </a:extLst>
          </p:cNvPr>
          <p:cNvSpPr/>
          <p:nvPr/>
        </p:nvSpPr>
        <p:spPr>
          <a:xfrm>
            <a:off x="294195" y="2514863"/>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CENTRAC</a:t>
            </a:r>
            <a:endParaRPr lang="en-GB" sz="1200" dirty="0">
              <a:solidFill>
                <a:schemeClr val="tx1"/>
              </a:solidFill>
            </a:endParaRPr>
          </a:p>
        </p:txBody>
      </p:sp>
      <p:sp>
        <p:nvSpPr>
          <p:cNvPr id="12" name="Rectangle 11">
            <a:extLst>
              <a:ext uri="{FF2B5EF4-FFF2-40B4-BE49-F238E27FC236}">
                <a16:creationId xmlns:a16="http://schemas.microsoft.com/office/drawing/2014/main" id="{95C0BEA1-6856-41E9-9928-6020FFA7637E}"/>
              </a:ext>
            </a:extLst>
          </p:cNvPr>
          <p:cNvSpPr/>
          <p:nvPr/>
        </p:nvSpPr>
        <p:spPr>
          <a:xfrm>
            <a:off x="294195" y="3001867"/>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ICS</a:t>
            </a:r>
            <a:endParaRPr lang="en-GB" sz="1200" dirty="0">
              <a:solidFill>
                <a:schemeClr val="tx1"/>
              </a:solidFill>
            </a:endParaRPr>
          </a:p>
        </p:txBody>
      </p:sp>
      <p:sp>
        <p:nvSpPr>
          <p:cNvPr id="13" name="Rectangle 12">
            <a:extLst>
              <a:ext uri="{FF2B5EF4-FFF2-40B4-BE49-F238E27FC236}">
                <a16:creationId xmlns:a16="http://schemas.microsoft.com/office/drawing/2014/main" id="{7B7CDDEA-70DF-4128-8969-AA5544C6760D}"/>
              </a:ext>
            </a:extLst>
          </p:cNvPr>
          <p:cNvSpPr/>
          <p:nvPr/>
        </p:nvSpPr>
        <p:spPr>
          <a:xfrm>
            <a:off x="294195" y="3481111"/>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ALFA</a:t>
            </a:r>
            <a:endParaRPr lang="en-GB" sz="1200" dirty="0">
              <a:solidFill>
                <a:schemeClr val="tx1"/>
              </a:solidFill>
            </a:endParaRPr>
          </a:p>
        </p:txBody>
      </p:sp>
      <p:sp>
        <p:nvSpPr>
          <p:cNvPr id="14" name="Rectangle 13">
            <a:extLst>
              <a:ext uri="{FF2B5EF4-FFF2-40B4-BE49-F238E27FC236}">
                <a16:creationId xmlns:a16="http://schemas.microsoft.com/office/drawing/2014/main" id="{F1720A5E-D678-4E6F-AE81-5868D3A12157}"/>
              </a:ext>
            </a:extLst>
          </p:cNvPr>
          <p:cNvSpPr/>
          <p:nvPr/>
        </p:nvSpPr>
        <p:spPr>
          <a:xfrm>
            <a:off x="294195" y="3960355"/>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UFSS</a:t>
            </a:r>
            <a:endParaRPr lang="en-GB" sz="1200" dirty="0">
              <a:solidFill>
                <a:schemeClr val="tx1"/>
              </a:solidFill>
            </a:endParaRPr>
          </a:p>
        </p:txBody>
      </p:sp>
      <p:sp>
        <p:nvSpPr>
          <p:cNvPr id="15" name="Rectangle 14">
            <a:extLst>
              <a:ext uri="{FF2B5EF4-FFF2-40B4-BE49-F238E27FC236}">
                <a16:creationId xmlns:a16="http://schemas.microsoft.com/office/drawing/2014/main" id="{5FAE93D7-41AB-4B6F-A1E0-5F194735F4F2}"/>
              </a:ext>
            </a:extLst>
          </p:cNvPr>
          <p:cNvSpPr/>
          <p:nvPr/>
        </p:nvSpPr>
        <p:spPr>
          <a:xfrm>
            <a:off x="301993" y="2042895"/>
            <a:ext cx="1202701" cy="350389"/>
          </a:xfrm>
          <a:prstGeom prst="rect">
            <a:avLst/>
          </a:prstGeom>
          <a:solidFill>
            <a:srgbClr val="FC9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SAS</a:t>
            </a:r>
            <a:endParaRPr lang="en-GB" sz="1200" dirty="0">
              <a:solidFill>
                <a:schemeClr val="tx1"/>
              </a:solidFill>
            </a:endParaRPr>
          </a:p>
        </p:txBody>
      </p:sp>
      <p:sp>
        <p:nvSpPr>
          <p:cNvPr id="16" name="Rectangle 15">
            <a:extLst>
              <a:ext uri="{FF2B5EF4-FFF2-40B4-BE49-F238E27FC236}">
                <a16:creationId xmlns:a16="http://schemas.microsoft.com/office/drawing/2014/main" id="{01A055C3-1BAD-494C-AEE4-3F0A0001D133}"/>
              </a:ext>
            </a:extLst>
          </p:cNvPr>
          <p:cNvSpPr/>
          <p:nvPr/>
        </p:nvSpPr>
        <p:spPr>
          <a:xfrm>
            <a:off x="289489" y="4904292"/>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Others</a:t>
            </a:r>
            <a:endParaRPr lang="en-GB" sz="1200" dirty="0">
              <a:solidFill>
                <a:schemeClr val="tx1"/>
              </a:solidFill>
            </a:endParaRPr>
          </a:p>
        </p:txBody>
      </p:sp>
      <p:sp>
        <p:nvSpPr>
          <p:cNvPr id="17" name="TextBox 16">
            <a:extLst>
              <a:ext uri="{FF2B5EF4-FFF2-40B4-BE49-F238E27FC236}">
                <a16:creationId xmlns:a16="http://schemas.microsoft.com/office/drawing/2014/main" id="{F1F64BEE-C773-4E15-9FBB-C1E2C81CB0B7}"/>
              </a:ext>
            </a:extLst>
          </p:cNvPr>
          <p:cNvSpPr txBox="1"/>
          <p:nvPr/>
        </p:nvSpPr>
        <p:spPr>
          <a:xfrm>
            <a:off x="216810" y="730116"/>
            <a:ext cx="1475295" cy="307777"/>
          </a:xfrm>
          <a:prstGeom prst="rect">
            <a:avLst/>
          </a:prstGeom>
          <a:noFill/>
        </p:spPr>
        <p:txBody>
          <a:bodyPr wrap="square" rtlCol="0">
            <a:spAutoFit/>
          </a:bodyPr>
          <a:lstStyle/>
          <a:p>
            <a:pPr algn="ctr"/>
            <a:r>
              <a:rPr lang="en-GB" sz="1400" dirty="0"/>
              <a:t>Source Systems</a:t>
            </a:r>
          </a:p>
        </p:txBody>
      </p:sp>
      <p:sp>
        <p:nvSpPr>
          <p:cNvPr id="18" name="Down Arrow 19">
            <a:extLst>
              <a:ext uri="{FF2B5EF4-FFF2-40B4-BE49-F238E27FC236}">
                <a16:creationId xmlns:a16="http://schemas.microsoft.com/office/drawing/2014/main" id="{925007E8-1BE7-4D4F-BA3D-A73858311F72}"/>
              </a:ext>
            </a:extLst>
          </p:cNvPr>
          <p:cNvSpPr/>
          <p:nvPr/>
        </p:nvSpPr>
        <p:spPr>
          <a:xfrm rot="5400000">
            <a:off x="1393351" y="1645194"/>
            <a:ext cx="545184" cy="3676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own Arrow 20">
            <a:extLst>
              <a:ext uri="{FF2B5EF4-FFF2-40B4-BE49-F238E27FC236}">
                <a16:creationId xmlns:a16="http://schemas.microsoft.com/office/drawing/2014/main" id="{0DBB6E79-C7B6-46A6-BCB4-7722A04C533E}"/>
              </a:ext>
            </a:extLst>
          </p:cNvPr>
          <p:cNvSpPr/>
          <p:nvPr/>
        </p:nvSpPr>
        <p:spPr>
          <a:xfrm rot="16200000">
            <a:off x="1373563" y="3743975"/>
            <a:ext cx="545184" cy="3676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56C37C2D-44FB-42B0-A097-85EB47B260B5}"/>
              </a:ext>
            </a:extLst>
          </p:cNvPr>
          <p:cNvGrpSpPr/>
          <p:nvPr/>
        </p:nvGrpSpPr>
        <p:grpSpPr>
          <a:xfrm>
            <a:off x="3304085" y="3497471"/>
            <a:ext cx="3339855" cy="1429073"/>
            <a:chOff x="3304085" y="3252248"/>
            <a:chExt cx="1713579" cy="1821503"/>
          </a:xfrm>
        </p:grpSpPr>
        <p:sp>
          <p:nvSpPr>
            <p:cNvPr id="21" name="Rounded Rectangle 8">
              <a:extLst>
                <a:ext uri="{FF2B5EF4-FFF2-40B4-BE49-F238E27FC236}">
                  <a16:creationId xmlns:a16="http://schemas.microsoft.com/office/drawing/2014/main" id="{4FFF17BA-85FC-44D7-AEE7-18BDAB7BAC4A}"/>
                </a:ext>
              </a:extLst>
            </p:cNvPr>
            <p:cNvSpPr/>
            <p:nvPr/>
          </p:nvSpPr>
          <p:spPr>
            <a:xfrm>
              <a:off x="3304085" y="3252248"/>
              <a:ext cx="1713579" cy="182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t>Core Structural</a:t>
              </a:r>
            </a:p>
          </p:txBody>
        </p:sp>
        <p:sp>
          <p:nvSpPr>
            <p:cNvPr id="22" name="Rectangle 21">
              <a:extLst>
                <a:ext uri="{FF2B5EF4-FFF2-40B4-BE49-F238E27FC236}">
                  <a16:creationId xmlns:a16="http://schemas.microsoft.com/office/drawing/2014/main" id="{CC7ED799-1BD5-4678-94AA-D1BF132135F8}"/>
                </a:ext>
              </a:extLst>
            </p:cNvPr>
            <p:cNvSpPr/>
            <p:nvPr/>
          </p:nvSpPr>
          <p:spPr>
            <a:xfrm>
              <a:off x="3376911" y="3652959"/>
              <a:ext cx="757564"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Customers</a:t>
              </a:r>
            </a:p>
          </p:txBody>
        </p:sp>
        <p:sp>
          <p:nvSpPr>
            <p:cNvPr id="23" name="Rectangle 22">
              <a:extLst>
                <a:ext uri="{FF2B5EF4-FFF2-40B4-BE49-F238E27FC236}">
                  <a16:creationId xmlns:a16="http://schemas.microsoft.com/office/drawing/2014/main" id="{6A28815F-E360-4AAB-A5E6-60D3F74C0C0E}"/>
                </a:ext>
              </a:extLst>
            </p:cNvPr>
            <p:cNvSpPr/>
            <p:nvPr/>
          </p:nvSpPr>
          <p:spPr>
            <a:xfrm>
              <a:off x="3371567" y="4121233"/>
              <a:ext cx="758439"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Contracts</a:t>
              </a:r>
            </a:p>
          </p:txBody>
        </p:sp>
        <p:sp>
          <p:nvSpPr>
            <p:cNvPr id="24" name="Rectangle 23">
              <a:extLst>
                <a:ext uri="{FF2B5EF4-FFF2-40B4-BE49-F238E27FC236}">
                  <a16:creationId xmlns:a16="http://schemas.microsoft.com/office/drawing/2014/main" id="{FF79BD2C-3628-4D16-B382-E6D936F67C22}"/>
                </a:ext>
              </a:extLst>
            </p:cNvPr>
            <p:cNvSpPr/>
            <p:nvPr/>
          </p:nvSpPr>
          <p:spPr>
            <a:xfrm>
              <a:off x="3371567" y="4577324"/>
              <a:ext cx="758439"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Relationships</a:t>
              </a:r>
            </a:p>
          </p:txBody>
        </p:sp>
      </p:grpSp>
      <p:sp>
        <p:nvSpPr>
          <p:cNvPr id="25" name="Down Arrow 25">
            <a:extLst>
              <a:ext uri="{FF2B5EF4-FFF2-40B4-BE49-F238E27FC236}">
                <a16:creationId xmlns:a16="http://schemas.microsoft.com/office/drawing/2014/main" id="{EF90BCAB-D22D-4B2D-9527-3F61A91CA45B}"/>
              </a:ext>
            </a:extLst>
          </p:cNvPr>
          <p:cNvSpPr/>
          <p:nvPr/>
        </p:nvSpPr>
        <p:spPr>
          <a:xfrm rot="16200000">
            <a:off x="2847676" y="2202145"/>
            <a:ext cx="545184" cy="3676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Down Arrow 26">
            <a:extLst>
              <a:ext uri="{FF2B5EF4-FFF2-40B4-BE49-F238E27FC236}">
                <a16:creationId xmlns:a16="http://schemas.microsoft.com/office/drawing/2014/main" id="{C8D87CF7-1E22-40A5-9D69-AAC735AE31F8}"/>
              </a:ext>
            </a:extLst>
          </p:cNvPr>
          <p:cNvSpPr/>
          <p:nvPr/>
        </p:nvSpPr>
        <p:spPr>
          <a:xfrm rot="10800000">
            <a:off x="3911684" y="3285106"/>
            <a:ext cx="545184" cy="3676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44767B07-CB7A-4D5F-B442-A385ADD852A1}"/>
              </a:ext>
            </a:extLst>
          </p:cNvPr>
          <p:cNvSpPr/>
          <p:nvPr/>
        </p:nvSpPr>
        <p:spPr>
          <a:xfrm>
            <a:off x="5282008" y="1956384"/>
            <a:ext cx="1209591" cy="132853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Appian FCOD Data</a:t>
            </a:r>
            <a:endParaRPr lang="en-GB" sz="1200" dirty="0">
              <a:solidFill>
                <a:schemeClr val="tx1"/>
              </a:solidFill>
            </a:endParaRPr>
          </a:p>
        </p:txBody>
      </p:sp>
      <p:sp>
        <p:nvSpPr>
          <p:cNvPr id="28" name="Rectangle 27">
            <a:extLst>
              <a:ext uri="{FF2B5EF4-FFF2-40B4-BE49-F238E27FC236}">
                <a16:creationId xmlns:a16="http://schemas.microsoft.com/office/drawing/2014/main" id="{F0C3F805-86F8-4F48-AF64-1A5587B825B1}"/>
              </a:ext>
            </a:extLst>
          </p:cNvPr>
          <p:cNvSpPr/>
          <p:nvPr/>
        </p:nvSpPr>
        <p:spPr>
          <a:xfrm>
            <a:off x="1929243" y="1712610"/>
            <a:ext cx="962344"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Extractor</a:t>
            </a:r>
          </a:p>
        </p:txBody>
      </p:sp>
      <p:sp>
        <p:nvSpPr>
          <p:cNvPr id="29" name="Rectangle 28">
            <a:extLst>
              <a:ext uri="{FF2B5EF4-FFF2-40B4-BE49-F238E27FC236}">
                <a16:creationId xmlns:a16="http://schemas.microsoft.com/office/drawing/2014/main" id="{C6208D86-50D3-4309-8C78-59739562CB74}"/>
              </a:ext>
            </a:extLst>
          </p:cNvPr>
          <p:cNvSpPr/>
          <p:nvPr/>
        </p:nvSpPr>
        <p:spPr>
          <a:xfrm>
            <a:off x="1943444" y="2227576"/>
            <a:ext cx="962344"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Others</a:t>
            </a:r>
            <a:endParaRPr lang="en-GB" sz="1200" dirty="0">
              <a:solidFill>
                <a:schemeClr val="tx1"/>
              </a:solidFill>
            </a:endParaRPr>
          </a:p>
        </p:txBody>
      </p:sp>
      <p:sp>
        <p:nvSpPr>
          <p:cNvPr id="30" name="Rectangle 29">
            <a:extLst>
              <a:ext uri="{FF2B5EF4-FFF2-40B4-BE49-F238E27FC236}">
                <a16:creationId xmlns:a16="http://schemas.microsoft.com/office/drawing/2014/main" id="{BB15B297-7CC1-404B-A4C5-8C554B091715}"/>
              </a:ext>
            </a:extLst>
          </p:cNvPr>
          <p:cNvSpPr/>
          <p:nvPr/>
        </p:nvSpPr>
        <p:spPr>
          <a:xfrm>
            <a:off x="1943444" y="2742542"/>
            <a:ext cx="962344"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Others</a:t>
            </a:r>
            <a:endParaRPr lang="en-GB" sz="1200" dirty="0">
              <a:solidFill>
                <a:schemeClr val="tx1"/>
              </a:solidFill>
            </a:endParaRPr>
          </a:p>
        </p:txBody>
      </p:sp>
      <p:sp>
        <p:nvSpPr>
          <p:cNvPr id="31" name="Rectangle 30">
            <a:extLst>
              <a:ext uri="{FF2B5EF4-FFF2-40B4-BE49-F238E27FC236}">
                <a16:creationId xmlns:a16="http://schemas.microsoft.com/office/drawing/2014/main" id="{654C3EAE-E462-4A78-8304-C68E11A828B8}"/>
              </a:ext>
            </a:extLst>
          </p:cNvPr>
          <p:cNvSpPr/>
          <p:nvPr/>
        </p:nvSpPr>
        <p:spPr>
          <a:xfrm>
            <a:off x="1943444" y="3257508"/>
            <a:ext cx="962344"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Others</a:t>
            </a:r>
            <a:endParaRPr lang="en-GB" sz="1200" dirty="0">
              <a:solidFill>
                <a:schemeClr val="tx1"/>
              </a:solidFill>
            </a:endParaRPr>
          </a:p>
        </p:txBody>
      </p:sp>
      <p:sp>
        <p:nvSpPr>
          <p:cNvPr id="32" name="Rectangle 31">
            <a:extLst>
              <a:ext uri="{FF2B5EF4-FFF2-40B4-BE49-F238E27FC236}">
                <a16:creationId xmlns:a16="http://schemas.microsoft.com/office/drawing/2014/main" id="{3E1853F3-C970-46BF-8DCC-5D735B192F4F}"/>
              </a:ext>
            </a:extLst>
          </p:cNvPr>
          <p:cNvSpPr/>
          <p:nvPr/>
        </p:nvSpPr>
        <p:spPr>
          <a:xfrm>
            <a:off x="1943444" y="3772474"/>
            <a:ext cx="962344"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Others</a:t>
            </a:r>
            <a:endParaRPr lang="en-GB" sz="1200" dirty="0">
              <a:solidFill>
                <a:schemeClr val="tx1"/>
              </a:solidFill>
            </a:endParaRPr>
          </a:p>
        </p:txBody>
      </p:sp>
      <p:sp>
        <p:nvSpPr>
          <p:cNvPr id="33" name="Rectangle 32">
            <a:extLst>
              <a:ext uri="{FF2B5EF4-FFF2-40B4-BE49-F238E27FC236}">
                <a16:creationId xmlns:a16="http://schemas.microsoft.com/office/drawing/2014/main" id="{C4EAFBD0-8140-4351-9670-802B8809DFA3}"/>
              </a:ext>
            </a:extLst>
          </p:cNvPr>
          <p:cNvSpPr/>
          <p:nvPr/>
        </p:nvSpPr>
        <p:spPr>
          <a:xfrm>
            <a:off x="1943444" y="4287440"/>
            <a:ext cx="962344"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Others</a:t>
            </a:r>
            <a:endParaRPr lang="en-GB" sz="1200" dirty="0">
              <a:solidFill>
                <a:schemeClr val="tx1"/>
              </a:solidFill>
            </a:endParaRPr>
          </a:p>
        </p:txBody>
      </p:sp>
      <p:sp>
        <p:nvSpPr>
          <p:cNvPr id="34" name="Down Arrow 40">
            <a:extLst>
              <a:ext uri="{FF2B5EF4-FFF2-40B4-BE49-F238E27FC236}">
                <a16:creationId xmlns:a16="http://schemas.microsoft.com/office/drawing/2014/main" id="{4318BF24-C5B0-40A8-B395-EE3FEFE5BE84}"/>
              </a:ext>
            </a:extLst>
          </p:cNvPr>
          <p:cNvSpPr/>
          <p:nvPr/>
        </p:nvSpPr>
        <p:spPr>
          <a:xfrm rot="10800000">
            <a:off x="5265264" y="3285106"/>
            <a:ext cx="545184" cy="3676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Down Arrow 41">
            <a:extLst>
              <a:ext uri="{FF2B5EF4-FFF2-40B4-BE49-F238E27FC236}">
                <a16:creationId xmlns:a16="http://schemas.microsoft.com/office/drawing/2014/main" id="{B9AC54BB-33AD-49C0-8E51-5D9A6C77722E}"/>
              </a:ext>
            </a:extLst>
          </p:cNvPr>
          <p:cNvSpPr/>
          <p:nvPr/>
        </p:nvSpPr>
        <p:spPr>
          <a:xfrm>
            <a:off x="5913217" y="3285107"/>
            <a:ext cx="545184" cy="3676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B9E3689-2A75-403B-B2C9-0121A593F400}"/>
              </a:ext>
            </a:extLst>
          </p:cNvPr>
          <p:cNvSpPr/>
          <p:nvPr/>
        </p:nvSpPr>
        <p:spPr>
          <a:xfrm>
            <a:off x="3326155" y="1900531"/>
            <a:ext cx="1024560" cy="141133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400" dirty="0">
              <a:solidFill>
                <a:schemeClr val="tx1"/>
              </a:solidFill>
            </a:endParaRPr>
          </a:p>
          <a:p>
            <a:pPr algn="ctr"/>
            <a:endParaRPr lang="en-GB" sz="1400" dirty="0">
              <a:solidFill>
                <a:schemeClr val="tx1"/>
              </a:solidFill>
            </a:endParaRPr>
          </a:p>
          <a:p>
            <a:pPr algn="ctr"/>
            <a:r>
              <a:rPr lang="en-GB" sz="1400" dirty="0">
                <a:solidFill>
                  <a:schemeClr val="tx1"/>
                </a:solidFill>
              </a:rPr>
              <a:t>NetReveal Data</a:t>
            </a:r>
            <a:endParaRPr lang="en-GB" sz="1200" dirty="0">
              <a:solidFill>
                <a:schemeClr val="tx1"/>
              </a:solidFill>
            </a:endParaRPr>
          </a:p>
        </p:txBody>
      </p:sp>
      <p:sp>
        <p:nvSpPr>
          <p:cNvPr id="37" name="Down Arrow 48">
            <a:extLst>
              <a:ext uri="{FF2B5EF4-FFF2-40B4-BE49-F238E27FC236}">
                <a16:creationId xmlns:a16="http://schemas.microsoft.com/office/drawing/2014/main" id="{E95B0F5A-FFA2-4BE4-B30F-A9C67C00CCB3}"/>
              </a:ext>
            </a:extLst>
          </p:cNvPr>
          <p:cNvSpPr/>
          <p:nvPr/>
        </p:nvSpPr>
        <p:spPr>
          <a:xfrm rot="10800000">
            <a:off x="4713425" y="1465012"/>
            <a:ext cx="369213" cy="2064863"/>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Down Arrow 49">
            <a:extLst>
              <a:ext uri="{FF2B5EF4-FFF2-40B4-BE49-F238E27FC236}">
                <a16:creationId xmlns:a16="http://schemas.microsoft.com/office/drawing/2014/main" id="{2F134688-475A-4D1B-A3FB-808DA49BCCF7}"/>
              </a:ext>
            </a:extLst>
          </p:cNvPr>
          <p:cNvSpPr/>
          <p:nvPr/>
        </p:nvSpPr>
        <p:spPr>
          <a:xfrm rot="16200000">
            <a:off x="4646984" y="2051989"/>
            <a:ext cx="347808" cy="9222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53E412E8-7E34-442F-AE77-89081B19A4C1}"/>
              </a:ext>
            </a:extLst>
          </p:cNvPr>
          <p:cNvSpPr/>
          <p:nvPr/>
        </p:nvSpPr>
        <p:spPr>
          <a:xfrm>
            <a:off x="6830568" y="1476495"/>
            <a:ext cx="3060855" cy="402144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solidFill>
                  <a:schemeClr val="tx1"/>
                </a:solidFill>
              </a:rPr>
              <a:t>SAS</a:t>
            </a:r>
          </a:p>
        </p:txBody>
      </p:sp>
      <p:sp>
        <p:nvSpPr>
          <p:cNvPr id="40" name="Rounded Rectangle 51">
            <a:extLst>
              <a:ext uri="{FF2B5EF4-FFF2-40B4-BE49-F238E27FC236}">
                <a16:creationId xmlns:a16="http://schemas.microsoft.com/office/drawing/2014/main" id="{7AE202FF-3EF1-4FBD-A858-349DA4EB337F}"/>
              </a:ext>
            </a:extLst>
          </p:cNvPr>
          <p:cNvSpPr/>
          <p:nvPr/>
        </p:nvSpPr>
        <p:spPr>
          <a:xfrm>
            <a:off x="10061695" y="1816644"/>
            <a:ext cx="1267048" cy="200663"/>
          </a:xfrm>
          <a:prstGeom prst="roundRect">
            <a:avLst/>
          </a:prstGeom>
          <a:solidFill>
            <a:srgbClr val="EC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Visual Analytics</a:t>
            </a:r>
          </a:p>
        </p:txBody>
      </p:sp>
      <p:sp>
        <p:nvSpPr>
          <p:cNvPr id="41" name="Rounded Rectangle 52">
            <a:extLst>
              <a:ext uri="{FF2B5EF4-FFF2-40B4-BE49-F238E27FC236}">
                <a16:creationId xmlns:a16="http://schemas.microsoft.com/office/drawing/2014/main" id="{C50D17F8-B74D-4658-BB6A-E11665DB47A6}"/>
              </a:ext>
            </a:extLst>
          </p:cNvPr>
          <p:cNvSpPr/>
          <p:nvPr/>
        </p:nvSpPr>
        <p:spPr>
          <a:xfrm>
            <a:off x="10071310" y="3674151"/>
            <a:ext cx="1267048" cy="200663"/>
          </a:xfrm>
          <a:prstGeom prst="roundRect">
            <a:avLst/>
          </a:prstGeom>
          <a:solidFill>
            <a:srgbClr val="EC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Enterprise Guide</a:t>
            </a:r>
          </a:p>
        </p:txBody>
      </p:sp>
      <p:sp>
        <p:nvSpPr>
          <p:cNvPr id="42" name="Rounded Rectangle 53">
            <a:extLst>
              <a:ext uri="{FF2B5EF4-FFF2-40B4-BE49-F238E27FC236}">
                <a16:creationId xmlns:a16="http://schemas.microsoft.com/office/drawing/2014/main" id="{263A94A9-8919-4E8A-B551-10CA7E740CAE}"/>
              </a:ext>
            </a:extLst>
          </p:cNvPr>
          <p:cNvSpPr/>
          <p:nvPr/>
        </p:nvSpPr>
        <p:spPr>
          <a:xfrm>
            <a:off x="10071310" y="2167859"/>
            <a:ext cx="1267048" cy="200663"/>
          </a:xfrm>
          <a:prstGeom prst="roundRect">
            <a:avLst/>
          </a:prstGeom>
          <a:solidFill>
            <a:srgbClr val="EC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MS Add-In</a:t>
            </a:r>
          </a:p>
        </p:txBody>
      </p:sp>
      <p:sp>
        <p:nvSpPr>
          <p:cNvPr id="43" name="Rounded Rectangle 54">
            <a:extLst>
              <a:ext uri="{FF2B5EF4-FFF2-40B4-BE49-F238E27FC236}">
                <a16:creationId xmlns:a16="http://schemas.microsoft.com/office/drawing/2014/main" id="{3243DE4B-3F0A-4883-ADAD-781DE889F6EA}"/>
              </a:ext>
            </a:extLst>
          </p:cNvPr>
          <p:cNvSpPr/>
          <p:nvPr/>
        </p:nvSpPr>
        <p:spPr>
          <a:xfrm>
            <a:off x="10071310" y="4696759"/>
            <a:ext cx="1267048" cy="200663"/>
          </a:xfrm>
          <a:prstGeom prst="roundRect">
            <a:avLst/>
          </a:prstGeom>
          <a:solidFill>
            <a:srgbClr val="EC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Enterprise Miner</a:t>
            </a:r>
          </a:p>
        </p:txBody>
      </p:sp>
      <p:sp>
        <p:nvSpPr>
          <p:cNvPr id="44" name="Rectangle 43">
            <a:extLst>
              <a:ext uri="{FF2B5EF4-FFF2-40B4-BE49-F238E27FC236}">
                <a16:creationId xmlns:a16="http://schemas.microsoft.com/office/drawing/2014/main" id="{29D0142D-CE7C-42C7-BB04-72D320862352}"/>
              </a:ext>
            </a:extLst>
          </p:cNvPr>
          <p:cNvSpPr/>
          <p:nvPr/>
        </p:nvSpPr>
        <p:spPr>
          <a:xfrm>
            <a:off x="9966420" y="2857461"/>
            <a:ext cx="1476828" cy="1074133"/>
          </a:xfrm>
          <a:prstGeom prst="rect">
            <a:avLst/>
          </a:prstGeom>
          <a:noFill/>
          <a:ln>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Analysts</a:t>
            </a:r>
          </a:p>
        </p:txBody>
      </p:sp>
      <p:sp>
        <p:nvSpPr>
          <p:cNvPr id="45" name="Rectangle 44">
            <a:extLst>
              <a:ext uri="{FF2B5EF4-FFF2-40B4-BE49-F238E27FC236}">
                <a16:creationId xmlns:a16="http://schemas.microsoft.com/office/drawing/2014/main" id="{E2470B0D-E00E-443A-9851-6F4C99BD63CF}"/>
              </a:ext>
            </a:extLst>
          </p:cNvPr>
          <p:cNvSpPr/>
          <p:nvPr/>
        </p:nvSpPr>
        <p:spPr>
          <a:xfrm>
            <a:off x="9966420" y="4114650"/>
            <a:ext cx="1476828" cy="1193820"/>
          </a:xfrm>
          <a:prstGeom prst="rect">
            <a:avLst/>
          </a:prstGeom>
          <a:noFill/>
          <a:ln>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Modellers</a:t>
            </a:r>
          </a:p>
        </p:txBody>
      </p:sp>
      <p:sp>
        <p:nvSpPr>
          <p:cNvPr id="46" name="Rectangle 45">
            <a:extLst>
              <a:ext uri="{FF2B5EF4-FFF2-40B4-BE49-F238E27FC236}">
                <a16:creationId xmlns:a16="http://schemas.microsoft.com/office/drawing/2014/main" id="{AD85F91E-DEEE-420C-B4C7-F2165C62E15F}"/>
              </a:ext>
            </a:extLst>
          </p:cNvPr>
          <p:cNvSpPr/>
          <p:nvPr/>
        </p:nvSpPr>
        <p:spPr>
          <a:xfrm>
            <a:off x="9966420" y="1556424"/>
            <a:ext cx="1476828" cy="1064378"/>
          </a:xfrm>
          <a:prstGeom prst="rect">
            <a:avLst/>
          </a:prstGeom>
          <a:noFill/>
          <a:ln>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non-SAS</a:t>
            </a:r>
          </a:p>
        </p:txBody>
      </p:sp>
      <p:sp>
        <p:nvSpPr>
          <p:cNvPr id="47" name="Rounded Rectangle 66">
            <a:extLst>
              <a:ext uri="{FF2B5EF4-FFF2-40B4-BE49-F238E27FC236}">
                <a16:creationId xmlns:a16="http://schemas.microsoft.com/office/drawing/2014/main" id="{AD60C695-7396-478C-BA1F-F5E1CC869652}"/>
              </a:ext>
            </a:extLst>
          </p:cNvPr>
          <p:cNvSpPr/>
          <p:nvPr/>
        </p:nvSpPr>
        <p:spPr>
          <a:xfrm>
            <a:off x="10071310" y="4989879"/>
            <a:ext cx="1267048" cy="200663"/>
          </a:xfrm>
          <a:prstGeom prst="roundRect">
            <a:avLst/>
          </a:prstGeom>
          <a:solidFill>
            <a:srgbClr val="EC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Model Manager</a:t>
            </a:r>
          </a:p>
        </p:txBody>
      </p:sp>
      <p:sp>
        <p:nvSpPr>
          <p:cNvPr id="48" name="Rounded Rectangle 67">
            <a:extLst>
              <a:ext uri="{FF2B5EF4-FFF2-40B4-BE49-F238E27FC236}">
                <a16:creationId xmlns:a16="http://schemas.microsoft.com/office/drawing/2014/main" id="{605D0429-F2EF-489F-A377-D938BFE80879}"/>
              </a:ext>
            </a:extLst>
          </p:cNvPr>
          <p:cNvSpPr/>
          <p:nvPr/>
        </p:nvSpPr>
        <p:spPr>
          <a:xfrm>
            <a:off x="10061695" y="3141661"/>
            <a:ext cx="1267048" cy="200663"/>
          </a:xfrm>
          <a:prstGeom prst="roundRect">
            <a:avLst/>
          </a:prstGeom>
          <a:solidFill>
            <a:srgbClr val="EC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Visual Analytics</a:t>
            </a:r>
          </a:p>
        </p:txBody>
      </p:sp>
      <p:sp>
        <p:nvSpPr>
          <p:cNvPr id="49" name="Rounded Rectangle 79">
            <a:extLst>
              <a:ext uri="{FF2B5EF4-FFF2-40B4-BE49-F238E27FC236}">
                <a16:creationId xmlns:a16="http://schemas.microsoft.com/office/drawing/2014/main" id="{C860B864-3354-4D35-BC19-54683FFF7D08}"/>
              </a:ext>
            </a:extLst>
          </p:cNvPr>
          <p:cNvSpPr/>
          <p:nvPr/>
        </p:nvSpPr>
        <p:spPr>
          <a:xfrm>
            <a:off x="10071310" y="3402990"/>
            <a:ext cx="1267048" cy="200663"/>
          </a:xfrm>
          <a:prstGeom prst="roundRect">
            <a:avLst/>
          </a:prstGeom>
          <a:solidFill>
            <a:srgbClr val="EC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MS Add-In</a:t>
            </a:r>
          </a:p>
        </p:txBody>
      </p:sp>
      <p:sp>
        <p:nvSpPr>
          <p:cNvPr id="50" name="Rounded Rectangle 82">
            <a:extLst>
              <a:ext uri="{FF2B5EF4-FFF2-40B4-BE49-F238E27FC236}">
                <a16:creationId xmlns:a16="http://schemas.microsoft.com/office/drawing/2014/main" id="{7B5A6B2F-AFC5-4559-9FC8-427DDAB52966}"/>
              </a:ext>
            </a:extLst>
          </p:cNvPr>
          <p:cNvSpPr/>
          <p:nvPr/>
        </p:nvSpPr>
        <p:spPr>
          <a:xfrm>
            <a:off x="10071310" y="4403638"/>
            <a:ext cx="1267048" cy="200663"/>
          </a:xfrm>
          <a:prstGeom prst="roundRect">
            <a:avLst/>
          </a:prstGeom>
          <a:solidFill>
            <a:srgbClr val="EC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Visual Statistics</a:t>
            </a:r>
          </a:p>
        </p:txBody>
      </p:sp>
      <p:sp>
        <p:nvSpPr>
          <p:cNvPr id="51" name="Rounded Rectangle 84">
            <a:extLst>
              <a:ext uri="{FF2B5EF4-FFF2-40B4-BE49-F238E27FC236}">
                <a16:creationId xmlns:a16="http://schemas.microsoft.com/office/drawing/2014/main" id="{63D88E19-3E88-455C-9FA6-3EDAD77530AA}"/>
              </a:ext>
            </a:extLst>
          </p:cNvPr>
          <p:cNvSpPr/>
          <p:nvPr/>
        </p:nvSpPr>
        <p:spPr>
          <a:xfrm>
            <a:off x="7296442" y="3647983"/>
            <a:ext cx="967078" cy="1221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LASR Data</a:t>
            </a:r>
          </a:p>
        </p:txBody>
      </p:sp>
      <p:sp>
        <p:nvSpPr>
          <p:cNvPr id="52" name="Rounded Rectangle 85">
            <a:extLst>
              <a:ext uri="{FF2B5EF4-FFF2-40B4-BE49-F238E27FC236}">
                <a16:creationId xmlns:a16="http://schemas.microsoft.com/office/drawing/2014/main" id="{95450525-BD08-4231-A2C4-8947E858F4CE}"/>
              </a:ext>
            </a:extLst>
          </p:cNvPr>
          <p:cNvSpPr/>
          <p:nvPr/>
        </p:nvSpPr>
        <p:spPr>
          <a:xfrm>
            <a:off x="7201222" y="1802697"/>
            <a:ext cx="2339547" cy="1483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dirty="0"/>
          </a:p>
          <a:p>
            <a:pPr algn="ctr"/>
            <a:endParaRPr lang="en-GB" sz="1200" dirty="0"/>
          </a:p>
          <a:p>
            <a:pPr algn="ctr"/>
            <a:endParaRPr lang="en-GB" sz="1200" dirty="0"/>
          </a:p>
          <a:p>
            <a:pPr algn="ctr"/>
            <a:r>
              <a:rPr lang="en-GB" sz="1200" dirty="0"/>
              <a:t>Core SAS Data</a:t>
            </a:r>
          </a:p>
        </p:txBody>
      </p:sp>
      <p:sp>
        <p:nvSpPr>
          <p:cNvPr id="53" name="Rectangle 52">
            <a:extLst>
              <a:ext uri="{FF2B5EF4-FFF2-40B4-BE49-F238E27FC236}">
                <a16:creationId xmlns:a16="http://schemas.microsoft.com/office/drawing/2014/main" id="{4AB77188-A14F-4E39-B50F-1D5347DBC0BA}"/>
              </a:ext>
            </a:extLst>
          </p:cNvPr>
          <p:cNvSpPr/>
          <p:nvPr/>
        </p:nvSpPr>
        <p:spPr>
          <a:xfrm>
            <a:off x="7011593" y="979393"/>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External Data</a:t>
            </a:r>
            <a:endParaRPr lang="en-GB" sz="1200" dirty="0">
              <a:solidFill>
                <a:schemeClr val="tx1"/>
              </a:solidFill>
            </a:endParaRPr>
          </a:p>
        </p:txBody>
      </p:sp>
      <p:sp>
        <p:nvSpPr>
          <p:cNvPr id="54" name="Down Arrow 91">
            <a:extLst>
              <a:ext uri="{FF2B5EF4-FFF2-40B4-BE49-F238E27FC236}">
                <a16:creationId xmlns:a16="http://schemas.microsoft.com/office/drawing/2014/main" id="{39219515-EDCF-4C28-8108-502AB25BF94E}"/>
              </a:ext>
            </a:extLst>
          </p:cNvPr>
          <p:cNvSpPr/>
          <p:nvPr/>
        </p:nvSpPr>
        <p:spPr>
          <a:xfrm>
            <a:off x="7340351" y="1288500"/>
            <a:ext cx="545184" cy="22491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93">
            <a:extLst>
              <a:ext uri="{FF2B5EF4-FFF2-40B4-BE49-F238E27FC236}">
                <a16:creationId xmlns:a16="http://schemas.microsoft.com/office/drawing/2014/main" id="{25CF3E39-1F6B-4B8B-9761-4CCBD1E21FD1}"/>
              </a:ext>
            </a:extLst>
          </p:cNvPr>
          <p:cNvSpPr/>
          <p:nvPr/>
        </p:nvSpPr>
        <p:spPr>
          <a:xfrm>
            <a:off x="8558661" y="3659187"/>
            <a:ext cx="990090" cy="117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ad-hoc </a:t>
            </a:r>
          </a:p>
          <a:p>
            <a:pPr algn="ctr"/>
            <a:r>
              <a:rPr lang="en-GB" sz="1200" dirty="0"/>
              <a:t>data sets</a:t>
            </a:r>
          </a:p>
        </p:txBody>
      </p:sp>
      <p:sp>
        <p:nvSpPr>
          <p:cNvPr id="56" name="Down Arrow 94">
            <a:extLst>
              <a:ext uri="{FF2B5EF4-FFF2-40B4-BE49-F238E27FC236}">
                <a16:creationId xmlns:a16="http://schemas.microsoft.com/office/drawing/2014/main" id="{626538AE-A33B-4237-BC4D-23113E42A735}"/>
              </a:ext>
            </a:extLst>
          </p:cNvPr>
          <p:cNvSpPr/>
          <p:nvPr/>
        </p:nvSpPr>
        <p:spPr>
          <a:xfrm rot="16200000">
            <a:off x="9630492" y="2074782"/>
            <a:ext cx="545184" cy="22491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812AF5FA-7F06-441E-A13D-57A846AB3721}"/>
              </a:ext>
            </a:extLst>
          </p:cNvPr>
          <p:cNvSpPr/>
          <p:nvPr/>
        </p:nvSpPr>
        <p:spPr>
          <a:xfrm>
            <a:off x="8603973" y="976611"/>
            <a:ext cx="1202701"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Output Files</a:t>
            </a:r>
            <a:endParaRPr lang="en-GB" sz="1200" dirty="0">
              <a:solidFill>
                <a:schemeClr val="tx1"/>
              </a:solidFill>
            </a:endParaRPr>
          </a:p>
        </p:txBody>
      </p:sp>
      <p:sp>
        <p:nvSpPr>
          <p:cNvPr id="58" name="Down Arrow 96">
            <a:extLst>
              <a:ext uri="{FF2B5EF4-FFF2-40B4-BE49-F238E27FC236}">
                <a16:creationId xmlns:a16="http://schemas.microsoft.com/office/drawing/2014/main" id="{1FEAA34E-69F3-456B-ABB6-EF01E5F845B2}"/>
              </a:ext>
            </a:extLst>
          </p:cNvPr>
          <p:cNvSpPr/>
          <p:nvPr/>
        </p:nvSpPr>
        <p:spPr>
          <a:xfrm rot="10800000">
            <a:off x="8932731" y="1285718"/>
            <a:ext cx="545184" cy="22491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Down Arrow 97">
            <a:extLst>
              <a:ext uri="{FF2B5EF4-FFF2-40B4-BE49-F238E27FC236}">
                <a16:creationId xmlns:a16="http://schemas.microsoft.com/office/drawing/2014/main" id="{E28F122F-6969-4798-BEAB-6DFBFEE9A8FA}"/>
              </a:ext>
            </a:extLst>
          </p:cNvPr>
          <p:cNvSpPr/>
          <p:nvPr/>
        </p:nvSpPr>
        <p:spPr>
          <a:xfrm rot="16200000">
            <a:off x="9641257" y="4218517"/>
            <a:ext cx="545184" cy="22491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Down Arrow 99">
            <a:extLst>
              <a:ext uri="{FF2B5EF4-FFF2-40B4-BE49-F238E27FC236}">
                <a16:creationId xmlns:a16="http://schemas.microsoft.com/office/drawing/2014/main" id="{335E137B-F89C-4762-9534-B5F0AFAB2E89}"/>
              </a:ext>
            </a:extLst>
          </p:cNvPr>
          <p:cNvSpPr/>
          <p:nvPr/>
        </p:nvSpPr>
        <p:spPr>
          <a:xfrm>
            <a:off x="8917729" y="3354519"/>
            <a:ext cx="545184" cy="22491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Down Arrow 100">
            <a:extLst>
              <a:ext uri="{FF2B5EF4-FFF2-40B4-BE49-F238E27FC236}">
                <a16:creationId xmlns:a16="http://schemas.microsoft.com/office/drawing/2014/main" id="{38F8C94A-2DE9-43F6-B1CD-53AECF65D152}"/>
              </a:ext>
            </a:extLst>
          </p:cNvPr>
          <p:cNvSpPr/>
          <p:nvPr/>
        </p:nvSpPr>
        <p:spPr>
          <a:xfrm>
            <a:off x="7459564" y="3337330"/>
            <a:ext cx="545184" cy="22491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Down Arrow 101">
            <a:extLst>
              <a:ext uri="{FF2B5EF4-FFF2-40B4-BE49-F238E27FC236}">
                <a16:creationId xmlns:a16="http://schemas.microsoft.com/office/drawing/2014/main" id="{C4F9F19B-F81D-4777-82D2-DABAA8376C54}"/>
              </a:ext>
            </a:extLst>
          </p:cNvPr>
          <p:cNvSpPr/>
          <p:nvPr/>
        </p:nvSpPr>
        <p:spPr>
          <a:xfrm rot="16200000">
            <a:off x="2854874" y="4054369"/>
            <a:ext cx="545184" cy="3676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Down Arrow 105">
            <a:extLst>
              <a:ext uri="{FF2B5EF4-FFF2-40B4-BE49-F238E27FC236}">
                <a16:creationId xmlns:a16="http://schemas.microsoft.com/office/drawing/2014/main" id="{556B83A8-0206-4E0E-B5C1-F624C3FFE4E2}"/>
              </a:ext>
            </a:extLst>
          </p:cNvPr>
          <p:cNvSpPr/>
          <p:nvPr/>
        </p:nvSpPr>
        <p:spPr>
          <a:xfrm rot="16200000">
            <a:off x="6619481" y="2320730"/>
            <a:ext cx="545184" cy="22491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Oval 63">
            <a:extLst>
              <a:ext uri="{FF2B5EF4-FFF2-40B4-BE49-F238E27FC236}">
                <a16:creationId xmlns:a16="http://schemas.microsoft.com/office/drawing/2014/main" id="{911BE8C9-29B9-43C2-A340-670CF9A0683B}"/>
              </a:ext>
            </a:extLst>
          </p:cNvPr>
          <p:cNvSpPr/>
          <p:nvPr/>
        </p:nvSpPr>
        <p:spPr>
          <a:xfrm>
            <a:off x="1510642" y="917856"/>
            <a:ext cx="251776" cy="23275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65" name="Oval 64">
            <a:extLst>
              <a:ext uri="{FF2B5EF4-FFF2-40B4-BE49-F238E27FC236}">
                <a16:creationId xmlns:a16="http://schemas.microsoft.com/office/drawing/2014/main" id="{0C5DAD80-C5FC-449D-BAB9-38584FE915AA}"/>
              </a:ext>
            </a:extLst>
          </p:cNvPr>
          <p:cNvSpPr/>
          <p:nvPr/>
        </p:nvSpPr>
        <p:spPr>
          <a:xfrm>
            <a:off x="2790723" y="954574"/>
            <a:ext cx="251776" cy="23275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66" name="Oval 65">
            <a:extLst>
              <a:ext uri="{FF2B5EF4-FFF2-40B4-BE49-F238E27FC236}">
                <a16:creationId xmlns:a16="http://schemas.microsoft.com/office/drawing/2014/main" id="{40753E4B-8FA3-4686-9FD0-89D53ED45FD4}"/>
              </a:ext>
            </a:extLst>
          </p:cNvPr>
          <p:cNvSpPr/>
          <p:nvPr/>
        </p:nvSpPr>
        <p:spPr>
          <a:xfrm>
            <a:off x="4763777" y="3409591"/>
            <a:ext cx="251776" cy="23275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p>
        </p:txBody>
      </p:sp>
      <p:sp>
        <p:nvSpPr>
          <p:cNvPr id="67" name="Oval 66">
            <a:extLst>
              <a:ext uri="{FF2B5EF4-FFF2-40B4-BE49-F238E27FC236}">
                <a16:creationId xmlns:a16="http://schemas.microsoft.com/office/drawing/2014/main" id="{241EF32A-C3E5-42AA-B5EE-A0C34A799AF3}"/>
              </a:ext>
            </a:extLst>
          </p:cNvPr>
          <p:cNvSpPr/>
          <p:nvPr/>
        </p:nvSpPr>
        <p:spPr>
          <a:xfrm>
            <a:off x="6432800" y="3410095"/>
            <a:ext cx="251776" cy="23275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p>
        </p:txBody>
      </p:sp>
      <p:sp>
        <p:nvSpPr>
          <p:cNvPr id="68" name="Oval 67">
            <a:extLst>
              <a:ext uri="{FF2B5EF4-FFF2-40B4-BE49-F238E27FC236}">
                <a16:creationId xmlns:a16="http://schemas.microsoft.com/office/drawing/2014/main" id="{3409B5C3-5F63-4DE2-9103-10B7588A8506}"/>
              </a:ext>
            </a:extLst>
          </p:cNvPr>
          <p:cNvSpPr/>
          <p:nvPr/>
        </p:nvSpPr>
        <p:spPr>
          <a:xfrm>
            <a:off x="8267447" y="1150608"/>
            <a:ext cx="251776" cy="23275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t>
            </a:r>
          </a:p>
        </p:txBody>
      </p:sp>
      <p:sp>
        <p:nvSpPr>
          <p:cNvPr id="69" name="Oval 68">
            <a:extLst>
              <a:ext uri="{FF2B5EF4-FFF2-40B4-BE49-F238E27FC236}">
                <a16:creationId xmlns:a16="http://schemas.microsoft.com/office/drawing/2014/main" id="{8989BA31-7AE5-4F4A-A972-FFA1CAE87C91}"/>
              </a:ext>
            </a:extLst>
          </p:cNvPr>
          <p:cNvSpPr/>
          <p:nvPr/>
        </p:nvSpPr>
        <p:spPr>
          <a:xfrm>
            <a:off x="10912400" y="1316887"/>
            <a:ext cx="251776" cy="23275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a:t>
            </a:r>
          </a:p>
        </p:txBody>
      </p:sp>
      <p:sp>
        <p:nvSpPr>
          <p:cNvPr id="70" name="Rectangle 69">
            <a:extLst>
              <a:ext uri="{FF2B5EF4-FFF2-40B4-BE49-F238E27FC236}">
                <a16:creationId xmlns:a16="http://schemas.microsoft.com/office/drawing/2014/main" id="{E3D2880A-48F4-4F53-87E2-8B23B11B6380}"/>
              </a:ext>
            </a:extLst>
          </p:cNvPr>
          <p:cNvSpPr/>
          <p:nvPr/>
        </p:nvSpPr>
        <p:spPr>
          <a:xfrm>
            <a:off x="1943444" y="4802408"/>
            <a:ext cx="962344" cy="3503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Others</a:t>
            </a:r>
            <a:endParaRPr lang="en-GB" sz="1200" dirty="0">
              <a:solidFill>
                <a:schemeClr val="tx1"/>
              </a:solidFill>
            </a:endParaRPr>
          </a:p>
        </p:txBody>
      </p:sp>
      <p:sp>
        <p:nvSpPr>
          <p:cNvPr id="71" name="Oval 70">
            <a:extLst>
              <a:ext uri="{FF2B5EF4-FFF2-40B4-BE49-F238E27FC236}">
                <a16:creationId xmlns:a16="http://schemas.microsoft.com/office/drawing/2014/main" id="{7FBF0781-B68A-4548-81CC-977ACBF1FFA3}"/>
              </a:ext>
            </a:extLst>
          </p:cNvPr>
          <p:cNvSpPr/>
          <p:nvPr/>
        </p:nvSpPr>
        <p:spPr>
          <a:xfrm>
            <a:off x="9294926" y="1600416"/>
            <a:ext cx="251776" cy="2286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p>
        </p:txBody>
      </p:sp>
      <p:sp>
        <p:nvSpPr>
          <p:cNvPr id="72" name="Down Arrow 119">
            <a:extLst>
              <a:ext uri="{FF2B5EF4-FFF2-40B4-BE49-F238E27FC236}">
                <a16:creationId xmlns:a16="http://schemas.microsoft.com/office/drawing/2014/main" id="{9A1732C8-EB44-4D3A-8452-31A1AF4B26B0}"/>
              </a:ext>
            </a:extLst>
          </p:cNvPr>
          <p:cNvSpPr/>
          <p:nvPr/>
        </p:nvSpPr>
        <p:spPr>
          <a:xfrm rot="19021046">
            <a:off x="6917801" y="3009822"/>
            <a:ext cx="367359" cy="854018"/>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120">
            <a:extLst>
              <a:ext uri="{FF2B5EF4-FFF2-40B4-BE49-F238E27FC236}">
                <a16:creationId xmlns:a16="http://schemas.microsoft.com/office/drawing/2014/main" id="{5B0C4873-2677-42F1-BF0C-9E641E1E2C76}"/>
              </a:ext>
            </a:extLst>
          </p:cNvPr>
          <p:cNvSpPr/>
          <p:nvPr/>
        </p:nvSpPr>
        <p:spPr>
          <a:xfrm>
            <a:off x="3998216" y="5839048"/>
            <a:ext cx="1267048" cy="200663"/>
          </a:xfrm>
          <a:prstGeom prst="roundRect">
            <a:avLst/>
          </a:prstGeom>
          <a:solidFill>
            <a:srgbClr val="EC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MicroStrategy</a:t>
            </a:r>
            <a:endParaRPr lang="en-GB" sz="1200" dirty="0"/>
          </a:p>
        </p:txBody>
      </p:sp>
      <p:sp>
        <p:nvSpPr>
          <p:cNvPr id="74" name="Right Arrow 42">
            <a:extLst>
              <a:ext uri="{FF2B5EF4-FFF2-40B4-BE49-F238E27FC236}">
                <a16:creationId xmlns:a16="http://schemas.microsoft.com/office/drawing/2014/main" id="{8E5F02A0-DB73-438F-8EAC-5019F65BD4FB}"/>
              </a:ext>
            </a:extLst>
          </p:cNvPr>
          <p:cNvSpPr/>
          <p:nvPr/>
        </p:nvSpPr>
        <p:spPr>
          <a:xfrm rot="16200000">
            <a:off x="9059532" y="423760"/>
            <a:ext cx="250607" cy="88987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1100" dirty="0"/>
              <a:t>FT</a:t>
            </a:r>
          </a:p>
        </p:txBody>
      </p:sp>
      <p:sp>
        <p:nvSpPr>
          <p:cNvPr id="75" name="TextBox 74">
            <a:extLst>
              <a:ext uri="{FF2B5EF4-FFF2-40B4-BE49-F238E27FC236}">
                <a16:creationId xmlns:a16="http://schemas.microsoft.com/office/drawing/2014/main" id="{B96AC488-8B54-4F82-ADA7-C37213155A78}"/>
              </a:ext>
            </a:extLst>
          </p:cNvPr>
          <p:cNvSpPr txBox="1"/>
          <p:nvPr/>
        </p:nvSpPr>
        <p:spPr>
          <a:xfrm>
            <a:off x="9971510" y="851115"/>
            <a:ext cx="1475295" cy="307777"/>
          </a:xfrm>
          <a:prstGeom prst="rect">
            <a:avLst/>
          </a:prstGeom>
          <a:noFill/>
        </p:spPr>
        <p:txBody>
          <a:bodyPr wrap="square" rtlCol="0">
            <a:spAutoFit/>
          </a:bodyPr>
          <a:lstStyle/>
          <a:p>
            <a:pPr algn="ctr"/>
            <a:r>
              <a:rPr lang="en-GB" sz="1400" dirty="0"/>
              <a:t>Users</a:t>
            </a:r>
          </a:p>
        </p:txBody>
      </p:sp>
      <p:sp>
        <p:nvSpPr>
          <p:cNvPr id="76" name="Down Arrow 124">
            <a:extLst>
              <a:ext uri="{FF2B5EF4-FFF2-40B4-BE49-F238E27FC236}">
                <a16:creationId xmlns:a16="http://schemas.microsoft.com/office/drawing/2014/main" id="{295B656E-6BA2-4C5C-B3AC-D3B0A32B4030}"/>
              </a:ext>
            </a:extLst>
          </p:cNvPr>
          <p:cNvSpPr/>
          <p:nvPr/>
        </p:nvSpPr>
        <p:spPr>
          <a:xfrm rot="7389244">
            <a:off x="6807509" y="1334377"/>
            <a:ext cx="334013" cy="730509"/>
          </a:xfrm>
          <a:prstGeom prst="downArrow">
            <a:avLst>
              <a:gd name="adj1" fmla="val 50000"/>
              <a:gd name="adj2" fmla="val 3850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Rounded Rectangle 125">
            <a:extLst>
              <a:ext uri="{FF2B5EF4-FFF2-40B4-BE49-F238E27FC236}">
                <a16:creationId xmlns:a16="http://schemas.microsoft.com/office/drawing/2014/main" id="{D7371EF5-39CD-41CA-8664-8E2D9E6D3792}"/>
              </a:ext>
            </a:extLst>
          </p:cNvPr>
          <p:cNvSpPr/>
          <p:nvPr/>
        </p:nvSpPr>
        <p:spPr>
          <a:xfrm>
            <a:off x="3260344" y="1195896"/>
            <a:ext cx="3416439" cy="24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Exploration</a:t>
            </a:r>
          </a:p>
        </p:txBody>
      </p:sp>
      <p:sp>
        <p:nvSpPr>
          <p:cNvPr id="78" name="Oval 77">
            <a:extLst>
              <a:ext uri="{FF2B5EF4-FFF2-40B4-BE49-F238E27FC236}">
                <a16:creationId xmlns:a16="http://schemas.microsoft.com/office/drawing/2014/main" id="{41066A02-7E81-434B-A61A-793F96583086}"/>
              </a:ext>
            </a:extLst>
          </p:cNvPr>
          <p:cNvSpPr/>
          <p:nvPr/>
        </p:nvSpPr>
        <p:spPr>
          <a:xfrm>
            <a:off x="6470825" y="1621736"/>
            <a:ext cx="251776" cy="23275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79" name="Down Arrow 126">
            <a:extLst>
              <a:ext uri="{FF2B5EF4-FFF2-40B4-BE49-F238E27FC236}">
                <a16:creationId xmlns:a16="http://schemas.microsoft.com/office/drawing/2014/main" id="{367DC85C-F7D3-4304-A559-6E77D2B347A3}"/>
              </a:ext>
            </a:extLst>
          </p:cNvPr>
          <p:cNvSpPr/>
          <p:nvPr/>
        </p:nvSpPr>
        <p:spPr>
          <a:xfrm rot="10800000">
            <a:off x="5560877" y="1452727"/>
            <a:ext cx="334013" cy="215971"/>
          </a:xfrm>
          <a:prstGeom prst="downArrow">
            <a:avLst>
              <a:gd name="adj1" fmla="val 50000"/>
              <a:gd name="adj2" fmla="val 3850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Down Arrow 127">
            <a:extLst>
              <a:ext uri="{FF2B5EF4-FFF2-40B4-BE49-F238E27FC236}">
                <a16:creationId xmlns:a16="http://schemas.microsoft.com/office/drawing/2014/main" id="{F17D111A-1898-4297-94D2-AFE5AD70F278}"/>
              </a:ext>
            </a:extLst>
          </p:cNvPr>
          <p:cNvSpPr/>
          <p:nvPr/>
        </p:nvSpPr>
        <p:spPr>
          <a:xfrm rot="10800000">
            <a:off x="3916027" y="1452726"/>
            <a:ext cx="334013" cy="215971"/>
          </a:xfrm>
          <a:prstGeom prst="downArrow">
            <a:avLst>
              <a:gd name="adj1" fmla="val 50000"/>
              <a:gd name="adj2" fmla="val 3850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Oval 80">
            <a:extLst>
              <a:ext uri="{FF2B5EF4-FFF2-40B4-BE49-F238E27FC236}">
                <a16:creationId xmlns:a16="http://schemas.microsoft.com/office/drawing/2014/main" id="{F0D3A4B8-48FC-40AB-BAE2-2ED7FEDDF1DA}"/>
              </a:ext>
            </a:extLst>
          </p:cNvPr>
          <p:cNvSpPr/>
          <p:nvPr/>
        </p:nvSpPr>
        <p:spPr>
          <a:xfrm>
            <a:off x="6440719" y="1072230"/>
            <a:ext cx="251776" cy="23275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82" name="Flowchart: Document 81">
            <a:extLst>
              <a:ext uri="{FF2B5EF4-FFF2-40B4-BE49-F238E27FC236}">
                <a16:creationId xmlns:a16="http://schemas.microsoft.com/office/drawing/2014/main" id="{E79275F7-DA0D-4BDF-9760-A7B567E5A9C3}"/>
              </a:ext>
            </a:extLst>
          </p:cNvPr>
          <p:cNvSpPr/>
          <p:nvPr/>
        </p:nvSpPr>
        <p:spPr>
          <a:xfrm>
            <a:off x="8773854" y="537896"/>
            <a:ext cx="862937" cy="199599"/>
          </a:xfrm>
          <a:prstGeom prst="flowChartDocument">
            <a:avLst/>
          </a:prstGeom>
          <a:solidFill>
            <a:srgbClr val="FC9E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Lake</a:t>
            </a:r>
          </a:p>
        </p:txBody>
      </p:sp>
      <p:sp>
        <p:nvSpPr>
          <p:cNvPr id="83" name="Rectangle 82">
            <a:extLst>
              <a:ext uri="{FF2B5EF4-FFF2-40B4-BE49-F238E27FC236}">
                <a16:creationId xmlns:a16="http://schemas.microsoft.com/office/drawing/2014/main" id="{7ECFBC3B-E643-42B0-80B8-D0618EBFFD80}"/>
              </a:ext>
            </a:extLst>
          </p:cNvPr>
          <p:cNvSpPr/>
          <p:nvPr/>
        </p:nvSpPr>
        <p:spPr>
          <a:xfrm>
            <a:off x="5019056" y="3840488"/>
            <a:ext cx="1476532" cy="2749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Address</a:t>
            </a:r>
          </a:p>
        </p:txBody>
      </p:sp>
      <p:sp>
        <p:nvSpPr>
          <p:cNvPr id="84" name="Rectangle 83">
            <a:extLst>
              <a:ext uri="{FF2B5EF4-FFF2-40B4-BE49-F238E27FC236}">
                <a16:creationId xmlns:a16="http://schemas.microsoft.com/office/drawing/2014/main" id="{9B73EB1C-B867-4E1B-8133-EC25326CC2EE}"/>
              </a:ext>
            </a:extLst>
          </p:cNvPr>
          <p:cNvSpPr/>
          <p:nvPr/>
        </p:nvSpPr>
        <p:spPr>
          <a:xfrm>
            <a:off x="5019056" y="4174351"/>
            <a:ext cx="1476532" cy="2749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Comm Devices</a:t>
            </a:r>
          </a:p>
        </p:txBody>
      </p:sp>
      <p:sp>
        <p:nvSpPr>
          <p:cNvPr id="85" name="Rectangle 84">
            <a:extLst>
              <a:ext uri="{FF2B5EF4-FFF2-40B4-BE49-F238E27FC236}">
                <a16:creationId xmlns:a16="http://schemas.microsoft.com/office/drawing/2014/main" id="{D8D9ED54-C964-46B8-A8E0-416A87932062}"/>
              </a:ext>
            </a:extLst>
          </p:cNvPr>
          <p:cNvSpPr/>
          <p:nvPr/>
        </p:nvSpPr>
        <p:spPr>
          <a:xfrm>
            <a:off x="5040628" y="4537013"/>
            <a:ext cx="1476532" cy="2749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Others</a:t>
            </a:r>
          </a:p>
        </p:txBody>
      </p:sp>
      <p:sp>
        <p:nvSpPr>
          <p:cNvPr id="86" name="Down Arrow 19">
            <a:extLst>
              <a:ext uri="{FF2B5EF4-FFF2-40B4-BE49-F238E27FC236}">
                <a16:creationId xmlns:a16="http://schemas.microsoft.com/office/drawing/2014/main" id="{8BABABAB-0776-4ABD-9B2C-3EA785A347B8}"/>
              </a:ext>
            </a:extLst>
          </p:cNvPr>
          <p:cNvSpPr/>
          <p:nvPr/>
        </p:nvSpPr>
        <p:spPr>
          <a:xfrm rot="5400000">
            <a:off x="2831414" y="2892846"/>
            <a:ext cx="545184" cy="3676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Down Arrow 119">
            <a:extLst>
              <a:ext uri="{FF2B5EF4-FFF2-40B4-BE49-F238E27FC236}">
                <a16:creationId xmlns:a16="http://schemas.microsoft.com/office/drawing/2014/main" id="{409389F2-AB33-481A-B2F4-7FD7A13121E2}"/>
              </a:ext>
            </a:extLst>
          </p:cNvPr>
          <p:cNvSpPr/>
          <p:nvPr/>
        </p:nvSpPr>
        <p:spPr>
          <a:xfrm rot="12647959">
            <a:off x="6912337" y="2678047"/>
            <a:ext cx="367359" cy="146091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Down Arrow 124">
            <a:extLst>
              <a:ext uri="{FF2B5EF4-FFF2-40B4-BE49-F238E27FC236}">
                <a16:creationId xmlns:a16="http://schemas.microsoft.com/office/drawing/2014/main" id="{ABF4C381-B086-4E0C-9D09-7CE74D047079}"/>
              </a:ext>
            </a:extLst>
          </p:cNvPr>
          <p:cNvSpPr/>
          <p:nvPr/>
        </p:nvSpPr>
        <p:spPr>
          <a:xfrm rot="18207219">
            <a:off x="6977617" y="1154264"/>
            <a:ext cx="334013" cy="757723"/>
          </a:xfrm>
          <a:prstGeom prst="downArrow">
            <a:avLst>
              <a:gd name="adj1" fmla="val 50000"/>
              <a:gd name="adj2" fmla="val 3850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Down Arrow 119">
            <a:extLst>
              <a:ext uri="{FF2B5EF4-FFF2-40B4-BE49-F238E27FC236}">
                <a16:creationId xmlns:a16="http://schemas.microsoft.com/office/drawing/2014/main" id="{E45142FD-CFDB-4682-92DD-DCBF7511BC08}"/>
              </a:ext>
            </a:extLst>
          </p:cNvPr>
          <p:cNvSpPr/>
          <p:nvPr/>
        </p:nvSpPr>
        <p:spPr>
          <a:xfrm>
            <a:off x="3497918" y="3278258"/>
            <a:ext cx="156188" cy="1835124"/>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Down Arrow 119">
            <a:extLst>
              <a:ext uri="{FF2B5EF4-FFF2-40B4-BE49-F238E27FC236}">
                <a16:creationId xmlns:a16="http://schemas.microsoft.com/office/drawing/2014/main" id="{37567320-FB37-45A1-89EF-C331BA46FFB5}"/>
              </a:ext>
            </a:extLst>
          </p:cNvPr>
          <p:cNvSpPr/>
          <p:nvPr/>
        </p:nvSpPr>
        <p:spPr>
          <a:xfrm>
            <a:off x="6423043" y="3278258"/>
            <a:ext cx="147118" cy="1835124"/>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Down Arrow 41">
            <a:extLst>
              <a:ext uri="{FF2B5EF4-FFF2-40B4-BE49-F238E27FC236}">
                <a16:creationId xmlns:a16="http://schemas.microsoft.com/office/drawing/2014/main" id="{2D8E373C-F294-4727-B39A-0188A7B9B199}"/>
              </a:ext>
            </a:extLst>
          </p:cNvPr>
          <p:cNvSpPr/>
          <p:nvPr/>
        </p:nvSpPr>
        <p:spPr>
          <a:xfrm>
            <a:off x="4423379" y="5415995"/>
            <a:ext cx="545184" cy="36764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ounded Rectangle 125">
            <a:extLst>
              <a:ext uri="{FF2B5EF4-FFF2-40B4-BE49-F238E27FC236}">
                <a16:creationId xmlns:a16="http://schemas.microsoft.com/office/drawing/2014/main" id="{2240DC32-3061-49E6-BE0D-D29584A63E29}"/>
              </a:ext>
            </a:extLst>
          </p:cNvPr>
          <p:cNvSpPr/>
          <p:nvPr/>
        </p:nvSpPr>
        <p:spPr>
          <a:xfrm>
            <a:off x="3106203" y="5138423"/>
            <a:ext cx="3416439" cy="24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FC Report Layer</a:t>
            </a:r>
          </a:p>
        </p:txBody>
      </p:sp>
    </p:spTree>
    <p:extLst>
      <p:ext uri="{BB962C8B-B14F-4D97-AF65-F5344CB8AC3E}">
        <p14:creationId xmlns:p14="http://schemas.microsoft.com/office/powerpoint/2010/main" val="1504394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7779</TotalTime>
  <Words>1806</Words>
  <Application>Microsoft Office PowerPoint</Application>
  <PresentationFormat>Widescreen</PresentationFormat>
  <Paragraphs>395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CRA Introduction and Santander Data</vt:lpstr>
      <vt:lpstr>PowerPoint Presentation</vt:lpstr>
      <vt:lpstr>PowerPoint Presentation</vt:lpstr>
      <vt:lpstr>PowerPoint Presentation</vt:lpstr>
      <vt:lpstr>PowerPoint Presentation</vt:lpstr>
      <vt:lpstr>PowerPoint Presentation</vt:lpstr>
      <vt:lpstr>PowerPoint Presentation</vt:lpstr>
      <vt:lpstr>Partenon Customer Data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Kevin</dc:creator>
  <cp:lastModifiedBy>Yang, Kevin</cp:lastModifiedBy>
  <cp:revision>36</cp:revision>
  <dcterms:created xsi:type="dcterms:W3CDTF">2021-02-26T10:47:02Z</dcterms:created>
  <dcterms:modified xsi:type="dcterms:W3CDTF">2021-06-24T10:48:06Z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2abd79-57a9-4473-8700-c843f76a1e37_Enabled">
    <vt:lpwstr>true</vt:lpwstr>
  </property>
  <property fmtid="{D5CDD505-2E9C-101B-9397-08002B2CF9AE}" pid="3" name="MSIP_Label_0c2abd79-57a9-4473-8700-c843f76a1e37_SetDate">
    <vt:lpwstr>2021-04-16T17:27:59Z</vt:lpwstr>
  </property>
  <property fmtid="{D5CDD505-2E9C-101B-9397-08002B2CF9AE}" pid="4" name="MSIP_Label_0c2abd79-57a9-4473-8700-c843f76a1e37_Method">
    <vt:lpwstr>Privileged</vt:lpwstr>
  </property>
  <property fmtid="{D5CDD505-2E9C-101B-9397-08002B2CF9AE}" pid="5" name="MSIP_Label_0c2abd79-57a9-4473-8700-c843f76a1e37_Name">
    <vt:lpwstr>Internal</vt:lpwstr>
  </property>
  <property fmtid="{D5CDD505-2E9C-101B-9397-08002B2CF9AE}" pid="6" name="MSIP_Label_0c2abd79-57a9-4473-8700-c843f76a1e37_SiteId">
    <vt:lpwstr>35595a02-4d6d-44ac-99e1-f9ab4cd872db</vt:lpwstr>
  </property>
  <property fmtid="{D5CDD505-2E9C-101B-9397-08002B2CF9AE}" pid="7" name="MSIP_Label_0c2abd79-57a9-4473-8700-c843f76a1e37_ActionId">
    <vt:lpwstr>97695ba6-cec1-4bd3-9526-5e3f56c4df90</vt:lpwstr>
  </property>
  <property fmtid="{D5CDD505-2E9C-101B-9397-08002B2CF9AE}" pid="8" name="MSIP_Label_0c2abd79-57a9-4473-8700-c843f76a1e37_ContentBits">
    <vt:lpwstr>0</vt:lpwstr>
  </property>
</Properties>
</file>