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57" r:id="rId4"/>
    <p:sldId id="269" r:id="rId5"/>
    <p:sldId id="279" r:id="rId6"/>
    <p:sldId id="276" r:id="rId7"/>
    <p:sldId id="280" r:id="rId8"/>
    <p:sldId id="274" r:id="rId9"/>
    <p:sldId id="275" r:id="rId10"/>
    <p:sldId id="278" r:id="rId11"/>
    <p:sldId id="264" r:id="rId12"/>
    <p:sldId id="262" r:id="rId13"/>
    <p:sldId id="27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49568-6A1E-48C2-8D3E-DFE396054FB2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130CE-6900-4476-8183-E1E4D782D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A07FA-FBEF-4F95-9A6E-BD73D7AF505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4386D-FA79-4201-B07C-F204676EE6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4386D-FA79-4201-B07C-F204676EE69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4386D-FA79-4201-B07C-F204676EE69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6AA90DB3-8081-4BE7-9AC4-CDEFC25836D6}" type="datetime1">
              <a:rPr lang="en-US" smtClean="0"/>
              <a:t>12/15/2021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30ED-85A4-45B1-AC00-590259299B81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2200-3120-412E-BE40-FB1F853974E3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B08D4-8C91-4E7D-BEFB-D9EEE80335E1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B6CC-15A9-44AE-A3FA-AB8EB35C679C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4529-68B1-4111-8EBE-C55C3FB851B9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1FC12D-11B6-4AD5-9E6D-73E471CFD902}" type="datetime1">
              <a:rPr lang="en-US" smtClean="0"/>
              <a:t>12/15/2021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By KETKI KALE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464FF1BE-8EE0-48CA-9D48-E6FDC38E8211}" type="datetime1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8772-632E-4E14-BFFF-BAF25B3A0023}" type="datetime1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ABF2-5C16-4B31-BC35-D8C70016AE7E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7802-586F-4EE6-8F34-7574BEC91C1D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346F428-F1BE-476E-AA34-EC1695A14C3A}" type="datetime1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/>
              <a:t>By KETKI KALE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212D800-4D1B-4340-86D2-5C67DA54F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TASK #6</a:t>
            </a:r>
            <a:br>
              <a:rPr lang="en-US" dirty="0"/>
            </a:br>
            <a:r>
              <a:rPr lang="en-US" sz="4000" dirty="0"/>
              <a:t>Prediction using Decision Tree Algorithm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By </a:t>
            </a:r>
            <a:r>
              <a:rPr lang="en-US" sz="3200" dirty="0" err="1"/>
              <a:t>Ketki</a:t>
            </a:r>
            <a:r>
              <a:rPr lang="en-US" sz="3200" dirty="0"/>
              <a:t> Kale</a:t>
            </a:r>
          </a:p>
          <a:p>
            <a:r>
              <a:rPr lang="en-US" dirty="0"/>
              <a:t>Intern in Data Science and Business Analytics at</a:t>
            </a:r>
          </a:p>
          <a:p>
            <a:r>
              <a:rPr lang="en-US" dirty="0"/>
              <a:t>The Sparks Foundation </a:t>
            </a:r>
          </a:p>
          <a:p>
            <a:r>
              <a:rPr lang="en-US" dirty="0"/>
              <a:t>December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657350"/>
            <a:ext cx="8229600" cy="1295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Jupiter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Steps for building a Decision Tree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Step1- Import all libraries</a:t>
            </a:r>
          </a:p>
          <a:p>
            <a:r>
              <a:rPr lang="en-US" sz="2000" dirty="0"/>
              <a:t>Step2- Loading dataset into </a:t>
            </a:r>
            <a:r>
              <a:rPr lang="en-US" sz="2000" dirty="0" err="1"/>
              <a:t>dataframe</a:t>
            </a:r>
            <a:endParaRPr lang="en-US" sz="2000" dirty="0"/>
          </a:p>
          <a:p>
            <a:r>
              <a:rPr lang="en-US" sz="2000" dirty="0"/>
              <a:t>Step3- Create X and Y variable for model building</a:t>
            </a:r>
          </a:p>
          <a:p>
            <a:r>
              <a:rPr lang="en-US" sz="2000" dirty="0"/>
              <a:t>Step4- Split dataset to training and validation sets</a:t>
            </a:r>
          </a:p>
          <a:p>
            <a:r>
              <a:rPr lang="en-US" sz="2000" dirty="0"/>
              <a:t>Step5- Fitting of </a:t>
            </a:r>
            <a:r>
              <a:rPr lang="en-US" sz="2000" dirty="0" err="1"/>
              <a:t>DecisionTreeClassifier</a:t>
            </a:r>
            <a:r>
              <a:rPr lang="en-US" sz="2000" dirty="0"/>
              <a:t> model</a:t>
            </a:r>
          </a:p>
          <a:p>
            <a:r>
              <a:rPr lang="en-US" sz="2000" dirty="0"/>
              <a:t>Step6- Visualizing the tree graphically</a:t>
            </a:r>
          </a:p>
          <a:p>
            <a:r>
              <a:rPr lang="en-US" sz="2000" dirty="0"/>
              <a:t>Step7- Making Prediction</a:t>
            </a:r>
          </a:p>
          <a:p>
            <a:r>
              <a:rPr lang="en-US" sz="2000" dirty="0"/>
              <a:t>Step8-Measures for performance of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Decision Tree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Attribute Selection Measures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Demonstration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Model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Conclusion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Create the Decision Tree classifier and visualize it graphically.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purpose is if we feed any new data to this classifier, it would be able to predict the right class accordingly.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109728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Decision Tree </a:t>
            </a:r>
            <a:r>
              <a:rPr lang="en-US" sz="1600" dirty="0"/>
              <a:t>is a </a:t>
            </a:r>
            <a:r>
              <a:rPr lang="en-US" sz="1600" b="1" dirty="0"/>
              <a:t>Supervised learning </a:t>
            </a:r>
            <a:r>
              <a:rPr lang="en-US" sz="1600" dirty="0"/>
              <a:t>technique that can be used for both classification and regression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It is a graphical representation for getting all the possible solutions to a problem/decision based on given conditions.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Tree is built on ASM(Attribute Selection Measures)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8F4AA5-D081-4FEA-A4B2-05A946934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12214"/>
            <a:ext cx="4038600" cy="314553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A8B2-68F2-48E2-8D7C-ACE5E1B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Attribute Selection Measures(ASM)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27AB-D8CA-4F78-B27A-7E05C7EA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868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u="sng" dirty="0">
                <a:solidFill>
                  <a:srgbClr val="610B4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Information Gain:</a:t>
            </a: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calculates how much information a feature provides us about a class.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According to the value of information gain, we split the node and build the decision tree.</a:t>
            </a:r>
            <a:endParaRPr 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node/attribute having the highest information gain is split first.</a:t>
            </a:r>
            <a:endParaRPr lang="en-US" sz="1600" dirty="0">
              <a:solidFill>
                <a:srgbClr val="610B4B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610B4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   </a:t>
            </a:r>
            <a:r>
              <a:rPr lang="en-US" sz="1800" u="sng" dirty="0">
                <a:solidFill>
                  <a:srgbClr val="610B4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Gini Index:</a:t>
            </a:r>
            <a:endParaRPr lang="en-US" sz="1800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Gini index is a measure of impurity or purity used while creating a decision tree.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 attribute with the low Gini index should be preferred.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819A2-715A-46BB-BC71-97E447BF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78F9F-D04D-4D63-AE3C-C874820D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1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23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Flowchart in Machine Learning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86688" y="1245299"/>
            <a:ext cx="762000" cy="285750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7" name="Flowchart: Data 6"/>
          <p:cNvSpPr/>
          <p:nvPr/>
        </p:nvSpPr>
        <p:spPr>
          <a:xfrm>
            <a:off x="43788" y="1657350"/>
            <a:ext cx="1447800" cy="3429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Data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5688" y="2209800"/>
            <a:ext cx="1524000" cy="3429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Split Data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1676400" y="2238375"/>
            <a:ext cx="990600" cy="2857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Data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1676400" y="3100387"/>
            <a:ext cx="990600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Data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2819400" y="2095500"/>
            <a:ext cx="1295400" cy="5715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 Target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2819400" y="1371600"/>
            <a:ext cx="1295400" cy="5143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Unsupervised Model</a:t>
            </a:r>
          </a:p>
        </p:txBody>
      </p:sp>
      <p:sp>
        <p:nvSpPr>
          <p:cNvPr id="13" name="Flowchart: Decision 12"/>
          <p:cNvSpPr/>
          <p:nvPr/>
        </p:nvSpPr>
        <p:spPr>
          <a:xfrm>
            <a:off x="4267200" y="1733550"/>
            <a:ext cx="1600200" cy="1295400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Is Continuous </a:t>
            </a:r>
          </a:p>
          <a:p>
            <a:pPr algn="ctr"/>
            <a:r>
              <a:rPr lang="en-US" sz="1200" dirty="0"/>
              <a:t>or </a:t>
            </a:r>
          </a:p>
          <a:p>
            <a:pPr algn="ctr"/>
            <a:r>
              <a:rPr lang="en-US" sz="1200" dirty="0"/>
              <a:t>Discrete</a:t>
            </a:r>
          </a:p>
        </p:txBody>
      </p:sp>
      <p:sp>
        <p:nvSpPr>
          <p:cNvPr id="14" name="Flowchart: Data 13"/>
          <p:cNvSpPr/>
          <p:nvPr/>
        </p:nvSpPr>
        <p:spPr>
          <a:xfrm>
            <a:off x="5920740" y="1497641"/>
            <a:ext cx="1600200" cy="3429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Classification</a:t>
            </a:r>
          </a:p>
        </p:txBody>
      </p:sp>
      <p:sp>
        <p:nvSpPr>
          <p:cNvPr id="15" name="Flowchart: Data 14"/>
          <p:cNvSpPr/>
          <p:nvPr/>
        </p:nvSpPr>
        <p:spPr>
          <a:xfrm>
            <a:off x="5867400" y="2209800"/>
            <a:ext cx="1584960" cy="3429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Regression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7725918" y="1657350"/>
            <a:ext cx="960882" cy="5143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Trained</a:t>
            </a:r>
          </a:p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17" name="Flowchart: Data 16"/>
          <p:cNvSpPr/>
          <p:nvPr/>
        </p:nvSpPr>
        <p:spPr>
          <a:xfrm>
            <a:off x="7520939" y="3062287"/>
            <a:ext cx="1352105" cy="3429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Test Model</a:t>
            </a:r>
          </a:p>
        </p:txBody>
      </p:sp>
      <p:sp>
        <p:nvSpPr>
          <p:cNvPr id="18" name="Flowchart: Decision 17"/>
          <p:cNvSpPr/>
          <p:nvPr/>
        </p:nvSpPr>
        <p:spPr>
          <a:xfrm>
            <a:off x="7452359" y="3665193"/>
            <a:ext cx="1493521" cy="1196163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/>
              <a:t>Is Continuous </a:t>
            </a:r>
          </a:p>
          <a:p>
            <a:pPr algn="ctr"/>
            <a:r>
              <a:rPr lang="en-US" sz="1100" dirty="0"/>
              <a:t>or </a:t>
            </a:r>
          </a:p>
          <a:p>
            <a:pPr algn="ctr"/>
            <a:r>
              <a:rPr lang="en-US" sz="1100" dirty="0"/>
              <a:t>Discrete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4790204" y="4114800"/>
            <a:ext cx="1981199" cy="285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RMSE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4790205" y="4764135"/>
            <a:ext cx="19812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Confusion Matrix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3352800" y="4343400"/>
            <a:ext cx="762000" cy="285750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cxnSp>
        <p:nvCxnSpPr>
          <p:cNvPr id="23" name="Straight Arrow Connector 22"/>
          <p:cNvCxnSpPr>
            <a:cxnSpLocks/>
            <a:stCxn id="5" idx="2"/>
            <a:endCxn id="7" idx="1"/>
          </p:cNvCxnSpPr>
          <p:nvPr/>
        </p:nvCxnSpPr>
        <p:spPr>
          <a:xfrm>
            <a:off x="767688" y="1531049"/>
            <a:ext cx="0" cy="126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4"/>
            <a:endCxn id="8" idx="1"/>
          </p:cNvCxnSpPr>
          <p:nvPr/>
        </p:nvCxnSpPr>
        <p:spPr>
          <a:xfrm>
            <a:off x="767688" y="20002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8" idx="5"/>
            <a:endCxn id="9" idx="1"/>
          </p:cNvCxnSpPr>
          <p:nvPr/>
        </p:nvCxnSpPr>
        <p:spPr>
          <a:xfrm>
            <a:off x="1377288" y="2381250"/>
            <a:ext cx="299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cxnSpLocks/>
            <a:stCxn id="8" idx="4"/>
            <a:endCxn id="10" idx="1"/>
          </p:cNvCxnSpPr>
          <p:nvPr/>
        </p:nvCxnSpPr>
        <p:spPr>
          <a:xfrm rot="16200000" flipH="1">
            <a:off x="881526" y="2438862"/>
            <a:ext cx="681037" cy="9087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1" idx="1"/>
          </p:cNvCxnSpPr>
          <p:nvPr/>
        </p:nvCxnSpPr>
        <p:spPr>
          <a:xfrm>
            <a:off x="2667000" y="238125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13" idx="1"/>
          </p:cNvCxnSpPr>
          <p:nvPr/>
        </p:nvCxnSpPr>
        <p:spPr>
          <a:xfrm>
            <a:off x="4114800" y="238125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  <a:endCxn id="12" idx="2"/>
          </p:cNvCxnSpPr>
          <p:nvPr/>
        </p:nvCxnSpPr>
        <p:spPr>
          <a:xfrm flipV="1">
            <a:off x="3467100" y="1885950"/>
            <a:ext cx="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5541801" y="1194591"/>
            <a:ext cx="64459" cy="10134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13" idx="3"/>
            <a:endCxn id="15" idx="2"/>
          </p:cNvCxnSpPr>
          <p:nvPr/>
        </p:nvCxnSpPr>
        <p:spPr>
          <a:xfrm>
            <a:off x="5867400" y="2381250"/>
            <a:ext cx="1584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5"/>
            <a:endCxn id="16" idx="1"/>
          </p:cNvCxnSpPr>
          <p:nvPr/>
        </p:nvCxnSpPr>
        <p:spPr>
          <a:xfrm>
            <a:off x="7360920" y="1669091"/>
            <a:ext cx="364998" cy="245434"/>
          </a:xfrm>
          <a:prstGeom prst="bentConnector3">
            <a:avLst>
              <a:gd name="adj1" fmla="val 425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cxnSpLocks/>
            <a:stCxn id="15" idx="5"/>
            <a:endCxn id="16" idx="1"/>
          </p:cNvCxnSpPr>
          <p:nvPr/>
        </p:nvCxnSpPr>
        <p:spPr>
          <a:xfrm flipV="1">
            <a:off x="7293864" y="1914525"/>
            <a:ext cx="432054" cy="4667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16" idx="2"/>
            <a:endCxn id="17" idx="1"/>
          </p:cNvCxnSpPr>
          <p:nvPr/>
        </p:nvCxnSpPr>
        <p:spPr>
          <a:xfrm flipH="1">
            <a:off x="8196992" y="2171700"/>
            <a:ext cx="9367" cy="890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17" idx="4"/>
            <a:endCxn id="18" idx="0"/>
          </p:cNvCxnSpPr>
          <p:nvPr/>
        </p:nvCxnSpPr>
        <p:spPr>
          <a:xfrm>
            <a:off x="8196992" y="3405187"/>
            <a:ext cx="2128" cy="260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cxnSpLocks/>
            <a:stCxn id="18" idx="1"/>
            <a:endCxn id="19" idx="3"/>
          </p:cNvCxnSpPr>
          <p:nvPr/>
        </p:nvCxnSpPr>
        <p:spPr>
          <a:xfrm rot="10800000">
            <a:off x="6771403" y="4257665"/>
            <a:ext cx="680956" cy="56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cxnSpLocks/>
            <a:stCxn id="18" idx="2"/>
            <a:endCxn id="20" idx="3"/>
          </p:cNvCxnSpPr>
          <p:nvPr/>
        </p:nvCxnSpPr>
        <p:spPr>
          <a:xfrm rot="5400000">
            <a:off x="7457674" y="4175088"/>
            <a:ext cx="55179" cy="1427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cxnSpLocks/>
            <a:stCxn id="19" idx="1"/>
            <a:endCxn id="21" idx="3"/>
          </p:cNvCxnSpPr>
          <p:nvPr/>
        </p:nvCxnSpPr>
        <p:spPr>
          <a:xfrm rot="10800000" flipV="1">
            <a:off x="4114800" y="4257665"/>
            <a:ext cx="675404" cy="2286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30F8C22-3EF7-4B68-ABB9-74EDD8B19D83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>
            <a:off x="2667000" y="3233737"/>
            <a:ext cx="49891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67FFC6CA-5121-4698-BCDB-4AA753C97C67}"/>
              </a:ext>
            </a:extLst>
          </p:cNvPr>
          <p:cNvCxnSpPr>
            <a:stCxn id="20" idx="1"/>
          </p:cNvCxnSpPr>
          <p:nvPr/>
        </p:nvCxnSpPr>
        <p:spPr>
          <a:xfrm rot="10800000">
            <a:off x="4267201" y="4486277"/>
            <a:ext cx="523005" cy="430259"/>
          </a:xfrm>
          <a:prstGeom prst="bentConnector3">
            <a:avLst>
              <a:gd name="adj1" fmla="val 630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C1E324E-B6EE-4E41-BF7D-A748245A04EA}"/>
              </a:ext>
            </a:extLst>
          </p:cNvPr>
          <p:cNvSpPr txBox="1"/>
          <p:nvPr/>
        </p:nvSpPr>
        <p:spPr>
          <a:xfrm>
            <a:off x="4001637" y="205507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Yes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7DBA402-2420-43DA-A5D2-A016D81778B2}"/>
              </a:ext>
            </a:extLst>
          </p:cNvPr>
          <p:cNvSpPr txBox="1"/>
          <p:nvPr/>
        </p:nvSpPr>
        <p:spPr>
          <a:xfrm>
            <a:off x="3017463" y="1888495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No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0344D7C-48B8-4519-8132-8EF0E0C3C012}"/>
              </a:ext>
            </a:extLst>
          </p:cNvPr>
          <p:cNvSpPr txBox="1"/>
          <p:nvPr/>
        </p:nvSpPr>
        <p:spPr>
          <a:xfrm>
            <a:off x="5270210" y="1399357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Discrete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65A9EF9-7004-4C94-A5E3-D4B1422D7230}"/>
              </a:ext>
            </a:extLst>
          </p:cNvPr>
          <p:cNvSpPr txBox="1"/>
          <p:nvPr/>
        </p:nvSpPr>
        <p:spPr>
          <a:xfrm>
            <a:off x="5586768" y="256157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Continuous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7F7BAD6-EF91-4647-82C9-E59F975946B0}"/>
              </a:ext>
            </a:extLst>
          </p:cNvPr>
          <p:cNvSpPr txBox="1"/>
          <p:nvPr/>
        </p:nvSpPr>
        <p:spPr>
          <a:xfrm>
            <a:off x="6694867" y="383401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Continuous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501FCF2-56EB-47A9-8323-49779C3FDB0C}"/>
              </a:ext>
            </a:extLst>
          </p:cNvPr>
          <p:cNvSpPr txBox="1"/>
          <p:nvPr/>
        </p:nvSpPr>
        <p:spPr>
          <a:xfrm>
            <a:off x="6966420" y="4627336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Discrete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3BF1E-071B-4D43-8308-E545D054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6E866-AF13-4302-84D6-74716466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45FC1B-9E65-40C3-930C-0C3FD0F2F56A}"/>
              </a:ext>
            </a:extLst>
          </p:cNvPr>
          <p:cNvSpPr txBox="1">
            <a:spLocks/>
          </p:cNvSpPr>
          <p:nvPr/>
        </p:nvSpPr>
        <p:spPr>
          <a:xfrm>
            <a:off x="457200" y="2000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5356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Models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971018"/>
              </p:ext>
            </p:extLst>
          </p:nvPr>
        </p:nvGraphicFramePr>
        <p:xfrm>
          <a:off x="914400" y="1200148"/>
          <a:ext cx="5181600" cy="213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1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Parameter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Decision Tree</a:t>
                      </a:r>
                      <a:endParaRPr lang="en-US" sz="1400" dirty="0"/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78"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97.77%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445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Confusion Matrix</a:t>
                      </a:r>
                      <a:endParaRPr lang="en-US" sz="14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[[16 0 0] </a:t>
                      </a:r>
                    </a:p>
                    <a:p>
                      <a:pPr algn="ctr"/>
                      <a:r>
                        <a:rPr lang="en-US" sz="1400" dirty="0"/>
                        <a:t>[ 0 17 1]</a:t>
                      </a:r>
                    </a:p>
                    <a:p>
                      <a:pPr algn="ctr"/>
                      <a:r>
                        <a:rPr lang="en-US" sz="1400" dirty="0"/>
                        <a:t> [ 0 0 11]]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8229600" cy="8001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Here the decision tree classifier model was created and also visualized graphically.</a:t>
            </a:r>
          </a:p>
          <a:p>
            <a:pPr marL="109728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Also when any new data(out of sample data) was feed to this classifier, it was able to predict the right class accordingly with 98%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D800-4D1B-4340-86D2-5C67DA54F4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KETKI KALE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3169</TotalTime>
  <Words>427</Words>
  <Application>Microsoft Office PowerPoint</Application>
  <PresentationFormat>On-screen Show (16:9)</PresentationFormat>
  <Paragraphs>111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Courier New</vt:lpstr>
      <vt:lpstr>Georgia</vt:lpstr>
      <vt:lpstr>Trebuchet MS</vt:lpstr>
      <vt:lpstr>Wingdings</vt:lpstr>
      <vt:lpstr>Wingdings 2</vt:lpstr>
      <vt:lpstr>Urban</vt:lpstr>
      <vt:lpstr>TASK #6 Prediction using Decision Tree Algorithm </vt:lpstr>
      <vt:lpstr>Contents</vt:lpstr>
      <vt:lpstr>Objective</vt:lpstr>
      <vt:lpstr>Decision Tree</vt:lpstr>
      <vt:lpstr>Attribute Selection Measures(ASM)</vt:lpstr>
      <vt:lpstr>Model Flowchart in Machine Learning</vt:lpstr>
      <vt:lpstr>PowerPoint Presentation</vt:lpstr>
      <vt:lpstr>Models Performance</vt:lpstr>
      <vt:lpstr>Conclusion</vt:lpstr>
      <vt:lpstr>THANK YOU</vt:lpstr>
      <vt:lpstr>APPENDIX</vt:lpstr>
      <vt:lpstr>Tools used</vt:lpstr>
      <vt:lpstr>Steps for building a Decision Tree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- Retail</dc:title>
  <dc:creator>Sameer</dc:creator>
  <cp:lastModifiedBy>Sony</cp:lastModifiedBy>
  <cp:revision>80</cp:revision>
  <dcterms:created xsi:type="dcterms:W3CDTF">2021-06-16T19:04:13Z</dcterms:created>
  <dcterms:modified xsi:type="dcterms:W3CDTF">2021-12-16T15:01:28Z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Sameer_Kale@ad.infosys.com</vt:lpwstr>
  </property>
  <property fmtid="{D5CDD505-2E9C-101B-9397-08002B2CF9AE}" pid="5" name="MSIP_Label_be4b3411-284d-4d31-bd4f-bc13ef7f1fd6_SetDate">
    <vt:lpwstr>2021-07-16T11:13:13.2644153Z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79d4d8b2-c099-4982-a664-13a9c8e5d0a3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Sameer_Kale@ad.infosys.com</vt:lpwstr>
  </property>
  <property fmtid="{D5CDD505-2E9C-101B-9397-08002B2CF9AE}" pid="13" name="MSIP_Label_a0819fa7-4367-4500-ba88-dd630d977609_SetDate">
    <vt:lpwstr>2021-07-16T11:13:13.2644153Z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79d4d8b2-c099-4982-a664-13a9c8e5d0a3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