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 Mono SemiBold"/>
      <p:regular r:id="rId21"/>
      <p:bold r:id="rId22"/>
      <p:italic r:id="rId23"/>
      <p:boldItalic r:id="rId24"/>
    </p:embeddedFont>
    <p:embeddedFont>
      <p:font typeface="Abril Fatface"/>
      <p:regular r:id="rId25"/>
    </p:embeddedFont>
    <p:embeddedFont>
      <p:font typeface="Griffy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Homemade Appl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D0E46-0EB6-44B9-9628-4AFF7EABD1A9}">
  <a:tblStyle styleId="{C19D0E46-0EB6-44B9-9628-4AFF7EABD1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SemiBold-bold.fntdata"/><Relationship Id="rId21" Type="http://schemas.openxmlformats.org/officeDocument/2006/relationships/font" Target="fonts/RobotoMonoSemiBold-regular.fntdata"/><Relationship Id="rId24" Type="http://schemas.openxmlformats.org/officeDocument/2006/relationships/font" Target="fonts/RobotoMonoSemiBold-boldItalic.fntdata"/><Relationship Id="rId23" Type="http://schemas.openxmlformats.org/officeDocument/2006/relationships/font" Target="fonts/RobotoMon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riffy-regular.fntdata"/><Relationship Id="rId25" Type="http://schemas.openxmlformats.org/officeDocument/2006/relationships/font" Target="fonts/AbrilFatface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schemas.openxmlformats.org/officeDocument/2006/relationships/font" Target="fonts/HomemadeApple-regular.fnt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76cad5f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76cad5f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 of Experience Level: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Director/Executive: 4.2%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MI/Intermediate: 35.1%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14.5%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Senior: 46.1%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Experience Level by Job Title: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Analytics Engineer: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4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2 (50%)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2 (50%)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Analyst: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97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2 (2.1%)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29 (29.9%)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12 (12.4%)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54 (55.7%)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Architect: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11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3 (27.3%)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8 (72.7%)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Engineer: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132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4 (3.0%)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53 (40.2%)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12 (9.1%)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63 (47.7%)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Science Manager: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12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2 (16.7%)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10 (83.3%)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Scientist: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143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60 (42%)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22 (15.4%)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61 (42.7%)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Machine Learning Engineer: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41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12 (29.3%)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9 (22%)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20 (48.8%)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Research Scientist:</a:t>
            </a: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16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Director/Executive Level: 0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Intermediate Level: 7 (43.8%)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Junior/Entry Level: 4 (25%)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lphaL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Senior Level: 5 (31.3%)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 of Employment Type: 607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Contract: 5 (0.8%)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Freelance: 4 (0.7%)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Full Time: 588 (96.9%)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 Time: 10 (1.7%)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76cad5f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576cad5f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 of Salary (USD):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Min: 		$2,859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Qu: 	$53,192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Median: 	$93,000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		$107,471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Qu; 	$145,000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Max: 		$600,000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 of Remote Ratio: 607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Full Remote: 381 (62.8%)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Remote: 127 (20.9%)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Half Remote: 99 (16.3%)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 of Company Size: 607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Medium: 326 (53.7%)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Large: 198 (32.6%)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AutoNum type="arabicPeriod"/>
            </a:pPr>
            <a:r>
              <a:rPr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Small: 83 (13.7%)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76cad5f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76cad5f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0744a8d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0744a8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76cad5f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76cad5f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576cad5f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576cad5f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76cad5f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576cad5f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this phase of the project, I decided to remove the “salary_currency” and “salary” columns and focus on just “salary_in_usd” since our company is located in the US.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576cad5f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576cad5f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2" type="subTitle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idx="3" type="subTitle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4" type="body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11"/>
          <p:cNvSpPr txBox="1"/>
          <p:nvPr>
            <p:ph idx="5" type="body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7" name="Google Shape;187;p11"/>
          <p:cNvSpPr txBox="1"/>
          <p:nvPr>
            <p:ph idx="6" type="body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24" name="Google Shape;224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8" name="Google Shape;228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9" name="Google Shape;229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1189050" y="9743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2" name="Google Shape;232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3" name="Google Shape;233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12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4"/>
          <p:cNvGrpSpPr/>
          <p:nvPr/>
        </p:nvGrpSpPr>
        <p:grpSpPr>
          <a:xfrm>
            <a:off x="8251500" y="2275398"/>
            <a:ext cx="3271244" cy="3330073"/>
            <a:chOff x="8144875" y="2055723"/>
            <a:chExt cx="3271244" cy="3330073"/>
          </a:xfrm>
        </p:grpSpPr>
        <p:sp>
          <p:nvSpPr>
            <p:cNvPr id="242" name="Google Shape;242;p14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4"/>
          <p:cNvGrpSpPr/>
          <p:nvPr/>
        </p:nvGrpSpPr>
        <p:grpSpPr>
          <a:xfrm>
            <a:off x="4460375" y="2275398"/>
            <a:ext cx="3271244" cy="3330073"/>
            <a:chOff x="4231600" y="2055723"/>
            <a:chExt cx="3271244" cy="3330073"/>
          </a:xfrm>
        </p:grpSpPr>
        <p:sp>
          <p:nvSpPr>
            <p:cNvPr id="245" name="Google Shape;245;p14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669250" y="2275398"/>
            <a:ext cx="3271244" cy="3330073"/>
            <a:chOff x="562625" y="2055723"/>
            <a:chExt cx="3271244" cy="3330073"/>
          </a:xfrm>
        </p:grpSpPr>
        <p:sp>
          <p:nvSpPr>
            <p:cNvPr id="248" name="Google Shape;248;p14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1" name="Google Shape;251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6" name="Google Shape;256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1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73" name="Google Shape;273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2" type="subTitle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3" type="subTitle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5" type="subTitle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6" type="subTitle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7" type="body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7" name="Google Shape;287;p15"/>
          <p:cNvSpPr txBox="1"/>
          <p:nvPr>
            <p:ph idx="8" type="body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8" name="Google Shape;288;p15"/>
          <p:cNvSpPr txBox="1"/>
          <p:nvPr>
            <p:ph idx="9" type="body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15"/>
          <p:cNvSpPr txBox="1"/>
          <p:nvPr>
            <p:ph idx="13" type="body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15"/>
          <p:cNvSpPr txBox="1"/>
          <p:nvPr>
            <p:ph idx="14" type="body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15"/>
          <p:cNvSpPr txBox="1"/>
          <p:nvPr>
            <p:ph idx="15" type="body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01" name="Google Shape;301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6" name="Google Shape;306;p16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17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7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5" name="Google Shape;335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7" name="Google Shape;337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38" name="Google Shape;338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0" name="Google Shape;340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1" name="Google Shape;341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2" name="Google Shape;342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3" name="Google Shape;343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4" name="Google Shape;34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346" name="Google Shape;346;p1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18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18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67" name="Google Shape;367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9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19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9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9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388" name="Google Shape;388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1" name="Google Shape;411;p20"/>
          <p:cNvSpPr txBox="1"/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475250" y="3929325"/>
            <a:ext cx="7873500" cy="883800"/>
            <a:chOff x="1374000" y="4005525"/>
            <a:chExt cx="7873500" cy="883800"/>
          </a:xfrm>
        </p:grpSpPr>
        <p:sp>
          <p:nvSpPr>
            <p:cNvPr id="416" name="Google Shape;416;p21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1"/>
          <p:cNvCxnSpPr/>
          <p:nvPr/>
        </p:nvCxnSpPr>
        <p:spPr>
          <a:xfrm>
            <a:off x="1657500" y="3232455"/>
            <a:ext cx="750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21"/>
          <p:cNvGrpSpPr/>
          <p:nvPr/>
        </p:nvGrpSpPr>
        <p:grpSpPr>
          <a:xfrm>
            <a:off x="972211" y="5680698"/>
            <a:ext cx="8879638" cy="0"/>
            <a:chOff x="1007625" y="5986750"/>
            <a:chExt cx="10198275" cy="0"/>
          </a:xfrm>
        </p:grpSpPr>
        <p:cxnSp>
          <p:nvCxnSpPr>
            <p:cNvPr id="420" name="Google Shape;420;p21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1"/>
          <p:cNvSpPr/>
          <p:nvPr/>
        </p:nvSpPr>
        <p:spPr>
          <a:xfrm>
            <a:off x="303900" y="3945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1443600" y="3892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3410100" y="3892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1"/>
          <p:cNvCxnSpPr/>
          <p:nvPr/>
        </p:nvCxnSpPr>
        <p:spPr>
          <a:xfrm>
            <a:off x="4654225" y="5938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1"/>
          <p:cNvSpPr/>
          <p:nvPr/>
        </p:nvSpPr>
        <p:spPr>
          <a:xfrm>
            <a:off x="380100" y="2421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1519800" y="2368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486300" y="236825"/>
            <a:ext cx="731400" cy="731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0093950" y="58897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0093950" y="48263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10170150" y="57373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0170150" y="46739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1"/>
          <p:cNvCxnSpPr/>
          <p:nvPr/>
        </p:nvCxnSpPr>
        <p:spPr>
          <a:xfrm rot="10800000">
            <a:off x="106671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>
            <a:off x="11384400" y="51824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1"/>
          <p:cNvCxnSpPr/>
          <p:nvPr/>
        </p:nvCxnSpPr>
        <p:spPr>
          <a:xfrm rot="10800000">
            <a:off x="416075" y="6331675"/>
            <a:ext cx="925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6" name="Google Shape;436;p21"/>
          <p:cNvGrpSpPr/>
          <p:nvPr/>
        </p:nvGrpSpPr>
        <p:grpSpPr>
          <a:xfrm>
            <a:off x="10271975" y="343650"/>
            <a:ext cx="737725" cy="887475"/>
            <a:chOff x="4038950" y="1664675"/>
            <a:chExt cx="737725" cy="887475"/>
          </a:xfrm>
        </p:grpSpPr>
        <p:sp>
          <p:nvSpPr>
            <p:cNvPr id="437" name="Google Shape;437;p2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2" name="Google Shape;442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45" name="Google Shape;445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body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4" type="body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5" type="title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6" type="title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9" type="body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3" type="body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4" type="title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2" type="subTitle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3" type="body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9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45" name="Google Shape;145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77" name="Google Shape;177;p1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Relationship Id="rId7" Type="http://schemas.openxmlformats.org/officeDocument/2006/relationships/slide" Target="/ppt/slides/slide8.xml"/><Relationship Id="rId8" Type="http://schemas.openxmlformats.org/officeDocument/2006/relationships/slide" Target="/ppt/slides/slide1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Data Science Salary Analysis</a:t>
            </a:r>
            <a:endParaRPr sz="56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By: Sue Susman, MEd, BSN, RN</a:t>
            </a:r>
            <a:endParaRPr sz="3000"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8" name="Google Shape;568;p32"/>
          <p:cNvGrpSpPr/>
          <p:nvPr/>
        </p:nvGrpSpPr>
        <p:grpSpPr>
          <a:xfrm>
            <a:off x="589353" y="1978500"/>
            <a:ext cx="11104090" cy="2965376"/>
            <a:chOff x="472031" y="1140300"/>
            <a:chExt cx="10981101" cy="2965376"/>
          </a:xfrm>
        </p:grpSpPr>
        <p:pic>
          <p:nvPicPr>
            <p:cNvPr id="569" name="Google Shape;56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2031" y="1140300"/>
              <a:ext cx="3617088" cy="295664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70" name="Google Shape;57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6395" y="1149033"/>
              <a:ext cx="3617089" cy="29566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71" name="Google Shape;571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6043" y="1149025"/>
              <a:ext cx="3617089" cy="29566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72" name="Google Shape;572;p32"/>
          <p:cNvSpPr/>
          <p:nvPr/>
        </p:nvSpPr>
        <p:spPr>
          <a:xfrm>
            <a:off x="659300" y="524675"/>
            <a:ext cx="6332631" cy="734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8" name="Google Shape;578;p33"/>
          <p:cNvGrpSpPr/>
          <p:nvPr/>
        </p:nvGrpSpPr>
        <p:grpSpPr>
          <a:xfrm>
            <a:off x="528425" y="1813313"/>
            <a:ext cx="11135153" cy="2953524"/>
            <a:chOff x="601975" y="755138"/>
            <a:chExt cx="11135153" cy="2953524"/>
          </a:xfrm>
        </p:grpSpPr>
        <p:pic>
          <p:nvPicPr>
            <p:cNvPr id="579" name="Google Shape;57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975" y="755138"/>
              <a:ext cx="3657600" cy="295351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80" name="Google Shape;58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40750" y="755150"/>
              <a:ext cx="3657599" cy="295351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81" name="Google Shape;58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79527" y="755150"/>
              <a:ext cx="3657601" cy="295351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82" name="Google Shape;582;p33"/>
          <p:cNvSpPr/>
          <p:nvPr/>
        </p:nvSpPr>
        <p:spPr>
          <a:xfrm>
            <a:off x="806650" y="578250"/>
            <a:ext cx="6332631" cy="734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Data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050" y="992550"/>
            <a:ext cx="8358200" cy="5120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89" name="Google Shape;589;p34"/>
          <p:cNvGrpSpPr/>
          <p:nvPr/>
        </p:nvGrpSpPr>
        <p:grpSpPr>
          <a:xfrm>
            <a:off x="1810031" y="2070457"/>
            <a:ext cx="533993" cy="2964760"/>
            <a:chOff x="1796625" y="2259137"/>
            <a:chExt cx="681375" cy="2964760"/>
          </a:xfrm>
        </p:grpSpPr>
        <p:grpSp>
          <p:nvGrpSpPr>
            <p:cNvPr id="590" name="Google Shape;590;p34"/>
            <p:cNvGrpSpPr/>
            <p:nvPr/>
          </p:nvGrpSpPr>
          <p:grpSpPr>
            <a:xfrm>
              <a:off x="1796625" y="2259137"/>
              <a:ext cx="681375" cy="2964760"/>
              <a:chOff x="588600" y="2055092"/>
              <a:chExt cx="742804" cy="3431038"/>
            </a:xfrm>
          </p:grpSpPr>
          <p:sp>
            <p:nvSpPr>
              <p:cNvPr id="591" name="Google Shape;591;p34"/>
              <p:cNvSpPr/>
              <p:nvPr/>
            </p:nvSpPr>
            <p:spPr>
              <a:xfrm rot="5400000">
                <a:off x="-710700" y="345543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 rot="5400000">
                <a:off x="-638396" y="3415292"/>
                <a:ext cx="3330000" cy="6096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34"/>
            <p:cNvSpPr/>
            <p:nvPr/>
          </p:nvSpPr>
          <p:spPr>
            <a:xfrm>
              <a:off x="2083051" y="2460413"/>
              <a:ext cx="220800" cy="2584373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R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A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N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G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E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S</a:t>
              </a:r>
            </a:p>
          </p:txBody>
        </p:sp>
      </p:grpSp>
      <p:pic>
        <p:nvPicPr>
          <p:cNvPr id="594" name="Google Shape;594;p34"/>
          <p:cNvPicPr preferRelativeResize="0"/>
          <p:nvPr/>
        </p:nvPicPr>
        <p:blipFill rotWithShape="1">
          <a:blip r:embed="rId4">
            <a:alphaModFix/>
          </a:blip>
          <a:srcRect b="24500" l="5866" r="5244" t="21498"/>
          <a:stretch/>
        </p:blipFill>
        <p:spPr>
          <a:xfrm rot="-1419046">
            <a:off x="391652" y="944731"/>
            <a:ext cx="2848400" cy="94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150300" y="163025"/>
            <a:ext cx="4028798" cy="734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Conclusion</a:t>
            </a:r>
          </a:p>
        </p:txBody>
      </p:sp>
      <p:sp>
        <p:nvSpPr>
          <p:cNvPr id="601" name="Google Shape;601;p35"/>
          <p:cNvSpPr txBox="1"/>
          <p:nvPr/>
        </p:nvSpPr>
        <p:spPr>
          <a:xfrm>
            <a:off x="817075" y="1393025"/>
            <a:ext cx="109566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In conclusion, this analysis provides a valuable snapshot of the current state and trends of data science salaries in the US, which can help data scientists and employers make informed decisions and plan their careers.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5050200" y="2013350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title"/>
          </p:nvPr>
        </p:nvSpPr>
        <p:spPr>
          <a:xfrm>
            <a:off x="5481025" y="1885475"/>
            <a:ext cx="5322600" cy="85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470" name="Google Shape;470;p24"/>
          <p:cNvSpPr txBox="1"/>
          <p:nvPr>
            <p:ph idx="1" type="body"/>
          </p:nvPr>
        </p:nvSpPr>
        <p:spPr>
          <a:xfrm>
            <a:off x="5050200" y="3057875"/>
            <a:ext cx="62442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  <a:highlight>
                  <a:schemeClr val="accent3"/>
                </a:highlight>
              </a:rPr>
              <a:t>Sue Susman</a:t>
            </a:r>
            <a:endParaRPr sz="32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I’m a graduate student at Merrimack College in the MS Data Science Program.</a:t>
            </a:r>
            <a:endParaRPr sz="2500"/>
          </a:p>
        </p:txBody>
      </p:sp>
      <p:grpSp>
        <p:nvGrpSpPr>
          <p:cNvPr id="471" name="Google Shape;471;p24"/>
          <p:cNvGrpSpPr/>
          <p:nvPr/>
        </p:nvGrpSpPr>
        <p:grpSpPr>
          <a:xfrm>
            <a:off x="4075525" y="1568350"/>
            <a:ext cx="737725" cy="887475"/>
            <a:chOff x="4038950" y="1664675"/>
            <a:chExt cx="737725" cy="887475"/>
          </a:xfrm>
        </p:grpSpPr>
        <p:sp>
          <p:nvSpPr>
            <p:cNvPr id="472" name="Google Shape;472;p2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55050" y="906328"/>
            <a:ext cx="3453400" cy="431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/>
          <p:nvPr>
            <p:ph idx="5" type="title"/>
          </p:nvPr>
        </p:nvSpPr>
        <p:spPr>
          <a:xfrm>
            <a:off x="739500" y="1896340"/>
            <a:ext cx="2958300" cy="10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Roboto Mono"/>
                <a:ea typeface="Roboto Mono"/>
                <a:cs typeface="Roboto Mono"/>
                <a:sym typeface="Roboto Mono"/>
              </a:rPr>
              <a:t>01 </a:t>
            </a:r>
            <a:r>
              <a:rPr b="1" lang="en" sz="3400" u="sng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Backgroun</a:t>
            </a:r>
            <a:r>
              <a:rPr b="1" lang="en" sz="3400" u="sng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endParaRPr b="1" sz="3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25"/>
          <p:cNvSpPr txBox="1"/>
          <p:nvPr>
            <p:ph idx="6" type="title"/>
          </p:nvPr>
        </p:nvSpPr>
        <p:spPr>
          <a:xfrm>
            <a:off x="3960150" y="1876699"/>
            <a:ext cx="3615000" cy="115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02 </a:t>
            </a:r>
            <a:endParaRPr b="1" sz="3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Overview</a:t>
            </a:r>
            <a:endParaRPr b="1" sz="34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25"/>
          <p:cNvSpPr txBox="1"/>
          <p:nvPr>
            <p:ph idx="7" type="title"/>
          </p:nvPr>
        </p:nvSpPr>
        <p:spPr>
          <a:xfrm>
            <a:off x="1318025" y="3804025"/>
            <a:ext cx="5057100" cy="10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6"/>
                </a:solidFill>
              </a:rPr>
              <a:t>04 </a:t>
            </a:r>
            <a:endParaRPr sz="34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accent6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Visualization</a:t>
            </a:r>
            <a:r>
              <a:rPr lang="en" sz="3400">
                <a:solidFill>
                  <a:schemeClr val="accent6"/>
                </a:solidFill>
              </a:rPr>
              <a:t> </a:t>
            </a:r>
            <a:endParaRPr sz="3400">
              <a:solidFill>
                <a:schemeClr val="accent6"/>
              </a:solidFill>
            </a:endParaRPr>
          </a:p>
        </p:txBody>
      </p:sp>
      <p:sp>
        <p:nvSpPr>
          <p:cNvPr id="484" name="Google Shape;484;p25"/>
          <p:cNvSpPr txBox="1"/>
          <p:nvPr>
            <p:ph idx="14" type="title"/>
          </p:nvPr>
        </p:nvSpPr>
        <p:spPr>
          <a:xfrm>
            <a:off x="7837500" y="1913738"/>
            <a:ext cx="3615000" cy="10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4"/>
                </a:solidFill>
              </a:rPr>
              <a:t>03 </a:t>
            </a:r>
            <a:endParaRPr sz="3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accent4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Cleaning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485" name="Google Shape;485;p25"/>
          <p:cNvSpPr txBox="1"/>
          <p:nvPr>
            <p:ph idx="15" type="title"/>
          </p:nvPr>
        </p:nvSpPr>
        <p:spPr>
          <a:xfrm>
            <a:off x="7048075" y="3804025"/>
            <a:ext cx="2958300" cy="107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6"/>
                </a:solidFill>
              </a:rPr>
              <a:t>05 </a:t>
            </a:r>
            <a:r>
              <a:rPr lang="en" sz="3400" u="sng">
                <a:solidFill>
                  <a:schemeClr val="accent6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endParaRPr sz="3400">
              <a:solidFill>
                <a:schemeClr val="accent6"/>
              </a:solidFill>
            </a:endParaRPr>
          </a:p>
        </p:txBody>
      </p:sp>
      <p:sp>
        <p:nvSpPr>
          <p:cNvPr id="486" name="Google Shape;486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2581363" y="450176"/>
            <a:ext cx="7029283" cy="5503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Table of Contents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/>
          <p:nvPr>
            <p:ph idx="1" type="body"/>
          </p:nvPr>
        </p:nvSpPr>
        <p:spPr>
          <a:xfrm>
            <a:off x="1179300" y="1265189"/>
            <a:ext cx="10374000" cy="467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My</a:t>
            </a:r>
            <a:r>
              <a:rPr lang="en" sz="3000"/>
              <a:t> project is focused on attempting to understand various factors of data science positions that can affect salary (USD). </a:t>
            </a:r>
            <a:endParaRPr sz="3000"/>
          </a:p>
          <a:p>
            <a:pPr indent="-419100" lvl="0" marL="685800" rtl="0" algn="l">
              <a:spcBef>
                <a:spcPts val="21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Is it possible to predict the a data </a:t>
            </a:r>
            <a:r>
              <a:rPr lang="en" sz="3000"/>
              <a:t>scientist’s</a:t>
            </a:r>
            <a:r>
              <a:rPr lang="en" sz="3000"/>
              <a:t> salary based on their company’s size, location, working remotely vs. in the office, job title, and experience level?</a:t>
            </a:r>
            <a:endParaRPr sz="3000"/>
          </a:p>
        </p:txBody>
      </p:sp>
      <p:sp>
        <p:nvSpPr>
          <p:cNvPr id="493" name="Google Shape;49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3097550" y="187275"/>
            <a:ext cx="6479700" cy="9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3930752" y="187313"/>
            <a:ext cx="4871102" cy="925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Background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1" name="Google Shape;501;p27"/>
          <p:cNvGrpSpPr/>
          <p:nvPr/>
        </p:nvGrpSpPr>
        <p:grpSpPr>
          <a:xfrm>
            <a:off x="800191" y="188016"/>
            <a:ext cx="672194" cy="6481514"/>
            <a:chOff x="2962810" y="182853"/>
            <a:chExt cx="479590" cy="5578855"/>
          </a:xfrm>
        </p:grpSpPr>
        <p:grpSp>
          <p:nvGrpSpPr>
            <p:cNvPr id="502" name="Google Shape;502;p27"/>
            <p:cNvGrpSpPr/>
            <p:nvPr/>
          </p:nvGrpSpPr>
          <p:grpSpPr>
            <a:xfrm>
              <a:off x="2962810" y="182853"/>
              <a:ext cx="479590" cy="5578855"/>
              <a:chOff x="588600" y="2055100"/>
              <a:chExt cx="864750" cy="3431030"/>
            </a:xfrm>
          </p:grpSpPr>
          <p:sp>
            <p:nvSpPr>
              <p:cNvPr id="503" name="Google Shape;503;p27"/>
              <p:cNvSpPr/>
              <p:nvPr/>
            </p:nvSpPr>
            <p:spPr>
              <a:xfrm rot="5400000">
                <a:off x="-710700" y="345543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 rot="5400000">
                <a:off x="-577350" y="335440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27"/>
            <p:cNvSpPr/>
            <p:nvPr/>
          </p:nvSpPr>
          <p:spPr>
            <a:xfrm>
              <a:off x="3132099" y="326609"/>
              <a:ext cx="200222" cy="515058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D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A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T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A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/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S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C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I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E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N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C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E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/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J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O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B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S</a:t>
              </a: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flipH="1">
            <a:off x="10262999" y="1187556"/>
            <a:ext cx="793256" cy="4482883"/>
            <a:chOff x="588607" y="1110948"/>
            <a:chExt cx="1114749" cy="5222371"/>
          </a:xfrm>
        </p:grpSpPr>
        <p:grpSp>
          <p:nvGrpSpPr>
            <p:cNvPr id="507" name="Google Shape;507;p27"/>
            <p:cNvGrpSpPr/>
            <p:nvPr/>
          </p:nvGrpSpPr>
          <p:grpSpPr>
            <a:xfrm>
              <a:off x="588607" y="1110948"/>
              <a:ext cx="1114749" cy="5222371"/>
              <a:chOff x="588600" y="2055100"/>
              <a:chExt cx="864750" cy="3431030"/>
            </a:xfrm>
          </p:grpSpPr>
          <p:sp>
            <p:nvSpPr>
              <p:cNvPr id="508" name="Google Shape;508;p27"/>
              <p:cNvSpPr/>
              <p:nvPr/>
            </p:nvSpPr>
            <p:spPr>
              <a:xfrm rot="5400000">
                <a:off x="-710700" y="345543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 rot="5400000">
                <a:off x="-577350" y="335440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0" name="Google Shape;510;p27"/>
            <p:cNvSpPr/>
            <p:nvPr/>
          </p:nvSpPr>
          <p:spPr>
            <a:xfrm flipH="1">
              <a:off x="998389" y="1257575"/>
              <a:ext cx="453200" cy="4667282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W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O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R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D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/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C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L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O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U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D</a:t>
              </a:r>
            </a:p>
          </p:txBody>
        </p:sp>
      </p:grpSp>
      <p:pic>
        <p:nvPicPr>
          <p:cNvPr id="511" name="Google Shape;5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788" y="307663"/>
            <a:ext cx="6668198" cy="624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/>
          <p:nvPr/>
        </p:nvSpPr>
        <p:spPr>
          <a:xfrm>
            <a:off x="3083550" y="147350"/>
            <a:ext cx="7983600" cy="8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8" name="Google Shape;518;p28"/>
          <p:cNvGraphicFramePr/>
          <p:nvPr/>
        </p:nvGraphicFramePr>
        <p:xfrm>
          <a:off x="229025" y="11174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{C19D0E46-0EB6-44B9-9628-4AFF7EABD1A9}</a:tableStyleId>
              </a:tblPr>
              <a:tblGrid>
                <a:gridCol w="1910400"/>
                <a:gridCol w="9841300"/>
              </a:tblGrid>
              <a:tr h="43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Column</a:t>
                      </a:r>
                      <a:endParaRPr b="1" sz="18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1" sz="18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work_year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year the salary was paid.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experience_level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experience level in the job during the year with the following possible values: EN (Entry / Junior), MI (Mid / Intermediate), SE (Senior / Expert), EX (Executive / Director)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employment_type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type of employment for the role: PT (Part-time), FT (Full-time), CT (Contract), FL (Freelance)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job_title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role worked in during the year.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salary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total gross salary amount paid.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salary_currency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currency of the salary paid as an ISO 4217 currency code.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salary_in_usd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salary in USD (FX rate divided by avg. USD rate for the respective year via fxdata.foorilla.com).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employee_residence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Employee's primary country of residence in during the work year as an ISO 3166 country code.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remote_ratio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overall amount of work done remotely; possible values are as follows: 0% (No remote work (less than 20%)), 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50% (Partially remote), 100% (Fully remote (more than 80%))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company_location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country of the employer's main office or contracting branch as an ISO 3166 country code.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company_size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1832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The average number of people that worked for the company during the year: S (less than 50 employees (small)), M (50 to 250 employees (medium)), L (more than 250 employees (large))</a:t>
                      </a:r>
                      <a:endParaRPr b="1" sz="1500">
                        <a:highlight>
                          <a:srgbClr val="FFFFFF"/>
                        </a:highlight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85725" marB="66675" marR="3175" marL="31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28"/>
          <p:cNvSpPr/>
          <p:nvPr/>
        </p:nvSpPr>
        <p:spPr>
          <a:xfrm>
            <a:off x="4397913" y="200763"/>
            <a:ext cx="5354884" cy="720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Data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5" name="Google Shape;525;p29"/>
          <p:cNvGrpSpPr/>
          <p:nvPr/>
        </p:nvGrpSpPr>
        <p:grpSpPr>
          <a:xfrm>
            <a:off x="3155130" y="-1241848"/>
            <a:ext cx="1198257" cy="1131892"/>
            <a:chOff x="1123863" y="1763973"/>
            <a:chExt cx="3271244" cy="3330073"/>
          </a:xfrm>
        </p:grpSpPr>
        <p:sp>
          <p:nvSpPr>
            <p:cNvPr id="526" name="Google Shape;526;p29"/>
            <p:cNvSpPr/>
            <p:nvPr/>
          </p:nvSpPr>
          <p:spPr>
            <a:xfrm>
              <a:off x="1123863" y="190504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246006" y="176397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29"/>
          <p:cNvSpPr/>
          <p:nvPr/>
        </p:nvSpPr>
        <p:spPr>
          <a:xfrm>
            <a:off x="3314176" y="-1045700"/>
            <a:ext cx="936899" cy="586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03</a:t>
            </a:r>
          </a:p>
        </p:txBody>
      </p:sp>
      <p:grpSp>
        <p:nvGrpSpPr>
          <p:cNvPr id="529" name="Google Shape;529;p29"/>
          <p:cNvGrpSpPr/>
          <p:nvPr/>
        </p:nvGrpSpPr>
        <p:grpSpPr>
          <a:xfrm>
            <a:off x="1205298" y="552475"/>
            <a:ext cx="9835257" cy="5753053"/>
            <a:chOff x="755550" y="550400"/>
            <a:chExt cx="7701846" cy="4852849"/>
          </a:xfrm>
        </p:grpSpPr>
        <p:pic>
          <p:nvPicPr>
            <p:cNvPr id="530" name="Google Shape;530;p29"/>
            <p:cNvPicPr preferRelativeResize="0"/>
            <p:nvPr/>
          </p:nvPicPr>
          <p:blipFill rotWithShape="1">
            <a:blip r:embed="rId3">
              <a:alphaModFix/>
            </a:blip>
            <a:srcRect b="9180" l="8425" r="6293" t="15444"/>
            <a:stretch/>
          </p:blipFill>
          <p:spPr>
            <a:xfrm>
              <a:off x="755550" y="550400"/>
              <a:ext cx="3780400" cy="2355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29"/>
            <p:cNvPicPr preferRelativeResize="0"/>
            <p:nvPr/>
          </p:nvPicPr>
          <p:blipFill rotWithShape="1">
            <a:blip r:embed="rId4">
              <a:alphaModFix/>
            </a:blip>
            <a:srcRect b="7992" l="7707" r="4711" t="15379"/>
            <a:stretch/>
          </p:blipFill>
          <p:spPr>
            <a:xfrm>
              <a:off x="4680926" y="550400"/>
              <a:ext cx="3776470" cy="2359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9"/>
            <p:cNvPicPr preferRelativeResize="0"/>
            <p:nvPr/>
          </p:nvPicPr>
          <p:blipFill rotWithShape="1">
            <a:blip r:embed="rId5">
              <a:alphaModFix/>
            </a:blip>
            <a:srcRect b="7717" l="8801" r="4052" t="16696"/>
            <a:stretch/>
          </p:blipFill>
          <p:spPr>
            <a:xfrm>
              <a:off x="755550" y="3040300"/>
              <a:ext cx="3780399" cy="2361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9"/>
            <p:cNvPicPr preferRelativeResize="0"/>
            <p:nvPr/>
          </p:nvPicPr>
          <p:blipFill rotWithShape="1">
            <a:blip r:embed="rId6">
              <a:alphaModFix/>
            </a:blip>
            <a:srcRect b="7717" l="9215" r="3180" t="16696"/>
            <a:stretch/>
          </p:blipFill>
          <p:spPr>
            <a:xfrm>
              <a:off x="4680925" y="3041875"/>
              <a:ext cx="3776471" cy="2361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p29"/>
          <p:cNvGrpSpPr/>
          <p:nvPr/>
        </p:nvGrpSpPr>
        <p:grpSpPr>
          <a:xfrm>
            <a:off x="321183" y="226929"/>
            <a:ext cx="672194" cy="6481514"/>
            <a:chOff x="357341" y="74529"/>
            <a:chExt cx="672194" cy="6481514"/>
          </a:xfrm>
        </p:grpSpPr>
        <p:grpSp>
          <p:nvGrpSpPr>
            <p:cNvPr id="535" name="Google Shape;535;p29"/>
            <p:cNvGrpSpPr/>
            <p:nvPr/>
          </p:nvGrpSpPr>
          <p:grpSpPr>
            <a:xfrm>
              <a:off x="357341" y="74529"/>
              <a:ext cx="672194" cy="6481514"/>
              <a:chOff x="588600" y="2055100"/>
              <a:chExt cx="864750" cy="3431030"/>
            </a:xfrm>
          </p:grpSpPr>
          <p:sp>
            <p:nvSpPr>
              <p:cNvPr id="536" name="Google Shape;536;p29"/>
              <p:cNvSpPr/>
              <p:nvPr/>
            </p:nvSpPr>
            <p:spPr>
              <a:xfrm rot="5400000">
                <a:off x="-710700" y="345543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 rot="5400000">
                <a:off x="-577350" y="3354400"/>
                <a:ext cx="3330000" cy="7314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29"/>
            <p:cNvSpPr/>
            <p:nvPr/>
          </p:nvSpPr>
          <p:spPr>
            <a:xfrm>
              <a:off x="594625" y="241552"/>
              <a:ext cx="280625" cy="579687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D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A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T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A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/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S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C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I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E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N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C</a:t>
              </a:r>
              <a:b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</a:br>
              <a:r>
                <a:rPr b="1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Roboto Mono"/>
                </a:rPr>
                <a:t>E</a:t>
              </a:r>
            </a:p>
          </p:txBody>
        </p:sp>
      </p:grpSp>
      <p:grpSp>
        <p:nvGrpSpPr>
          <p:cNvPr id="539" name="Google Shape;539;p29"/>
          <p:cNvGrpSpPr/>
          <p:nvPr/>
        </p:nvGrpSpPr>
        <p:grpSpPr>
          <a:xfrm flipH="1">
            <a:off x="11216324" y="1187556"/>
            <a:ext cx="793256" cy="4482883"/>
            <a:chOff x="588600" y="2055100"/>
            <a:chExt cx="864750" cy="3431030"/>
          </a:xfrm>
        </p:grpSpPr>
        <p:sp>
          <p:nvSpPr>
            <p:cNvPr id="540" name="Google Shape;540;p29"/>
            <p:cNvSpPr/>
            <p:nvPr/>
          </p:nvSpPr>
          <p:spPr>
            <a:xfrm rot="5400000">
              <a:off x="-710700" y="3455430"/>
              <a:ext cx="33300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 rot="5400000">
              <a:off x="-577350" y="3354400"/>
              <a:ext cx="33300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29"/>
          <p:cNvSpPr/>
          <p:nvPr/>
        </p:nvSpPr>
        <p:spPr>
          <a:xfrm>
            <a:off x="11395481" y="1313421"/>
            <a:ext cx="320262" cy="4009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J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O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B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/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T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I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T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L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E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8" name="Google Shape;548;p30"/>
          <p:cNvPicPr preferRelativeResize="0"/>
          <p:nvPr/>
        </p:nvPicPr>
        <p:blipFill rotWithShape="1">
          <a:blip r:embed="rId3">
            <a:alphaModFix/>
          </a:blip>
          <a:srcRect b="10615" l="7443" r="4883" t="4732"/>
          <a:stretch/>
        </p:blipFill>
        <p:spPr>
          <a:xfrm>
            <a:off x="3548675" y="1036525"/>
            <a:ext cx="8000600" cy="4608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9" name="Google Shape;549;p30"/>
          <p:cNvPicPr preferRelativeResize="0"/>
          <p:nvPr/>
        </p:nvPicPr>
        <p:blipFill rotWithShape="1">
          <a:blip r:embed="rId4">
            <a:alphaModFix/>
          </a:blip>
          <a:srcRect b="6468" l="0" r="3437" t="3441"/>
          <a:stretch/>
        </p:blipFill>
        <p:spPr>
          <a:xfrm>
            <a:off x="181325" y="1881200"/>
            <a:ext cx="3128550" cy="29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0"/>
          <p:cNvSpPr/>
          <p:nvPr/>
        </p:nvSpPr>
        <p:spPr>
          <a:xfrm>
            <a:off x="3001124" y="5763375"/>
            <a:ext cx="8788915" cy="4717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Salary, Currency, or Salary in USD?</a:t>
            </a:r>
          </a:p>
        </p:txBody>
      </p:sp>
      <p:sp>
        <p:nvSpPr>
          <p:cNvPr id="551" name="Google Shape;551;p30"/>
          <p:cNvSpPr/>
          <p:nvPr/>
        </p:nvSpPr>
        <p:spPr>
          <a:xfrm>
            <a:off x="181325" y="110775"/>
            <a:ext cx="5055925" cy="925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Data Cleaning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31"/>
          <p:cNvPicPr preferRelativeResize="0"/>
          <p:nvPr/>
        </p:nvPicPr>
        <p:blipFill rotWithShape="1">
          <a:blip r:embed="rId3">
            <a:alphaModFix/>
          </a:blip>
          <a:srcRect b="11621" l="2847" r="13146" t="5425"/>
          <a:stretch/>
        </p:blipFill>
        <p:spPr>
          <a:xfrm>
            <a:off x="487975" y="285750"/>
            <a:ext cx="3943351" cy="549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8" name="Google Shape;558;p31"/>
          <p:cNvGrpSpPr/>
          <p:nvPr/>
        </p:nvGrpSpPr>
        <p:grpSpPr>
          <a:xfrm>
            <a:off x="6381763" y="1866929"/>
            <a:ext cx="3638674" cy="4385388"/>
            <a:chOff x="478275" y="888625"/>
            <a:chExt cx="4702344" cy="5772526"/>
          </a:xfrm>
        </p:grpSpPr>
        <p:pic>
          <p:nvPicPr>
            <p:cNvPr id="559" name="Google Shape;55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275" y="888625"/>
              <a:ext cx="4702344" cy="5772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176466">
              <a:off x="2869376" y="1144339"/>
              <a:ext cx="1646755" cy="164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1" name="Google Shape;5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471" y="1143963"/>
            <a:ext cx="1401925" cy="14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/>
          <p:nvPr/>
        </p:nvSpPr>
        <p:spPr>
          <a:xfrm rot="-31">
            <a:off x="5303675" y="553449"/>
            <a:ext cx="4867557" cy="11102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Roboto Mono"/>
              </a:rPr>
              <a:t>Salary in USD!!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