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4255DFF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61" r:id="rId4"/>
    <p:sldId id="257" r:id="rId5"/>
    <p:sldId id="258" r:id="rId6"/>
    <p:sldId id="264" r:id="rId7"/>
    <p:sldId id="265" r:id="rId8"/>
    <p:sldId id="266" r:id="rId9"/>
    <p:sldId id="267" r:id="rId10"/>
    <p:sldId id="262" r:id="rId11"/>
    <p:sldId id="269" r:id="rId12"/>
    <p:sldId id="273" r:id="rId13"/>
    <p:sldId id="270" r:id="rId14"/>
    <p:sldId id="274" r:id="rId15"/>
    <p:sldId id="275" r:id="rId16"/>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970295-BBFC-A839-A9D7-B612BD9703BB}" name="Jeremiah Lowhorn" initials="JL" userId="fe3ba3fdc5f01f4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8/10/relationships/authors" Target="authors.xml"/></Relationships>
</file>

<file path=ppt/comments/modernComment_102_4255DFF1.xml><?xml version="1.0" encoding="utf-8"?>
<p188:cmLst xmlns:a="http://schemas.openxmlformats.org/drawingml/2006/main" xmlns:r="http://schemas.openxmlformats.org/officeDocument/2006/relationships" xmlns:p188="http://schemas.microsoft.com/office/powerpoint/2018/8/main">
  <p188:cm id="{44B981D5-F6D8-4C4A-A808-3B3BA9B8ED51}" authorId="{B5970295-BBFC-A839-A9D7-B612BD9703BB}" created="2023-05-21T17:35:28.667">
    <pc:sldMkLst xmlns:pc="http://schemas.microsoft.com/office/powerpoint/2013/main/command">
      <pc:docMk/>
      <pc:sldMk cId="1112924145" sldId="258"/>
    </pc:sldMkLst>
    <p188:txBody>
      <a:bodyPr/>
      <a:lstStyle/>
      <a:p>
        <a:r>
          <a:rPr lang="en-US"/>
          <a:t>ACID transactions ensure the highest possible data reliability and integrity. They ensure that your data never falls into an inconsistent state because of an operation that only partially completes. For example, without ACID transactions, if you were writing some data to a database table, but the power went out unexpectedly, it's possible that only some of your data would have been saved, while some of it would not. Now your database is in an inconsistent state that is very difficult and time-consuming to recover from.</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2B48C-97C6-43E7-B705-D976E267094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D72FE60B-7749-4B91-9806-2E4D5739973E}">
      <dgm:prSet phldrT="[Text]"/>
      <dgm:spPr/>
      <dgm:t>
        <a:bodyPr/>
        <a:lstStyle/>
        <a:p>
          <a:r>
            <a:rPr lang="en-US" dirty="0"/>
            <a:t>SRS</a:t>
          </a:r>
        </a:p>
      </dgm:t>
    </dgm:pt>
    <dgm:pt modelId="{5FD687E3-FD23-4D5A-8525-A39EA4866F32}" type="parTrans" cxnId="{F1D3E66F-1D1C-421A-8235-CB3840ED02F3}">
      <dgm:prSet/>
      <dgm:spPr/>
      <dgm:t>
        <a:bodyPr/>
        <a:lstStyle/>
        <a:p>
          <a:endParaRPr lang="en-US"/>
        </a:p>
      </dgm:t>
    </dgm:pt>
    <dgm:pt modelId="{16E3C027-1C89-491A-BF34-F295B29547E7}" type="sibTrans" cxnId="{F1D3E66F-1D1C-421A-8235-CB3840ED02F3}">
      <dgm:prSet/>
      <dgm:spPr/>
      <dgm:t>
        <a:bodyPr/>
        <a:lstStyle/>
        <a:p>
          <a:endParaRPr lang="en-US"/>
        </a:p>
      </dgm:t>
    </dgm:pt>
    <dgm:pt modelId="{3406564F-C1A6-4243-9CCA-4BD3B61206D4}">
      <dgm:prSet phldrT="[Text]"/>
      <dgm:spPr/>
      <dgm:t>
        <a:bodyPr/>
        <a:lstStyle/>
        <a:p>
          <a:r>
            <a:rPr lang="en-US" dirty="0"/>
            <a:t>Define Users</a:t>
          </a:r>
        </a:p>
      </dgm:t>
    </dgm:pt>
    <dgm:pt modelId="{1585488D-9264-418F-83F5-8FEFF767CFB7}" type="parTrans" cxnId="{0A970613-EBE1-47FB-B46C-7BAB2894C0F2}">
      <dgm:prSet/>
      <dgm:spPr/>
      <dgm:t>
        <a:bodyPr/>
        <a:lstStyle/>
        <a:p>
          <a:endParaRPr lang="en-US"/>
        </a:p>
      </dgm:t>
    </dgm:pt>
    <dgm:pt modelId="{41F52F17-D407-4C65-B826-ED5459EA3CCD}" type="sibTrans" cxnId="{0A970613-EBE1-47FB-B46C-7BAB2894C0F2}">
      <dgm:prSet/>
      <dgm:spPr/>
      <dgm:t>
        <a:bodyPr/>
        <a:lstStyle/>
        <a:p>
          <a:endParaRPr lang="en-US"/>
        </a:p>
      </dgm:t>
    </dgm:pt>
    <dgm:pt modelId="{8572F741-526A-4024-A0DB-424AB37A6084}">
      <dgm:prSet phldrT="[Text]"/>
      <dgm:spPr/>
      <dgm:t>
        <a:bodyPr/>
        <a:lstStyle/>
        <a:p>
          <a:r>
            <a:rPr lang="en-US" dirty="0"/>
            <a:t>How it will be used</a:t>
          </a:r>
        </a:p>
      </dgm:t>
    </dgm:pt>
    <dgm:pt modelId="{F525B907-FE37-42F5-8F7E-C31C54BD6C34}" type="parTrans" cxnId="{0C128805-07AD-4EB6-B231-DBDCA425A508}">
      <dgm:prSet/>
      <dgm:spPr/>
      <dgm:t>
        <a:bodyPr/>
        <a:lstStyle/>
        <a:p>
          <a:endParaRPr lang="en-US"/>
        </a:p>
      </dgm:t>
    </dgm:pt>
    <dgm:pt modelId="{6C882B30-FEFE-4BD0-AC6C-EC5C051D28D0}" type="sibTrans" cxnId="{0C128805-07AD-4EB6-B231-DBDCA425A508}">
      <dgm:prSet/>
      <dgm:spPr/>
      <dgm:t>
        <a:bodyPr/>
        <a:lstStyle/>
        <a:p>
          <a:endParaRPr lang="en-US"/>
        </a:p>
      </dgm:t>
    </dgm:pt>
    <dgm:pt modelId="{3C980369-9C39-4DD9-8C18-6BFEAD8D85A3}">
      <dgm:prSet phldrT="[Text]"/>
      <dgm:spPr/>
      <dgm:t>
        <a:bodyPr/>
        <a:lstStyle/>
        <a:p>
          <a:r>
            <a:rPr lang="en-US" dirty="0"/>
            <a:t>Conceptual Design</a:t>
          </a:r>
        </a:p>
      </dgm:t>
    </dgm:pt>
    <dgm:pt modelId="{D082327C-6ABD-4BC3-8AF1-19461C25CE3B}" type="parTrans" cxnId="{B60BEE03-7FD1-49E6-ADF7-719D6734FBEA}">
      <dgm:prSet/>
      <dgm:spPr/>
      <dgm:t>
        <a:bodyPr/>
        <a:lstStyle/>
        <a:p>
          <a:endParaRPr lang="en-US"/>
        </a:p>
      </dgm:t>
    </dgm:pt>
    <dgm:pt modelId="{721231D5-1685-4D85-930F-E2C456D1C618}" type="sibTrans" cxnId="{B60BEE03-7FD1-49E6-ADF7-719D6734FBEA}">
      <dgm:prSet/>
      <dgm:spPr/>
      <dgm:t>
        <a:bodyPr/>
        <a:lstStyle/>
        <a:p>
          <a:endParaRPr lang="en-US"/>
        </a:p>
      </dgm:t>
    </dgm:pt>
    <dgm:pt modelId="{F49CFC57-3DFF-4D60-A204-0C52F78C8DA6}">
      <dgm:prSet phldrT="[Text]"/>
      <dgm:spPr/>
      <dgm:t>
        <a:bodyPr/>
        <a:lstStyle/>
        <a:p>
          <a:r>
            <a:rPr lang="en-US" dirty="0"/>
            <a:t>ERDs</a:t>
          </a:r>
        </a:p>
      </dgm:t>
    </dgm:pt>
    <dgm:pt modelId="{5774E6DC-A61A-4933-A5E2-FF68C08D5041}" type="parTrans" cxnId="{CDBC7B99-0485-487D-A4F2-D43C60F50F11}">
      <dgm:prSet/>
      <dgm:spPr/>
      <dgm:t>
        <a:bodyPr/>
        <a:lstStyle/>
        <a:p>
          <a:endParaRPr lang="en-US"/>
        </a:p>
      </dgm:t>
    </dgm:pt>
    <dgm:pt modelId="{C2410939-1873-482D-9DD4-E8CBDB15FE85}" type="sibTrans" cxnId="{CDBC7B99-0485-487D-A4F2-D43C60F50F11}">
      <dgm:prSet/>
      <dgm:spPr/>
      <dgm:t>
        <a:bodyPr/>
        <a:lstStyle/>
        <a:p>
          <a:endParaRPr lang="en-US"/>
        </a:p>
      </dgm:t>
    </dgm:pt>
    <dgm:pt modelId="{C47ABCDA-00E9-4063-AAEA-D729668BDBFB}">
      <dgm:prSet phldrT="[Text]"/>
      <dgm:spPr/>
      <dgm:t>
        <a:bodyPr/>
        <a:lstStyle/>
        <a:p>
          <a:r>
            <a:rPr lang="en-US" dirty="0"/>
            <a:t>Logical Design</a:t>
          </a:r>
        </a:p>
      </dgm:t>
    </dgm:pt>
    <dgm:pt modelId="{A6DA6A5D-D085-48EE-9775-59CBD4A8A3D3}" type="parTrans" cxnId="{F7599A4A-AE9C-4E1E-8E32-E4672A41BCE3}">
      <dgm:prSet/>
      <dgm:spPr/>
      <dgm:t>
        <a:bodyPr/>
        <a:lstStyle/>
        <a:p>
          <a:endParaRPr lang="en-US"/>
        </a:p>
      </dgm:t>
    </dgm:pt>
    <dgm:pt modelId="{8EC45DB9-F69F-409F-9FAE-3EE5A3C96624}" type="sibTrans" cxnId="{F7599A4A-AE9C-4E1E-8E32-E4672A41BCE3}">
      <dgm:prSet/>
      <dgm:spPr/>
      <dgm:t>
        <a:bodyPr/>
        <a:lstStyle/>
        <a:p>
          <a:endParaRPr lang="en-US"/>
        </a:p>
      </dgm:t>
    </dgm:pt>
    <dgm:pt modelId="{D242088E-A4CF-4F7D-8C98-656076C8B7E3}">
      <dgm:prSet phldrT="[Text]"/>
      <dgm:spPr/>
      <dgm:t>
        <a:bodyPr/>
        <a:lstStyle/>
        <a:p>
          <a:r>
            <a:rPr lang="en-US" dirty="0"/>
            <a:t>Requirements</a:t>
          </a:r>
        </a:p>
      </dgm:t>
    </dgm:pt>
    <dgm:pt modelId="{EF203DBE-043F-4141-B312-7DB99D287476}" type="parTrans" cxnId="{EC921ECC-DD07-4550-AB70-7413B49EAD70}">
      <dgm:prSet/>
      <dgm:spPr/>
      <dgm:t>
        <a:bodyPr/>
        <a:lstStyle/>
        <a:p>
          <a:endParaRPr lang="en-US"/>
        </a:p>
      </dgm:t>
    </dgm:pt>
    <dgm:pt modelId="{31E206C4-0774-4FE0-802E-688B9898CE72}" type="sibTrans" cxnId="{EC921ECC-DD07-4550-AB70-7413B49EAD70}">
      <dgm:prSet/>
      <dgm:spPr/>
      <dgm:t>
        <a:bodyPr/>
        <a:lstStyle/>
        <a:p>
          <a:endParaRPr lang="en-US"/>
        </a:p>
      </dgm:t>
    </dgm:pt>
    <dgm:pt modelId="{83DD0E36-863F-41F9-B303-2655D9A4484D}">
      <dgm:prSet phldrT="[Text]"/>
      <dgm:spPr/>
      <dgm:t>
        <a:bodyPr/>
        <a:lstStyle/>
        <a:p>
          <a:r>
            <a:rPr lang="en-US" dirty="0"/>
            <a:t>Data models &amp; flow charts</a:t>
          </a:r>
        </a:p>
      </dgm:t>
    </dgm:pt>
    <dgm:pt modelId="{179536B3-EDFA-46FB-BC97-5F227F61C179}" type="parTrans" cxnId="{398B14AF-0121-4671-8C70-D365B4DEB31D}">
      <dgm:prSet/>
      <dgm:spPr/>
      <dgm:t>
        <a:bodyPr/>
        <a:lstStyle/>
        <a:p>
          <a:endParaRPr lang="en-US"/>
        </a:p>
      </dgm:t>
    </dgm:pt>
    <dgm:pt modelId="{A8723115-2951-495A-A9B1-D79B72019BD2}" type="sibTrans" cxnId="{398B14AF-0121-4671-8C70-D365B4DEB31D}">
      <dgm:prSet/>
      <dgm:spPr/>
      <dgm:t>
        <a:bodyPr/>
        <a:lstStyle/>
        <a:p>
          <a:endParaRPr lang="en-US"/>
        </a:p>
      </dgm:t>
    </dgm:pt>
    <dgm:pt modelId="{8B4BE7F0-6AFB-4691-9590-790DCA70EAC4}">
      <dgm:prSet phldrT="[Text]"/>
      <dgm:spPr/>
      <dgm:t>
        <a:bodyPr/>
        <a:lstStyle/>
        <a:p>
          <a:r>
            <a:rPr lang="en-US" dirty="0"/>
            <a:t>Physical Design</a:t>
          </a:r>
        </a:p>
      </dgm:t>
    </dgm:pt>
    <dgm:pt modelId="{460FB564-6A8F-4D3A-8513-8C25A2988D51}" type="parTrans" cxnId="{BBBC0D47-1EC1-44F6-9D8F-B841BE8F030D}">
      <dgm:prSet/>
      <dgm:spPr/>
      <dgm:t>
        <a:bodyPr/>
        <a:lstStyle/>
        <a:p>
          <a:endParaRPr lang="en-US"/>
        </a:p>
      </dgm:t>
    </dgm:pt>
    <dgm:pt modelId="{075838F2-73A2-4799-A214-94398236DBBD}" type="sibTrans" cxnId="{BBBC0D47-1EC1-44F6-9D8F-B841BE8F030D}">
      <dgm:prSet/>
      <dgm:spPr/>
      <dgm:t>
        <a:bodyPr/>
        <a:lstStyle/>
        <a:p>
          <a:endParaRPr lang="en-US"/>
        </a:p>
      </dgm:t>
    </dgm:pt>
    <dgm:pt modelId="{B73CCD3D-E74D-4A46-9921-86BDA01498AE}">
      <dgm:prSet phldrT="[Text]"/>
      <dgm:spPr/>
      <dgm:t>
        <a:bodyPr/>
        <a:lstStyle/>
        <a:p>
          <a:r>
            <a:rPr lang="en-US" dirty="0"/>
            <a:t>DBMS is built and maintained</a:t>
          </a:r>
        </a:p>
      </dgm:t>
    </dgm:pt>
    <dgm:pt modelId="{69323DB4-31EE-4DCC-9D3E-3ED2AF0F2B84}" type="parTrans" cxnId="{5B1E7967-2789-462F-9C63-00C726EFAEF1}">
      <dgm:prSet/>
      <dgm:spPr/>
      <dgm:t>
        <a:bodyPr/>
        <a:lstStyle/>
        <a:p>
          <a:endParaRPr lang="en-US"/>
        </a:p>
      </dgm:t>
    </dgm:pt>
    <dgm:pt modelId="{A7510E44-74B1-4256-BB4D-6D50F3D7103C}" type="sibTrans" cxnId="{5B1E7967-2789-462F-9C63-00C726EFAEF1}">
      <dgm:prSet/>
      <dgm:spPr/>
      <dgm:t>
        <a:bodyPr/>
        <a:lstStyle/>
        <a:p>
          <a:endParaRPr lang="en-US"/>
        </a:p>
      </dgm:t>
    </dgm:pt>
    <dgm:pt modelId="{17612923-4D12-48EE-BA3B-81BE09217979}" type="pres">
      <dgm:prSet presAssocID="{0832B48C-97C6-43E7-B705-D976E2670946}" presName="Name0" presStyleCnt="0">
        <dgm:presLayoutVars>
          <dgm:dir/>
          <dgm:animLvl val="lvl"/>
          <dgm:resizeHandles/>
        </dgm:presLayoutVars>
      </dgm:prSet>
      <dgm:spPr/>
    </dgm:pt>
    <dgm:pt modelId="{EAF5912A-8233-4981-8719-143C3E5C6040}" type="pres">
      <dgm:prSet presAssocID="{D72FE60B-7749-4B91-9806-2E4D5739973E}" presName="linNode" presStyleCnt="0"/>
      <dgm:spPr/>
    </dgm:pt>
    <dgm:pt modelId="{227B0588-62EA-4417-9745-558A223439FD}" type="pres">
      <dgm:prSet presAssocID="{D72FE60B-7749-4B91-9806-2E4D5739973E}" presName="parentShp" presStyleLbl="node1" presStyleIdx="0" presStyleCnt="4">
        <dgm:presLayoutVars>
          <dgm:bulletEnabled val="1"/>
        </dgm:presLayoutVars>
      </dgm:prSet>
      <dgm:spPr/>
    </dgm:pt>
    <dgm:pt modelId="{C12259D7-DC63-4B87-B443-AE2B669F8E0D}" type="pres">
      <dgm:prSet presAssocID="{D72FE60B-7749-4B91-9806-2E4D5739973E}" presName="childShp" presStyleLbl="bgAccFollowNode1" presStyleIdx="0" presStyleCnt="4">
        <dgm:presLayoutVars>
          <dgm:bulletEnabled val="1"/>
        </dgm:presLayoutVars>
      </dgm:prSet>
      <dgm:spPr/>
    </dgm:pt>
    <dgm:pt modelId="{EF177F92-738E-42A3-AE53-37C390CD8F4F}" type="pres">
      <dgm:prSet presAssocID="{16E3C027-1C89-491A-BF34-F295B29547E7}" presName="spacing" presStyleCnt="0"/>
      <dgm:spPr/>
    </dgm:pt>
    <dgm:pt modelId="{7F9AB30D-9BDF-4B47-B8BE-1EA087B14C4A}" type="pres">
      <dgm:prSet presAssocID="{3C980369-9C39-4DD9-8C18-6BFEAD8D85A3}" presName="linNode" presStyleCnt="0"/>
      <dgm:spPr/>
    </dgm:pt>
    <dgm:pt modelId="{81BFB0C8-69A5-4D58-9DDB-B87AEB98C81F}" type="pres">
      <dgm:prSet presAssocID="{3C980369-9C39-4DD9-8C18-6BFEAD8D85A3}" presName="parentShp" presStyleLbl="node1" presStyleIdx="1" presStyleCnt="4">
        <dgm:presLayoutVars>
          <dgm:bulletEnabled val="1"/>
        </dgm:presLayoutVars>
      </dgm:prSet>
      <dgm:spPr/>
    </dgm:pt>
    <dgm:pt modelId="{02729049-D24E-4A48-A2D1-3EA401F12CCB}" type="pres">
      <dgm:prSet presAssocID="{3C980369-9C39-4DD9-8C18-6BFEAD8D85A3}" presName="childShp" presStyleLbl="bgAccFollowNode1" presStyleIdx="1" presStyleCnt="4">
        <dgm:presLayoutVars>
          <dgm:bulletEnabled val="1"/>
        </dgm:presLayoutVars>
      </dgm:prSet>
      <dgm:spPr/>
    </dgm:pt>
    <dgm:pt modelId="{C2D8E33E-27EF-4D97-8F94-6BE6108E0F5E}" type="pres">
      <dgm:prSet presAssocID="{721231D5-1685-4D85-930F-E2C456D1C618}" presName="spacing" presStyleCnt="0"/>
      <dgm:spPr/>
    </dgm:pt>
    <dgm:pt modelId="{3D42F590-64E7-44A5-AC2B-31747059B177}" type="pres">
      <dgm:prSet presAssocID="{C47ABCDA-00E9-4063-AAEA-D729668BDBFB}" presName="linNode" presStyleCnt="0"/>
      <dgm:spPr/>
    </dgm:pt>
    <dgm:pt modelId="{13DD8D40-9C4D-4AA2-B3A0-273BBBB588F0}" type="pres">
      <dgm:prSet presAssocID="{C47ABCDA-00E9-4063-AAEA-D729668BDBFB}" presName="parentShp" presStyleLbl="node1" presStyleIdx="2" presStyleCnt="4">
        <dgm:presLayoutVars>
          <dgm:bulletEnabled val="1"/>
        </dgm:presLayoutVars>
      </dgm:prSet>
      <dgm:spPr/>
    </dgm:pt>
    <dgm:pt modelId="{83199744-DBFC-46C3-B1E4-1A90E965B47B}" type="pres">
      <dgm:prSet presAssocID="{C47ABCDA-00E9-4063-AAEA-D729668BDBFB}" presName="childShp" presStyleLbl="bgAccFollowNode1" presStyleIdx="2" presStyleCnt="4">
        <dgm:presLayoutVars>
          <dgm:bulletEnabled val="1"/>
        </dgm:presLayoutVars>
      </dgm:prSet>
      <dgm:spPr/>
    </dgm:pt>
    <dgm:pt modelId="{C7331075-9589-4BA3-83C9-4D12175EBE47}" type="pres">
      <dgm:prSet presAssocID="{8EC45DB9-F69F-409F-9FAE-3EE5A3C96624}" presName="spacing" presStyleCnt="0"/>
      <dgm:spPr/>
    </dgm:pt>
    <dgm:pt modelId="{BB643282-EF74-4F3B-9DA1-66698FF49BEC}" type="pres">
      <dgm:prSet presAssocID="{8B4BE7F0-6AFB-4691-9590-790DCA70EAC4}" presName="linNode" presStyleCnt="0"/>
      <dgm:spPr/>
    </dgm:pt>
    <dgm:pt modelId="{100BCA27-9AB6-4F9D-B64D-FDC8E658217D}" type="pres">
      <dgm:prSet presAssocID="{8B4BE7F0-6AFB-4691-9590-790DCA70EAC4}" presName="parentShp" presStyleLbl="node1" presStyleIdx="3" presStyleCnt="4">
        <dgm:presLayoutVars>
          <dgm:bulletEnabled val="1"/>
        </dgm:presLayoutVars>
      </dgm:prSet>
      <dgm:spPr/>
    </dgm:pt>
    <dgm:pt modelId="{B7D50DCD-37C8-4A99-8604-86060750F3AA}" type="pres">
      <dgm:prSet presAssocID="{8B4BE7F0-6AFB-4691-9590-790DCA70EAC4}" presName="childShp" presStyleLbl="bgAccFollowNode1" presStyleIdx="3" presStyleCnt="4">
        <dgm:presLayoutVars>
          <dgm:bulletEnabled val="1"/>
        </dgm:presLayoutVars>
      </dgm:prSet>
      <dgm:spPr/>
    </dgm:pt>
  </dgm:ptLst>
  <dgm:cxnLst>
    <dgm:cxn modelId="{F2E8C003-DA23-4DFD-8C44-564DF059B96D}" type="presOf" srcId="{8572F741-526A-4024-A0DB-424AB37A6084}" destId="{C12259D7-DC63-4B87-B443-AE2B669F8E0D}" srcOrd="0" destOrd="1" presId="urn:microsoft.com/office/officeart/2005/8/layout/vList6"/>
    <dgm:cxn modelId="{B60BEE03-7FD1-49E6-ADF7-719D6734FBEA}" srcId="{0832B48C-97C6-43E7-B705-D976E2670946}" destId="{3C980369-9C39-4DD9-8C18-6BFEAD8D85A3}" srcOrd="1" destOrd="0" parTransId="{D082327C-6ABD-4BC3-8AF1-19461C25CE3B}" sibTransId="{721231D5-1685-4D85-930F-E2C456D1C618}"/>
    <dgm:cxn modelId="{0C128805-07AD-4EB6-B231-DBDCA425A508}" srcId="{D72FE60B-7749-4B91-9806-2E4D5739973E}" destId="{8572F741-526A-4024-A0DB-424AB37A6084}" srcOrd="1" destOrd="0" parTransId="{F525B907-FE37-42F5-8F7E-C31C54BD6C34}" sibTransId="{6C882B30-FEFE-4BD0-AC6C-EC5C051D28D0}"/>
    <dgm:cxn modelId="{5F51DB0F-BE42-43EE-94CE-2642A2861714}" type="presOf" srcId="{3C980369-9C39-4DD9-8C18-6BFEAD8D85A3}" destId="{81BFB0C8-69A5-4D58-9DDB-B87AEB98C81F}" srcOrd="0" destOrd="0" presId="urn:microsoft.com/office/officeart/2005/8/layout/vList6"/>
    <dgm:cxn modelId="{0A970613-EBE1-47FB-B46C-7BAB2894C0F2}" srcId="{D72FE60B-7749-4B91-9806-2E4D5739973E}" destId="{3406564F-C1A6-4243-9CCA-4BD3B61206D4}" srcOrd="0" destOrd="0" parTransId="{1585488D-9264-418F-83F5-8FEFF767CFB7}" sibTransId="{41F52F17-D407-4C65-B826-ED5459EA3CCD}"/>
    <dgm:cxn modelId="{DACF9625-E6A7-4101-ABC6-11664E751246}" type="presOf" srcId="{3406564F-C1A6-4243-9CCA-4BD3B61206D4}" destId="{C12259D7-DC63-4B87-B443-AE2B669F8E0D}" srcOrd="0" destOrd="0" presId="urn:microsoft.com/office/officeart/2005/8/layout/vList6"/>
    <dgm:cxn modelId="{50BDC82C-F0FA-4F72-B670-82DF23CBC008}" type="presOf" srcId="{C47ABCDA-00E9-4063-AAEA-D729668BDBFB}" destId="{13DD8D40-9C4D-4AA2-B3A0-273BBBB588F0}" srcOrd="0" destOrd="0" presId="urn:microsoft.com/office/officeart/2005/8/layout/vList6"/>
    <dgm:cxn modelId="{39A0AF36-608B-4A09-9FC4-55076590CD9E}" type="presOf" srcId="{0832B48C-97C6-43E7-B705-D976E2670946}" destId="{17612923-4D12-48EE-BA3B-81BE09217979}" srcOrd="0" destOrd="0" presId="urn:microsoft.com/office/officeart/2005/8/layout/vList6"/>
    <dgm:cxn modelId="{73005E43-B352-42F4-A2B6-9B46953D9FCE}" type="presOf" srcId="{8B4BE7F0-6AFB-4691-9590-790DCA70EAC4}" destId="{100BCA27-9AB6-4F9D-B64D-FDC8E658217D}" srcOrd="0" destOrd="0" presId="urn:microsoft.com/office/officeart/2005/8/layout/vList6"/>
    <dgm:cxn modelId="{E9756745-B32F-4975-80E6-C1F7AFDC8C10}" type="presOf" srcId="{F49CFC57-3DFF-4D60-A204-0C52F78C8DA6}" destId="{02729049-D24E-4A48-A2D1-3EA401F12CCB}" srcOrd="0" destOrd="0" presId="urn:microsoft.com/office/officeart/2005/8/layout/vList6"/>
    <dgm:cxn modelId="{BBBC0D47-1EC1-44F6-9D8F-B841BE8F030D}" srcId="{0832B48C-97C6-43E7-B705-D976E2670946}" destId="{8B4BE7F0-6AFB-4691-9590-790DCA70EAC4}" srcOrd="3" destOrd="0" parTransId="{460FB564-6A8F-4D3A-8513-8C25A2988D51}" sibTransId="{075838F2-73A2-4799-A214-94398236DBBD}"/>
    <dgm:cxn modelId="{5B1E7967-2789-462F-9C63-00C726EFAEF1}" srcId="{8B4BE7F0-6AFB-4691-9590-790DCA70EAC4}" destId="{B73CCD3D-E74D-4A46-9921-86BDA01498AE}" srcOrd="0" destOrd="0" parTransId="{69323DB4-31EE-4DCC-9D3E-3ED2AF0F2B84}" sibTransId="{A7510E44-74B1-4256-BB4D-6D50F3D7103C}"/>
    <dgm:cxn modelId="{F7599A4A-AE9C-4E1E-8E32-E4672A41BCE3}" srcId="{0832B48C-97C6-43E7-B705-D976E2670946}" destId="{C47ABCDA-00E9-4063-AAEA-D729668BDBFB}" srcOrd="2" destOrd="0" parTransId="{A6DA6A5D-D085-48EE-9775-59CBD4A8A3D3}" sibTransId="{8EC45DB9-F69F-409F-9FAE-3EE5A3C96624}"/>
    <dgm:cxn modelId="{DAD1D96B-9071-4975-B695-B0FE63B53843}" type="presOf" srcId="{83DD0E36-863F-41F9-B303-2655D9A4484D}" destId="{83199744-DBFC-46C3-B1E4-1A90E965B47B}" srcOrd="0" destOrd="0" presId="urn:microsoft.com/office/officeart/2005/8/layout/vList6"/>
    <dgm:cxn modelId="{F1D3E66F-1D1C-421A-8235-CB3840ED02F3}" srcId="{0832B48C-97C6-43E7-B705-D976E2670946}" destId="{D72FE60B-7749-4B91-9806-2E4D5739973E}" srcOrd="0" destOrd="0" parTransId="{5FD687E3-FD23-4D5A-8525-A39EA4866F32}" sibTransId="{16E3C027-1C89-491A-BF34-F295B29547E7}"/>
    <dgm:cxn modelId="{CDBC7B99-0485-487D-A4F2-D43C60F50F11}" srcId="{3C980369-9C39-4DD9-8C18-6BFEAD8D85A3}" destId="{F49CFC57-3DFF-4D60-A204-0C52F78C8DA6}" srcOrd="0" destOrd="0" parTransId="{5774E6DC-A61A-4933-A5E2-FF68C08D5041}" sibTransId="{C2410939-1873-482D-9DD4-E8CBDB15FE85}"/>
    <dgm:cxn modelId="{42399FA8-8557-4F62-8962-FE717C537A1F}" type="presOf" srcId="{B73CCD3D-E74D-4A46-9921-86BDA01498AE}" destId="{B7D50DCD-37C8-4A99-8604-86060750F3AA}" srcOrd="0" destOrd="0" presId="urn:microsoft.com/office/officeart/2005/8/layout/vList6"/>
    <dgm:cxn modelId="{398B14AF-0121-4671-8C70-D365B4DEB31D}" srcId="{C47ABCDA-00E9-4063-AAEA-D729668BDBFB}" destId="{83DD0E36-863F-41F9-B303-2655D9A4484D}" srcOrd="0" destOrd="0" parTransId="{179536B3-EDFA-46FB-BC97-5F227F61C179}" sibTransId="{A8723115-2951-495A-A9B1-D79B72019BD2}"/>
    <dgm:cxn modelId="{EC921ECC-DD07-4550-AB70-7413B49EAD70}" srcId="{D72FE60B-7749-4B91-9806-2E4D5739973E}" destId="{D242088E-A4CF-4F7D-8C98-656076C8B7E3}" srcOrd="2" destOrd="0" parTransId="{EF203DBE-043F-4141-B312-7DB99D287476}" sibTransId="{31E206C4-0774-4FE0-802E-688B9898CE72}"/>
    <dgm:cxn modelId="{892692CD-F32E-48F1-A009-5F340EAF637C}" type="presOf" srcId="{D242088E-A4CF-4F7D-8C98-656076C8B7E3}" destId="{C12259D7-DC63-4B87-B443-AE2B669F8E0D}" srcOrd="0" destOrd="2" presId="urn:microsoft.com/office/officeart/2005/8/layout/vList6"/>
    <dgm:cxn modelId="{C58479D8-0D6B-4B91-AA5C-D22421B80DE5}" type="presOf" srcId="{D72FE60B-7749-4B91-9806-2E4D5739973E}" destId="{227B0588-62EA-4417-9745-558A223439FD}" srcOrd="0" destOrd="0" presId="urn:microsoft.com/office/officeart/2005/8/layout/vList6"/>
    <dgm:cxn modelId="{5980350D-D3AF-4259-8122-077361E419A4}" type="presParOf" srcId="{17612923-4D12-48EE-BA3B-81BE09217979}" destId="{EAF5912A-8233-4981-8719-143C3E5C6040}" srcOrd="0" destOrd="0" presId="urn:microsoft.com/office/officeart/2005/8/layout/vList6"/>
    <dgm:cxn modelId="{1C425FEA-EC42-4E48-948B-C184A452E73A}" type="presParOf" srcId="{EAF5912A-8233-4981-8719-143C3E5C6040}" destId="{227B0588-62EA-4417-9745-558A223439FD}" srcOrd="0" destOrd="0" presId="urn:microsoft.com/office/officeart/2005/8/layout/vList6"/>
    <dgm:cxn modelId="{7035FD11-F430-46F7-BF6A-853F70A86FD5}" type="presParOf" srcId="{EAF5912A-8233-4981-8719-143C3E5C6040}" destId="{C12259D7-DC63-4B87-B443-AE2B669F8E0D}" srcOrd="1" destOrd="0" presId="urn:microsoft.com/office/officeart/2005/8/layout/vList6"/>
    <dgm:cxn modelId="{F0281E32-C363-4258-BE0E-E95A7D6D5D9A}" type="presParOf" srcId="{17612923-4D12-48EE-BA3B-81BE09217979}" destId="{EF177F92-738E-42A3-AE53-37C390CD8F4F}" srcOrd="1" destOrd="0" presId="urn:microsoft.com/office/officeart/2005/8/layout/vList6"/>
    <dgm:cxn modelId="{173A48DD-8198-4E61-87E6-42F8F86F08FC}" type="presParOf" srcId="{17612923-4D12-48EE-BA3B-81BE09217979}" destId="{7F9AB30D-9BDF-4B47-B8BE-1EA087B14C4A}" srcOrd="2" destOrd="0" presId="urn:microsoft.com/office/officeart/2005/8/layout/vList6"/>
    <dgm:cxn modelId="{669C5DA5-B783-4539-ADF4-ADCE62F93F1D}" type="presParOf" srcId="{7F9AB30D-9BDF-4B47-B8BE-1EA087B14C4A}" destId="{81BFB0C8-69A5-4D58-9DDB-B87AEB98C81F}" srcOrd="0" destOrd="0" presId="urn:microsoft.com/office/officeart/2005/8/layout/vList6"/>
    <dgm:cxn modelId="{C64494A8-30D7-4D36-8E06-1CB045F50B1F}" type="presParOf" srcId="{7F9AB30D-9BDF-4B47-B8BE-1EA087B14C4A}" destId="{02729049-D24E-4A48-A2D1-3EA401F12CCB}" srcOrd="1" destOrd="0" presId="urn:microsoft.com/office/officeart/2005/8/layout/vList6"/>
    <dgm:cxn modelId="{9F7C8D47-F862-4B11-B844-836FB438B31D}" type="presParOf" srcId="{17612923-4D12-48EE-BA3B-81BE09217979}" destId="{C2D8E33E-27EF-4D97-8F94-6BE6108E0F5E}" srcOrd="3" destOrd="0" presId="urn:microsoft.com/office/officeart/2005/8/layout/vList6"/>
    <dgm:cxn modelId="{4214EA60-D7F1-4683-8DF1-44E323EED16B}" type="presParOf" srcId="{17612923-4D12-48EE-BA3B-81BE09217979}" destId="{3D42F590-64E7-44A5-AC2B-31747059B177}" srcOrd="4" destOrd="0" presId="urn:microsoft.com/office/officeart/2005/8/layout/vList6"/>
    <dgm:cxn modelId="{CE481099-2718-4706-9916-0D324BD4E706}" type="presParOf" srcId="{3D42F590-64E7-44A5-AC2B-31747059B177}" destId="{13DD8D40-9C4D-4AA2-B3A0-273BBBB588F0}" srcOrd="0" destOrd="0" presId="urn:microsoft.com/office/officeart/2005/8/layout/vList6"/>
    <dgm:cxn modelId="{79402020-1A36-4767-9E93-ADDB58E0F958}" type="presParOf" srcId="{3D42F590-64E7-44A5-AC2B-31747059B177}" destId="{83199744-DBFC-46C3-B1E4-1A90E965B47B}" srcOrd="1" destOrd="0" presId="urn:microsoft.com/office/officeart/2005/8/layout/vList6"/>
    <dgm:cxn modelId="{60FFD596-31AC-424E-98A0-0D09FB53FA38}" type="presParOf" srcId="{17612923-4D12-48EE-BA3B-81BE09217979}" destId="{C7331075-9589-4BA3-83C9-4D12175EBE47}" srcOrd="5" destOrd="0" presId="urn:microsoft.com/office/officeart/2005/8/layout/vList6"/>
    <dgm:cxn modelId="{7AAFDF2A-EBB4-4C14-9F86-34B07CD1C130}" type="presParOf" srcId="{17612923-4D12-48EE-BA3B-81BE09217979}" destId="{BB643282-EF74-4F3B-9DA1-66698FF49BEC}" srcOrd="6" destOrd="0" presId="urn:microsoft.com/office/officeart/2005/8/layout/vList6"/>
    <dgm:cxn modelId="{FB7038D3-BD67-41BC-9E79-5DDD62A3FEBF}" type="presParOf" srcId="{BB643282-EF74-4F3B-9DA1-66698FF49BEC}" destId="{100BCA27-9AB6-4F9D-B64D-FDC8E658217D}" srcOrd="0" destOrd="0" presId="urn:microsoft.com/office/officeart/2005/8/layout/vList6"/>
    <dgm:cxn modelId="{2A29376E-DA7C-4A0A-B8F5-9954F9BCA80F}" type="presParOf" srcId="{BB643282-EF74-4F3B-9DA1-66698FF49BEC}" destId="{B7D50DCD-37C8-4A99-8604-86060750F3A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59D7-DC63-4B87-B443-AE2B669F8E0D}">
      <dsp:nvSpPr>
        <dsp:cNvPr id="0" name=""/>
        <dsp:cNvSpPr/>
      </dsp:nvSpPr>
      <dsp:spPr>
        <a:xfrm>
          <a:off x="2393768" y="1406"/>
          <a:ext cx="3590652" cy="111613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Define Users</a:t>
          </a:r>
        </a:p>
        <a:p>
          <a:pPr marL="171450" lvl="1" indent="-171450" algn="l" defTabSz="755650">
            <a:lnSpc>
              <a:spcPct val="90000"/>
            </a:lnSpc>
            <a:spcBef>
              <a:spcPct val="0"/>
            </a:spcBef>
            <a:spcAft>
              <a:spcPct val="15000"/>
            </a:spcAft>
            <a:buChar char="•"/>
          </a:pPr>
          <a:r>
            <a:rPr lang="en-US" sz="1700" kern="1200" dirty="0"/>
            <a:t>How it will be used</a:t>
          </a:r>
        </a:p>
        <a:p>
          <a:pPr marL="171450" lvl="1" indent="-171450" algn="l" defTabSz="755650">
            <a:lnSpc>
              <a:spcPct val="90000"/>
            </a:lnSpc>
            <a:spcBef>
              <a:spcPct val="0"/>
            </a:spcBef>
            <a:spcAft>
              <a:spcPct val="15000"/>
            </a:spcAft>
            <a:buChar char="•"/>
          </a:pPr>
          <a:r>
            <a:rPr lang="en-US" sz="1700" kern="1200" dirty="0"/>
            <a:t>Requirements</a:t>
          </a:r>
        </a:p>
      </dsp:txBody>
      <dsp:txXfrm>
        <a:off x="2393768" y="140923"/>
        <a:ext cx="3172102" cy="837099"/>
      </dsp:txXfrm>
    </dsp:sp>
    <dsp:sp modelId="{227B0588-62EA-4417-9745-558A223439FD}">
      <dsp:nvSpPr>
        <dsp:cNvPr id="0" name=""/>
        <dsp:cNvSpPr/>
      </dsp:nvSpPr>
      <dsp:spPr>
        <a:xfrm>
          <a:off x="0" y="1406"/>
          <a:ext cx="2393768" cy="11161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SRS</a:t>
          </a:r>
        </a:p>
      </dsp:txBody>
      <dsp:txXfrm>
        <a:off x="54485" y="55891"/>
        <a:ext cx="2284798" cy="1007163"/>
      </dsp:txXfrm>
    </dsp:sp>
    <dsp:sp modelId="{02729049-D24E-4A48-A2D1-3EA401F12CCB}">
      <dsp:nvSpPr>
        <dsp:cNvPr id="0" name=""/>
        <dsp:cNvSpPr/>
      </dsp:nvSpPr>
      <dsp:spPr>
        <a:xfrm>
          <a:off x="2393768" y="1229153"/>
          <a:ext cx="3590652" cy="111613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ERDs</a:t>
          </a:r>
        </a:p>
      </dsp:txBody>
      <dsp:txXfrm>
        <a:off x="2393768" y="1368670"/>
        <a:ext cx="3172102" cy="837099"/>
      </dsp:txXfrm>
    </dsp:sp>
    <dsp:sp modelId="{81BFB0C8-69A5-4D58-9DDB-B87AEB98C81F}">
      <dsp:nvSpPr>
        <dsp:cNvPr id="0" name=""/>
        <dsp:cNvSpPr/>
      </dsp:nvSpPr>
      <dsp:spPr>
        <a:xfrm>
          <a:off x="0" y="1229153"/>
          <a:ext cx="2393768" cy="11161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Conceptual Design</a:t>
          </a:r>
        </a:p>
      </dsp:txBody>
      <dsp:txXfrm>
        <a:off x="54485" y="1283638"/>
        <a:ext cx="2284798" cy="1007163"/>
      </dsp:txXfrm>
    </dsp:sp>
    <dsp:sp modelId="{83199744-DBFC-46C3-B1E4-1A90E965B47B}">
      <dsp:nvSpPr>
        <dsp:cNvPr id="0" name=""/>
        <dsp:cNvSpPr/>
      </dsp:nvSpPr>
      <dsp:spPr>
        <a:xfrm>
          <a:off x="2393768" y="2456900"/>
          <a:ext cx="3590652" cy="111613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Data models &amp; flow charts</a:t>
          </a:r>
        </a:p>
      </dsp:txBody>
      <dsp:txXfrm>
        <a:off x="2393768" y="2596417"/>
        <a:ext cx="3172102" cy="837099"/>
      </dsp:txXfrm>
    </dsp:sp>
    <dsp:sp modelId="{13DD8D40-9C4D-4AA2-B3A0-273BBBB588F0}">
      <dsp:nvSpPr>
        <dsp:cNvPr id="0" name=""/>
        <dsp:cNvSpPr/>
      </dsp:nvSpPr>
      <dsp:spPr>
        <a:xfrm>
          <a:off x="0" y="2456900"/>
          <a:ext cx="2393768" cy="11161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Logical Design</a:t>
          </a:r>
        </a:p>
      </dsp:txBody>
      <dsp:txXfrm>
        <a:off x="54485" y="2511385"/>
        <a:ext cx="2284798" cy="1007163"/>
      </dsp:txXfrm>
    </dsp:sp>
    <dsp:sp modelId="{B7D50DCD-37C8-4A99-8604-86060750F3AA}">
      <dsp:nvSpPr>
        <dsp:cNvPr id="0" name=""/>
        <dsp:cNvSpPr/>
      </dsp:nvSpPr>
      <dsp:spPr>
        <a:xfrm>
          <a:off x="2393768" y="3684646"/>
          <a:ext cx="3590652" cy="111613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DBMS is built and maintained</a:t>
          </a:r>
        </a:p>
      </dsp:txBody>
      <dsp:txXfrm>
        <a:off x="2393768" y="3824163"/>
        <a:ext cx="3172102" cy="837099"/>
      </dsp:txXfrm>
    </dsp:sp>
    <dsp:sp modelId="{100BCA27-9AB6-4F9D-B64D-FDC8E658217D}">
      <dsp:nvSpPr>
        <dsp:cNvPr id="0" name=""/>
        <dsp:cNvSpPr/>
      </dsp:nvSpPr>
      <dsp:spPr>
        <a:xfrm>
          <a:off x="0" y="3684646"/>
          <a:ext cx="2393768" cy="11161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Physical Design</a:t>
          </a:r>
        </a:p>
      </dsp:txBody>
      <dsp:txXfrm>
        <a:off x="54485" y="3739131"/>
        <a:ext cx="2284798" cy="100716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CD76-8A09-2CA6-E971-4B396AF03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E631C-46EF-B540-D497-BE881F6DD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6902BB-AB40-4B89-29AA-CB95CBA7D3C9}"/>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AA06246F-F856-B20E-104A-CCA6DDC05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2804E-34FF-C936-62EF-E79B9B67A245}"/>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80219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B94D-8656-68CD-0152-E63CD9F956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3B668-6F96-37D0-5A3B-8F18139C3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60650-B453-2940-A535-E78C3D11DBD3}"/>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2CC04E2C-A8E7-443F-FD4E-29D83E7F3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5DE4F-91ED-6637-393E-56287FB8E85D}"/>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287064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5B23-CE49-13C3-32D8-CF43937A7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3EDB6-ADB2-65F6-A3D7-DF9165CBE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6442-F056-B7FB-A6DC-38F7F6C92C61}"/>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743251E2-2F54-F706-F7B9-033678A63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5273E-CB5D-8C7B-18EB-C9589BC72ABA}"/>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421576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09B5-376F-4F4E-566B-E7FF59E74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CF8D-0E5D-FD04-4580-09838D3BC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5320A-EF4F-5F3F-2256-E6702C80AFCE}"/>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E0C716C9-4E6C-C409-5FA0-324AAE95A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79143-C35A-9370-4056-6F390BE50093}"/>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37250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795A-AE47-E6FE-4B14-9E3FF73B9A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ABC99-B8F0-6FE1-2A8D-298CD99B9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4EC00-117E-25A7-ED2F-B3AF6FAD5106}"/>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4E36684C-BC90-64AA-D333-7F56F9368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922BD-BB4A-A2CA-3E99-F3C971EC8D8A}"/>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247695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5DBB-05A0-D72E-62CE-E399C4EDC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09EFB-F673-6E65-E6B9-3C05F257A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0A2E9-D7B6-10C5-5F6F-CB3428C11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7A2ECC-7EA6-321E-6A6A-C811A01152CE}"/>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6" name="Footer Placeholder 5">
            <a:extLst>
              <a:ext uri="{FF2B5EF4-FFF2-40B4-BE49-F238E27FC236}">
                <a16:creationId xmlns:a16="http://schemas.microsoft.com/office/drawing/2014/main" id="{4C19B5B9-8106-CA1A-52AD-A19DDA7FF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70022-F71F-94E8-242E-0C7E96A5E94A}"/>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289629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925B-9E60-F337-DDF1-EA399B8191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833752-D8C1-DAFD-D7C5-5AA445376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57C65-3A82-6661-15C2-694E45AC1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72E9A-6F62-E69D-1D88-4E6CAE041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2A076-05F1-8E07-5C38-BA46D311E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8C16E9-FF0A-D31C-1F69-1A516D01ABF8}"/>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8" name="Footer Placeholder 7">
            <a:extLst>
              <a:ext uri="{FF2B5EF4-FFF2-40B4-BE49-F238E27FC236}">
                <a16:creationId xmlns:a16="http://schemas.microsoft.com/office/drawing/2014/main" id="{18D56E17-66B2-F9CB-8069-F5579AD0C4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85A97-FFF4-E5B4-7EA3-983EA1983DA5}"/>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245246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5DB9-B09D-88F4-01D1-209B13EE7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0DDDC-3C24-E07E-E6B1-E6C76EA87269}"/>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4" name="Footer Placeholder 3">
            <a:extLst>
              <a:ext uri="{FF2B5EF4-FFF2-40B4-BE49-F238E27FC236}">
                <a16:creationId xmlns:a16="http://schemas.microsoft.com/office/drawing/2014/main" id="{612A2748-B80F-5714-005E-D2C9437749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89ABB1-5AE5-BCF0-D8CE-773EC7E555C1}"/>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351422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C56EC-4057-4069-E702-6094990FBE40}"/>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3" name="Footer Placeholder 2">
            <a:extLst>
              <a:ext uri="{FF2B5EF4-FFF2-40B4-BE49-F238E27FC236}">
                <a16:creationId xmlns:a16="http://schemas.microsoft.com/office/drawing/2014/main" id="{DD4A8D91-E73B-ECBB-5737-CF6881ADD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E74A3B-EC9A-AC25-016D-5641DD56AF61}"/>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70315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384A-DDB5-03A0-5C33-78C34C5BB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129CF1-9BFE-420C-FA6B-07FE14D1B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D8E1DE-FF20-26C0-92A2-3F5694908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39CCB-36AD-557D-ACDC-9BA07B5B93E1}"/>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6" name="Footer Placeholder 5">
            <a:extLst>
              <a:ext uri="{FF2B5EF4-FFF2-40B4-BE49-F238E27FC236}">
                <a16:creationId xmlns:a16="http://schemas.microsoft.com/office/drawing/2014/main" id="{35F8FB90-73CA-0E12-2CC2-4604E6DE6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84A8C-3BDB-236B-C044-9C8BC5E8E2CB}"/>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41558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1C56-2EE3-876D-BC94-B4B5F3D8F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DCEEDE-5F32-9CF4-162E-964F87231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14992-6BC5-D3E2-8147-003AA0CD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455C4-2D89-C868-6A49-B9F97432422F}"/>
              </a:ext>
            </a:extLst>
          </p:cNvPr>
          <p:cNvSpPr>
            <a:spLocks noGrp="1"/>
          </p:cNvSpPr>
          <p:nvPr>
            <p:ph type="dt" sz="half" idx="10"/>
          </p:nvPr>
        </p:nvSpPr>
        <p:spPr/>
        <p:txBody>
          <a:bodyPr/>
          <a:lstStyle/>
          <a:p>
            <a:fld id="{9E515776-F831-4B24-85CA-A98D4E267052}" type="datetimeFigureOut">
              <a:rPr lang="en-US" smtClean="0"/>
              <a:t>6/25/2023</a:t>
            </a:fld>
            <a:endParaRPr lang="en-US"/>
          </a:p>
        </p:txBody>
      </p:sp>
      <p:sp>
        <p:nvSpPr>
          <p:cNvPr id="6" name="Footer Placeholder 5">
            <a:extLst>
              <a:ext uri="{FF2B5EF4-FFF2-40B4-BE49-F238E27FC236}">
                <a16:creationId xmlns:a16="http://schemas.microsoft.com/office/drawing/2014/main" id="{2C7A1AFE-7E7F-40F8-062C-E4C046854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C5BD9-16DE-A84A-37F0-02D3DFC87CBF}"/>
              </a:ext>
            </a:extLst>
          </p:cNvPr>
          <p:cNvSpPr>
            <a:spLocks noGrp="1"/>
          </p:cNvSpPr>
          <p:nvPr>
            <p:ph type="sldNum" sz="quarter" idx="12"/>
          </p:nvPr>
        </p:nvSpPr>
        <p:spPr/>
        <p:txBody>
          <a:bodyPr/>
          <a:lstStyle/>
          <a:p>
            <a:fld id="{6A48DEE0-E95B-4430-A228-CFBE738AC399}" type="slidenum">
              <a:rPr lang="en-US" smtClean="0"/>
              <a:t>‹#›</a:t>
            </a:fld>
            <a:endParaRPr lang="en-US"/>
          </a:p>
        </p:txBody>
      </p:sp>
    </p:spTree>
    <p:extLst>
      <p:ext uri="{BB962C8B-B14F-4D97-AF65-F5344CB8AC3E}">
        <p14:creationId xmlns:p14="http://schemas.microsoft.com/office/powerpoint/2010/main" val="397062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2E1A2-2BF9-A656-791F-40FAE8825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050C1-942C-2D14-6BA8-662D94FD7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45900-6616-5AF2-CDD9-AA6180039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15776-F831-4B24-85CA-A98D4E267052}" type="datetimeFigureOut">
              <a:rPr lang="en-US" smtClean="0"/>
              <a:t>6/25/2023</a:t>
            </a:fld>
            <a:endParaRPr lang="en-US"/>
          </a:p>
        </p:txBody>
      </p:sp>
      <p:sp>
        <p:nvSpPr>
          <p:cNvPr id="5" name="Footer Placeholder 4">
            <a:extLst>
              <a:ext uri="{FF2B5EF4-FFF2-40B4-BE49-F238E27FC236}">
                <a16:creationId xmlns:a16="http://schemas.microsoft.com/office/drawing/2014/main" id="{4C1051EC-2900-790B-3011-155AD0971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53BB3-1218-6527-B5FC-6F4CBAA38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DEE0-E95B-4430-A228-CFBE738AC399}" type="slidenum">
              <a:rPr lang="en-US" smtClean="0"/>
              <a:t>‹#›</a:t>
            </a:fld>
            <a:endParaRPr lang="en-US"/>
          </a:p>
        </p:txBody>
      </p:sp>
    </p:spTree>
    <p:extLst>
      <p:ext uri="{BB962C8B-B14F-4D97-AF65-F5344CB8AC3E}">
        <p14:creationId xmlns:p14="http://schemas.microsoft.com/office/powerpoint/2010/main" val="183135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02_4255DFF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60C4-6532-BED1-044A-D1A32B4A4B12}"/>
              </a:ext>
            </a:extLst>
          </p:cNvPr>
          <p:cNvSpPr>
            <a:spLocks noGrp="1"/>
          </p:cNvSpPr>
          <p:nvPr>
            <p:ph type="ctrTitle"/>
          </p:nvPr>
        </p:nvSpPr>
        <p:spPr/>
        <p:txBody>
          <a:bodyPr/>
          <a:lstStyle/>
          <a:p>
            <a:r>
              <a:rPr lang="en-US" dirty="0"/>
              <a:t>Week 1</a:t>
            </a:r>
            <a:br>
              <a:rPr lang="en-US" dirty="0"/>
            </a:br>
            <a:r>
              <a:rPr lang="en-US" dirty="0"/>
              <a:t>Intro to DBMS</a:t>
            </a:r>
          </a:p>
        </p:txBody>
      </p:sp>
    </p:spTree>
    <p:extLst>
      <p:ext uri="{BB962C8B-B14F-4D97-AF65-F5344CB8AC3E}">
        <p14:creationId xmlns:p14="http://schemas.microsoft.com/office/powerpoint/2010/main" val="241637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5AFD-7185-8E64-3403-E162F740A832}"/>
              </a:ext>
            </a:extLst>
          </p:cNvPr>
          <p:cNvSpPr>
            <a:spLocks noGrp="1"/>
          </p:cNvSpPr>
          <p:nvPr>
            <p:ph type="title"/>
          </p:nvPr>
        </p:nvSpPr>
        <p:spPr/>
        <p:txBody>
          <a:bodyPr/>
          <a:lstStyle/>
          <a:p>
            <a:r>
              <a:rPr lang="en-US" dirty="0"/>
              <a:t>More Advantages of the DBMS Approach</a:t>
            </a:r>
          </a:p>
        </p:txBody>
      </p:sp>
      <p:sp>
        <p:nvSpPr>
          <p:cNvPr id="3" name="Content Placeholder 2">
            <a:extLst>
              <a:ext uri="{FF2B5EF4-FFF2-40B4-BE49-F238E27FC236}">
                <a16:creationId xmlns:a16="http://schemas.microsoft.com/office/drawing/2014/main" id="{BC28DFDC-863C-BD6B-C674-7B8BA43BB6A7}"/>
              </a:ext>
            </a:extLst>
          </p:cNvPr>
          <p:cNvSpPr>
            <a:spLocks noGrp="1"/>
          </p:cNvSpPr>
          <p:nvPr>
            <p:ph idx="1"/>
          </p:nvPr>
        </p:nvSpPr>
        <p:spPr>
          <a:xfrm>
            <a:off x="838200" y="1858282"/>
            <a:ext cx="10515600" cy="4351338"/>
          </a:xfrm>
        </p:spPr>
        <p:txBody>
          <a:bodyPr>
            <a:normAutofit fontScale="92500" lnSpcReduction="10000"/>
          </a:bodyPr>
          <a:lstStyle/>
          <a:p>
            <a:r>
              <a:rPr lang="en-US" dirty="0"/>
              <a:t>Access Controls</a:t>
            </a:r>
          </a:p>
          <a:p>
            <a:pPr lvl="1"/>
            <a:r>
              <a:rPr lang="en-US" dirty="0"/>
              <a:t>User permissions , READ, WRITE, ADMIN etc.</a:t>
            </a:r>
          </a:p>
          <a:p>
            <a:r>
              <a:rPr lang="en-US" dirty="0"/>
              <a:t>Persistent Storage for Program Objects</a:t>
            </a:r>
          </a:p>
          <a:p>
            <a:pPr lvl="1"/>
            <a:r>
              <a:rPr lang="en-US" dirty="0"/>
              <a:t>NoSQL is great for this</a:t>
            </a:r>
          </a:p>
          <a:p>
            <a:r>
              <a:rPr lang="en-US" dirty="0"/>
              <a:t>Backup &amp; Recovery</a:t>
            </a:r>
          </a:p>
          <a:p>
            <a:pPr lvl="1"/>
            <a:r>
              <a:rPr lang="en-US" dirty="0"/>
              <a:t>Big data systems typically create copies of the data on multiple nodes in case one node fails</a:t>
            </a:r>
          </a:p>
          <a:p>
            <a:r>
              <a:rPr lang="en-US" dirty="0"/>
              <a:t>User Interfaces</a:t>
            </a:r>
          </a:p>
          <a:p>
            <a:r>
              <a:rPr lang="en-US" dirty="0"/>
              <a:t>Relationships</a:t>
            </a:r>
          </a:p>
          <a:p>
            <a:r>
              <a:rPr lang="en-US" dirty="0"/>
              <a:t>Rules &amp; Triggers</a:t>
            </a:r>
          </a:p>
          <a:p>
            <a:pPr lvl="1"/>
            <a:r>
              <a:rPr lang="en-US" dirty="0"/>
              <a:t>Events &amp; rules for conditions as data comes in (stored procedures)</a:t>
            </a:r>
          </a:p>
        </p:txBody>
      </p:sp>
    </p:spTree>
    <p:extLst>
      <p:ext uri="{BB962C8B-B14F-4D97-AF65-F5344CB8AC3E}">
        <p14:creationId xmlns:p14="http://schemas.microsoft.com/office/powerpoint/2010/main" val="51816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08B5-2963-49BB-E19E-286265C00819}"/>
              </a:ext>
            </a:extLst>
          </p:cNvPr>
          <p:cNvSpPr>
            <a:spLocks noGrp="1"/>
          </p:cNvSpPr>
          <p:nvPr>
            <p:ph type="title"/>
          </p:nvPr>
        </p:nvSpPr>
        <p:spPr>
          <a:xfrm>
            <a:off x="692150" y="1338263"/>
            <a:ext cx="10515600" cy="2852737"/>
          </a:xfrm>
        </p:spPr>
        <p:txBody>
          <a:bodyPr/>
          <a:lstStyle/>
          <a:p>
            <a:r>
              <a:rPr lang="en-US" dirty="0">
                <a:effectLst/>
                <a:latin typeface="Arial" panose="020B0604020202020204" pitchFamily="34" charset="0"/>
                <a:ea typeface="Arial" panose="020B0604020202020204" pitchFamily="34" charset="0"/>
              </a:rPr>
              <a:t>Data models, schemas, and instances</a:t>
            </a:r>
            <a:endParaRPr lang="en-US" dirty="0"/>
          </a:p>
        </p:txBody>
      </p:sp>
    </p:spTree>
    <p:extLst>
      <p:ext uri="{BB962C8B-B14F-4D97-AF65-F5344CB8AC3E}">
        <p14:creationId xmlns:p14="http://schemas.microsoft.com/office/powerpoint/2010/main" val="264553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BC51-B1BF-795E-3CAC-F47909B61D2D}"/>
              </a:ext>
            </a:extLst>
          </p:cNvPr>
          <p:cNvSpPr>
            <a:spLocks noGrp="1"/>
          </p:cNvSpPr>
          <p:nvPr>
            <p:ph type="title"/>
          </p:nvPr>
        </p:nvSpPr>
        <p:spPr/>
        <p:txBody>
          <a:bodyPr/>
          <a:lstStyle/>
          <a:p>
            <a:r>
              <a:rPr lang="en-US" dirty="0"/>
              <a:t>Categories of Data Models</a:t>
            </a:r>
          </a:p>
        </p:txBody>
      </p:sp>
      <p:sp>
        <p:nvSpPr>
          <p:cNvPr id="3" name="Content Placeholder 2">
            <a:extLst>
              <a:ext uri="{FF2B5EF4-FFF2-40B4-BE49-F238E27FC236}">
                <a16:creationId xmlns:a16="http://schemas.microsoft.com/office/drawing/2014/main" id="{64A1227F-CA02-5DEB-BE1C-C7BFEFC6183C}"/>
              </a:ext>
            </a:extLst>
          </p:cNvPr>
          <p:cNvSpPr>
            <a:spLocks noGrp="1"/>
          </p:cNvSpPr>
          <p:nvPr>
            <p:ph sz="half" idx="1"/>
          </p:nvPr>
        </p:nvSpPr>
        <p:spPr/>
        <p:txBody>
          <a:bodyPr>
            <a:normAutofit fontScale="77500" lnSpcReduction="20000"/>
          </a:bodyPr>
          <a:lstStyle/>
          <a:p>
            <a:r>
              <a:rPr lang="en-US" dirty="0"/>
              <a:t>Conceptual Data Model</a:t>
            </a:r>
          </a:p>
          <a:p>
            <a:pPr lvl="1"/>
            <a:r>
              <a:rPr lang="en-US" dirty="0"/>
              <a:t>This model focuses on “what” the data system contains, not how the data is processed, or its physical characteristics. Its purpose is to organize and define business concepts and rules, while describing entities, their attributes, and their relationships.</a:t>
            </a:r>
          </a:p>
          <a:p>
            <a:r>
              <a:rPr lang="en-US" dirty="0"/>
              <a:t>Logical Data Model</a:t>
            </a:r>
          </a:p>
          <a:p>
            <a:pPr lvl="1"/>
            <a:r>
              <a:rPr lang="en-US" dirty="0"/>
              <a:t>The logical data model contains more detail than the conceptual data model and includes all the entities, relationships, attributes and rules that apply to the data. This type of model is used to design the database.</a:t>
            </a:r>
          </a:p>
          <a:p>
            <a:r>
              <a:rPr lang="en-US" dirty="0"/>
              <a:t>Physical Data Model</a:t>
            </a:r>
          </a:p>
          <a:p>
            <a:pPr lvl="1"/>
            <a:r>
              <a:rPr lang="en-US" dirty="0"/>
              <a:t>They provide a schema for how the data will be physically stored within a database.</a:t>
            </a:r>
          </a:p>
        </p:txBody>
      </p:sp>
      <p:pic>
        <p:nvPicPr>
          <p:cNvPr id="1026" name="Picture 2" descr="Data model">
            <a:extLst>
              <a:ext uri="{FF2B5EF4-FFF2-40B4-BE49-F238E27FC236}">
                <a16:creationId xmlns:a16="http://schemas.microsoft.com/office/drawing/2014/main" id="{E985181C-22B2-D83E-BE09-F7F8C318872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1791" y="1825625"/>
            <a:ext cx="46824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9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73EB-3F8A-85ED-0003-43468057A58D}"/>
              </a:ext>
            </a:extLst>
          </p:cNvPr>
          <p:cNvSpPr>
            <a:spLocks noGrp="1"/>
          </p:cNvSpPr>
          <p:nvPr>
            <p:ph type="title"/>
          </p:nvPr>
        </p:nvSpPr>
        <p:spPr/>
        <p:txBody>
          <a:bodyPr/>
          <a:lstStyle/>
          <a:p>
            <a:r>
              <a:rPr lang="en-US" dirty="0"/>
              <a:t>Schemas, Instances, and Database States</a:t>
            </a:r>
          </a:p>
        </p:txBody>
      </p:sp>
      <p:sp>
        <p:nvSpPr>
          <p:cNvPr id="3" name="Content Placeholder 2">
            <a:extLst>
              <a:ext uri="{FF2B5EF4-FFF2-40B4-BE49-F238E27FC236}">
                <a16:creationId xmlns:a16="http://schemas.microsoft.com/office/drawing/2014/main" id="{1E611B56-29AB-897F-62CE-2D304F9A7F14}"/>
              </a:ext>
            </a:extLst>
          </p:cNvPr>
          <p:cNvSpPr>
            <a:spLocks noGrp="1"/>
          </p:cNvSpPr>
          <p:nvPr>
            <p:ph sz="half" idx="1"/>
          </p:nvPr>
        </p:nvSpPr>
        <p:spPr/>
        <p:txBody>
          <a:bodyPr>
            <a:normAutofit lnSpcReduction="10000"/>
          </a:bodyPr>
          <a:lstStyle/>
          <a:p>
            <a:r>
              <a:rPr lang="en-US" dirty="0"/>
              <a:t>Schema</a:t>
            </a:r>
          </a:p>
          <a:p>
            <a:pPr lvl="1"/>
            <a:r>
              <a:rPr lang="en-US" dirty="0"/>
              <a:t>The description of the database, oftentimes a physical database instance will have multiple schemas which contain interrelated tables and views. </a:t>
            </a:r>
          </a:p>
          <a:p>
            <a:r>
              <a:rPr lang="en-US" dirty="0"/>
              <a:t>State/Instance</a:t>
            </a:r>
          </a:p>
          <a:p>
            <a:pPr lvl="1"/>
            <a:r>
              <a:rPr lang="en-US" dirty="0"/>
              <a:t>A current snapshot of the database, states can have rollback functionality.</a:t>
            </a:r>
          </a:p>
          <a:p>
            <a:pPr lvl="1"/>
            <a:r>
              <a:rPr lang="en-US" dirty="0"/>
              <a:t>Valid states satisfy the structure and constraints of the database</a:t>
            </a:r>
          </a:p>
          <a:p>
            <a:pPr lvl="1"/>
            <a:endParaRPr lang="en-US" dirty="0"/>
          </a:p>
        </p:txBody>
      </p:sp>
      <p:pic>
        <p:nvPicPr>
          <p:cNvPr id="2050" name="Picture 2" descr="[Database Schema là gì?] Lược đồ cơ sở dữ liệu của hệ thống cơ sở dữ ...">
            <a:extLst>
              <a:ext uri="{FF2B5EF4-FFF2-40B4-BE49-F238E27FC236}">
                <a16:creationId xmlns:a16="http://schemas.microsoft.com/office/drawing/2014/main" id="{7D5C5AC1-FB54-8620-98BE-4B81F4E1140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99225" y="2340769"/>
            <a:ext cx="45529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9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100E-B9F4-366B-14CD-7BA7E9E40265}"/>
              </a:ext>
            </a:extLst>
          </p:cNvPr>
          <p:cNvSpPr>
            <a:spLocks noGrp="1"/>
          </p:cNvSpPr>
          <p:nvPr>
            <p:ph type="title"/>
          </p:nvPr>
        </p:nvSpPr>
        <p:spPr/>
        <p:txBody>
          <a:bodyPr/>
          <a:lstStyle/>
          <a:p>
            <a:r>
              <a:rPr lang="en-US" dirty="0"/>
              <a:t>Database Languages</a:t>
            </a:r>
          </a:p>
        </p:txBody>
      </p:sp>
      <p:sp>
        <p:nvSpPr>
          <p:cNvPr id="3" name="Content Placeholder 2">
            <a:extLst>
              <a:ext uri="{FF2B5EF4-FFF2-40B4-BE49-F238E27FC236}">
                <a16:creationId xmlns:a16="http://schemas.microsoft.com/office/drawing/2014/main" id="{89BBD05B-5E87-B7D8-336F-C3D0C74D90C6}"/>
              </a:ext>
            </a:extLst>
          </p:cNvPr>
          <p:cNvSpPr>
            <a:spLocks noGrp="1"/>
          </p:cNvSpPr>
          <p:nvPr>
            <p:ph sz="half" idx="1"/>
          </p:nvPr>
        </p:nvSpPr>
        <p:spPr/>
        <p:txBody>
          <a:bodyPr>
            <a:normAutofit fontScale="62500" lnSpcReduction="20000"/>
          </a:bodyPr>
          <a:lstStyle/>
          <a:p>
            <a:r>
              <a:rPr lang="en-US" dirty="0"/>
              <a:t>DDL – Data Definition Language</a:t>
            </a:r>
          </a:p>
          <a:p>
            <a:pPr lvl="1"/>
            <a:r>
              <a:rPr lang="en-US" dirty="0"/>
              <a:t> CREATE, ALTER, DROP, TRUNCATE, COMMENT, RENAME</a:t>
            </a:r>
          </a:p>
          <a:p>
            <a:r>
              <a:rPr lang="en-US" dirty="0"/>
              <a:t>SDL – Storage Definition Language</a:t>
            </a:r>
          </a:p>
          <a:p>
            <a:pPr lvl="1"/>
            <a:r>
              <a:rPr lang="en-US" dirty="0"/>
              <a:t>almost anything that’s not specified by SQL standard. It is different in every DBMS which specifies anything to do with how or where data in relevant table is stored</a:t>
            </a:r>
          </a:p>
          <a:p>
            <a:r>
              <a:rPr lang="en-US" dirty="0"/>
              <a:t>VDL – View Definition Language</a:t>
            </a:r>
          </a:p>
          <a:p>
            <a:pPr lvl="1"/>
            <a:r>
              <a:rPr lang="en-US" dirty="0"/>
              <a:t>used to specify user views and their mapping to conceptual schema. It defines the subset of records available to classes of users. It creates virtual tables and the view appears to users like conceptual level. Many times the DDL will handle this</a:t>
            </a:r>
          </a:p>
          <a:p>
            <a:r>
              <a:rPr lang="en-US" dirty="0"/>
              <a:t>DML – Data Manipulation Language</a:t>
            </a:r>
          </a:p>
          <a:p>
            <a:pPr lvl="1"/>
            <a:r>
              <a:rPr lang="en-US" dirty="0"/>
              <a:t>Low Level (Procedural) </a:t>
            </a:r>
          </a:p>
          <a:p>
            <a:pPr lvl="2"/>
            <a:r>
              <a:rPr lang="en-US" dirty="0"/>
              <a:t>SELECT, INSERT, UPDATE, DELETE, MERGE, CALL, EXPLAIN, LOCK</a:t>
            </a:r>
          </a:p>
          <a:p>
            <a:pPr lvl="1"/>
            <a:r>
              <a:rPr lang="en-US" dirty="0"/>
              <a:t>High Level (Nonprocedural)</a:t>
            </a:r>
          </a:p>
          <a:p>
            <a:pPr lvl="2"/>
            <a:r>
              <a:rPr lang="en-US" dirty="0"/>
              <a:t>Typically done through the UI</a:t>
            </a:r>
          </a:p>
          <a:p>
            <a:pPr marL="457200" lvl="1" indent="0">
              <a:buNone/>
            </a:pPr>
            <a:endParaRPr lang="en-US" dirty="0"/>
          </a:p>
        </p:txBody>
      </p:sp>
      <p:pic>
        <p:nvPicPr>
          <p:cNvPr id="3074" name="Picture 2" descr="What is the Difference Between DDL and DML - Pediaa.Com">
            <a:extLst>
              <a:ext uri="{FF2B5EF4-FFF2-40B4-BE49-F238E27FC236}">
                <a16:creationId xmlns:a16="http://schemas.microsoft.com/office/drawing/2014/main" id="{2090EBA8-62CC-7CB5-AADA-5AC654F662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67304" y="792804"/>
            <a:ext cx="5181600" cy="527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9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5CBA-CCFF-DAE5-9CDC-149F12A977BD}"/>
              </a:ext>
            </a:extLst>
          </p:cNvPr>
          <p:cNvSpPr>
            <a:spLocks noGrp="1"/>
          </p:cNvSpPr>
          <p:nvPr>
            <p:ph type="title"/>
          </p:nvPr>
        </p:nvSpPr>
        <p:spPr/>
        <p:txBody>
          <a:bodyPr/>
          <a:lstStyle/>
          <a:p>
            <a:r>
              <a:rPr lang="en-US" dirty="0"/>
              <a:t>DBMS Interfaces</a:t>
            </a:r>
          </a:p>
        </p:txBody>
      </p:sp>
      <p:sp>
        <p:nvSpPr>
          <p:cNvPr id="3" name="Content Placeholder 2">
            <a:extLst>
              <a:ext uri="{FF2B5EF4-FFF2-40B4-BE49-F238E27FC236}">
                <a16:creationId xmlns:a16="http://schemas.microsoft.com/office/drawing/2014/main" id="{0F7DEB66-AB1D-1A0F-6825-360B3A94AAD2}"/>
              </a:ext>
            </a:extLst>
          </p:cNvPr>
          <p:cNvSpPr>
            <a:spLocks noGrp="1"/>
          </p:cNvSpPr>
          <p:nvPr>
            <p:ph sz="half" idx="1"/>
          </p:nvPr>
        </p:nvSpPr>
        <p:spPr>
          <a:xfrm>
            <a:off x="304800" y="1546225"/>
            <a:ext cx="4076700" cy="4295775"/>
          </a:xfrm>
        </p:spPr>
        <p:txBody>
          <a:bodyPr>
            <a:normAutofit fontScale="85000" lnSpcReduction="20000"/>
          </a:bodyPr>
          <a:lstStyle/>
          <a:p>
            <a:r>
              <a:rPr lang="en-US" dirty="0"/>
              <a:t>Menu Based Interfaces</a:t>
            </a:r>
          </a:p>
          <a:p>
            <a:r>
              <a:rPr lang="en-US" dirty="0"/>
              <a:t>Mobile Apps</a:t>
            </a:r>
          </a:p>
          <a:p>
            <a:r>
              <a:rPr lang="en-US" dirty="0"/>
              <a:t>Form Based Interfaces</a:t>
            </a:r>
          </a:p>
          <a:p>
            <a:r>
              <a:rPr lang="en-US" dirty="0"/>
              <a:t>Graphical User Interfaces</a:t>
            </a:r>
          </a:p>
          <a:p>
            <a:r>
              <a:rPr lang="en-US" dirty="0"/>
              <a:t>Natural Language Interfaces</a:t>
            </a:r>
          </a:p>
          <a:p>
            <a:r>
              <a:rPr lang="en-US" dirty="0"/>
              <a:t>Keyword-based Database Search</a:t>
            </a:r>
          </a:p>
          <a:p>
            <a:r>
              <a:rPr lang="en-US" dirty="0"/>
              <a:t>Speech Input and Output</a:t>
            </a:r>
          </a:p>
          <a:p>
            <a:r>
              <a:rPr lang="en-US" dirty="0"/>
              <a:t>Interfaces for Parametric Users</a:t>
            </a:r>
          </a:p>
          <a:p>
            <a:r>
              <a:rPr lang="en-US" dirty="0"/>
              <a:t>Interfaces for the DBA</a:t>
            </a:r>
          </a:p>
          <a:p>
            <a:endParaRPr lang="en-US" dirty="0"/>
          </a:p>
        </p:txBody>
      </p:sp>
      <p:pic>
        <p:nvPicPr>
          <p:cNvPr id="6" name="Content Placeholder 5">
            <a:extLst>
              <a:ext uri="{FF2B5EF4-FFF2-40B4-BE49-F238E27FC236}">
                <a16:creationId xmlns:a16="http://schemas.microsoft.com/office/drawing/2014/main" id="{EA0A8BBA-D531-1362-040E-323C367DC386}"/>
              </a:ext>
            </a:extLst>
          </p:cNvPr>
          <p:cNvPicPr>
            <a:picLocks noGrp="1" noChangeAspect="1"/>
          </p:cNvPicPr>
          <p:nvPr>
            <p:ph sz="half" idx="2"/>
          </p:nvPr>
        </p:nvPicPr>
        <p:blipFill>
          <a:blip r:embed="rId2"/>
          <a:stretch>
            <a:fillRect/>
          </a:stretch>
        </p:blipFill>
        <p:spPr>
          <a:xfrm>
            <a:off x="4224075" y="1519314"/>
            <a:ext cx="7934015" cy="3954386"/>
          </a:xfrm>
        </p:spPr>
      </p:pic>
    </p:spTree>
    <p:extLst>
      <p:ext uri="{BB962C8B-B14F-4D97-AF65-F5344CB8AC3E}">
        <p14:creationId xmlns:p14="http://schemas.microsoft.com/office/powerpoint/2010/main" val="242297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4F6A-9582-A816-9B92-F5ED0EF881F6}"/>
              </a:ext>
            </a:extLst>
          </p:cNvPr>
          <p:cNvSpPr>
            <a:spLocks noGrp="1"/>
          </p:cNvSpPr>
          <p:nvPr>
            <p:ph type="title"/>
          </p:nvPr>
        </p:nvSpPr>
        <p:spPr/>
        <p:txBody>
          <a:bodyPr/>
          <a:lstStyle/>
          <a:p>
            <a:r>
              <a:rPr lang="en-US" dirty="0"/>
              <a:t>When to use  DBMS</a:t>
            </a:r>
          </a:p>
        </p:txBody>
      </p:sp>
      <p:sp>
        <p:nvSpPr>
          <p:cNvPr id="3" name="Text Placeholder 2">
            <a:extLst>
              <a:ext uri="{FF2B5EF4-FFF2-40B4-BE49-F238E27FC236}">
                <a16:creationId xmlns:a16="http://schemas.microsoft.com/office/drawing/2014/main" id="{DD5552F7-ADA8-B287-AEF2-73DB30083239}"/>
              </a:ext>
            </a:extLst>
          </p:cNvPr>
          <p:cNvSpPr>
            <a:spLocks noGrp="1"/>
          </p:cNvSpPr>
          <p:nvPr>
            <p:ph type="body" idx="1"/>
          </p:nvPr>
        </p:nvSpPr>
        <p:spPr/>
        <p:txBody>
          <a:bodyPr/>
          <a:lstStyle/>
          <a:p>
            <a:r>
              <a:rPr lang="en-US" dirty="0"/>
              <a:t>Use Cases</a:t>
            </a:r>
          </a:p>
        </p:txBody>
      </p:sp>
      <p:sp>
        <p:nvSpPr>
          <p:cNvPr id="4" name="Content Placeholder 3">
            <a:extLst>
              <a:ext uri="{FF2B5EF4-FFF2-40B4-BE49-F238E27FC236}">
                <a16:creationId xmlns:a16="http://schemas.microsoft.com/office/drawing/2014/main" id="{5A4DA870-4C95-324E-44A3-D9809FFD2D25}"/>
              </a:ext>
            </a:extLst>
          </p:cNvPr>
          <p:cNvSpPr>
            <a:spLocks noGrp="1"/>
          </p:cNvSpPr>
          <p:nvPr>
            <p:ph sz="half" idx="2"/>
          </p:nvPr>
        </p:nvSpPr>
        <p:spPr/>
        <p:txBody>
          <a:bodyPr>
            <a:normAutofit fontScale="85000" lnSpcReduction="20000"/>
          </a:bodyPr>
          <a:lstStyle/>
          <a:p>
            <a:r>
              <a:rPr lang="en-US" dirty="0"/>
              <a:t>When data has an audience who may need to acquire or use the data for known or unknown purposes</a:t>
            </a:r>
          </a:p>
          <a:p>
            <a:r>
              <a:rPr lang="en-US" dirty="0"/>
              <a:t>Applications need a medium to store their inputs and outputs</a:t>
            </a:r>
          </a:p>
          <a:p>
            <a:r>
              <a:rPr lang="en-US" dirty="0"/>
              <a:t>Transactional systems need to be able to read and modify their data in real time for customers</a:t>
            </a:r>
          </a:p>
          <a:p>
            <a:endParaRPr lang="en-US" dirty="0"/>
          </a:p>
        </p:txBody>
      </p:sp>
      <p:sp>
        <p:nvSpPr>
          <p:cNvPr id="5" name="Text Placeholder 4">
            <a:extLst>
              <a:ext uri="{FF2B5EF4-FFF2-40B4-BE49-F238E27FC236}">
                <a16:creationId xmlns:a16="http://schemas.microsoft.com/office/drawing/2014/main" id="{7C86FCEC-3808-B85C-05D9-10FAF9BA516F}"/>
              </a:ext>
            </a:extLst>
          </p:cNvPr>
          <p:cNvSpPr>
            <a:spLocks noGrp="1"/>
          </p:cNvSpPr>
          <p:nvPr>
            <p:ph type="body" sz="quarter" idx="3"/>
          </p:nvPr>
        </p:nvSpPr>
        <p:spPr/>
        <p:txBody>
          <a:bodyPr/>
          <a:lstStyle/>
          <a:p>
            <a:r>
              <a:rPr lang="en-US" dirty="0"/>
              <a:t>Considerations </a:t>
            </a:r>
          </a:p>
        </p:txBody>
      </p:sp>
      <p:sp>
        <p:nvSpPr>
          <p:cNvPr id="6" name="Content Placeholder 5">
            <a:extLst>
              <a:ext uri="{FF2B5EF4-FFF2-40B4-BE49-F238E27FC236}">
                <a16:creationId xmlns:a16="http://schemas.microsoft.com/office/drawing/2014/main" id="{232FFC2A-92F2-6787-0437-B8CF3BFCAF56}"/>
              </a:ext>
            </a:extLst>
          </p:cNvPr>
          <p:cNvSpPr>
            <a:spLocks noGrp="1"/>
          </p:cNvSpPr>
          <p:nvPr>
            <p:ph sz="quarter" idx="4"/>
          </p:nvPr>
        </p:nvSpPr>
        <p:spPr/>
        <p:txBody>
          <a:bodyPr>
            <a:normAutofit fontScale="85000" lnSpcReduction="20000"/>
          </a:bodyPr>
          <a:lstStyle/>
          <a:p>
            <a:r>
              <a:rPr lang="en-US" dirty="0"/>
              <a:t>Data types, structures, and constraints need to be understood and defined</a:t>
            </a:r>
          </a:p>
          <a:p>
            <a:r>
              <a:rPr lang="en-US" dirty="0"/>
              <a:t>How long do we need to store the data</a:t>
            </a:r>
          </a:p>
          <a:p>
            <a:r>
              <a:rPr lang="en-US" dirty="0"/>
              <a:t>What types of queries will be executed against the database</a:t>
            </a:r>
          </a:p>
          <a:p>
            <a:r>
              <a:rPr lang="en-US" dirty="0"/>
              <a:t>What types of security constraints are there?</a:t>
            </a:r>
          </a:p>
          <a:p>
            <a:r>
              <a:rPr lang="en-US" dirty="0"/>
              <a:t>Scale - immense amounts of data may need to be stored on distributed systems </a:t>
            </a:r>
          </a:p>
          <a:p>
            <a:endParaRPr lang="en-US" dirty="0"/>
          </a:p>
          <a:p>
            <a:endParaRPr lang="en-US" dirty="0"/>
          </a:p>
        </p:txBody>
      </p:sp>
    </p:spTree>
    <p:extLst>
      <p:ext uri="{BB962C8B-B14F-4D97-AF65-F5344CB8AC3E}">
        <p14:creationId xmlns:p14="http://schemas.microsoft.com/office/powerpoint/2010/main" val="45904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219A-E1B7-CBD7-3645-03DAF4F35F69}"/>
              </a:ext>
            </a:extLst>
          </p:cNvPr>
          <p:cNvSpPr>
            <a:spLocks noGrp="1"/>
          </p:cNvSpPr>
          <p:nvPr>
            <p:ph type="title"/>
          </p:nvPr>
        </p:nvSpPr>
        <p:spPr/>
        <p:txBody>
          <a:bodyPr/>
          <a:lstStyle/>
          <a:p>
            <a:r>
              <a:rPr lang="en-US" dirty="0"/>
              <a:t>Stages of Database Design</a:t>
            </a:r>
          </a:p>
        </p:txBody>
      </p:sp>
      <p:graphicFrame>
        <p:nvGraphicFramePr>
          <p:cNvPr id="5" name="Content Placeholder 4">
            <a:extLst>
              <a:ext uri="{FF2B5EF4-FFF2-40B4-BE49-F238E27FC236}">
                <a16:creationId xmlns:a16="http://schemas.microsoft.com/office/drawing/2014/main" id="{BB032AE8-9993-B9B9-9D8A-D3D090729B7B}"/>
              </a:ext>
            </a:extLst>
          </p:cNvPr>
          <p:cNvGraphicFramePr>
            <a:graphicFrameLocks noGrp="1"/>
          </p:cNvGraphicFramePr>
          <p:nvPr>
            <p:ph sz="half" idx="2"/>
            <p:extLst>
              <p:ext uri="{D42A27DB-BD31-4B8C-83A1-F6EECF244321}">
                <p14:modId xmlns:p14="http://schemas.microsoft.com/office/powerpoint/2010/main" val="673899904"/>
              </p:ext>
            </p:extLst>
          </p:nvPr>
        </p:nvGraphicFramePr>
        <p:xfrm>
          <a:off x="693963" y="1690688"/>
          <a:ext cx="5984421"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Database Vector Art, Icons, and Graphics for Free Download">
            <a:extLst>
              <a:ext uri="{FF2B5EF4-FFF2-40B4-BE49-F238E27FC236}">
                <a16:creationId xmlns:a16="http://schemas.microsoft.com/office/drawing/2014/main" id="{C355980F-39A4-5BD1-A1CB-A224B57EAD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1690688"/>
            <a:ext cx="4337957" cy="433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9209-B16B-403B-A984-BE389175884F}"/>
              </a:ext>
            </a:extLst>
          </p:cNvPr>
          <p:cNvSpPr>
            <a:spLocks noGrp="1"/>
          </p:cNvSpPr>
          <p:nvPr>
            <p:ph type="title"/>
          </p:nvPr>
        </p:nvSpPr>
        <p:spPr>
          <a:xfrm>
            <a:off x="922566" y="476930"/>
            <a:ext cx="5057836" cy="908280"/>
          </a:xfrm>
        </p:spPr>
        <p:txBody>
          <a:bodyPr>
            <a:normAutofit/>
          </a:bodyPr>
          <a:lstStyle/>
          <a:p>
            <a:r>
              <a:rPr lang="en-US" dirty="0"/>
              <a:t>Types of Databases</a:t>
            </a:r>
          </a:p>
        </p:txBody>
      </p:sp>
      <p:sp>
        <p:nvSpPr>
          <p:cNvPr id="3" name="Content Placeholder 2">
            <a:extLst>
              <a:ext uri="{FF2B5EF4-FFF2-40B4-BE49-F238E27FC236}">
                <a16:creationId xmlns:a16="http://schemas.microsoft.com/office/drawing/2014/main" id="{5ECEC136-A99E-9650-37A5-71FAADD4A94A}"/>
              </a:ext>
            </a:extLst>
          </p:cNvPr>
          <p:cNvSpPr>
            <a:spLocks noGrp="1"/>
          </p:cNvSpPr>
          <p:nvPr>
            <p:ph idx="1"/>
          </p:nvPr>
        </p:nvSpPr>
        <p:spPr>
          <a:xfrm>
            <a:off x="838200" y="1690688"/>
            <a:ext cx="4868636" cy="4486275"/>
          </a:xfrm>
        </p:spPr>
        <p:txBody>
          <a:bodyPr>
            <a:normAutofit fontScale="70000" lnSpcReduction="20000"/>
          </a:bodyPr>
          <a:lstStyle/>
          <a:p>
            <a:pPr marL="514350" indent="-514350">
              <a:buFont typeface="+mj-lt"/>
              <a:buAutoNum type="arabicPeriod"/>
            </a:pPr>
            <a:r>
              <a:rPr lang="en-US" dirty="0"/>
              <a:t>RDBMS – Relational Database Management System – Used to store tabular data in a relational model. </a:t>
            </a:r>
          </a:p>
          <a:p>
            <a:pPr marL="971550" lvl="1" indent="-514350">
              <a:buFont typeface="+mj-lt"/>
              <a:buAutoNum type="arabicPeriod"/>
            </a:pPr>
            <a:r>
              <a:rPr lang="en-US" dirty="0"/>
              <a:t>OLTP – Online Transaction Processing – Used for highly transactional use cases. (Bank transactions)</a:t>
            </a:r>
          </a:p>
          <a:p>
            <a:pPr marL="971550" lvl="1" indent="-514350">
              <a:buFont typeface="+mj-lt"/>
              <a:buAutoNum type="arabicPeriod"/>
            </a:pPr>
            <a:r>
              <a:rPr lang="en-US" dirty="0"/>
              <a:t>OLAP – Online Analytical Processing – Used for analytic reads, non-transactional. </a:t>
            </a:r>
          </a:p>
          <a:p>
            <a:pPr marL="514350" indent="-514350">
              <a:buFont typeface="+mj-lt"/>
              <a:buAutoNum type="arabicPeriod"/>
            </a:pPr>
            <a:r>
              <a:rPr lang="en-US" dirty="0"/>
              <a:t>NoSQL – Used to store unstructured (non tabular data) for web applications</a:t>
            </a:r>
          </a:p>
          <a:p>
            <a:pPr marL="514350" indent="-514350">
              <a:buFont typeface="+mj-lt"/>
              <a:buAutoNum type="arabicPeriod"/>
            </a:pPr>
            <a:r>
              <a:rPr lang="en-US" dirty="0"/>
              <a:t>Graph Databases – Used to store GIS data and aids in modeling of highly connected data</a:t>
            </a:r>
          </a:p>
          <a:p>
            <a:pPr marL="514350" indent="-514350">
              <a:buFont typeface="+mj-lt"/>
              <a:buAutoNum type="arabicPeriod"/>
            </a:pPr>
            <a:r>
              <a:rPr lang="en-US" dirty="0"/>
              <a:t>Big Data (Hadoop) – Typically built as a file system (HDFS or S3) with a query engine built on top (Spark/Hive). Used to store immense amounts of data in a distributed system. </a:t>
            </a:r>
          </a:p>
        </p:txBody>
      </p:sp>
      <p:pic>
        <p:nvPicPr>
          <p:cNvPr id="2052" name="Picture 4" descr="Download Oracle Database (Oracle RDBMS) Logo in SVG Vector or PNG File ...">
            <a:extLst>
              <a:ext uri="{FF2B5EF4-FFF2-40B4-BE49-F238E27FC236}">
                <a16:creationId xmlns:a16="http://schemas.microsoft.com/office/drawing/2014/main" id="{0F0115E9-53D6-0448-E688-6A64D3948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85210"/>
            <a:ext cx="1513455" cy="10089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Overview of MongoDB as a Leader in NoSQL DBMS — Thehotskills">
            <a:extLst>
              <a:ext uri="{FF2B5EF4-FFF2-40B4-BE49-F238E27FC236}">
                <a16:creationId xmlns:a16="http://schemas.microsoft.com/office/drawing/2014/main" id="{D23898CC-9D18-E41C-5C36-4560EEF3D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1699984" cy="5099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uchbase Drupal | Drupal.org">
            <a:extLst>
              <a:ext uri="{FF2B5EF4-FFF2-40B4-BE49-F238E27FC236}">
                <a16:creationId xmlns:a16="http://schemas.microsoft.com/office/drawing/2014/main" id="{E7B7A2C5-A963-2F15-40B0-E72CBFFF6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307" y="3323135"/>
            <a:ext cx="1981200" cy="721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Neo4j: The World's Leading Graph Database">
            <a:extLst>
              <a:ext uri="{FF2B5EF4-FFF2-40B4-BE49-F238E27FC236}">
                <a16:creationId xmlns:a16="http://schemas.microsoft.com/office/drawing/2014/main" id="{8070C557-6C8A-7857-9239-C621AE1E1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044858"/>
            <a:ext cx="1187644" cy="6192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atabricks - Battery Ventures">
            <a:extLst>
              <a:ext uri="{FF2B5EF4-FFF2-40B4-BE49-F238E27FC236}">
                <a16:creationId xmlns:a16="http://schemas.microsoft.com/office/drawing/2014/main" id="{86748370-16BB-1943-B11E-03E2A24F1E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6836" y="4553096"/>
            <a:ext cx="2489264" cy="13185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etup Hadoop on Ubuntu (Multi-Node Cluster) | Ri Xu Online">
            <a:extLst>
              <a:ext uri="{FF2B5EF4-FFF2-40B4-BE49-F238E27FC236}">
                <a16:creationId xmlns:a16="http://schemas.microsoft.com/office/drawing/2014/main" id="{5F595E5D-F1BA-EE64-A012-6F6809B88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15350" y="4808353"/>
            <a:ext cx="2261507" cy="80801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ostgreSQL – Logos Download">
            <a:extLst>
              <a:ext uri="{FF2B5EF4-FFF2-40B4-BE49-F238E27FC236}">
                <a16:creationId xmlns:a16="http://schemas.microsoft.com/office/drawing/2014/main" id="{0AEBF9BE-9D21-0AA5-0C2E-500F23CA5F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3607" y="1690688"/>
            <a:ext cx="2276600" cy="35038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entos 7 MySQL Kurulumu - ASKuzu">
            <a:extLst>
              <a:ext uri="{FF2B5EF4-FFF2-40B4-BE49-F238E27FC236}">
                <a16:creationId xmlns:a16="http://schemas.microsoft.com/office/drawing/2014/main" id="{0CC7D424-4762-6288-93A1-8FD94354D9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9928" y="2159724"/>
            <a:ext cx="2068286" cy="116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62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A74C-5311-1E5E-EC6E-9DC87F691A42}"/>
              </a:ext>
            </a:extLst>
          </p:cNvPr>
          <p:cNvSpPr>
            <a:spLocks noGrp="1"/>
          </p:cNvSpPr>
          <p:nvPr>
            <p:ph type="title"/>
          </p:nvPr>
        </p:nvSpPr>
        <p:spPr/>
        <p:txBody>
          <a:bodyPr/>
          <a:lstStyle/>
          <a:p>
            <a:r>
              <a:rPr lang="en-US" dirty="0"/>
              <a:t>Characteristics of the DBMS Approach</a:t>
            </a:r>
          </a:p>
        </p:txBody>
      </p:sp>
      <p:sp>
        <p:nvSpPr>
          <p:cNvPr id="3" name="Content Placeholder 2">
            <a:extLst>
              <a:ext uri="{FF2B5EF4-FFF2-40B4-BE49-F238E27FC236}">
                <a16:creationId xmlns:a16="http://schemas.microsoft.com/office/drawing/2014/main" id="{20FD727B-ABFE-C55A-4163-B5F68BE85CA2}"/>
              </a:ext>
            </a:extLst>
          </p:cNvPr>
          <p:cNvSpPr>
            <a:spLocks noGrp="1"/>
          </p:cNvSpPr>
          <p:nvPr>
            <p:ph idx="1"/>
          </p:nvPr>
        </p:nvSpPr>
        <p:spPr/>
        <p:txBody>
          <a:bodyPr>
            <a:normAutofit fontScale="85000" lnSpcReduction="20000"/>
          </a:bodyPr>
          <a:lstStyle/>
          <a:p>
            <a:r>
              <a:rPr lang="en-US" dirty="0"/>
              <a:t>Collation of files related to the same thing</a:t>
            </a:r>
          </a:p>
          <a:p>
            <a:r>
              <a:rPr lang="en-US" dirty="0"/>
              <a:t>Self-describing nature of a Database System</a:t>
            </a:r>
          </a:p>
          <a:p>
            <a:pPr lvl="1"/>
            <a:r>
              <a:rPr lang="en-US" dirty="0"/>
              <a:t>Catalog (metadata)</a:t>
            </a:r>
          </a:p>
          <a:p>
            <a:pPr lvl="1"/>
            <a:r>
              <a:rPr lang="en-US" dirty="0"/>
              <a:t>DDL: CREATE, ALTER, DROP, TRUNCATE, COMMENT, RENAME</a:t>
            </a:r>
          </a:p>
          <a:p>
            <a:pPr lvl="1"/>
            <a:r>
              <a:rPr lang="en-US" dirty="0"/>
              <a:t>DML: SELECT, INSERT, UPDATE, DELETE, MERGE, CALL, EXPLAIN, LOCK</a:t>
            </a:r>
          </a:p>
          <a:p>
            <a:pPr lvl="1"/>
            <a:r>
              <a:rPr lang="en-US" dirty="0"/>
              <a:t>DCL: GRANT, REVOKE</a:t>
            </a:r>
          </a:p>
          <a:p>
            <a:pPr lvl="1"/>
            <a:r>
              <a:rPr lang="en-US" dirty="0"/>
              <a:t>TCL: COMMIT, ROLLBACK, SAVEPOINT, SET TRANSACTION</a:t>
            </a:r>
          </a:p>
          <a:p>
            <a:r>
              <a:rPr lang="en-US" dirty="0"/>
              <a:t>Insulation between programs and data, and data abstraction</a:t>
            </a:r>
          </a:p>
          <a:p>
            <a:pPr lvl="1"/>
            <a:r>
              <a:rPr lang="en-US" dirty="0"/>
              <a:t>Database handles changes in data through ETL process instead of app design</a:t>
            </a:r>
          </a:p>
          <a:p>
            <a:pPr lvl="2"/>
            <a:r>
              <a:rPr lang="en-US" dirty="0"/>
              <a:t>Program-data independence</a:t>
            </a:r>
          </a:p>
          <a:p>
            <a:r>
              <a:rPr lang="en-US" dirty="0"/>
              <a:t>Support of multiple views of the data</a:t>
            </a:r>
          </a:p>
          <a:p>
            <a:r>
              <a:rPr lang="en-US" dirty="0"/>
              <a:t>Sharing of data and multiuser transaction processing</a:t>
            </a:r>
          </a:p>
          <a:p>
            <a:pPr lvl="1"/>
            <a:r>
              <a:rPr lang="en-US" dirty="0"/>
              <a:t>Concurrency control</a:t>
            </a:r>
          </a:p>
          <a:p>
            <a:pPr lvl="1"/>
            <a:r>
              <a:rPr lang="en-US" dirty="0"/>
              <a:t>ACID (Atomicity, Consistency, Isolation, and Durability)</a:t>
            </a:r>
          </a:p>
          <a:p>
            <a:endParaRPr lang="en-US" dirty="0"/>
          </a:p>
        </p:txBody>
      </p:sp>
    </p:spTree>
    <p:extLst>
      <p:ext uri="{BB962C8B-B14F-4D97-AF65-F5344CB8AC3E}">
        <p14:creationId xmlns:p14="http://schemas.microsoft.com/office/powerpoint/2010/main" val="111292414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08B5-2963-49BB-E19E-286265C00819}"/>
              </a:ext>
            </a:extLst>
          </p:cNvPr>
          <p:cNvSpPr>
            <a:spLocks noGrp="1"/>
          </p:cNvSpPr>
          <p:nvPr>
            <p:ph type="title"/>
          </p:nvPr>
        </p:nvSpPr>
        <p:spPr/>
        <p:txBody>
          <a:bodyPr/>
          <a:lstStyle/>
          <a:p>
            <a:r>
              <a:rPr lang="en-US" dirty="0"/>
              <a:t>Advantages of the DBMS Approach</a:t>
            </a:r>
          </a:p>
        </p:txBody>
      </p:sp>
    </p:spTree>
    <p:extLst>
      <p:ext uri="{BB962C8B-B14F-4D97-AF65-F5344CB8AC3E}">
        <p14:creationId xmlns:p14="http://schemas.microsoft.com/office/powerpoint/2010/main" val="49266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65ECC-953A-FD59-B5DA-2E00C99B781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Redundancy Control</a:t>
            </a:r>
            <a:br>
              <a:rPr lang="en-US" sz="3800" kern="1200">
                <a:solidFill>
                  <a:schemeClr val="tx1"/>
                </a:solidFill>
                <a:latin typeface="+mj-lt"/>
                <a:ea typeface="+mj-ea"/>
                <a:cs typeface="+mj-cs"/>
              </a:rPr>
            </a:br>
            <a:endParaRPr lang="en-US" sz="38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7F0E71-453C-14E8-56A4-0027E6AC3B9D}"/>
              </a:ext>
            </a:extLst>
          </p:cNvPr>
          <p:cNvSpPr>
            <a:spLocks noGrp="1"/>
          </p:cNvSpPr>
          <p:nvPr>
            <p:ph sz="half" idx="1"/>
          </p:nvPr>
        </p:nvSpPr>
        <p:spPr>
          <a:xfrm>
            <a:off x="630936" y="2807208"/>
            <a:ext cx="3429000" cy="3410712"/>
          </a:xfrm>
        </p:spPr>
        <p:txBody>
          <a:bodyPr vert="horz" lIns="91440" tIns="45720" rIns="91440" bIns="45720" rtlCol="0" anchor="t">
            <a:normAutofit/>
          </a:bodyPr>
          <a:lstStyle/>
          <a:p>
            <a:pPr lvl="1"/>
            <a:r>
              <a:rPr lang="en-US" sz="1700" dirty="0"/>
              <a:t>Data normalization done through the design process. Ensures data isn’t inserted in multiple locations and relationships are maintained. </a:t>
            </a:r>
          </a:p>
          <a:p>
            <a:pPr lvl="1"/>
            <a:r>
              <a:rPr lang="en-US" sz="1700" dirty="0"/>
              <a:t>Controlled Redundancy – Helps to speed up some queries, potentially for user applications/use cases.</a:t>
            </a:r>
          </a:p>
          <a:p>
            <a:pPr lvl="2"/>
            <a:r>
              <a:rPr lang="en-US" sz="1300" dirty="0"/>
              <a:t>Known as denormalization (NoSQL)</a:t>
            </a:r>
          </a:p>
          <a:p>
            <a:pPr lvl="1"/>
            <a:endParaRPr lang="en-US" sz="1700" dirty="0"/>
          </a:p>
          <a:p>
            <a:pPr lvl="1"/>
            <a:endParaRPr lang="en-US" sz="1700" dirty="0"/>
          </a:p>
          <a:p>
            <a:endParaRPr lang="en-US" sz="1700" dirty="0"/>
          </a:p>
        </p:txBody>
      </p:sp>
      <p:pic>
        <p:nvPicPr>
          <p:cNvPr id="6" name="Content Placeholder 5">
            <a:extLst>
              <a:ext uri="{FF2B5EF4-FFF2-40B4-BE49-F238E27FC236}">
                <a16:creationId xmlns:a16="http://schemas.microsoft.com/office/drawing/2014/main" id="{141DF43C-8E01-FD88-8D74-51399DA1E509}"/>
              </a:ext>
            </a:extLst>
          </p:cNvPr>
          <p:cNvPicPr>
            <a:picLocks noGrp="1" noChangeAspect="1"/>
          </p:cNvPicPr>
          <p:nvPr>
            <p:ph sz="half" idx="2"/>
          </p:nvPr>
        </p:nvPicPr>
        <p:blipFill>
          <a:blip r:embed="rId2"/>
          <a:stretch>
            <a:fillRect/>
          </a:stretch>
        </p:blipFill>
        <p:spPr>
          <a:xfrm>
            <a:off x="4654296" y="1797996"/>
            <a:ext cx="6903720" cy="3262007"/>
          </a:xfrm>
          <a:prstGeom prst="rect">
            <a:avLst/>
          </a:prstGeom>
        </p:spPr>
      </p:pic>
    </p:spTree>
    <p:extLst>
      <p:ext uri="{BB962C8B-B14F-4D97-AF65-F5344CB8AC3E}">
        <p14:creationId xmlns:p14="http://schemas.microsoft.com/office/powerpoint/2010/main" val="40030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60D7-AE44-DBC2-FE7C-AF7C92778E1F}"/>
              </a:ext>
            </a:extLst>
          </p:cNvPr>
          <p:cNvSpPr>
            <a:spLocks noGrp="1"/>
          </p:cNvSpPr>
          <p:nvPr>
            <p:ph type="title"/>
          </p:nvPr>
        </p:nvSpPr>
        <p:spPr/>
        <p:txBody>
          <a:bodyPr/>
          <a:lstStyle/>
          <a:p>
            <a:r>
              <a:rPr lang="en-US" dirty="0"/>
              <a:t>Efficient Search</a:t>
            </a:r>
          </a:p>
        </p:txBody>
      </p:sp>
      <p:sp>
        <p:nvSpPr>
          <p:cNvPr id="3" name="Content Placeholder 2">
            <a:extLst>
              <a:ext uri="{FF2B5EF4-FFF2-40B4-BE49-F238E27FC236}">
                <a16:creationId xmlns:a16="http://schemas.microsoft.com/office/drawing/2014/main" id="{7B20355B-2991-A062-21A8-0403FB00ED0D}"/>
              </a:ext>
            </a:extLst>
          </p:cNvPr>
          <p:cNvSpPr>
            <a:spLocks noGrp="1"/>
          </p:cNvSpPr>
          <p:nvPr>
            <p:ph sz="half" idx="1"/>
          </p:nvPr>
        </p:nvSpPr>
        <p:spPr/>
        <p:txBody>
          <a:bodyPr>
            <a:normAutofit fontScale="62500" lnSpcReduction="20000"/>
          </a:bodyPr>
          <a:lstStyle/>
          <a:p>
            <a:r>
              <a:rPr lang="en-US" dirty="0"/>
              <a:t>DBMS must efficiently execute queries and updates.</a:t>
            </a:r>
          </a:p>
          <a:p>
            <a:r>
              <a:rPr lang="en-US" dirty="0"/>
              <a:t>Indexes</a:t>
            </a:r>
          </a:p>
          <a:p>
            <a:pPr lvl="1"/>
            <a:r>
              <a:rPr lang="en-US" dirty="0"/>
              <a:t>Hash map/tree data structure – search for all rows against the index, points to actual disk location for efficient lookup</a:t>
            </a:r>
          </a:p>
          <a:p>
            <a:r>
              <a:rPr lang="en-US" dirty="0"/>
              <a:t>Partitions </a:t>
            </a:r>
          </a:p>
          <a:p>
            <a:pPr lvl="1"/>
            <a:r>
              <a:rPr lang="en-US" dirty="0"/>
              <a:t>In file systems there is no real database, files are stored on disk. Columns can be used as partitions to store files with the same value on a partition key. </a:t>
            </a:r>
          </a:p>
          <a:p>
            <a:r>
              <a:rPr lang="en-US" dirty="0"/>
              <a:t>Caching </a:t>
            </a:r>
          </a:p>
          <a:p>
            <a:pPr lvl="1"/>
            <a:r>
              <a:rPr lang="en-US" dirty="0"/>
              <a:t>Commonly use queries can be stored in memory. </a:t>
            </a:r>
          </a:p>
          <a:p>
            <a:r>
              <a:rPr lang="en-US" dirty="0" err="1"/>
              <a:t>Sharding</a:t>
            </a:r>
            <a:r>
              <a:rPr lang="en-US" dirty="0"/>
              <a:t> </a:t>
            </a:r>
          </a:p>
          <a:p>
            <a:pPr lvl="1"/>
            <a:r>
              <a:rPr lang="en-US" b="0" i="0" dirty="0">
                <a:solidFill>
                  <a:srgbClr val="333333"/>
                </a:solidFill>
                <a:effectLst/>
                <a:latin typeface="AmazonEmber"/>
              </a:rPr>
              <a:t>A database stores information in multiple datasets consisting of columns and rows. Database </a:t>
            </a:r>
            <a:r>
              <a:rPr lang="en-US" b="0" i="0" dirty="0" err="1">
                <a:solidFill>
                  <a:srgbClr val="333333"/>
                </a:solidFill>
                <a:effectLst/>
                <a:latin typeface="AmazonEmber"/>
              </a:rPr>
              <a:t>sharding</a:t>
            </a:r>
            <a:r>
              <a:rPr lang="en-US" b="0" i="0" dirty="0">
                <a:solidFill>
                  <a:srgbClr val="333333"/>
                </a:solidFill>
                <a:effectLst/>
                <a:latin typeface="AmazonEmber"/>
              </a:rPr>
              <a:t> splits a single dataset into partitions or shards. Each shard contains unique rows of information that you can store separately across multiple computers, called nodes. All shards run on separate nodes but share the original database’s schema or design. </a:t>
            </a:r>
            <a:endParaRPr lang="en-US" dirty="0"/>
          </a:p>
        </p:txBody>
      </p:sp>
      <p:pic>
        <p:nvPicPr>
          <p:cNvPr id="3074" name="Picture 2" descr="How To Limit Your Database Searches By Date And Language – rkimball.com">
            <a:extLst>
              <a:ext uri="{FF2B5EF4-FFF2-40B4-BE49-F238E27FC236}">
                <a16:creationId xmlns:a16="http://schemas.microsoft.com/office/drawing/2014/main" id="{52AE056F-B0BB-180C-D7C0-AF6F110DC1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469012"/>
            <a:ext cx="5181600" cy="29599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QL Server - Table Partitioning technique ~ Rembox">
            <a:extLst>
              <a:ext uri="{FF2B5EF4-FFF2-40B4-BE49-F238E27FC236}">
                <a16:creationId xmlns:a16="http://schemas.microsoft.com/office/drawing/2014/main" id="{46BFAF3E-AA08-2194-DAE7-CBA7497DA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700" y="3588774"/>
            <a:ext cx="4884964" cy="297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75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E2F9-B4FD-CA76-12E9-0544A2B6B7A7}"/>
              </a:ext>
            </a:extLst>
          </p:cNvPr>
          <p:cNvSpPr>
            <a:spLocks noGrp="1"/>
          </p:cNvSpPr>
          <p:nvPr>
            <p:ph type="title"/>
          </p:nvPr>
        </p:nvSpPr>
        <p:spPr/>
        <p:txBody>
          <a:bodyPr/>
          <a:lstStyle/>
          <a:p>
            <a:r>
              <a:rPr lang="en-US" dirty="0"/>
              <a:t>Integrity Constraints</a:t>
            </a:r>
          </a:p>
        </p:txBody>
      </p:sp>
      <p:sp>
        <p:nvSpPr>
          <p:cNvPr id="3" name="Content Placeholder 2">
            <a:extLst>
              <a:ext uri="{FF2B5EF4-FFF2-40B4-BE49-F238E27FC236}">
                <a16:creationId xmlns:a16="http://schemas.microsoft.com/office/drawing/2014/main" id="{267E08C4-02EF-D367-29B8-BCDBFF94F81B}"/>
              </a:ext>
            </a:extLst>
          </p:cNvPr>
          <p:cNvSpPr>
            <a:spLocks noGrp="1"/>
          </p:cNvSpPr>
          <p:nvPr>
            <p:ph sz="half" idx="1"/>
          </p:nvPr>
        </p:nvSpPr>
        <p:spPr/>
        <p:txBody>
          <a:bodyPr/>
          <a:lstStyle/>
          <a:p>
            <a:r>
              <a:rPr lang="en-US" dirty="0"/>
              <a:t>Databases must have constraints that hold for the data such as data type, </a:t>
            </a:r>
            <a:r>
              <a:rPr lang="en-US" b="1" dirty="0"/>
              <a:t>referential integrity, </a:t>
            </a:r>
            <a:r>
              <a:rPr lang="en-US" dirty="0"/>
              <a:t>and</a:t>
            </a:r>
            <a:r>
              <a:rPr lang="en-US" b="1" dirty="0"/>
              <a:t> </a:t>
            </a:r>
            <a:r>
              <a:rPr lang="en-US" dirty="0"/>
              <a:t>key uniqueness.</a:t>
            </a:r>
          </a:p>
          <a:p>
            <a:r>
              <a:rPr lang="en-US" dirty="0"/>
              <a:t>Referential integrity</a:t>
            </a:r>
          </a:p>
          <a:p>
            <a:pPr lvl="1"/>
            <a:r>
              <a:rPr lang="en-US" dirty="0"/>
              <a:t>Every record from one table must match with every record from another table</a:t>
            </a:r>
          </a:p>
        </p:txBody>
      </p:sp>
      <p:pic>
        <p:nvPicPr>
          <p:cNvPr id="4098" name="Picture 2" descr="PPT - Data Integrity PowerPoint Presentation - ID:2387318">
            <a:extLst>
              <a:ext uri="{FF2B5EF4-FFF2-40B4-BE49-F238E27FC236}">
                <a16:creationId xmlns:a16="http://schemas.microsoft.com/office/drawing/2014/main" id="{96BD7DEF-1B59-8323-0EA3-50A150D00C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1413214"/>
            <a:ext cx="5648628" cy="423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04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29349</TotalTime>
  <Words>1025</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Arial</vt:lpstr>
      <vt:lpstr>Calibri</vt:lpstr>
      <vt:lpstr>AmazonEmber</vt:lpstr>
      <vt:lpstr>Office Theme</vt:lpstr>
      <vt:lpstr>Week 1 Intro to DBMS</vt:lpstr>
      <vt:lpstr>When to use  DBMS</vt:lpstr>
      <vt:lpstr>Stages of Database Design</vt:lpstr>
      <vt:lpstr>Types of Databases</vt:lpstr>
      <vt:lpstr>Characteristics of the DBMS Approach</vt:lpstr>
      <vt:lpstr>Advantages of the DBMS Approach</vt:lpstr>
      <vt:lpstr>Redundancy Control </vt:lpstr>
      <vt:lpstr>Efficient Search</vt:lpstr>
      <vt:lpstr>Integrity Constraints</vt:lpstr>
      <vt:lpstr>More Advantages of the DBMS Approach</vt:lpstr>
      <vt:lpstr>Data models, schemas, and instances</vt:lpstr>
      <vt:lpstr>Categories of Data Models</vt:lpstr>
      <vt:lpstr>Schemas, Instances, and Database States</vt:lpstr>
      <vt:lpstr>Database Languages</vt:lpstr>
      <vt:lpstr>DBMS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 to DBMS</dc:title>
  <dc:creator>Jeremiah Lowhorn</dc:creator>
  <cp:lastModifiedBy>Jeremiah Lowhorn</cp:lastModifiedBy>
  <cp:revision>11</cp:revision>
  <dcterms:created xsi:type="dcterms:W3CDTF">2023-05-21T15:59:59Z</dcterms:created>
  <dcterms:modified xsi:type="dcterms:W3CDTF">2023-06-25T14:41:05Z</dcterms:modified>
</cp:coreProperties>
</file>