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5DE3-3FFB-B78F-B5B6-6F321A9B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4D760-22A1-C67A-FC19-1F414327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40DC-7122-5805-2868-38234D60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A823-1166-AD52-5649-CF42C0D2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AD2B-1F10-9F80-6CFA-03A08A3D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0AAE-17FA-B32E-9B61-F0A37A98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895F3-4647-C35E-7670-2EA97358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9BE3-4D14-FC15-D62B-821654E4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11C4-8667-78BB-967A-456B689D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68C2-3C35-6FA8-D950-AB31671A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5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1EBE7-5F53-45FD-D4F8-719792FB2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C2413-F19C-123A-753F-2C0580F61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8BF0-DBBB-3FD7-1A81-F4B454B4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3AA9-A82F-4115-D0B5-E6CDF64A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CEB2-4F3F-3F53-B9AE-911F286F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7CCA-D5C4-5286-1D5E-9582F89E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A63B-4EB4-1807-1FB4-B3F2B22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454D-7AE0-F4A0-ED19-E39675C5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B22B-29A6-E660-A86D-9FEC18F8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6110-6248-4C37-47E9-6C3EA23E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B33E-0E0C-13E9-F554-9889AAF1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1013B-085F-9362-6884-3305595E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28B8-C9C3-59D9-120F-F3A242FA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69E8-839B-A51B-029D-A5D52216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8546-6E54-BF02-1A58-78589297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D2CB-BA11-B4C9-D6A9-3EDE17F7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820-A628-6ED3-91C1-50EC4F08B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79FD-21D2-56C7-6841-8948DCE5D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378A-ECC2-6FD8-0495-9913584E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AE1E-E93E-A8FB-A138-BD3E342A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68C6-D3A0-C72B-DDD2-C6225AC3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C8AA-B7DA-93DA-8FB9-2FB6CE18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02A3-5F23-C9BB-0330-1BACC937D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240D-B7DE-33ED-753D-B42328BCF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F8C95-9A00-D25C-5D51-81F226CE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69957-D1FD-7BCB-82F6-DE2682B61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56FEC-4AC4-AA07-EADE-FC7E46E7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D6C6-61CA-4803-5A3A-FDEC1F3F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BC38E-1F47-AADF-D8F0-89EAF13C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A2D4-EC4C-D563-0811-7A3D6ADC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C769D-E0C3-CDA3-C215-DBD8809E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CF1B7-37F6-FA97-E5B9-F69F103D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FCBEB-E402-052F-0C5A-9FBD9FB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D748A-1251-DFC0-88BF-2475839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4343B-0828-8455-331D-156BBEF5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20D7-A65D-FF47-8AF8-87031C80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7DC8-85D8-3BA3-1096-EC943A5B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26D9-3F39-11E8-D40C-75400338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763A-9E8E-0420-CB46-614700F64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7F6F2-A7B1-E81D-1D32-65D5E58F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30FAB-0DA1-DF87-7C5D-D02D289A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68A-EAA7-E6C6-2C6D-7032771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EDBD-82C1-C556-025C-71BD493F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95BED-1EAC-796E-D62D-DE6EA9C33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5E15B-124F-2B1B-7FEB-1110E156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DE54-E262-128B-A9A5-B2AF5842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44B9-CDEC-1D3E-7946-FE04780C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3784-8D08-A381-3FE4-619C035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C7F6-264A-1E62-7043-C99099AE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AB6D1-C7FE-E81D-3C61-A5923C87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9E99-A75E-6CAF-D6EC-33EED80EB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F3C7-E7B1-4299-B417-B1DB651FAC7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96E7-4F80-0F06-F903-9A78EAAF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A60-B090-6B64-4E55-CDC96AA58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4A4C-C0B6-41EF-89E0-7A771C42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reecodecamp.org/news/crows-foot-notation-relationship-symbols-and-how-to-read-diagram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843D-E528-97A4-BDFA-CA4428D2E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  <a:br>
              <a:rPr lang="en-US" dirty="0"/>
            </a:br>
            <a:r>
              <a:rPr lang="en-US" dirty="0"/>
              <a:t>RDBMS Design</a:t>
            </a:r>
          </a:p>
        </p:txBody>
      </p:sp>
    </p:spTree>
    <p:extLst>
      <p:ext uri="{BB962C8B-B14F-4D97-AF65-F5344CB8AC3E}">
        <p14:creationId xmlns:p14="http://schemas.microsoft.com/office/powerpoint/2010/main" val="417202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95F-4994-C61E-00E8-9D3782A6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Diagramming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FAC7-07EC-B739-C1A8-4641DCAC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Luicidchart.com</a:t>
            </a:r>
          </a:p>
          <a:p>
            <a:r>
              <a:rPr lang="en-US" dirty="0"/>
              <a:t>Microsoft Visio</a:t>
            </a:r>
          </a:p>
          <a:p>
            <a:r>
              <a:rPr lang="en-US" dirty="0"/>
              <a:t>cloud.smartdraw.com</a:t>
            </a:r>
          </a:p>
          <a:p>
            <a:r>
              <a:rPr lang="en-US" dirty="0"/>
              <a:t>Creately.com</a:t>
            </a:r>
          </a:p>
        </p:txBody>
      </p:sp>
    </p:spTree>
    <p:extLst>
      <p:ext uri="{BB962C8B-B14F-4D97-AF65-F5344CB8AC3E}">
        <p14:creationId xmlns:p14="http://schemas.microsoft.com/office/powerpoint/2010/main" val="22031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A7D4-E5B5-6EA9-8C15-27F963C6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Concepts</a:t>
            </a:r>
          </a:p>
        </p:txBody>
      </p:sp>
    </p:spTree>
    <p:extLst>
      <p:ext uri="{BB962C8B-B14F-4D97-AF65-F5344CB8AC3E}">
        <p14:creationId xmlns:p14="http://schemas.microsoft.com/office/powerpoint/2010/main" val="331201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CA02-5147-F817-F8CA-9B8BACA9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Domain, Attributes, Tuples, and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F31C-928F-6130-7BFC-D1DB481AC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Domains</a:t>
            </a:r>
          </a:p>
          <a:p>
            <a:pPr lvl="1"/>
            <a:r>
              <a:rPr lang="en-US" dirty="0"/>
              <a:t>Can be thought of as a set of values</a:t>
            </a:r>
          </a:p>
          <a:p>
            <a:pPr lvl="1"/>
            <a:r>
              <a:rPr lang="en-US" dirty="0"/>
              <a:t>Has the same data type and constraints </a:t>
            </a:r>
          </a:p>
          <a:p>
            <a:r>
              <a:rPr lang="en-US" dirty="0"/>
              <a:t>Attribute</a:t>
            </a:r>
          </a:p>
          <a:p>
            <a:pPr lvl="1"/>
            <a:r>
              <a:rPr lang="en-US" dirty="0"/>
              <a:t>Simply the name of a column</a:t>
            </a:r>
          </a:p>
          <a:p>
            <a:r>
              <a:rPr lang="en-US" dirty="0"/>
              <a:t>Relation</a:t>
            </a:r>
          </a:p>
          <a:p>
            <a:pPr lvl="1"/>
            <a:r>
              <a:rPr lang="en-US" dirty="0"/>
              <a:t>Describes the attributes that form a table</a:t>
            </a:r>
          </a:p>
          <a:p>
            <a:pPr lvl="1"/>
            <a:r>
              <a:rPr lang="en-US" dirty="0"/>
              <a:t>Ex: Two tables with the same attributes can be </a:t>
            </a:r>
            <a:r>
              <a:rPr lang="en-US" dirty="0" err="1"/>
              <a:t>UNIONed</a:t>
            </a:r>
            <a:r>
              <a:rPr lang="en-US" dirty="0"/>
              <a:t> together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An ordered list of n values (a row)</a:t>
            </a:r>
          </a:p>
          <a:p>
            <a:endParaRPr lang="en-US" dirty="0"/>
          </a:p>
        </p:txBody>
      </p:sp>
      <p:pic>
        <p:nvPicPr>
          <p:cNvPr id="6146" name="Picture 2" descr="Relational Database Terms - Relational Data Model Tuple, HD Png ...">
            <a:extLst>
              <a:ext uri="{FF2B5EF4-FFF2-40B4-BE49-F238E27FC236}">
                <a16:creationId xmlns:a16="http://schemas.microsoft.com/office/drawing/2014/main" id="{F329F3CD-46F3-E7BF-C75B-11C1AB5136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99869"/>
            <a:ext cx="5181600" cy="26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B220-8575-E99C-1287-A4B89750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Domain, Attributes, Tuples, and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2E1C-7F5E-53C2-2529-DDD70ED8DB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Self-describing-data</a:t>
            </a:r>
          </a:p>
          <a:p>
            <a:pPr lvl="1"/>
            <a:r>
              <a:rPr lang="en-US" dirty="0"/>
              <a:t>Think of these tuples as key-value pair data where the key is the attribute</a:t>
            </a:r>
          </a:p>
          <a:p>
            <a:pPr lvl="1"/>
            <a:r>
              <a:rPr lang="en-US" dirty="0"/>
              <a:t>JSON, XML,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Flat relational model</a:t>
            </a:r>
          </a:p>
          <a:p>
            <a:pPr lvl="1"/>
            <a:r>
              <a:rPr lang="en-US" dirty="0"/>
              <a:t>Composite/multivalued attributes are not allowed (No JSON nesting)</a:t>
            </a:r>
          </a:p>
          <a:p>
            <a:pPr lvl="1"/>
            <a:r>
              <a:rPr lang="en-US" dirty="0"/>
              <a:t>Here we mean STRUCTURED data or First Normal Form</a:t>
            </a:r>
          </a:p>
        </p:txBody>
      </p:sp>
      <p:pic>
        <p:nvPicPr>
          <p:cNvPr id="7170" name="Picture 2" descr="Analysis and Design of Data Systems. Functional Dependencies and ...">
            <a:extLst>
              <a:ext uri="{FF2B5EF4-FFF2-40B4-BE49-F238E27FC236}">
                <a16:creationId xmlns:a16="http://schemas.microsoft.com/office/drawing/2014/main" id="{2D1DDDCC-F367-475E-53BA-33F63670A3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491692" cy="411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6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2A66-9E97-F465-73D2-AB6D7810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Model Constraints &amp; Relational Database Schemas</a:t>
            </a:r>
          </a:p>
        </p:txBody>
      </p:sp>
    </p:spTree>
    <p:extLst>
      <p:ext uri="{BB962C8B-B14F-4D97-AF65-F5344CB8AC3E}">
        <p14:creationId xmlns:p14="http://schemas.microsoft.com/office/powerpoint/2010/main" val="197071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B533-FA2E-B3EC-1C12-58BDB684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02CA-1002-E972-A5C0-8FE2B2B40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9700"/>
            <a:ext cx="5257800" cy="53466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Inherent Constraints</a:t>
            </a:r>
          </a:p>
          <a:p>
            <a:pPr lvl="1"/>
            <a:r>
              <a:rPr lang="en-US" dirty="0"/>
              <a:t>Constraints described in the logical/conceptual data model</a:t>
            </a:r>
          </a:p>
          <a:p>
            <a:r>
              <a:rPr lang="en-US" dirty="0"/>
              <a:t>Explicit Constraints</a:t>
            </a:r>
          </a:p>
          <a:p>
            <a:pPr lvl="1"/>
            <a:r>
              <a:rPr lang="en-US" dirty="0"/>
              <a:t>Described by the physical data model expressed within the DDLs</a:t>
            </a:r>
          </a:p>
          <a:p>
            <a:r>
              <a:rPr lang="en-US" dirty="0"/>
              <a:t>Semantic Constraints</a:t>
            </a:r>
          </a:p>
          <a:p>
            <a:pPr lvl="1"/>
            <a:r>
              <a:rPr lang="en-US" dirty="0"/>
              <a:t>Expressed within the application layer outside of the DB itself</a:t>
            </a:r>
          </a:p>
          <a:p>
            <a:r>
              <a:rPr lang="en-US" dirty="0"/>
              <a:t>Domain Constraints</a:t>
            </a:r>
          </a:p>
          <a:p>
            <a:pPr lvl="1"/>
            <a:r>
              <a:rPr lang="en-US" dirty="0"/>
              <a:t>Every domain must contain atomic values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Key Constraints</a:t>
            </a:r>
          </a:p>
          <a:p>
            <a:pPr lvl="1"/>
            <a:r>
              <a:rPr lang="en-US" dirty="0"/>
              <a:t>Every tuple in the relation should be unique</a:t>
            </a:r>
          </a:p>
          <a:p>
            <a:r>
              <a:rPr lang="en-US" dirty="0"/>
              <a:t>Entity Integrity Constraints</a:t>
            </a:r>
          </a:p>
          <a:p>
            <a:pPr lvl="1"/>
            <a:r>
              <a:rPr lang="en-US" dirty="0"/>
              <a:t>PKs cannot contain NULLs</a:t>
            </a:r>
          </a:p>
          <a:p>
            <a:r>
              <a:rPr lang="en-US" dirty="0"/>
              <a:t>Referential Integrity Constraints</a:t>
            </a:r>
          </a:p>
          <a:p>
            <a:pPr lvl="1"/>
            <a:r>
              <a:rPr lang="en-US" dirty="0"/>
              <a:t>Specified between two relations or tables and used to maintain the consistency among the tuples in two relations</a:t>
            </a:r>
          </a:p>
          <a:p>
            <a:endParaRPr lang="en-US" dirty="0"/>
          </a:p>
        </p:txBody>
      </p:sp>
      <p:pic>
        <p:nvPicPr>
          <p:cNvPr id="8194" name="Picture 2" descr="Types of Relational Constraint">
            <a:extLst>
              <a:ext uri="{FF2B5EF4-FFF2-40B4-BE49-F238E27FC236}">
                <a16:creationId xmlns:a16="http://schemas.microsoft.com/office/drawing/2014/main" id="{E5F9B93D-DCE9-211F-4963-498E53ACF2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9344"/>
            <a:ext cx="58293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9DE3B-4407-F8AF-6FAD-E7FF1CA87645}"/>
              </a:ext>
            </a:extLst>
          </p:cNvPr>
          <p:cNvSpPr txBox="1"/>
          <p:nvPr/>
        </p:nvSpPr>
        <p:spPr>
          <a:xfrm>
            <a:off x="7366000" y="2136775"/>
            <a:ext cx="39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Constraints</a:t>
            </a:r>
          </a:p>
          <a:p>
            <a:r>
              <a:rPr lang="en-US" dirty="0"/>
              <a:t>Imposed on the table contents</a:t>
            </a:r>
          </a:p>
        </p:txBody>
      </p:sp>
    </p:spTree>
    <p:extLst>
      <p:ext uri="{BB962C8B-B14F-4D97-AF65-F5344CB8AC3E}">
        <p14:creationId xmlns:p14="http://schemas.microsoft.com/office/powerpoint/2010/main" val="139844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437C-A21A-DBA0-A7F2-5EC2B069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and Relational Database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6A6E-BBED-10E5-D915-FE572F899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Relational Database Schema</a:t>
            </a:r>
          </a:p>
          <a:p>
            <a:pPr lvl="1"/>
            <a:r>
              <a:rPr lang="en-US" dirty="0"/>
              <a:t>A set of relation schemas (tables) </a:t>
            </a:r>
          </a:p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Ensures that data in the specific attribute is unique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Attribute or group of attributes in a relation that provides a link between data in two relations</a:t>
            </a:r>
          </a:p>
        </p:txBody>
      </p:sp>
      <p:pic>
        <p:nvPicPr>
          <p:cNvPr id="9218" name="Picture 2" descr="Relational schema for the running example | Download Scientific Diagram">
            <a:extLst>
              <a:ext uri="{FF2B5EF4-FFF2-40B4-BE49-F238E27FC236}">
                <a16:creationId xmlns:a16="http://schemas.microsoft.com/office/drawing/2014/main" id="{E04021CA-D9CE-ADAB-FFCE-B345CB8BF1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045333"/>
            <a:ext cx="4698122" cy="56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3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2C25-20F9-F5D4-EE8B-2250A361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Violations</a:t>
            </a:r>
          </a:p>
        </p:txBody>
      </p:sp>
    </p:spTree>
    <p:extLst>
      <p:ext uri="{BB962C8B-B14F-4D97-AF65-F5344CB8AC3E}">
        <p14:creationId xmlns:p14="http://schemas.microsoft.com/office/powerpoint/2010/main" val="360212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08B9-FF12-C3E0-8998-EFFFF245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Delete, Update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CF36-E544-C440-A2D8-74972C86E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0" y="1917699"/>
            <a:ext cx="3759200" cy="4259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</a:t>
            </a:r>
          </a:p>
          <a:p>
            <a:pPr lvl="1"/>
            <a:r>
              <a:rPr lang="en-US" dirty="0"/>
              <a:t>Inserts a list of attributes as a new tuple (inserts a row)</a:t>
            </a:r>
          </a:p>
          <a:p>
            <a:pPr lvl="1"/>
            <a:r>
              <a:rPr lang="en-US" dirty="0"/>
              <a:t>Domain: A new attribute is inserted</a:t>
            </a:r>
          </a:p>
          <a:p>
            <a:pPr lvl="1"/>
            <a:r>
              <a:rPr lang="en-US" dirty="0"/>
              <a:t>Key: The value already exists in the key attribute</a:t>
            </a:r>
          </a:p>
          <a:p>
            <a:pPr lvl="1"/>
            <a:r>
              <a:rPr lang="en-US" dirty="0"/>
              <a:t>Integrity: Any part of the primary key is NULL</a:t>
            </a:r>
          </a:p>
          <a:p>
            <a:pPr lvl="1"/>
            <a:r>
              <a:rPr lang="en-US" dirty="0"/>
              <a:t>Referential: Any foreign key does not exist in any referenced relation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971DF-2B8B-0AB6-F4F5-DF9A9FE6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450" y="1917698"/>
            <a:ext cx="3543300" cy="4259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Referential: Any foreign keys from another relation reference the tuple being deleted</a:t>
            </a:r>
          </a:p>
          <a:p>
            <a:pPr lvl="1"/>
            <a:r>
              <a:rPr lang="en-US" dirty="0"/>
              <a:t>Reject – reject the deletion</a:t>
            </a:r>
          </a:p>
          <a:p>
            <a:pPr lvl="1"/>
            <a:r>
              <a:rPr lang="en-US" dirty="0"/>
              <a:t>Cascade – delete any associated tuples that reference the tuple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F46F20-F0E2-3824-55EE-81D4DDE9B839}"/>
              </a:ext>
            </a:extLst>
          </p:cNvPr>
          <p:cNvSpPr txBox="1">
            <a:spLocks/>
          </p:cNvSpPr>
          <p:nvPr/>
        </p:nvSpPr>
        <p:spPr>
          <a:xfrm>
            <a:off x="7975600" y="1917696"/>
            <a:ext cx="3543300" cy="425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</a:t>
            </a:r>
          </a:p>
          <a:p>
            <a:pPr lvl="1"/>
            <a:r>
              <a:rPr lang="en-US" dirty="0"/>
              <a:t>No major constraint violations</a:t>
            </a:r>
          </a:p>
          <a:p>
            <a:pPr lvl="1"/>
            <a:r>
              <a:rPr lang="en-US" dirty="0"/>
              <a:t>Updating a primary key is equivalent to deleting and inserting a new tuple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3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DCC-599F-9393-01A2-43D59E6B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 Modeling</a:t>
            </a:r>
          </a:p>
        </p:txBody>
      </p:sp>
    </p:spTree>
    <p:extLst>
      <p:ext uri="{BB962C8B-B14F-4D97-AF65-F5344CB8AC3E}">
        <p14:creationId xmlns:p14="http://schemas.microsoft.com/office/powerpoint/2010/main" val="406423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8EFFB9B-C9E8-0897-E28C-B31C08DC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" y="81864"/>
            <a:ext cx="9827079" cy="6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97AB-63C7-D0A2-705C-9C6094D0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 Level Conceptual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452E-6CD4-A1CF-1A2A-D4410FEC9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6753"/>
            <a:ext cx="5181600" cy="2177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Requirements</a:t>
            </a:r>
          </a:p>
          <a:p>
            <a:pPr marL="514350" indent="-514350">
              <a:buAutoNum type="arabicParenR"/>
            </a:pPr>
            <a:r>
              <a:rPr lang="en-US" dirty="0"/>
              <a:t>Conceptual Design</a:t>
            </a:r>
          </a:p>
          <a:p>
            <a:pPr marL="514350" indent="-514350">
              <a:buAutoNum type="arabicParenR"/>
            </a:pPr>
            <a:r>
              <a:rPr lang="en-US" dirty="0"/>
              <a:t>Logical Design</a:t>
            </a:r>
          </a:p>
          <a:p>
            <a:pPr marL="514350" indent="-514350">
              <a:buAutoNum type="arabicParenR"/>
            </a:pPr>
            <a:r>
              <a:rPr lang="en-US" dirty="0"/>
              <a:t>Physical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D8820-59FB-4E9D-5AC0-9DE55D5D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66753"/>
            <a:ext cx="5181600" cy="2177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Implementation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52137-BCBA-B93C-1AE0-958DB7F58016}"/>
              </a:ext>
            </a:extLst>
          </p:cNvPr>
          <p:cNvSpPr txBox="1"/>
          <p:nvPr/>
        </p:nvSpPr>
        <p:spPr>
          <a:xfrm>
            <a:off x="3593804" y="1690687"/>
            <a:ext cx="5550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Requirements Gathering (SRS)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238DA-69CB-FE55-A19A-D63E57D3CD21}"/>
              </a:ext>
            </a:extLst>
          </p:cNvPr>
          <p:cNvSpPr txBox="1"/>
          <p:nvPr/>
        </p:nvSpPr>
        <p:spPr>
          <a:xfrm>
            <a:off x="965200" y="5041900"/>
            <a:ext cx="1038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this important?</a:t>
            </a:r>
          </a:p>
          <a:p>
            <a:r>
              <a:rPr lang="en-US" dirty="0"/>
              <a:t>If the data engineering team does not capture the requirements and create a high level design, then they could build a DMBS that does not fully meet the requirements. This can create a very negative feedback loop with the business and extend the development of the DBMS due to a misunderstanding of the initial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75908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DB87-E024-DAEB-0EA1-C30048283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Types, Entity Sets, Attributes, and Keys</a:t>
            </a:r>
          </a:p>
        </p:txBody>
      </p:sp>
    </p:spTree>
    <p:extLst>
      <p:ext uri="{BB962C8B-B14F-4D97-AF65-F5344CB8AC3E}">
        <p14:creationId xmlns:p14="http://schemas.microsoft.com/office/powerpoint/2010/main" val="122266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1A5C-E162-7152-C209-2E06D6AB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23C9-01F0-10D3-65B9-7B5544E82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Entities </a:t>
            </a:r>
          </a:p>
          <a:p>
            <a:pPr lvl="1"/>
            <a:r>
              <a:rPr lang="en-US" dirty="0"/>
              <a:t>These are the ‘things’</a:t>
            </a:r>
          </a:p>
          <a:p>
            <a:pPr lvl="1"/>
            <a:r>
              <a:rPr lang="en-US" dirty="0"/>
              <a:t>Often represented as tables/views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These are the characteristics of entities</a:t>
            </a:r>
          </a:p>
          <a:p>
            <a:pPr lvl="1"/>
            <a:r>
              <a:rPr lang="en-US" dirty="0"/>
              <a:t>Most notably the columns/features and their data type</a:t>
            </a:r>
          </a:p>
          <a:p>
            <a:r>
              <a:rPr lang="en-US" dirty="0"/>
              <a:t>Cardinality</a:t>
            </a:r>
          </a:p>
          <a:p>
            <a:pPr lvl="1"/>
            <a:r>
              <a:rPr lang="en-US" dirty="0"/>
              <a:t>Represents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number of instances of an entity that exist in a relationship between two entities</a:t>
            </a:r>
            <a:endParaRPr lang="en-US" dirty="0"/>
          </a:p>
          <a:p>
            <a:r>
              <a:rPr lang="en-US" dirty="0"/>
              <a:t>ER Diagrams</a:t>
            </a:r>
          </a:p>
          <a:p>
            <a:pPr lvl="1"/>
            <a:r>
              <a:rPr lang="en-US" dirty="0"/>
              <a:t>Describe the relationships and attributes between entities</a:t>
            </a:r>
          </a:p>
        </p:txBody>
      </p:sp>
      <p:pic>
        <p:nvPicPr>
          <p:cNvPr id="2050" name="Picture 2" descr="Entity Relationship Er Diagram For Twitter Sentiment Analysis - Steve">
            <a:extLst>
              <a:ext uri="{FF2B5EF4-FFF2-40B4-BE49-F238E27FC236}">
                <a16:creationId xmlns:a16="http://schemas.microsoft.com/office/drawing/2014/main" id="{3B1D7C44-26DD-C250-992D-54389D7AAA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636" y="1690688"/>
            <a:ext cx="5181600" cy="38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5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base - Representing an either-or relationship in Crows foot ERD ...">
            <a:extLst>
              <a:ext uri="{FF2B5EF4-FFF2-40B4-BE49-F238E27FC236}">
                <a16:creationId xmlns:a16="http://schemas.microsoft.com/office/drawing/2014/main" id="{8F038E68-60E3-B20F-8880-641DDD4A89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64" y="3245666"/>
            <a:ext cx="7569200" cy="36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A663-EDE7-439F-D626-AFDD6B8A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&amp; Uniqueness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8CE2-3A25-F293-472C-614C0563C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671300" cy="194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ERDs describe relationships between tables</a:t>
            </a:r>
          </a:p>
          <a:p>
            <a:r>
              <a:rPr lang="en-US" dirty="0"/>
              <a:t>Through the normalization process uniqueness in attributes occur</a:t>
            </a:r>
          </a:p>
          <a:p>
            <a:r>
              <a:rPr lang="en-US" dirty="0"/>
              <a:t>Tables typically have a Primary Key (PK) – these must be unique</a:t>
            </a:r>
          </a:p>
          <a:p>
            <a:r>
              <a:rPr lang="en-US" dirty="0"/>
              <a:t>Tables may have Foreign Keys (FK)</a:t>
            </a:r>
          </a:p>
        </p:txBody>
      </p:sp>
    </p:spTree>
    <p:extLst>
      <p:ext uri="{BB962C8B-B14F-4D97-AF65-F5344CB8AC3E}">
        <p14:creationId xmlns:p14="http://schemas.microsoft.com/office/powerpoint/2010/main" val="240208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6099-DA64-178E-C11A-2C635FAF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Crows Foot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6EA3-22BC-CAE5-4572-E6DBBA6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30900" cy="43084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Reading: </a:t>
            </a:r>
            <a:r>
              <a:rPr lang="en-US" dirty="0">
                <a:hlinkClick r:id="rId2"/>
              </a:rPr>
              <a:t>Crow's Foot Notation – Relationship Symbols And How to Read Diagrams</a:t>
            </a:r>
            <a:endParaRPr lang="en-US" dirty="0"/>
          </a:p>
          <a:p>
            <a:r>
              <a:rPr lang="en-US" dirty="0"/>
              <a:t>Here we are blending logical and physical model concepts</a:t>
            </a:r>
          </a:p>
          <a:p>
            <a:pPr lvl="1"/>
            <a:r>
              <a:rPr lang="en-US" dirty="0"/>
              <a:t>Conceptual model is often done with flow charts</a:t>
            </a:r>
          </a:p>
          <a:p>
            <a:r>
              <a:rPr lang="en-US" dirty="0"/>
              <a:t>Not only does it provide the entity relationships as described in the book, but it also provides the cardinality in those relationships</a:t>
            </a:r>
          </a:p>
          <a:p>
            <a:r>
              <a:rPr lang="en-US" dirty="0"/>
              <a:t>Cardinality in the conceptual design can be useful for determining HOW and WHAT technologies or methodologies will be used in the physical design of the DB</a:t>
            </a:r>
          </a:p>
        </p:txBody>
      </p:sp>
      <p:pic>
        <p:nvPicPr>
          <p:cNvPr id="3074" name="Picture 2" descr="Crows Foot">
            <a:extLst>
              <a:ext uri="{FF2B5EF4-FFF2-40B4-BE49-F238E27FC236}">
                <a16:creationId xmlns:a16="http://schemas.microsoft.com/office/drawing/2014/main" id="{9BD55076-59E1-5FBC-157F-0B6E5EFCE8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868" y="0"/>
            <a:ext cx="3061218" cy="663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QL Create Table: Basics of the Best Database Language">
            <a:extLst>
              <a:ext uri="{FF2B5EF4-FFF2-40B4-BE49-F238E27FC236}">
                <a16:creationId xmlns:a16="http://schemas.microsoft.com/office/drawing/2014/main" id="{F2371FC1-5F4F-A0CE-B7D5-4C97E977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457"/>
            <a:ext cx="5742897" cy="36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C823E80-8EF1-7B15-D16A-0351EE6C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40" y="1417848"/>
            <a:ext cx="6073694" cy="47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1121B-E31E-A02C-1A74-1C0E6FF9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Crows Foot ERD – Figure 3.8</a:t>
            </a:r>
          </a:p>
        </p:txBody>
      </p:sp>
    </p:spTree>
    <p:extLst>
      <p:ext uri="{BB962C8B-B14F-4D97-AF65-F5344CB8AC3E}">
        <p14:creationId xmlns:p14="http://schemas.microsoft.com/office/powerpoint/2010/main" val="396517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682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Week 2 RDBMS Design</vt:lpstr>
      <vt:lpstr>Conceptual Data Modeling</vt:lpstr>
      <vt:lpstr>PowerPoint Presentation</vt:lpstr>
      <vt:lpstr>Using High Level Conceptual Data Models</vt:lpstr>
      <vt:lpstr>Entity Types, Entity Sets, Attributes, and Keys</vt:lpstr>
      <vt:lpstr>Entities and Attributes</vt:lpstr>
      <vt:lpstr>Keys &amp; Uniqueness </vt:lpstr>
      <vt:lpstr>Crows Foot Notation</vt:lpstr>
      <vt:lpstr>Crows Foot ERD – Figure 3.8</vt:lpstr>
      <vt:lpstr>Tools For Diagramming</vt:lpstr>
      <vt:lpstr>Relational Concepts</vt:lpstr>
      <vt:lpstr>Domain, Attributes, Tuples, and Relations</vt:lpstr>
      <vt:lpstr>Domain, Attributes, Tuples, and Relations</vt:lpstr>
      <vt:lpstr>Relational Data Model Constraints &amp; Relational Database Schemas</vt:lpstr>
      <vt:lpstr>Constraints</vt:lpstr>
      <vt:lpstr>Relational Databases and Relational Database Schemas</vt:lpstr>
      <vt:lpstr>Constraint Violations</vt:lpstr>
      <vt:lpstr>Insert, Delete, Update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RDBMS Design</dc:title>
  <dc:creator>Jeremiah Lowhorn</dc:creator>
  <cp:lastModifiedBy>Jeremiah Lowhorn</cp:lastModifiedBy>
  <cp:revision>5</cp:revision>
  <dcterms:created xsi:type="dcterms:W3CDTF">2023-06-04T22:07:56Z</dcterms:created>
  <dcterms:modified xsi:type="dcterms:W3CDTF">2023-06-25T19:53:53Z</dcterms:modified>
</cp:coreProperties>
</file>