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7B63-E672-FF75-1494-EF29ED4F7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9B185-93C4-1ED7-69E3-CB4DC14A4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A6FF-5B94-0C79-08F7-E57F9B77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18E8-B17D-2764-B7BA-ADC3ADEE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CDB7-AD84-2C93-A2F6-F0E43316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4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40ED-418B-4DF5-8A77-13C42847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B0B7E-1541-A33A-CEC6-473276FAC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BB9A-39AF-9D3D-81E9-E139FBA4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870F-DB8E-8BBA-AF25-578834C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04E4-5DF6-2975-4810-ED974BB6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B15FA-6675-0490-53E3-C1164488B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3EBB7-54DD-0EA3-B2BF-D4B3C48C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B68C-3001-1645-F12B-52BB69F3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0CDC-9155-0B9A-94F8-5D2EA9D3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AEA9-D7FA-C938-031D-43DC5E96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F9F3-F2F7-78C6-3904-CE97F3D9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905B-5E56-24BC-9357-D61ED36F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FC92-36FC-0B9B-9AEB-F18B684F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E8BB8-91E7-9C5C-AB75-FCB7FBF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6469-1CB8-5CBB-093C-E957FE6D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4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98DF-1623-385F-7270-7E11011F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E3A2-4631-0F10-B1CD-DA447EEB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4820D-DA54-DED0-3E94-707C6AC1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048E-922A-7582-31B8-6EB2E00A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CF26-E2E7-E80F-F118-87C2AEE0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75C5-8C2C-5106-8F28-39FC1995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E343-741D-1B29-71AB-FEB094FB7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AAEA-2ADA-014A-EB45-A0B1DAB6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C5AFE-2BCF-B8F0-F31F-C57609F7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019A-13AD-2406-E5B3-20508C5C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7D1E1-6C09-43CB-6D6B-B3D4D4E2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2D03-C617-8570-0DB2-D7C141BA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D376-15D0-2F5E-2E83-BE276B21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B353-08D9-CE82-C845-90C862849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06A1F-BC01-AC44-5E7F-F53405F22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97F04-DB79-9DAE-F118-ACAFDA5E6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3C349-4644-FCF6-F8EC-56BF999A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5F8CF-3D01-7606-4A70-2E1BD5D0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08F5F-1963-1BCB-9EEC-2FE57DCB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838-90F1-7FC9-CE1C-1CD047DA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4D247-9D7D-EBFC-A143-26746B27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86DE4-821F-C311-06FB-77A29C1D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C4331-BF22-030A-E114-36D158A1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0E77A-4E53-AA26-25FD-44409116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A9386-A7B7-CAAE-3383-14AC6D02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90224-FE01-4524-5FE4-11DCDD85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D6CE-FA7C-6E00-47D6-001C0A12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7C09-00F0-C75F-4A64-05DF8137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DA809-6F07-7612-DD36-5BB9996D2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0710-2663-C611-809E-EC665856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46C71-F9E0-D81D-FAFD-4A203C0B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C22E2-C56F-4AB1-C0A2-CEC8217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1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B820-A682-D791-6139-F9ECC9C5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0BE73-BB49-56D6-57B0-1C6AAEDA4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E58E9-4188-FA00-4690-31EE17402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16D7-0A0A-12A8-5F2C-192ECF32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77136-21FC-B663-972D-3C56A461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7373-8CC4-1BA8-7656-E205B029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2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A3153-6320-A632-AF9C-A5748A90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4D95-DA47-BE53-0CAC-2BD7BE56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E587-ED20-0218-E999-40D025E97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3F65-7768-4E8F-BE05-6E4DDAC33FC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5A28-AC93-0F21-959E-7FD2196B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EDCD-9D3C-750B-9C43-4947550B4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99D2B-429B-4818-8D0F-7501217A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learn.microsoft.com/en-us/sql/t-sql/statements/create-index-transact-sql?view=sql-server-ver16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datatype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6.3/c09.htm#:~:text=Chapter%209.%20Operators%20%20%20%20Operator%20,1%20%3D%201%20%2010%20more%20rows%20" TargetMode="External"/><Relationship Id="rId2" Type="http://schemas.openxmlformats.org/officeDocument/2006/relationships/hyperlink" Target="https://www.databasestar.com/sql-operators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8873-33D4-1880-FCF0-463776BB5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</a:t>
            </a:r>
            <a:br>
              <a:rPr lang="en-US" dirty="0"/>
            </a:br>
            <a:r>
              <a:rPr lang="en-US" dirty="0"/>
              <a:t>Basic SQL</a:t>
            </a:r>
          </a:p>
        </p:txBody>
      </p:sp>
    </p:spTree>
    <p:extLst>
      <p:ext uri="{BB962C8B-B14F-4D97-AF65-F5344CB8AC3E}">
        <p14:creationId xmlns:p14="http://schemas.microsoft.com/office/powerpoint/2010/main" val="53793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9F2B-B053-2B25-9169-D1153C37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DISTINCT, UNION, LIKE, BETWEEN,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9420-F177-1A76-D731-2AAB876B3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66120"/>
          </a:xfrm>
        </p:spPr>
        <p:txBody>
          <a:bodyPr>
            <a:noAutofit/>
          </a:bodyPr>
          <a:lstStyle/>
          <a:p>
            <a:r>
              <a:rPr lang="en-US" sz="1800" dirty="0"/>
              <a:t>DISTINCT</a:t>
            </a:r>
          </a:p>
          <a:p>
            <a:pPr lvl="1"/>
            <a:r>
              <a:rPr lang="en-US" sz="1800" dirty="0"/>
              <a:t>Eliminates duplicate values in the SELECT statement</a:t>
            </a:r>
          </a:p>
          <a:p>
            <a:r>
              <a:rPr lang="en-US" sz="1800" dirty="0"/>
              <a:t>UNION</a:t>
            </a:r>
          </a:p>
          <a:p>
            <a:pPr lvl="1"/>
            <a:r>
              <a:rPr lang="en-US" sz="1800" dirty="0"/>
              <a:t>Combines two sets of data (two table queries) </a:t>
            </a:r>
          </a:p>
          <a:p>
            <a:r>
              <a:rPr lang="en-US" sz="1800" dirty="0"/>
              <a:t>LIKE</a:t>
            </a:r>
          </a:p>
          <a:p>
            <a:pPr lvl="1"/>
            <a:r>
              <a:rPr lang="en-US" sz="1800" dirty="0"/>
              <a:t>Can be used to match substrings</a:t>
            </a:r>
          </a:p>
          <a:p>
            <a:pPr lvl="1"/>
            <a:r>
              <a:rPr lang="en-US" sz="1800" dirty="0"/>
              <a:t>% is the multicharacter wildcard operator</a:t>
            </a:r>
          </a:p>
          <a:p>
            <a:pPr lvl="1"/>
            <a:r>
              <a:rPr lang="en-US" sz="1800" dirty="0"/>
              <a:t>_ is used to denote a single wildcard </a:t>
            </a:r>
          </a:p>
          <a:p>
            <a:r>
              <a:rPr lang="en-US" sz="1800" dirty="0"/>
              <a:t>BETWEEN</a:t>
            </a:r>
          </a:p>
          <a:p>
            <a:pPr lvl="1"/>
            <a:r>
              <a:rPr lang="en-US" sz="1800" dirty="0"/>
              <a:t>Used in where statement to select numerical values between a range</a:t>
            </a:r>
          </a:p>
          <a:p>
            <a:r>
              <a:rPr lang="en-US" sz="1800" dirty="0"/>
              <a:t>ORDER BY </a:t>
            </a:r>
          </a:p>
          <a:p>
            <a:pPr lvl="1"/>
            <a:r>
              <a:rPr lang="en-US" sz="1800" dirty="0"/>
              <a:t>Orders the output by the columns specified with ASC or DESC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99C13-144E-4E9B-5B0C-79D14A2BCB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SELECT DISTINCT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,</a:t>
            </a:r>
            <a:r>
              <a:rPr lang="en-US" dirty="0" err="1"/>
              <a:t>emp.LNAME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emp_db.employees</a:t>
            </a:r>
            <a:r>
              <a:rPr lang="en-US" dirty="0"/>
              <a:t> emp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emp.LNAME</a:t>
            </a:r>
            <a:r>
              <a:rPr lang="en-US" dirty="0"/>
              <a:t> LIKE “%son”</a:t>
            </a:r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dirty="0"/>
              <a:t>	( </a:t>
            </a:r>
            <a:r>
              <a:rPr lang="en-US" dirty="0" err="1"/>
              <a:t>emp.SALARY</a:t>
            </a:r>
            <a:r>
              <a:rPr lang="en-US" dirty="0"/>
              <a:t> BETWEEN 75000 AND 100000)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emp.LNAME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UNION </a:t>
            </a:r>
          </a:p>
          <a:p>
            <a:pPr marL="0" indent="0">
              <a:buNone/>
            </a:pPr>
            <a:r>
              <a:rPr lang="en-US" dirty="0"/>
              <a:t>SELECT DISTINCT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,</a:t>
            </a:r>
            <a:r>
              <a:rPr lang="en-US" dirty="0" err="1"/>
              <a:t>emp.LNAME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emp_db.employees</a:t>
            </a:r>
            <a:r>
              <a:rPr lang="en-US" dirty="0"/>
              <a:t> emp</a:t>
            </a:r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emp.LNAME</a:t>
            </a:r>
            <a:r>
              <a:rPr lang="en-US" dirty="0"/>
              <a:t> LIKE “O’%”</a:t>
            </a:r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dirty="0"/>
              <a:t>	( </a:t>
            </a:r>
            <a:r>
              <a:rPr lang="en-US" dirty="0" err="1"/>
              <a:t>emp.SALARY</a:t>
            </a:r>
            <a:r>
              <a:rPr lang="en-US" dirty="0"/>
              <a:t> BETWEEN 75000 AND 100000)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emp.LNAME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3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D95-616C-4AA7-145D-5882B30B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INSERT, UPDATE,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A87C-2CBF-CD3D-2DBA-C171F4F44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1547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INSERT</a:t>
            </a:r>
          </a:p>
          <a:p>
            <a:pPr lvl="1"/>
            <a:r>
              <a:rPr lang="en-US" dirty="0"/>
              <a:t>Used to insert records into a table</a:t>
            </a:r>
          </a:p>
          <a:p>
            <a:pPr lvl="1"/>
            <a:r>
              <a:rPr lang="en-US" dirty="0"/>
              <a:t>You can use queries to insert records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INSERT INTO </a:t>
            </a:r>
            <a:r>
              <a:rPr lang="en-US" dirty="0"/>
              <a:t>&lt;schema&gt;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VALUES (</a:t>
            </a:r>
            <a:r>
              <a:rPr lang="en-US" dirty="0"/>
              <a:t>&lt;</a:t>
            </a:r>
            <a:r>
              <a:rPr lang="en-US" dirty="0" err="1"/>
              <a:t>recorda</a:t>
            </a:r>
            <a:r>
              <a:rPr lang="en-US" dirty="0"/>
              <a:t>&gt;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&lt;</a:t>
            </a:r>
            <a:r>
              <a:rPr lang="en-US" dirty="0" err="1"/>
              <a:t>recordb</a:t>
            </a:r>
            <a:r>
              <a:rPr lang="en-US" dirty="0"/>
              <a:t>&gt;,…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/>
              <a:t>UPDATE</a:t>
            </a:r>
          </a:p>
          <a:p>
            <a:pPr lvl="1"/>
            <a:r>
              <a:rPr lang="en-US" dirty="0"/>
              <a:t>Used to modify the attributes of a table</a:t>
            </a:r>
          </a:p>
          <a:p>
            <a:pPr lvl="1"/>
            <a:r>
              <a:rPr lang="en-US" dirty="0"/>
              <a:t>Where clause is used to identify the rows affected in the update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UPDATE</a:t>
            </a:r>
            <a:r>
              <a:rPr lang="en-US" dirty="0"/>
              <a:t> &lt;schema&gt;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SET</a:t>
            </a:r>
            <a:r>
              <a:rPr lang="en-US" dirty="0"/>
              <a:t> &lt;</a:t>
            </a:r>
            <a:r>
              <a:rPr lang="en-US" dirty="0" err="1"/>
              <a:t>columna</a:t>
            </a:r>
            <a:r>
              <a:rPr lang="en-US" dirty="0"/>
              <a:t>&gt;=&lt;value&gt;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&lt;</a:t>
            </a:r>
            <a:r>
              <a:rPr lang="en-US" dirty="0" err="1"/>
              <a:t>columnb</a:t>
            </a:r>
            <a:r>
              <a:rPr lang="en-US" dirty="0"/>
              <a:t>&gt;=&lt;value&gt;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n-US" dirty="0"/>
              <a:t>…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WHERE</a:t>
            </a:r>
            <a:r>
              <a:rPr lang="en-US" dirty="0"/>
              <a:t> &lt;column&gt;&lt;operator&gt;&lt;condition&gt;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Used to delete records in a table</a:t>
            </a:r>
          </a:p>
          <a:p>
            <a:pPr lvl="1"/>
            <a:r>
              <a:rPr lang="en-US" dirty="0"/>
              <a:t>Where clause is used to identify the rows affected in the delete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DELETE FROM </a:t>
            </a:r>
            <a:r>
              <a:rPr lang="en-US" dirty="0"/>
              <a:t>&lt;schema&gt;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&lt;table&gt;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WHERE</a:t>
            </a:r>
            <a:r>
              <a:rPr lang="en-US" dirty="0"/>
              <a:t> &lt;column&gt;&lt;operator&gt;&lt;condition&gt;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1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251A-3EFA-739B-0523-13949A24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D22C-B94B-9F1D-E997-F4A645D7D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727" y="1440614"/>
            <a:ext cx="33487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INDEX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CREATE INDEX </a:t>
            </a:r>
            <a:r>
              <a:rPr lang="en-US" dirty="0"/>
              <a:t>&lt;index name&gt; </a:t>
            </a:r>
            <a:r>
              <a:rPr lang="en-US" dirty="0">
                <a:highlight>
                  <a:srgbClr val="FFFF00"/>
                </a:highlight>
              </a:rPr>
              <a:t>ON</a:t>
            </a:r>
            <a:r>
              <a:rPr lang="en-US" dirty="0"/>
              <a:t> &lt;schema&gt;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&lt;table&gt;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/>
              <a:t>&lt;index column</a:t>
            </a:r>
            <a:r>
              <a:rPr lang="en-US" dirty="0">
                <a:highlight>
                  <a:srgbClr val="FFFF00"/>
                </a:highlight>
              </a:rPr>
              <a:t>&gt;);</a:t>
            </a:r>
          </a:p>
          <a:p>
            <a:r>
              <a:rPr lang="en-US" dirty="0"/>
              <a:t>Read chapter 17 of the book</a:t>
            </a:r>
          </a:p>
          <a:p>
            <a:r>
              <a:rPr lang="en-US" dirty="0">
                <a:hlinkClick r:id="rId2"/>
              </a:rPr>
              <a:t>SQL Server Documentation</a:t>
            </a: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1C936-D6E8-1704-D75F-E9C13215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6125" y="1308894"/>
            <a:ext cx="4295775" cy="4192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UNIQUE</a:t>
            </a:r>
          </a:p>
          <a:p>
            <a:pPr lvl="1"/>
            <a:r>
              <a:rPr lang="en-US" dirty="0"/>
              <a:t>No two rows are permitted to have the same value, think primary key</a:t>
            </a:r>
          </a:p>
          <a:p>
            <a:r>
              <a:rPr lang="en-US" dirty="0"/>
              <a:t>CLUSTERED</a:t>
            </a:r>
          </a:p>
          <a:p>
            <a:pPr lvl="1"/>
            <a:r>
              <a:rPr lang="en-US" dirty="0"/>
              <a:t>Logical order of the key values determines the order of the rows in the table</a:t>
            </a:r>
          </a:p>
          <a:p>
            <a:r>
              <a:rPr lang="en-US" dirty="0"/>
              <a:t>NONCLUSTERED</a:t>
            </a:r>
          </a:p>
          <a:p>
            <a:pPr lvl="1"/>
            <a:r>
              <a:rPr lang="en-US" dirty="0"/>
              <a:t>The physical order of the data rows is independent of their indexed order.</a:t>
            </a:r>
          </a:p>
        </p:txBody>
      </p:sp>
      <p:pic>
        <p:nvPicPr>
          <p:cNvPr id="3076" name="Picture 4" descr="PPT - F28DM : Database Management Systems Indexes in Oracle PowerPoint ...">
            <a:extLst>
              <a:ext uri="{FF2B5EF4-FFF2-40B4-BE49-F238E27FC236}">
                <a16:creationId xmlns:a16="http://schemas.microsoft.com/office/drawing/2014/main" id="{E7E949A0-C3E2-C6FB-628C-9316836D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69068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3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81F0-034F-94B3-8E49-59C22A2F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Definition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48422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DAB3-06EE-9D4C-179D-03B2B208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2E7A-6C65-4AF8-3951-2DF7A592B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0553" cy="4351338"/>
          </a:xfrm>
        </p:spPr>
        <p:txBody>
          <a:bodyPr/>
          <a:lstStyle/>
          <a:p>
            <a:r>
              <a:rPr lang="en-US" dirty="0"/>
              <a:t>A collection of interrelated tables in a database</a:t>
            </a:r>
          </a:p>
          <a:p>
            <a:r>
              <a:rPr lang="en-US" dirty="0"/>
              <a:t>Authorization identifier – permissions can be set on different users </a:t>
            </a:r>
          </a:p>
          <a:p>
            <a:pPr lvl="1"/>
            <a:r>
              <a:rPr lang="en-US" dirty="0"/>
              <a:t>Ex: Admin (read/write/execute) &amp; query users who may only be able to perform reads</a:t>
            </a:r>
          </a:p>
          <a:p>
            <a:r>
              <a:rPr lang="en-US" dirty="0"/>
              <a:t>Schemas contain tables, types, constraints, views, domains</a:t>
            </a:r>
          </a:p>
        </p:txBody>
      </p:sp>
      <p:pic>
        <p:nvPicPr>
          <p:cNvPr id="1028" name="Picture 4" descr="Database Schema - Javatpoint">
            <a:extLst>
              <a:ext uri="{FF2B5EF4-FFF2-40B4-BE49-F238E27FC236}">
                <a16:creationId xmlns:a16="http://schemas.microsoft.com/office/drawing/2014/main" id="{AA754207-E893-7ECF-06EE-8AE515BA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380" y="365125"/>
            <a:ext cx="451485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C74-5ECB-C92E-2EBB-96F8226B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097D-C49D-0954-B40D-2D458E14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Schema is used to create a schema in a database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 &lt;</a:t>
            </a:r>
            <a:r>
              <a:rPr lang="en-US" dirty="0" err="1"/>
              <a:t>schema_name</a:t>
            </a:r>
            <a:r>
              <a:rPr lang="en-US" dirty="0"/>
              <a:t>&gt; </a:t>
            </a:r>
            <a:r>
              <a:rPr lang="en-US" dirty="0">
                <a:highlight>
                  <a:srgbClr val="FFFF00"/>
                </a:highlight>
              </a:rPr>
              <a:t>AUTHORIZATION</a:t>
            </a:r>
            <a:r>
              <a:rPr lang="en-US" dirty="0"/>
              <a:t> &lt;user&gt;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/>
              <a:t>Create table is used to create a table within a schema, column names, types, and constraints are defined within (). These are physically stored on disk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 &lt;schema name&gt;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/>
              <a:t>&lt;table name&gt;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en-US" dirty="0"/>
              <a:t>	&lt;column name&gt;	&lt;type&gt;	&lt;constraint&gt;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/>
              <a:t>	&lt;column name&gt;	&lt;type&gt;	&lt;constraint&gt;</a:t>
            </a:r>
            <a:r>
              <a:rPr lang="en-US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17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C7FB-2D64-2E94-601A-B1410363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42E6-94EF-2741-EC96-B2450684F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32634"/>
            <a:ext cx="5181600" cy="5226339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Numeric</a:t>
            </a:r>
          </a:p>
          <a:p>
            <a:pPr lvl="1"/>
            <a:r>
              <a:rPr lang="en-US" sz="2800" dirty="0"/>
              <a:t>INT: Represents 4-byte signed integer numbers. (10 digits)</a:t>
            </a:r>
          </a:p>
          <a:p>
            <a:pPr lvl="1"/>
            <a:r>
              <a:rPr lang="en-US" sz="2800" dirty="0"/>
              <a:t>BIGINT: Represents 8-byte signed integer numbers. (20 digits)</a:t>
            </a:r>
          </a:p>
          <a:p>
            <a:pPr lvl="1"/>
            <a:r>
              <a:rPr lang="en-US" sz="2800" dirty="0"/>
              <a:t>SMALLINT: Represents 2-byte signed integer numbers. (5 digits)</a:t>
            </a:r>
          </a:p>
          <a:p>
            <a:pPr lvl="1"/>
            <a:r>
              <a:rPr lang="en-US" sz="2800" dirty="0"/>
              <a:t>FLOAT: Represents 4-byte single-precision floating point numbers.</a:t>
            </a:r>
          </a:p>
          <a:p>
            <a:pPr lvl="1"/>
            <a:r>
              <a:rPr lang="en-US" sz="2800" dirty="0"/>
              <a:t>DOUBLE: Represents 8-byte single-precision floating point numbers.</a:t>
            </a:r>
          </a:p>
          <a:p>
            <a:pPr lvl="1"/>
            <a:r>
              <a:rPr lang="en-US" sz="2800" dirty="0"/>
              <a:t>DECIMAL(</a:t>
            </a:r>
            <a:r>
              <a:rPr lang="en-US" sz="2800" dirty="0" err="1"/>
              <a:t>p,s</a:t>
            </a:r>
            <a:r>
              <a:rPr lang="en-US" sz="2800" dirty="0"/>
              <a:t>): Represents numbers with maximum precision p and fixed scale s.</a:t>
            </a:r>
          </a:p>
          <a:p>
            <a:pPr lvl="2"/>
            <a:r>
              <a:rPr lang="en-US" sz="2400" b="0" i="0" dirty="0">
                <a:solidFill>
                  <a:srgbClr val="161616"/>
                </a:solidFill>
                <a:effectLst/>
              </a:rPr>
              <a:t>For example a DECIMAL(5, 2) has a range of: -999.99 to 999.99.</a:t>
            </a:r>
            <a:endParaRPr lang="en-US" sz="2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DC487-85EB-0F4A-AF2B-1D060F843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2634"/>
            <a:ext cx="5181600" cy="4844329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Character</a:t>
            </a:r>
            <a:endParaRPr lang="en-US" dirty="0"/>
          </a:p>
          <a:p>
            <a:pPr lvl="1"/>
            <a:r>
              <a:rPr lang="en-US" sz="2800" dirty="0"/>
              <a:t>CHAR(n): Where n denotes the number of characters</a:t>
            </a:r>
          </a:p>
          <a:p>
            <a:pPr lvl="1"/>
            <a:r>
              <a:rPr lang="en-US" sz="2800" dirty="0"/>
              <a:t>VARCHAR(MAX): Where max is the maximum number of characters possible. (up to 2GB in some instances)</a:t>
            </a:r>
          </a:p>
          <a:p>
            <a:pPr lvl="1"/>
            <a:r>
              <a:rPr lang="en-US" sz="2800" dirty="0"/>
              <a:t>CLOB(size): Size denotes the amount of text that can be stored in bytes.</a:t>
            </a:r>
          </a:p>
          <a:p>
            <a:r>
              <a:rPr lang="en-US" sz="3100" dirty="0"/>
              <a:t>Bit-string</a:t>
            </a:r>
          </a:p>
          <a:p>
            <a:pPr lvl="1"/>
            <a:r>
              <a:rPr lang="en-US" sz="2600" dirty="0"/>
              <a:t>BLOB(size): Size denotes the amount of binary data that can be stored in bytes.</a:t>
            </a:r>
          </a:p>
          <a:p>
            <a:r>
              <a:rPr lang="en-US" sz="3100" dirty="0"/>
              <a:t>Boolean: True/False data</a:t>
            </a:r>
          </a:p>
          <a:p>
            <a:r>
              <a:rPr lang="en-US" sz="3100" dirty="0"/>
              <a:t>Date</a:t>
            </a:r>
          </a:p>
          <a:p>
            <a:pPr lvl="1"/>
            <a:r>
              <a:rPr lang="en-US" sz="2600" dirty="0"/>
              <a:t>DATE: </a:t>
            </a:r>
            <a:r>
              <a:rPr lang="en-US" sz="2600" dirty="0" err="1"/>
              <a:t>yyyy</a:t>
            </a:r>
            <a:r>
              <a:rPr lang="en-US" sz="2600" dirty="0"/>
              <a:t>-mm-dd format</a:t>
            </a:r>
          </a:p>
          <a:p>
            <a:pPr lvl="1"/>
            <a:r>
              <a:rPr lang="en-US" sz="2600" dirty="0"/>
              <a:t>TIMESTAMP: </a:t>
            </a:r>
            <a:r>
              <a:rPr lang="en-US" sz="2600" dirty="0" err="1"/>
              <a:t>yyyy</a:t>
            </a:r>
            <a:r>
              <a:rPr lang="en-US" sz="2600" dirty="0"/>
              <a:t>-mm-dd </a:t>
            </a:r>
            <a:r>
              <a:rPr lang="en-US" sz="2600" b="0" i="0" dirty="0" err="1">
                <a:solidFill>
                  <a:srgbClr val="161616"/>
                </a:solidFill>
                <a:effectLst/>
              </a:rPr>
              <a:t>hh:mm:ss</a:t>
            </a:r>
            <a:endParaRPr lang="en-US" sz="26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73B32-C31C-7DA7-440C-C4437C69CD2F}"/>
              </a:ext>
            </a:extLst>
          </p:cNvPr>
          <p:cNvSpPr txBox="1"/>
          <p:nvPr/>
        </p:nvSpPr>
        <p:spPr>
          <a:xfrm>
            <a:off x="916556" y="599229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PostgreSQL: Documentation: 15: </a:t>
            </a:r>
            <a:r>
              <a:rPr lang="fr-FR" dirty="0" err="1">
                <a:hlinkClick r:id="rId2"/>
              </a:rPr>
              <a:t>Chapter</a:t>
            </a:r>
            <a:r>
              <a:rPr lang="fr-FR" dirty="0">
                <a:hlinkClick r:id="rId2"/>
              </a:rPr>
              <a:t> 8. 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81F0-034F-94B3-8E49-59C22A2F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247563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A994-B819-9C7F-6581-C637983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7EE-6A82-8845-AE6B-456F0AD05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Types</a:t>
            </a:r>
          </a:p>
          <a:p>
            <a:pPr lvl="1"/>
            <a:r>
              <a:rPr lang="en-US" dirty="0"/>
              <a:t>NOT NULL</a:t>
            </a:r>
          </a:p>
          <a:p>
            <a:pPr lvl="2"/>
            <a:r>
              <a:rPr lang="en-US" dirty="0"/>
              <a:t>Ensures that NULLs are not inserted into the field</a:t>
            </a:r>
          </a:p>
          <a:p>
            <a:pPr lvl="1"/>
            <a:r>
              <a:rPr lang="en-US" dirty="0"/>
              <a:t>DEFAULT</a:t>
            </a:r>
          </a:p>
          <a:p>
            <a:pPr lvl="2"/>
            <a:r>
              <a:rPr lang="en-US" dirty="0"/>
              <a:t>If a NULL value is attempted, a default value will be inserted in its place</a:t>
            </a:r>
          </a:p>
          <a:p>
            <a:pPr lvl="1"/>
            <a:r>
              <a:rPr lang="en-US" dirty="0"/>
              <a:t>CHECK</a:t>
            </a:r>
          </a:p>
          <a:p>
            <a:pPr lvl="2"/>
            <a:r>
              <a:rPr lang="en-US" dirty="0"/>
              <a:t>Can be used to ensure a value being inserted falls within a set of values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8AC1-D30B-8CB4-8A9F-25CCE72CBD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Keys and Referential Integrity</a:t>
            </a:r>
          </a:p>
          <a:p>
            <a:pPr lvl="1"/>
            <a:r>
              <a:rPr lang="en-US" dirty="0"/>
              <a:t>PRIMARY KEY – specifies the primary key of the table</a:t>
            </a:r>
          </a:p>
          <a:p>
            <a:pPr lvl="1"/>
            <a:r>
              <a:rPr lang="en-US" dirty="0"/>
              <a:t>UNIQUE – specifies alternate candidate keys</a:t>
            </a:r>
          </a:p>
          <a:p>
            <a:pPr lvl="1"/>
            <a:r>
              <a:rPr lang="en-US" dirty="0"/>
              <a:t>FOREIGN KEY – specifies referential integrity</a:t>
            </a:r>
          </a:p>
          <a:p>
            <a:pPr lvl="2"/>
            <a:r>
              <a:rPr lang="en-US" dirty="0"/>
              <a:t>REFERENCES &lt;table name&gt; &lt;primary key&gt;</a:t>
            </a:r>
          </a:p>
          <a:p>
            <a:pPr lvl="2"/>
            <a:r>
              <a:rPr lang="en-US" dirty="0"/>
              <a:t>Referential trigger action – alternate action if the referential integrity is violate</a:t>
            </a:r>
          </a:p>
          <a:p>
            <a:pPr lvl="3"/>
            <a:r>
              <a:rPr lang="en-US" dirty="0"/>
              <a:t>ON UPDATE/ON DELETE CASCADE/SET NULL/SET DEFAULT</a:t>
            </a:r>
          </a:p>
        </p:txBody>
      </p:sp>
    </p:spTree>
    <p:extLst>
      <p:ext uri="{BB962C8B-B14F-4D97-AF65-F5344CB8AC3E}">
        <p14:creationId xmlns:p14="http://schemas.microsoft.com/office/powerpoint/2010/main" val="42349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374C-44E7-02A6-47D7-7C4FCFE5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CA275-9504-D312-E5DA-56C1AA119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BCAB-2472-0B2F-05F4-8CC99EE1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SELECT, FROM,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5653-E845-35BD-FA2A-054DB27DC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SELECT &lt;columns&gt;</a:t>
            </a:r>
          </a:p>
          <a:p>
            <a:pPr lvl="1"/>
            <a:r>
              <a:rPr lang="en-US" dirty="0"/>
              <a:t>Used to select specific columns in the table</a:t>
            </a:r>
          </a:p>
          <a:p>
            <a:pPr lvl="1"/>
            <a:r>
              <a:rPr lang="en-US" dirty="0"/>
              <a:t>Comma separated names</a:t>
            </a:r>
          </a:p>
          <a:p>
            <a:r>
              <a:rPr lang="en-US" dirty="0"/>
              <a:t>FROM &lt;schema&gt;.&lt;table&gt;</a:t>
            </a:r>
          </a:p>
          <a:p>
            <a:pPr lvl="1"/>
            <a:r>
              <a:rPr lang="en-US" dirty="0"/>
              <a:t>Indicates the table you are querying against</a:t>
            </a:r>
          </a:p>
          <a:p>
            <a:r>
              <a:rPr lang="en-US" dirty="0"/>
              <a:t>WHERE &lt;column&gt; &lt;operator&gt; &lt;condition&gt;</a:t>
            </a:r>
          </a:p>
          <a:p>
            <a:pPr lvl="1"/>
            <a:r>
              <a:rPr lang="en-US" dirty="0"/>
              <a:t>The filter on the table</a:t>
            </a:r>
          </a:p>
          <a:p>
            <a:pPr lvl="1"/>
            <a:r>
              <a:rPr lang="en-US" dirty="0"/>
              <a:t>Can have multiple filters using AND/OR</a:t>
            </a:r>
          </a:p>
          <a:p>
            <a:r>
              <a:rPr lang="en-US" dirty="0"/>
              <a:t>Operators:</a:t>
            </a:r>
          </a:p>
          <a:p>
            <a:pPr lvl="1"/>
            <a:r>
              <a:rPr lang="en-US" dirty="0">
                <a:hlinkClick r:id="rId2"/>
              </a:rPr>
              <a:t>SQL Operators: The Complete Guide - Database Star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PostgreSQL: Documentation: 6.3: Operators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969F-8EC6-1ED4-C65D-1A0E13175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emps.FNAME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,</a:t>
            </a:r>
            <a:r>
              <a:rPr lang="en-US" dirty="0" err="1"/>
              <a:t>emps.LNAME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,</a:t>
            </a:r>
            <a:r>
              <a:rPr lang="en-US" dirty="0" err="1"/>
              <a:t>emps.SSN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emp_db.employees</a:t>
            </a:r>
            <a:r>
              <a:rPr lang="en-US" dirty="0"/>
              <a:t> emps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emps.DOB</a:t>
            </a:r>
            <a:r>
              <a:rPr lang="en-US" dirty="0"/>
              <a:t> &lt;= “1990-01-10”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emps.LNAME</a:t>
            </a:r>
            <a:r>
              <a:rPr lang="en-US" dirty="0"/>
              <a:t>  IN (“Smith” ,“Brady”)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Alternately:</a:t>
            </a:r>
          </a:p>
          <a:p>
            <a:pPr marL="0" indent="0">
              <a:buNone/>
            </a:pPr>
            <a:r>
              <a:rPr lang="en-US" dirty="0"/>
              <a:t>SELECT * would retrieve ALL columns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84508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941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3 Basic SQL</vt:lpstr>
      <vt:lpstr>SQL Data Definition and Data Types</vt:lpstr>
      <vt:lpstr>Schemas</vt:lpstr>
      <vt:lpstr>Create Statements</vt:lpstr>
      <vt:lpstr>Data Types</vt:lpstr>
      <vt:lpstr>Specifying Constraints</vt:lpstr>
      <vt:lpstr>Attribute Constraints</vt:lpstr>
      <vt:lpstr>Retrieval Queries</vt:lpstr>
      <vt:lpstr>Basics: SELECT, FROM, WHERE</vt:lpstr>
      <vt:lpstr>Basics: DISTINCT, UNION, LIKE, BETWEEN, ORDER</vt:lpstr>
      <vt:lpstr>Basics: INSERT, UPDATE, DELETE</vt:lpstr>
      <vt:lpstr>Indexes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Basic SQL</dc:title>
  <dc:creator>Jeremiah Lowhorn</dc:creator>
  <cp:lastModifiedBy>Jeremiah Lowhorn</cp:lastModifiedBy>
  <cp:revision>5</cp:revision>
  <dcterms:created xsi:type="dcterms:W3CDTF">2023-06-24T15:20:52Z</dcterms:created>
  <dcterms:modified xsi:type="dcterms:W3CDTF">2023-06-25T21:06:51Z</dcterms:modified>
</cp:coreProperties>
</file>