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6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450DC-476E-44BD-B136-A7575025C02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499899D-45CF-4A75-B032-A91E2C01D6AB}">
      <dgm:prSet phldrT="[Text]"/>
      <dgm:spPr/>
      <dgm:t>
        <a:bodyPr/>
        <a:lstStyle/>
        <a:p>
          <a:r>
            <a:rPr lang="en-US" dirty="0"/>
            <a:t>App Request</a:t>
          </a:r>
        </a:p>
      </dgm:t>
    </dgm:pt>
    <dgm:pt modelId="{8A139D8A-8EC3-4F88-9E44-D0FAE72B6BBB}" type="parTrans" cxnId="{E832512A-DD41-4CFB-9670-A03ECB36A2F2}">
      <dgm:prSet/>
      <dgm:spPr/>
      <dgm:t>
        <a:bodyPr/>
        <a:lstStyle/>
        <a:p>
          <a:endParaRPr lang="en-US"/>
        </a:p>
      </dgm:t>
    </dgm:pt>
    <dgm:pt modelId="{60F8D5A3-368A-4C75-9B5A-23F5641D0CA1}" type="sibTrans" cxnId="{E832512A-DD41-4CFB-9670-A03ECB36A2F2}">
      <dgm:prSet/>
      <dgm:spPr/>
      <dgm:t>
        <a:bodyPr/>
        <a:lstStyle/>
        <a:p>
          <a:endParaRPr lang="en-US"/>
        </a:p>
      </dgm:t>
    </dgm:pt>
    <dgm:pt modelId="{A77E24E9-D52F-4A6B-AB86-7A55AC099E6C}">
      <dgm:prSet phldrT="[Text]"/>
      <dgm:spPr/>
      <dgm:t>
        <a:bodyPr/>
        <a:lstStyle/>
        <a:p>
          <a:r>
            <a:rPr lang="en-US" dirty="0"/>
            <a:t>Query Analyzer</a:t>
          </a:r>
        </a:p>
      </dgm:t>
    </dgm:pt>
    <dgm:pt modelId="{3A925376-732A-4156-BFAD-6F91C19523C7}" type="parTrans" cxnId="{8C26DCA0-DE0B-473A-A361-A8416B602750}">
      <dgm:prSet/>
      <dgm:spPr/>
      <dgm:t>
        <a:bodyPr/>
        <a:lstStyle/>
        <a:p>
          <a:endParaRPr lang="en-US"/>
        </a:p>
      </dgm:t>
    </dgm:pt>
    <dgm:pt modelId="{AAF27251-C2CB-45B2-A45B-8D9EC3A9344C}" type="sibTrans" cxnId="{8C26DCA0-DE0B-473A-A361-A8416B602750}">
      <dgm:prSet/>
      <dgm:spPr/>
      <dgm:t>
        <a:bodyPr/>
        <a:lstStyle/>
        <a:p>
          <a:endParaRPr lang="en-US"/>
        </a:p>
      </dgm:t>
    </dgm:pt>
    <dgm:pt modelId="{A6D0CA0B-24C0-47D6-8EB2-7930582531EB}">
      <dgm:prSet phldrT="[Text]"/>
      <dgm:spPr/>
      <dgm:t>
        <a:bodyPr/>
        <a:lstStyle/>
        <a:p>
          <a:r>
            <a:rPr lang="en-US" dirty="0"/>
            <a:t>Data Model</a:t>
          </a:r>
        </a:p>
      </dgm:t>
    </dgm:pt>
    <dgm:pt modelId="{65DE2B50-76E2-44E5-AFDC-5C3DA0B231FB}" type="parTrans" cxnId="{A4B63D7C-6E44-4105-81FB-44606AC77AB5}">
      <dgm:prSet/>
      <dgm:spPr/>
      <dgm:t>
        <a:bodyPr/>
        <a:lstStyle/>
        <a:p>
          <a:endParaRPr lang="en-US"/>
        </a:p>
      </dgm:t>
    </dgm:pt>
    <dgm:pt modelId="{B10BDFCD-0013-4F85-B7FF-714477AF53F8}" type="sibTrans" cxnId="{A4B63D7C-6E44-4105-81FB-44606AC77AB5}">
      <dgm:prSet/>
      <dgm:spPr/>
      <dgm:t>
        <a:bodyPr/>
        <a:lstStyle/>
        <a:p>
          <a:endParaRPr lang="en-US"/>
        </a:p>
      </dgm:t>
    </dgm:pt>
    <dgm:pt modelId="{CDD56F32-7D37-4550-9661-BD2400985313}">
      <dgm:prSet phldrT="[Text]"/>
      <dgm:spPr/>
      <dgm:t>
        <a:bodyPr/>
        <a:lstStyle/>
        <a:p>
          <a:r>
            <a:rPr lang="en-US" dirty="0" err="1"/>
            <a:t>WiredTiger</a:t>
          </a:r>
          <a:endParaRPr lang="en-US" dirty="0"/>
        </a:p>
      </dgm:t>
    </dgm:pt>
    <dgm:pt modelId="{43F225F4-0AD1-4E05-B3B1-9A6259F655DF}" type="parTrans" cxnId="{2EF631A5-5B92-48C3-A314-BE366ECCC081}">
      <dgm:prSet/>
      <dgm:spPr/>
      <dgm:t>
        <a:bodyPr/>
        <a:lstStyle/>
        <a:p>
          <a:endParaRPr lang="en-US"/>
        </a:p>
      </dgm:t>
    </dgm:pt>
    <dgm:pt modelId="{776629BA-CD9E-4E69-9AAA-8C0DBCF6F6BD}" type="sibTrans" cxnId="{2EF631A5-5B92-48C3-A314-BE366ECCC081}">
      <dgm:prSet/>
      <dgm:spPr/>
      <dgm:t>
        <a:bodyPr/>
        <a:lstStyle/>
        <a:p>
          <a:endParaRPr lang="en-US"/>
        </a:p>
      </dgm:t>
    </dgm:pt>
    <dgm:pt modelId="{E04F89C0-D840-4D0B-98EA-F477CEB75FDD}">
      <dgm:prSet phldrT="[Text]"/>
      <dgm:spPr/>
      <dgm:t>
        <a:bodyPr/>
        <a:lstStyle/>
        <a:p>
          <a:r>
            <a:rPr lang="en-US" dirty="0"/>
            <a:t>Data Model</a:t>
          </a:r>
        </a:p>
      </dgm:t>
    </dgm:pt>
    <dgm:pt modelId="{DB9F0F35-871D-4D29-95CD-394B4AF7A5E4}" type="parTrans" cxnId="{AF03D715-25C1-4E71-B5A1-C57F6E15D159}">
      <dgm:prSet/>
      <dgm:spPr/>
      <dgm:t>
        <a:bodyPr/>
        <a:lstStyle/>
        <a:p>
          <a:endParaRPr lang="en-US"/>
        </a:p>
      </dgm:t>
    </dgm:pt>
    <dgm:pt modelId="{5C58B48C-4EC7-4817-B42E-71E68FB8C4A9}" type="sibTrans" cxnId="{AF03D715-25C1-4E71-B5A1-C57F6E15D159}">
      <dgm:prSet/>
      <dgm:spPr/>
      <dgm:t>
        <a:bodyPr/>
        <a:lstStyle/>
        <a:p>
          <a:endParaRPr lang="en-US"/>
        </a:p>
      </dgm:t>
    </dgm:pt>
    <dgm:pt modelId="{05BF1150-A6CD-4325-96BB-EC934153EFF4}">
      <dgm:prSet phldrT="[Text]"/>
      <dgm:spPr/>
      <dgm:t>
        <a:bodyPr/>
        <a:lstStyle/>
        <a:p>
          <a:r>
            <a:rPr lang="en-US" dirty="0"/>
            <a:t>Application</a:t>
          </a:r>
        </a:p>
      </dgm:t>
    </dgm:pt>
    <dgm:pt modelId="{2D96D50B-D20F-4195-8978-7F548286FF6A}" type="parTrans" cxnId="{1F539BE9-392F-49C5-8F0C-FF26EBF4740D}">
      <dgm:prSet/>
      <dgm:spPr/>
      <dgm:t>
        <a:bodyPr/>
        <a:lstStyle/>
        <a:p>
          <a:endParaRPr lang="en-US"/>
        </a:p>
      </dgm:t>
    </dgm:pt>
    <dgm:pt modelId="{F5E46CAB-092F-4C06-A6AE-175E7ECB2C73}" type="sibTrans" cxnId="{1F539BE9-392F-49C5-8F0C-FF26EBF4740D}">
      <dgm:prSet/>
      <dgm:spPr/>
      <dgm:t>
        <a:bodyPr/>
        <a:lstStyle/>
        <a:p>
          <a:endParaRPr lang="en-US"/>
        </a:p>
      </dgm:t>
    </dgm:pt>
    <dgm:pt modelId="{2B309716-4F8D-4BA9-93FD-36B645EE3106}" type="pres">
      <dgm:prSet presAssocID="{DE0450DC-476E-44BD-B136-A7575025C023}" presName="Name0" presStyleCnt="0">
        <dgm:presLayoutVars>
          <dgm:dir/>
          <dgm:animLvl val="lvl"/>
          <dgm:resizeHandles val="exact"/>
        </dgm:presLayoutVars>
      </dgm:prSet>
      <dgm:spPr/>
    </dgm:pt>
    <dgm:pt modelId="{AA23B839-C676-430A-A964-232983198266}" type="pres">
      <dgm:prSet presAssocID="{B499899D-45CF-4A75-B032-A91E2C01D6AB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4DD2C3B-28B2-4651-B5ED-028074CCA86F}" type="pres">
      <dgm:prSet presAssocID="{60F8D5A3-368A-4C75-9B5A-23F5641D0CA1}" presName="parTxOnlySpace" presStyleCnt="0"/>
      <dgm:spPr/>
    </dgm:pt>
    <dgm:pt modelId="{E31F0ED8-985B-4CA8-9B47-B3235405E61E}" type="pres">
      <dgm:prSet presAssocID="{A77E24E9-D52F-4A6B-AB86-7A55AC099E6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FFDA3A1-FABF-40E6-A32B-B9EBF1355009}" type="pres">
      <dgm:prSet presAssocID="{AAF27251-C2CB-45B2-A45B-8D9EC3A9344C}" presName="parTxOnlySpace" presStyleCnt="0"/>
      <dgm:spPr/>
    </dgm:pt>
    <dgm:pt modelId="{18DFFD03-5255-4883-9F75-5DE778EF4044}" type="pres">
      <dgm:prSet presAssocID="{A6D0CA0B-24C0-47D6-8EB2-7930582531EB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FA78221-D45A-4198-973F-00DA03D6FB24}" type="pres">
      <dgm:prSet presAssocID="{B10BDFCD-0013-4F85-B7FF-714477AF53F8}" presName="parTxOnlySpace" presStyleCnt="0"/>
      <dgm:spPr/>
    </dgm:pt>
    <dgm:pt modelId="{4B4CC6ED-AB49-48B7-99E4-4A769EA9A3D5}" type="pres">
      <dgm:prSet presAssocID="{CDD56F32-7D37-4550-9661-BD240098531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359E330-88AD-4BD4-8CDE-6AF49EF29A08}" type="pres">
      <dgm:prSet presAssocID="{776629BA-CD9E-4E69-9AAA-8C0DBCF6F6BD}" presName="parTxOnlySpace" presStyleCnt="0"/>
      <dgm:spPr/>
    </dgm:pt>
    <dgm:pt modelId="{C5BEB91C-D1A6-495D-BDB7-5C28BDED5B91}" type="pres">
      <dgm:prSet presAssocID="{E04F89C0-D840-4D0B-98EA-F477CEB75FD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442034D3-8919-4DA7-B90E-C6431F90EDCE}" type="pres">
      <dgm:prSet presAssocID="{5C58B48C-4EC7-4817-B42E-71E68FB8C4A9}" presName="parTxOnlySpace" presStyleCnt="0"/>
      <dgm:spPr/>
    </dgm:pt>
    <dgm:pt modelId="{F7F64A64-3434-4D42-A86E-4F838B63EAE2}" type="pres">
      <dgm:prSet presAssocID="{05BF1150-A6CD-4325-96BB-EC934153EFF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F03D715-25C1-4E71-B5A1-C57F6E15D159}" srcId="{DE0450DC-476E-44BD-B136-A7575025C023}" destId="{E04F89C0-D840-4D0B-98EA-F477CEB75FDD}" srcOrd="4" destOrd="0" parTransId="{DB9F0F35-871D-4D29-95CD-394B4AF7A5E4}" sibTransId="{5C58B48C-4EC7-4817-B42E-71E68FB8C4A9}"/>
    <dgm:cxn modelId="{25D7B927-CBB1-4E26-B5D8-1FDB68FF6A89}" type="presOf" srcId="{A77E24E9-D52F-4A6B-AB86-7A55AC099E6C}" destId="{E31F0ED8-985B-4CA8-9B47-B3235405E61E}" srcOrd="0" destOrd="0" presId="urn:microsoft.com/office/officeart/2005/8/layout/chevron1"/>
    <dgm:cxn modelId="{E832512A-DD41-4CFB-9670-A03ECB36A2F2}" srcId="{DE0450DC-476E-44BD-B136-A7575025C023}" destId="{B499899D-45CF-4A75-B032-A91E2C01D6AB}" srcOrd="0" destOrd="0" parTransId="{8A139D8A-8EC3-4F88-9E44-D0FAE72B6BBB}" sibTransId="{60F8D5A3-368A-4C75-9B5A-23F5641D0CA1}"/>
    <dgm:cxn modelId="{EC5AF42B-FF6A-4655-8EF0-9FA90983445C}" type="presOf" srcId="{B499899D-45CF-4A75-B032-A91E2C01D6AB}" destId="{AA23B839-C676-430A-A964-232983198266}" srcOrd="0" destOrd="0" presId="urn:microsoft.com/office/officeart/2005/8/layout/chevron1"/>
    <dgm:cxn modelId="{5702F62D-D882-402A-ACF5-45F3F5E24DB9}" type="presOf" srcId="{CDD56F32-7D37-4550-9661-BD2400985313}" destId="{4B4CC6ED-AB49-48B7-99E4-4A769EA9A3D5}" srcOrd="0" destOrd="0" presId="urn:microsoft.com/office/officeart/2005/8/layout/chevron1"/>
    <dgm:cxn modelId="{BC0F5568-416F-41C0-8356-4DB71A7D4566}" type="presOf" srcId="{A6D0CA0B-24C0-47D6-8EB2-7930582531EB}" destId="{18DFFD03-5255-4883-9F75-5DE778EF4044}" srcOrd="0" destOrd="0" presId="urn:microsoft.com/office/officeart/2005/8/layout/chevron1"/>
    <dgm:cxn modelId="{A4B63D7C-6E44-4105-81FB-44606AC77AB5}" srcId="{DE0450DC-476E-44BD-B136-A7575025C023}" destId="{A6D0CA0B-24C0-47D6-8EB2-7930582531EB}" srcOrd="2" destOrd="0" parTransId="{65DE2B50-76E2-44E5-AFDC-5C3DA0B231FB}" sibTransId="{B10BDFCD-0013-4F85-B7FF-714477AF53F8}"/>
    <dgm:cxn modelId="{B64D7586-3379-4287-9036-B2B015F57A45}" type="presOf" srcId="{E04F89C0-D840-4D0B-98EA-F477CEB75FDD}" destId="{C5BEB91C-D1A6-495D-BDB7-5C28BDED5B91}" srcOrd="0" destOrd="0" presId="urn:microsoft.com/office/officeart/2005/8/layout/chevron1"/>
    <dgm:cxn modelId="{A2302F97-8496-4BB2-BF46-2C5AAE25345E}" type="presOf" srcId="{05BF1150-A6CD-4325-96BB-EC934153EFF4}" destId="{F7F64A64-3434-4D42-A86E-4F838B63EAE2}" srcOrd="0" destOrd="0" presId="urn:microsoft.com/office/officeart/2005/8/layout/chevron1"/>
    <dgm:cxn modelId="{8C26DCA0-DE0B-473A-A361-A8416B602750}" srcId="{DE0450DC-476E-44BD-B136-A7575025C023}" destId="{A77E24E9-D52F-4A6B-AB86-7A55AC099E6C}" srcOrd="1" destOrd="0" parTransId="{3A925376-732A-4156-BFAD-6F91C19523C7}" sibTransId="{AAF27251-C2CB-45B2-A45B-8D9EC3A9344C}"/>
    <dgm:cxn modelId="{2EF631A5-5B92-48C3-A314-BE366ECCC081}" srcId="{DE0450DC-476E-44BD-B136-A7575025C023}" destId="{CDD56F32-7D37-4550-9661-BD2400985313}" srcOrd="3" destOrd="0" parTransId="{43F225F4-0AD1-4E05-B3B1-9A6259F655DF}" sibTransId="{776629BA-CD9E-4E69-9AAA-8C0DBCF6F6BD}"/>
    <dgm:cxn modelId="{012304AE-17E0-45AD-82BB-6808185425AB}" type="presOf" srcId="{DE0450DC-476E-44BD-B136-A7575025C023}" destId="{2B309716-4F8D-4BA9-93FD-36B645EE3106}" srcOrd="0" destOrd="0" presId="urn:microsoft.com/office/officeart/2005/8/layout/chevron1"/>
    <dgm:cxn modelId="{1F539BE9-392F-49C5-8F0C-FF26EBF4740D}" srcId="{DE0450DC-476E-44BD-B136-A7575025C023}" destId="{05BF1150-A6CD-4325-96BB-EC934153EFF4}" srcOrd="5" destOrd="0" parTransId="{2D96D50B-D20F-4195-8978-7F548286FF6A}" sibTransId="{F5E46CAB-092F-4C06-A6AE-175E7ECB2C73}"/>
    <dgm:cxn modelId="{0A722F45-A1A6-484F-98B1-A2D19F10012B}" type="presParOf" srcId="{2B309716-4F8D-4BA9-93FD-36B645EE3106}" destId="{AA23B839-C676-430A-A964-232983198266}" srcOrd="0" destOrd="0" presId="urn:microsoft.com/office/officeart/2005/8/layout/chevron1"/>
    <dgm:cxn modelId="{750711D9-F952-4861-B5CF-3561B2E68F46}" type="presParOf" srcId="{2B309716-4F8D-4BA9-93FD-36B645EE3106}" destId="{04DD2C3B-28B2-4651-B5ED-028074CCA86F}" srcOrd="1" destOrd="0" presId="urn:microsoft.com/office/officeart/2005/8/layout/chevron1"/>
    <dgm:cxn modelId="{EA4536C5-CC7B-4130-A690-C54EDCD0C01E}" type="presParOf" srcId="{2B309716-4F8D-4BA9-93FD-36B645EE3106}" destId="{E31F0ED8-985B-4CA8-9B47-B3235405E61E}" srcOrd="2" destOrd="0" presId="urn:microsoft.com/office/officeart/2005/8/layout/chevron1"/>
    <dgm:cxn modelId="{110ACCAF-99D4-44E5-8941-5B8AFF34D258}" type="presParOf" srcId="{2B309716-4F8D-4BA9-93FD-36B645EE3106}" destId="{EFFDA3A1-FABF-40E6-A32B-B9EBF1355009}" srcOrd="3" destOrd="0" presId="urn:microsoft.com/office/officeart/2005/8/layout/chevron1"/>
    <dgm:cxn modelId="{EF5BBCB1-EC10-417D-A35D-3AC3AFF3D3D4}" type="presParOf" srcId="{2B309716-4F8D-4BA9-93FD-36B645EE3106}" destId="{18DFFD03-5255-4883-9F75-5DE778EF4044}" srcOrd="4" destOrd="0" presId="urn:microsoft.com/office/officeart/2005/8/layout/chevron1"/>
    <dgm:cxn modelId="{5E5F5C98-C8FC-472B-91F9-2A5CB898A34C}" type="presParOf" srcId="{2B309716-4F8D-4BA9-93FD-36B645EE3106}" destId="{EFA78221-D45A-4198-973F-00DA03D6FB24}" srcOrd="5" destOrd="0" presId="urn:microsoft.com/office/officeart/2005/8/layout/chevron1"/>
    <dgm:cxn modelId="{8C6AB424-C9F1-4FE0-8ABB-C3AEAA3F5DDD}" type="presParOf" srcId="{2B309716-4F8D-4BA9-93FD-36B645EE3106}" destId="{4B4CC6ED-AB49-48B7-99E4-4A769EA9A3D5}" srcOrd="6" destOrd="0" presId="urn:microsoft.com/office/officeart/2005/8/layout/chevron1"/>
    <dgm:cxn modelId="{356C0957-B40B-4A10-A497-E0C03B0990F0}" type="presParOf" srcId="{2B309716-4F8D-4BA9-93FD-36B645EE3106}" destId="{3359E330-88AD-4BD4-8CDE-6AF49EF29A08}" srcOrd="7" destOrd="0" presId="urn:microsoft.com/office/officeart/2005/8/layout/chevron1"/>
    <dgm:cxn modelId="{050C4779-FC04-49FB-BE3C-B149ED73D0A7}" type="presParOf" srcId="{2B309716-4F8D-4BA9-93FD-36B645EE3106}" destId="{C5BEB91C-D1A6-495D-BDB7-5C28BDED5B91}" srcOrd="8" destOrd="0" presId="urn:microsoft.com/office/officeart/2005/8/layout/chevron1"/>
    <dgm:cxn modelId="{92C4B740-61D3-40A4-93C7-4C418A41A9D9}" type="presParOf" srcId="{2B309716-4F8D-4BA9-93FD-36B645EE3106}" destId="{442034D3-8919-4DA7-B90E-C6431F90EDCE}" srcOrd="9" destOrd="0" presId="urn:microsoft.com/office/officeart/2005/8/layout/chevron1"/>
    <dgm:cxn modelId="{2F47FCFC-D505-4F67-8B0D-2BEA5FE5A2F9}" type="presParOf" srcId="{2B309716-4F8D-4BA9-93FD-36B645EE3106}" destId="{F7F64A64-3434-4D42-A86E-4F838B63EAE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3B839-C676-430A-A964-232983198266}">
      <dsp:nvSpPr>
        <dsp:cNvPr id="0" name=""/>
        <dsp:cNvSpPr/>
      </dsp:nvSpPr>
      <dsp:spPr>
        <a:xfrm>
          <a:off x="5953" y="2801937"/>
          <a:ext cx="2214562" cy="8858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App Request</a:t>
          </a:r>
        </a:p>
      </dsp:txBody>
      <dsp:txXfrm>
        <a:off x="448865" y="2801937"/>
        <a:ext cx="1328738" cy="885824"/>
      </dsp:txXfrm>
    </dsp:sp>
    <dsp:sp modelId="{E31F0ED8-985B-4CA8-9B47-B3235405E61E}">
      <dsp:nvSpPr>
        <dsp:cNvPr id="0" name=""/>
        <dsp:cNvSpPr/>
      </dsp:nvSpPr>
      <dsp:spPr>
        <a:xfrm>
          <a:off x="1999059" y="2801937"/>
          <a:ext cx="2214562" cy="8858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Query Analyzer</a:t>
          </a:r>
        </a:p>
      </dsp:txBody>
      <dsp:txXfrm>
        <a:off x="2441971" y="2801937"/>
        <a:ext cx="1328738" cy="885824"/>
      </dsp:txXfrm>
    </dsp:sp>
    <dsp:sp modelId="{18DFFD03-5255-4883-9F75-5DE778EF4044}">
      <dsp:nvSpPr>
        <dsp:cNvPr id="0" name=""/>
        <dsp:cNvSpPr/>
      </dsp:nvSpPr>
      <dsp:spPr>
        <a:xfrm>
          <a:off x="3992165" y="2801937"/>
          <a:ext cx="2214562" cy="8858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Model</a:t>
          </a:r>
        </a:p>
      </dsp:txBody>
      <dsp:txXfrm>
        <a:off x="4435077" y="2801937"/>
        <a:ext cx="1328738" cy="885824"/>
      </dsp:txXfrm>
    </dsp:sp>
    <dsp:sp modelId="{4B4CC6ED-AB49-48B7-99E4-4A769EA9A3D5}">
      <dsp:nvSpPr>
        <dsp:cNvPr id="0" name=""/>
        <dsp:cNvSpPr/>
      </dsp:nvSpPr>
      <dsp:spPr>
        <a:xfrm>
          <a:off x="5985271" y="2801937"/>
          <a:ext cx="2214562" cy="8858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WiredTiger</a:t>
          </a:r>
          <a:endParaRPr lang="en-US" sz="2000" kern="1200" dirty="0"/>
        </a:p>
      </dsp:txBody>
      <dsp:txXfrm>
        <a:off x="6428183" y="2801937"/>
        <a:ext cx="1328738" cy="885824"/>
      </dsp:txXfrm>
    </dsp:sp>
    <dsp:sp modelId="{C5BEB91C-D1A6-495D-BDB7-5C28BDED5B91}">
      <dsp:nvSpPr>
        <dsp:cNvPr id="0" name=""/>
        <dsp:cNvSpPr/>
      </dsp:nvSpPr>
      <dsp:spPr>
        <a:xfrm>
          <a:off x="7978378" y="2801937"/>
          <a:ext cx="2214562" cy="8858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Model</a:t>
          </a:r>
        </a:p>
      </dsp:txBody>
      <dsp:txXfrm>
        <a:off x="8421290" y="2801937"/>
        <a:ext cx="1328738" cy="885824"/>
      </dsp:txXfrm>
    </dsp:sp>
    <dsp:sp modelId="{F7F64A64-3434-4D42-A86E-4F838B63EAE2}">
      <dsp:nvSpPr>
        <dsp:cNvPr id="0" name=""/>
        <dsp:cNvSpPr/>
      </dsp:nvSpPr>
      <dsp:spPr>
        <a:xfrm>
          <a:off x="9971484" y="2801937"/>
          <a:ext cx="2214562" cy="8858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Application</a:t>
          </a:r>
        </a:p>
      </dsp:txBody>
      <dsp:txXfrm>
        <a:off x="10414396" y="2801937"/>
        <a:ext cx="1328738" cy="885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78FE-9F79-722C-4146-4E83733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9FB08-01CD-1AE4-9F49-11822F40B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6A4A2-A0AE-CE17-ECB9-6C62C45C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CB60-543C-4EA6-B67B-06796E1149B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42A2A-B021-2B31-7930-06FAE171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85D64-B4F7-2486-FFCA-3403F20B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9724-62E8-450F-A445-5442FF022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0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A518-54D9-E2F6-13A5-381E647D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F164D-8A3F-8A19-3570-FB266226C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1B251-60AF-B3C2-06F0-C919DCC1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CB60-543C-4EA6-B67B-06796E1149B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6D005-DA0D-57AF-F961-79931B75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B0E99-313C-8B71-298E-23DE51F5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9724-62E8-450F-A445-5442FF022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262EE-8633-94B2-343F-0ED3F688F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92AC9-A2FE-6C97-A180-9E67B5863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20290-AF15-D373-59C5-84913268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CB60-543C-4EA6-B67B-06796E1149B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B81C1-7571-7BA5-2A52-EC9AACA1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1587F-1BCE-E961-F9C6-81EFE070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9724-62E8-450F-A445-5442FF022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2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CDFE-898C-4323-3196-5DD63F3D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D54A8-F078-58C3-6DE0-C027B881A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50D93-8FD8-F105-2CE2-BDE72E69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CB60-543C-4EA6-B67B-06796E1149B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4557A-6232-48E3-9FBC-F3F84D26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DCD5E-472A-598B-3A91-4F14317D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9724-62E8-450F-A445-5442FF022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1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3199-1D13-D894-BB23-7FDF82E8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6EDD0-B348-FD80-8FB4-37FC34A76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834A6-E82E-DA00-D966-DB83C2C7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CB60-543C-4EA6-B67B-06796E1149B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C5C1C-03EB-0C21-88B6-E8863676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F68C0-F34F-55FA-4AAB-96A8DCB5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9724-62E8-450F-A445-5442FF022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6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D84-4F76-9F6B-C3E4-D09A3308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BE6EA-4595-6B13-EE6E-2BDC57CBE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37B16-1368-64A1-7122-1F73127FB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0C1AD-9543-7BC2-7781-BAD86A94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CB60-543C-4EA6-B67B-06796E1149B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B9925-510C-4DAA-B2AF-623B8045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2CC2A-9429-D0F5-EBDE-C6086225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9724-62E8-450F-A445-5442FF022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1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19DC-4C93-77DB-7598-FD45385C2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4998E-7475-4451-2AB4-BD2472BE0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85E3F-D7EF-40FA-207A-5A0FB0580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A161F-4773-CEEA-FA32-7E312FBB7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292F9-F07B-2EBA-08E6-68F00E49A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D5E4B-A7E3-E972-2BEA-BD54DE53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CB60-543C-4EA6-B67B-06796E1149B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93933-51DF-FB44-C0EF-D10D9636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2E4B5-A487-77C0-94E5-6F8706A1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9724-62E8-450F-A445-5442FF022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9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249D-66FA-5932-2FFF-478252F9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0BF18-227A-4D99-4E1D-90A27F09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CB60-543C-4EA6-B67B-06796E1149B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7D0F8-A079-2A6B-671C-3B77F33B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76F1F-20F7-D865-6035-A99101E4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9724-62E8-450F-A445-5442FF022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1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FBCAB-066D-47F8-5481-BE524F69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CB60-543C-4EA6-B67B-06796E1149B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59065-AC90-B595-45BC-622F13C8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4E5AD-E320-4BBF-1C23-7D944ECD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9724-62E8-450F-A445-5442FF022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3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EA70-9DB9-3162-ABE7-8BDE62DF4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CB451-D408-BE24-9F8D-20A695A1F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6795B-864E-F431-2F27-56BFACD44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E1B9E-23D9-E8B0-63AD-8E41A87E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CB60-543C-4EA6-B67B-06796E1149B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50418-55C4-9CC5-7197-F1893189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1CC1C-C2CE-D621-252F-644FCE51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9724-62E8-450F-A445-5442FF022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CB48-2AF0-D67F-35D1-BC8AA8AA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5247F-463A-9E13-C62B-B5B7B344C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ADBCE-13B7-A49C-BD25-784DDD567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9FB93-EEB4-271A-0CFA-6406545F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CB60-543C-4EA6-B67B-06796E1149B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0C882-03DA-5D81-F9AC-4EABD0EF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1811F-4F39-CC3B-376F-86CC16F8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9724-62E8-450F-A445-5442FF022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0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4A301E-CDBF-9219-13B4-B94D8D0F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A4C17-D02D-8E56-3A8D-9A094867D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61B24-F8AF-2E88-3DC9-8AC2A4757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ECB60-543C-4EA6-B67B-06796E1149B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5A1EA-CE90-5E7C-A547-11B372CF4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D8AC4-266C-1957-6909-C3B53D646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29724-62E8-450F-A445-5442FF022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4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BA5D-CAB1-B84B-5695-B90CAA770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5</a:t>
            </a:r>
            <a:br>
              <a:rPr lang="en-US" dirty="0"/>
            </a:br>
            <a:r>
              <a:rPr lang="en-US" dirty="0"/>
              <a:t>Intro to NoSQL with MongoDB</a:t>
            </a:r>
          </a:p>
        </p:txBody>
      </p:sp>
    </p:spTree>
    <p:extLst>
      <p:ext uri="{BB962C8B-B14F-4D97-AF65-F5344CB8AC3E}">
        <p14:creationId xmlns:p14="http://schemas.microsoft.com/office/powerpoint/2010/main" val="245313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0DD69A-961C-2ADC-8C32-38D81B1019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9143" y="1825625"/>
            <a:ext cx="6852857" cy="349820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5008CD-9322-4957-19B0-12B046BB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B5B9-85FC-B7D6-171A-A1A7E8E96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Captures connected data.</a:t>
            </a:r>
          </a:p>
          <a:p>
            <a:pPr lvl="1"/>
            <a:r>
              <a:rPr lang="en-US" dirty="0"/>
              <a:t>Each element is stored as a  node.</a:t>
            </a:r>
          </a:p>
          <a:p>
            <a:pPr lvl="1"/>
            <a:r>
              <a:rPr lang="en-US" dirty="0"/>
              <a:t>Connections between nodes are called links or relationships.</a:t>
            </a:r>
          </a:p>
          <a:p>
            <a:r>
              <a:rPr lang="en-US" dirty="0"/>
              <a:t>Strength</a:t>
            </a:r>
          </a:p>
          <a:p>
            <a:pPr lvl="1"/>
            <a:r>
              <a:rPr lang="en-US" dirty="0"/>
              <a:t>Traverses the connections between data rapidly.</a:t>
            </a:r>
          </a:p>
        </p:txBody>
      </p:sp>
    </p:spTree>
    <p:extLst>
      <p:ext uri="{BB962C8B-B14F-4D97-AF65-F5344CB8AC3E}">
        <p14:creationId xmlns:p14="http://schemas.microsoft.com/office/powerpoint/2010/main" val="101650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00B5-B647-05B5-6F8D-C8AC3E68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Oriented (Wide Column)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A87C9-F343-2C33-170E-DCDA92A5F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76021" cy="18801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Data is stored using key rows that can be associated with one or more dynamic columns</a:t>
            </a:r>
          </a:p>
          <a:p>
            <a:pPr lvl="1"/>
            <a:r>
              <a:rPr lang="en-US" dirty="0"/>
              <a:t>Column keys as opposed to row keys (relational)</a:t>
            </a:r>
          </a:p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Highly performant queries</a:t>
            </a:r>
          </a:p>
          <a:p>
            <a:pPr lvl="1"/>
            <a:r>
              <a:rPr lang="en-US" dirty="0"/>
              <a:t>Designed for analytics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A08A19-8B70-C1B3-41C8-DA4641D15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99" y="4274082"/>
            <a:ext cx="7849695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01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DDDD-F317-B746-7584-1ABD4CE3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59178-6271-5DC1-A578-ED84CD9B17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Polymorphic data models</a:t>
            </a:r>
          </a:p>
          <a:p>
            <a:pPr lvl="1"/>
            <a:r>
              <a:rPr lang="en-US" dirty="0"/>
              <a:t>Each document contains markup that identifies fields and values.</a:t>
            </a:r>
          </a:p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Obvious relationships using embedded arrays and documents</a:t>
            </a:r>
          </a:p>
          <a:p>
            <a:pPr lvl="1"/>
            <a:r>
              <a:rPr lang="en-US" dirty="0"/>
              <a:t>No complex mapping</a:t>
            </a:r>
          </a:p>
          <a:p>
            <a:pPr lvl="1"/>
            <a:r>
              <a:rPr lang="en-US" dirty="0"/>
              <a:t>Reduced redundancy over columnar/relational models</a:t>
            </a:r>
          </a:p>
          <a:p>
            <a:pPr lvl="1"/>
            <a:r>
              <a:rPr lang="en-US" dirty="0"/>
              <a:t>Collation of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A1AA72-E367-ED57-65C7-56932D5AA0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027906"/>
            <a:ext cx="5482257" cy="4893155"/>
          </a:xfrm>
        </p:spPr>
      </p:pic>
    </p:spTree>
    <p:extLst>
      <p:ext uri="{BB962C8B-B14F-4D97-AF65-F5344CB8AC3E}">
        <p14:creationId xmlns:p14="http://schemas.microsoft.com/office/powerpoint/2010/main" val="3456215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EE8C-2F4F-5E24-EF08-1F5B8ADC0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Lesson 4</a:t>
            </a:r>
            <a:br>
              <a:rPr lang="en-US" dirty="0"/>
            </a:br>
            <a:r>
              <a:rPr lang="en-US" dirty="0"/>
              <a:t>When to Use Non-Relational Databases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9948B-09BF-44FB-74DA-746CA4141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374937"/>
            <a:ext cx="8640381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80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799BEF-711B-1151-4DEE-8523ED49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NoSQL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D0C35D-84A0-A2C2-07FD-EA4D392F7B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data changes frequently (polymorphism) </a:t>
            </a:r>
          </a:p>
          <a:p>
            <a:pPr lvl="1"/>
            <a:r>
              <a:rPr lang="en-US" dirty="0"/>
              <a:t>NoSQL models offer schema flexibility, meaning data can be different from document to document and change over time</a:t>
            </a:r>
          </a:p>
          <a:p>
            <a:r>
              <a:rPr lang="en-US" dirty="0"/>
              <a:t>Non-relational models offer increased developer flexibility</a:t>
            </a:r>
          </a:p>
          <a:p>
            <a:pPr lvl="1"/>
            <a:r>
              <a:rPr lang="en-US" dirty="0"/>
              <a:t>Increased productivity when developing data intensive applications</a:t>
            </a:r>
          </a:p>
          <a:p>
            <a:r>
              <a:rPr lang="en-US" dirty="0"/>
              <a:t>Horizontal and cloud scaling</a:t>
            </a:r>
          </a:p>
          <a:p>
            <a:endParaRPr lang="en-US" dirty="0"/>
          </a:p>
        </p:txBody>
      </p:sp>
      <p:pic>
        <p:nvPicPr>
          <p:cNvPr id="4098" name="Picture 2" descr="Harvest NoSQL Speed With The Combination Of PHP">
            <a:extLst>
              <a:ext uri="{FF2B5EF4-FFF2-40B4-BE49-F238E27FC236}">
                <a16:creationId xmlns:a16="http://schemas.microsoft.com/office/drawing/2014/main" id="{982B2FF8-6C57-2904-FA06-2C22DEBC9DC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789" y="1683713"/>
            <a:ext cx="6167574" cy="463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596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EE8C-2F4F-5E24-EF08-1F5B8ADC0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Lesson 5</a:t>
            </a:r>
            <a:br>
              <a:rPr lang="en-US" dirty="0"/>
            </a:br>
            <a:r>
              <a:rPr lang="en-US" dirty="0"/>
              <a:t>The Document Model and MongoDB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B01576-076C-4D1C-469F-26DF13C61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378" y="3509963"/>
            <a:ext cx="8081243" cy="309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87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BE70-63A3-9E44-7239-BD7C4F01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0C452-C3F1-4365-B863-1E6AFB397B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Queries are performed on ‘fields’ within each document</a:t>
            </a:r>
          </a:p>
          <a:p>
            <a:r>
              <a:rPr lang="en-US" dirty="0"/>
              <a:t>Object mapping – documents map to objects in most programming languages</a:t>
            </a:r>
          </a:p>
          <a:p>
            <a:pPr lvl="1"/>
            <a:r>
              <a:rPr lang="en-US" dirty="0"/>
              <a:t>In python this would be considered a dictionary</a:t>
            </a:r>
          </a:p>
          <a:p>
            <a:r>
              <a:rPr lang="en-US" dirty="0"/>
              <a:t>Flexible schema</a:t>
            </a:r>
          </a:p>
          <a:p>
            <a:pPr lvl="1"/>
            <a:r>
              <a:rPr lang="en-US" dirty="0"/>
              <a:t>Mongo allows for schema validation if necessary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8088E5-49F7-1C59-6683-DB8909E614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87411" y="1550988"/>
            <a:ext cx="5735528" cy="4802187"/>
          </a:xfrm>
        </p:spPr>
      </p:pic>
    </p:spTree>
    <p:extLst>
      <p:ext uri="{BB962C8B-B14F-4D97-AF65-F5344CB8AC3E}">
        <p14:creationId xmlns:p14="http://schemas.microsoft.com/office/powerpoint/2010/main" val="1316412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03CA-27F7-D126-03B9-4A511228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&amp; BSON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37FD5-7684-2F22-D48A-B86CBF013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89" y="1694658"/>
            <a:ext cx="5157787" cy="823912"/>
          </a:xfrm>
        </p:spPr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39327-12F1-C34D-5C39-642410D9D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1289" y="2516187"/>
            <a:ext cx="3122611" cy="368458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JavaScript Object Notation</a:t>
            </a:r>
          </a:p>
          <a:p>
            <a:r>
              <a:rPr lang="en-US" dirty="0"/>
              <a:t>Human-readable</a:t>
            </a:r>
          </a:p>
          <a:p>
            <a:pPr lvl="1"/>
            <a:r>
              <a:rPr lang="en-US" dirty="0"/>
              <a:t>Designed to be easy to read and write.</a:t>
            </a:r>
          </a:p>
          <a:p>
            <a:r>
              <a:rPr lang="en-US" dirty="0"/>
              <a:t>Familiarity</a:t>
            </a:r>
          </a:p>
          <a:p>
            <a:pPr lvl="1"/>
            <a:r>
              <a:rPr lang="en-US" dirty="0"/>
              <a:t>Based on two data structures: the ordered list and the object of </a:t>
            </a:r>
            <a:r>
              <a:rPr lang="en-US" dirty="0" err="1"/>
              <a:t>namevalue</a:t>
            </a:r>
            <a:r>
              <a:rPr lang="en-US" dirty="0"/>
              <a:t> pairs.</a:t>
            </a:r>
          </a:p>
          <a:p>
            <a:pPr lvl="1"/>
            <a:r>
              <a:rPr lang="en-US" dirty="0"/>
              <a:t> Very well known to all programmers.</a:t>
            </a:r>
          </a:p>
          <a:p>
            <a:r>
              <a:rPr lang="en-US" dirty="0"/>
              <a:t>Text format Encoding/decoding data in text to allow for data interchange.</a:t>
            </a:r>
          </a:p>
          <a:p>
            <a:r>
              <a:rPr lang="en-US" dirty="0"/>
              <a:t>JSON is space and speed inefficient.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AEB01-0FA6-4BB5-62F4-9ABC5D50A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38526" y="1660128"/>
            <a:ext cx="5183188" cy="823912"/>
          </a:xfrm>
        </p:spPr>
        <p:txBody>
          <a:bodyPr/>
          <a:lstStyle/>
          <a:p>
            <a:r>
              <a:rPr lang="en-US" dirty="0"/>
              <a:t>BSON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5AEF4-4B14-C662-E212-A0EEB639F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38526" y="2488010"/>
            <a:ext cx="3454400" cy="3684588"/>
          </a:xfrm>
        </p:spPr>
        <p:txBody>
          <a:bodyPr>
            <a:noAutofit/>
          </a:bodyPr>
          <a:lstStyle/>
          <a:p>
            <a:r>
              <a:rPr lang="en-US" sz="1600" dirty="0"/>
              <a:t>Binary-encoded serialization of JSON-like documents.</a:t>
            </a:r>
          </a:p>
          <a:p>
            <a:r>
              <a:rPr lang="en-US" sz="1600" dirty="0"/>
              <a:t>Lightweight</a:t>
            </a:r>
          </a:p>
          <a:p>
            <a:pPr lvl="1"/>
            <a:r>
              <a:rPr lang="en-US" sz="1600" dirty="0"/>
              <a:t>Limits or removes any unnecessary bloat to keep data storage size optimal</a:t>
            </a:r>
          </a:p>
          <a:p>
            <a:r>
              <a:rPr lang="en-US" sz="1600" dirty="0"/>
              <a:t>Traversable</a:t>
            </a:r>
          </a:p>
          <a:p>
            <a:pPr lvl="1"/>
            <a:r>
              <a:rPr lang="en-US" sz="1600" dirty="0"/>
              <a:t>Quickly traverses across documents and fields within documents</a:t>
            </a:r>
          </a:p>
          <a:p>
            <a:r>
              <a:rPr lang="en-US" sz="1600" dirty="0"/>
              <a:t>Efficient</a:t>
            </a:r>
          </a:p>
          <a:p>
            <a:pPr lvl="1"/>
            <a:r>
              <a:rPr lang="en-US" sz="1600" dirty="0"/>
              <a:t>Encoding/decoding data quickly in order to improve throughput and computation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273F16-CF63-A9D3-04DC-033B21A0D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325" y="2106614"/>
            <a:ext cx="4733626" cy="409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72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BB7D7C-20F7-22F3-B781-850319D6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in the Document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E03512-6637-C121-F7C8-96D7099EAA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Collections</a:t>
            </a:r>
          </a:p>
          <a:p>
            <a:pPr lvl="1"/>
            <a:r>
              <a:rPr lang="en-US" dirty="0"/>
              <a:t>Groups of documents</a:t>
            </a:r>
          </a:p>
          <a:p>
            <a:pPr lvl="1"/>
            <a:r>
              <a:rPr lang="en-US" dirty="0"/>
              <a:t>An analogy in a relational database would be that a collection is a ‘table’ and documents are ‘rows’</a:t>
            </a:r>
          </a:p>
          <a:p>
            <a:r>
              <a:rPr lang="en-US" dirty="0"/>
              <a:t>Schema validation</a:t>
            </a:r>
          </a:p>
          <a:p>
            <a:pPr lvl="1"/>
            <a:r>
              <a:rPr lang="en-US" dirty="0"/>
              <a:t>Can be enforced on JSON (not  BSON) documents</a:t>
            </a:r>
          </a:p>
          <a:p>
            <a:pPr lvl="1"/>
            <a:r>
              <a:rPr lang="en-US" dirty="0"/>
              <a:t>Allows constraints on incoming data to ensure a strict document schema is enforced</a:t>
            </a:r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AF2E64F-4305-3919-ADCF-795CC8DCFB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32625"/>
            <a:ext cx="5181600" cy="2737338"/>
          </a:xfrm>
        </p:spPr>
      </p:pic>
    </p:spTree>
    <p:extLst>
      <p:ext uri="{BB962C8B-B14F-4D97-AF65-F5344CB8AC3E}">
        <p14:creationId xmlns:p14="http://schemas.microsoft.com/office/powerpoint/2010/main" val="832179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EE8C-2F4F-5E24-EF08-1F5B8ADC0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6</a:t>
            </a:r>
            <a:br>
              <a:rPr lang="en-US" dirty="0"/>
            </a:br>
            <a:r>
              <a:rPr lang="en-US" dirty="0"/>
              <a:t>A Developer Data Platform</a:t>
            </a:r>
          </a:p>
        </p:txBody>
      </p:sp>
    </p:spTree>
    <p:extLst>
      <p:ext uri="{BB962C8B-B14F-4D97-AF65-F5344CB8AC3E}">
        <p14:creationId xmlns:p14="http://schemas.microsoft.com/office/powerpoint/2010/main" val="79156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EE8C-2F4F-5E24-EF08-1F5B8ADC0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Lesson 1</a:t>
            </a:r>
            <a:br>
              <a:rPr lang="en-US" dirty="0"/>
            </a:br>
            <a:r>
              <a:rPr lang="en-US" dirty="0"/>
              <a:t>Modern General Purposes Databases</a:t>
            </a:r>
          </a:p>
        </p:txBody>
      </p:sp>
    </p:spTree>
    <p:extLst>
      <p:ext uri="{BB962C8B-B14F-4D97-AF65-F5344CB8AC3E}">
        <p14:creationId xmlns:p14="http://schemas.microsoft.com/office/powerpoint/2010/main" val="1943729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43AF1C-97D4-320F-9FB3-1DF90A695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43"/>
            <a:ext cx="12191999" cy="683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84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D125-A48F-D543-E744-DEE0C51A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Developer Tools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DE418-E609-B405-49AC-4DAF3DAA4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CA21-128B-C0B7-4486-E7134CD387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 IDE for on-premises Mongo deployments</a:t>
            </a:r>
          </a:p>
          <a:p>
            <a:r>
              <a:rPr lang="en-US" dirty="0"/>
              <a:t>Visual data explorer</a:t>
            </a:r>
          </a:p>
          <a:p>
            <a:r>
              <a:rPr lang="en-US" dirty="0"/>
              <a:t>Visual query builder</a:t>
            </a:r>
          </a:p>
          <a:p>
            <a:r>
              <a:rPr lang="en-US" dirty="0"/>
              <a:t>Embedded </a:t>
            </a:r>
            <a:r>
              <a:rPr lang="en-US" dirty="0" err="1"/>
              <a:t>MongoSh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C76F22-C297-B18B-844D-82F8FA36F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Atlas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707DF1-D3E9-379E-2F8B-1740C05204F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An IDE for cloud-Mongo-managed deployments (DBaaS)</a:t>
            </a:r>
          </a:p>
          <a:p>
            <a:r>
              <a:rPr lang="en-US" dirty="0"/>
              <a:t>Atlas Charts</a:t>
            </a:r>
          </a:p>
          <a:p>
            <a:r>
              <a:rPr lang="en-US" dirty="0"/>
              <a:t>Continuous backup </a:t>
            </a:r>
          </a:p>
          <a:p>
            <a:r>
              <a:rPr lang="en-US" dirty="0"/>
              <a:t>Global &amp; serverless cluster deployments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43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EE8C-2F4F-5E24-EF08-1F5B8ADC0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7</a:t>
            </a:r>
            <a:br>
              <a:rPr lang="en-US" dirty="0"/>
            </a:br>
            <a:r>
              <a:rPr lang="en-US" dirty="0"/>
              <a:t>MongoDB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60020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CE28-4248-B622-463E-940DE607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C5A24A4-3301-8280-A483-F45C6BF886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5855299"/>
              </p:ext>
            </p:extLst>
          </p:nvPr>
        </p:nvGraphicFramePr>
        <p:xfrm>
          <a:off x="0" y="533400"/>
          <a:ext cx="12192000" cy="648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1392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20A4-AA23-A6D0-D7D3-95D13FFB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Aspects of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8932-D22D-31EB-3356-024DD5FBF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Correctness</a:t>
            </a:r>
          </a:p>
          <a:p>
            <a:pPr lvl="1"/>
            <a:r>
              <a:rPr lang="en-US" dirty="0"/>
              <a:t>Programming errors cannot change the database</a:t>
            </a:r>
          </a:p>
          <a:p>
            <a:r>
              <a:rPr lang="en-US" dirty="0"/>
              <a:t>Latency</a:t>
            </a:r>
          </a:p>
          <a:p>
            <a:pPr lvl="1"/>
            <a:r>
              <a:rPr lang="en-US" dirty="0"/>
              <a:t>How long it takes the DB to serve a request</a:t>
            </a:r>
          </a:p>
          <a:p>
            <a:r>
              <a:rPr lang="en-US" dirty="0"/>
              <a:t>Throughput</a:t>
            </a:r>
          </a:p>
          <a:p>
            <a:pPr lvl="1"/>
            <a:r>
              <a:rPr lang="en-US" dirty="0"/>
              <a:t>The  number of operations the DB  can serve at any moment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How the database manages when more data is added</a:t>
            </a:r>
          </a:p>
          <a:p>
            <a:r>
              <a:rPr lang="en-US" dirty="0"/>
              <a:t>Usability</a:t>
            </a:r>
          </a:p>
          <a:p>
            <a:pPr lvl="1"/>
            <a:r>
              <a:rPr lang="en-US" dirty="0"/>
              <a:t>The difficulty in interacting with the DB</a:t>
            </a:r>
          </a:p>
        </p:txBody>
      </p:sp>
    </p:spTree>
    <p:extLst>
      <p:ext uri="{BB962C8B-B14F-4D97-AF65-F5344CB8AC3E}">
        <p14:creationId xmlns:p14="http://schemas.microsoft.com/office/powerpoint/2010/main" val="2735061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A625-2147-53B8-69E4-BE839129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 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BAF91E-F4E4-7A4F-A3B0-F8545FF15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0" y="1298402"/>
            <a:ext cx="9906000" cy="5559598"/>
          </a:xfrm>
        </p:spPr>
      </p:pic>
    </p:spTree>
    <p:extLst>
      <p:ext uri="{BB962C8B-B14F-4D97-AF65-F5344CB8AC3E}">
        <p14:creationId xmlns:p14="http://schemas.microsoft.com/office/powerpoint/2010/main" val="1030825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DE26-D9C8-C6CB-B298-A3AB4AFB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04D23-D5AA-5330-9131-33D135810C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Partitions the data across the Mongo cluster</a:t>
            </a:r>
          </a:p>
          <a:p>
            <a:r>
              <a:rPr lang="en-US" dirty="0"/>
              <a:t>Each shard consists of a replica set</a:t>
            </a:r>
          </a:p>
          <a:p>
            <a:r>
              <a:rPr lang="en-US" dirty="0"/>
              <a:t>Example: You could have a shard (partition) where each calendar Month is available on a single node</a:t>
            </a:r>
          </a:p>
          <a:p>
            <a:pPr lvl="1"/>
            <a:r>
              <a:rPr lang="en-US" dirty="0"/>
              <a:t>January node, February node,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The data could be daily, or even more granular, but the node/shard would contain data only for that month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E44AAA-8547-9C6A-AAA8-380424C8B5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472822"/>
            <a:ext cx="5593061" cy="5020053"/>
          </a:xfrm>
        </p:spPr>
      </p:pic>
    </p:spTree>
    <p:extLst>
      <p:ext uri="{BB962C8B-B14F-4D97-AF65-F5344CB8AC3E}">
        <p14:creationId xmlns:p14="http://schemas.microsoft.com/office/powerpoint/2010/main" val="314194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68C3-BFEA-AAF5-E901-E1BEBF05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general purpose database?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689B-0413-7C10-0FA5-0C9FA618B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9496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Used for meeting the needs of a variety of different applications</a:t>
            </a:r>
          </a:p>
          <a:p>
            <a:r>
              <a:rPr lang="en-US" dirty="0"/>
              <a:t>Not designed to manage any specific types of workloads</a:t>
            </a:r>
          </a:p>
          <a:p>
            <a:r>
              <a:rPr lang="en-US" dirty="0"/>
              <a:t>Designed to scale vertically thus limiting the amount of data that can be stored on them</a:t>
            </a:r>
          </a:p>
          <a:p>
            <a:r>
              <a:rPr lang="en-US" dirty="0"/>
              <a:t>Think Oracle, </a:t>
            </a:r>
            <a:r>
              <a:rPr lang="en-US" dirty="0" err="1"/>
              <a:t>PostGres</a:t>
            </a:r>
            <a:r>
              <a:rPr lang="en-US" dirty="0"/>
              <a:t>, MySQL, etc. </a:t>
            </a:r>
          </a:p>
          <a:p>
            <a:endParaRPr lang="en-US" dirty="0"/>
          </a:p>
        </p:txBody>
      </p:sp>
      <p:pic>
        <p:nvPicPr>
          <p:cNvPr id="1026" name="Picture 2" descr="Why Multi Socket Cpu Is Still Here - Tech Journeyman">
            <a:extLst>
              <a:ext uri="{FF2B5EF4-FFF2-40B4-BE49-F238E27FC236}">
                <a16:creationId xmlns:a16="http://schemas.microsoft.com/office/drawing/2014/main" id="{1EE8B42E-F7DE-2071-F62D-08F44D3A7CF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162" y="1690688"/>
            <a:ext cx="7058838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54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C873-D972-5D7D-27EE-6B0653CA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Databases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5BE0F-D683-F889-8FC9-C7808487F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 modern database should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7144B-1FB7-CAF0-FB7E-508EE19F1F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Supports a single unified API</a:t>
            </a:r>
          </a:p>
          <a:p>
            <a:r>
              <a:rPr lang="en-US" dirty="0"/>
              <a:t>Supports polymorphic data</a:t>
            </a:r>
          </a:p>
          <a:p>
            <a:r>
              <a:rPr lang="en-US" dirty="0"/>
              <a:t>Supports different types of workloads</a:t>
            </a:r>
          </a:p>
          <a:p>
            <a:r>
              <a:rPr lang="en-US" dirty="0"/>
              <a:t>Cloud native/SaaS</a:t>
            </a:r>
          </a:p>
          <a:p>
            <a:r>
              <a:rPr lang="en-US" dirty="0"/>
              <a:t>Easy mapping of the data to programming languages (classes, </a:t>
            </a:r>
            <a:r>
              <a:rPr lang="en-US" dirty="0" err="1"/>
              <a:t>dicts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Supports a wide range of programming languages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9799FA-C7F9-9765-BFE3-2E8712F52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Modern + general purpose databases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9B19B6-EF60-DFBE-2D43-7D176F5C386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Combines the concepts of general purpose with modern databases</a:t>
            </a:r>
          </a:p>
          <a:p>
            <a:r>
              <a:rPr lang="en-US" dirty="0"/>
              <a:t>Can be containerized</a:t>
            </a:r>
          </a:p>
          <a:p>
            <a:r>
              <a:rPr lang="en-US" dirty="0"/>
              <a:t>Can be provisioned in multiple cloud environments</a:t>
            </a:r>
          </a:p>
          <a:p>
            <a:r>
              <a:rPr lang="en-US" dirty="0"/>
              <a:t>Can support geolocation of data</a:t>
            </a:r>
          </a:p>
        </p:txBody>
      </p:sp>
    </p:spTree>
    <p:extLst>
      <p:ext uri="{BB962C8B-B14F-4D97-AF65-F5344CB8AC3E}">
        <p14:creationId xmlns:p14="http://schemas.microsoft.com/office/powerpoint/2010/main" val="250702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6DAA-953C-A46C-41B8-8BB5FDA7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as Modern General Purpose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4C864-4096-BB84-290F-A07F4AD31F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API (Application Programming Interface) </a:t>
            </a:r>
          </a:p>
          <a:p>
            <a:pPr lvl="1"/>
            <a:r>
              <a:rPr lang="en-US" dirty="0"/>
              <a:t>MongoDB uses MQL (Mongo Query Language)</a:t>
            </a:r>
          </a:p>
          <a:p>
            <a:r>
              <a:rPr lang="en-US" dirty="0"/>
              <a:t>MongoDB stores data in BSON (JSON that has been compressed)</a:t>
            </a:r>
          </a:p>
          <a:p>
            <a:pPr lvl="1"/>
            <a:r>
              <a:rPr lang="en-US" dirty="0"/>
              <a:t>JSON is the standard data structure for modern applications</a:t>
            </a:r>
          </a:p>
          <a:p>
            <a:r>
              <a:rPr lang="en-US" dirty="0"/>
              <a:t>Replication allows for analytical workloads alongside transaction workloads</a:t>
            </a:r>
          </a:p>
          <a:p>
            <a:endParaRPr lang="en-US" dirty="0"/>
          </a:p>
        </p:txBody>
      </p:sp>
      <p:pic>
        <p:nvPicPr>
          <p:cNvPr id="2050" name="Picture 2" descr="What is mongoDB | Working and Advantages | Scope &amp; Career">
            <a:extLst>
              <a:ext uri="{FF2B5EF4-FFF2-40B4-BE49-F238E27FC236}">
                <a16:creationId xmlns:a16="http://schemas.microsoft.com/office/drawing/2014/main" id="{D4FC1052-6D7A-6FBF-544D-C6C6DD02E37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242" y="2193275"/>
            <a:ext cx="6436758" cy="361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08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EE8C-2F4F-5E24-EF08-1F5B8ADC0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Lesson 2</a:t>
            </a:r>
            <a:br>
              <a:rPr lang="en-US" dirty="0"/>
            </a:br>
            <a:r>
              <a:rPr lang="en-US" dirty="0"/>
              <a:t>Relational Vs Non-Relational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368532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998A-BA91-EB1F-C861-F1751080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 Databases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16088-CDE8-937D-A84E-124C1C56D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673" y="1296235"/>
            <a:ext cx="11165306" cy="213276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Originally defined as non-relational and this is our preferred definition (over NoSQL)</a:t>
            </a:r>
          </a:p>
          <a:p>
            <a:r>
              <a:rPr lang="en-US" dirty="0"/>
              <a:t>Modelled data in a different way to tabular models</a:t>
            </a:r>
          </a:p>
          <a:p>
            <a:r>
              <a:rPr lang="en-US" dirty="0"/>
              <a:t>Implicit recognition of horizontal scaling as an issue</a:t>
            </a:r>
          </a:p>
          <a:p>
            <a:r>
              <a:rPr lang="en-US" dirty="0"/>
              <a:t>“Eventual consistency” as a means of addressing consistency in Consistency Availability Partitioning (CAP theorem)</a:t>
            </a:r>
          </a:p>
          <a:p>
            <a:r>
              <a:rPr lang="en-US" dirty="0"/>
              <a:t>Less of mismatch between objects in a programming language and a table in a relational database sense</a:t>
            </a:r>
          </a:p>
        </p:txBody>
      </p:sp>
      <p:pic>
        <p:nvPicPr>
          <p:cNvPr id="3074" name="Picture 2" descr="How To Convert Dictionary To JSON In Python - Python Guides">
            <a:extLst>
              <a:ext uri="{FF2B5EF4-FFF2-40B4-BE49-F238E27FC236}">
                <a16:creationId xmlns:a16="http://schemas.microsoft.com/office/drawing/2014/main" id="{7EF5E232-F468-E679-C21D-1DA5ED78769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645" y="3247684"/>
            <a:ext cx="7192470" cy="324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95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EE8C-2F4F-5E24-EF08-1F5B8ADC0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Lesson 3</a:t>
            </a:r>
            <a:br>
              <a:rPr lang="en-US" dirty="0"/>
            </a:br>
            <a:r>
              <a:rPr lang="en-US" dirty="0"/>
              <a:t>Non-Relational Database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40524-AE2C-5AD0-C3F7-2B5D563BB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10" y="3509963"/>
            <a:ext cx="755437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4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74CC-9A50-74FE-C53C-F513D4A9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Value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C1CF2-53C1-F9C6-9206-83275D9CBD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A unique key is paired with a collection of values, where the values can be anything from a string to a large binary object.</a:t>
            </a:r>
          </a:p>
          <a:p>
            <a:r>
              <a:rPr lang="en-US" dirty="0"/>
              <a:t>Strength</a:t>
            </a:r>
          </a:p>
          <a:p>
            <a:pPr lvl="1"/>
            <a:r>
              <a:rPr lang="en-US" dirty="0"/>
              <a:t> Simple data model.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C946F2-0D20-EB49-9978-296CC7AD2C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60476" y="1690688"/>
            <a:ext cx="5766048" cy="3928027"/>
          </a:xfrm>
        </p:spPr>
      </p:pic>
    </p:spTree>
    <p:extLst>
      <p:ext uri="{BB962C8B-B14F-4D97-AF65-F5344CB8AC3E}">
        <p14:creationId xmlns:p14="http://schemas.microsoft.com/office/powerpoint/2010/main" val="401065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864</Words>
  <Application>Microsoft Office PowerPoint</Application>
  <PresentationFormat>Widescreen</PresentationFormat>
  <Paragraphs>139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Week 5 Intro to NoSQL with MongoDB</vt:lpstr>
      <vt:lpstr>Lesson 1 Modern General Purposes Databases</vt:lpstr>
      <vt:lpstr>What is a general purpose database? </vt:lpstr>
      <vt:lpstr>Modern Databases</vt:lpstr>
      <vt:lpstr>MongoDB as Modern General Purpose DB</vt:lpstr>
      <vt:lpstr>Lesson 2 Relational Vs Non-Relational Databases</vt:lpstr>
      <vt:lpstr>Non-Relational Databases </vt:lpstr>
      <vt:lpstr>Lesson 3 Non-Relational Database Types</vt:lpstr>
      <vt:lpstr>Key Value Database</vt:lpstr>
      <vt:lpstr>Graph Database</vt:lpstr>
      <vt:lpstr>Column Oriented (Wide Column)</vt:lpstr>
      <vt:lpstr>Document Database</vt:lpstr>
      <vt:lpstr>Lesson 4 When to Use Non-Relational Databases</vt:lpstr>
      <vt:lpstr>When to use NoSQL</vt:lpstr>
      <vt:lpstr>Lesson 5 The Document Model and MongoDB</vt:lpstr>
      <vt:lpstr>The Document Model</vt:lpstr>
      <vt:lpstr>JSON &amp; BSON</vt:lpstr>
      <vt:lpstr>Collections in the Document Model</vt:lpstr>
      <vt:lpstr>Lesson 6 A Developer Data Platform</vt:lpstr>
      <vt:lpstr>PowerPoint Presentation</vt:lpstr>
      <vt:lpstr>MongoDB Developer Tools</vt:lpstr>
      <vt:lpstr>Lesson 7 MongoDB Architecture</vt:lpstr>
      <vt:lpstr>Query Processing</vt:lpstr>
      <vt:lpstr>Important Aspects of a Database</vt:lpstr>
      <vt:lpstr>Replica Sets</vt:lpstr>
      <vt:lpstr>Sharding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Intro to NoSQL with MongoDB</dc:title>
  <dc:creator>Jeremiah Lowhorn</dc:creator>
  <cp:lastModifiedBy>Jeremiah Lowhorn</cp:lastModifiedBy>
  <cp:revision>3</cp:revision>
  <dcterms:created xsi:type="dcterms:W3CDTF">2023-07-08T17:43:19Z</dcterms:created>
  <dcterms:modified xsi:type="dcterms:W3CDTF">2023-07-09T19:29:38Z</dcterms:modified>
</cp:coreProperties>
</file>