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67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247" autoAdjust="0"/>
  </p:normalViewPr>
  <p:slideViewPr>
    <p:cSldViewPr snapToGrid="0">
      <p:cViewPr>
        <p:scale>
          <a:sx n="100" d="100"/>
          <a:sy n="100" d="100"/>
        </p:scale>
        <p:origin x="95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34900-FB14-4425-973C-93E1B43F618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1EDCC-8190-46AA-866B-2B834F00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55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1EDCC-8190-46AA-866B-2B834F000C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74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1EDCC-8190-46AA-866B-2B834F000C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38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1A1A1A"/>
                </a:solidFill>
                <a:latin typeface="Barlow-Light"/>
              </a:rPr>
              <a:t>The shard key is either an </a:t>
            </a:r>
            <a:r>
              <a:rPr lang="en-US" sz="1800" b="0" i="0" u="none" strike="noStrike" baseline="0" dirty="0">
                <a:solidFill>
                  <a:srgbClr val="1A1A1A"/>
                </a:solidFill>
                <a:latin typeface="Barlow-Medium"/>
              </a:rPr>
              <a:t>indexed field </a:t>
            </a:r>
            <a:r>
              <a:rPr lang="en-US" sz="1800" b="0" i="0" u="none" strike="noStrike" baseline="0" dirty="0">
                <a:solidFill>
                  <a:srgbClr val="1A1A1A"/>
                </a:solidFill>
                <a:latin typeface="Barlow-Light"/>
              </a:rPr>
              <a:t>or </a:t>
            </a:r>
            <a:r>
              <a:rPr lang="en-US" sz="1800" b="0" i="0" u="none" strike="noStrike" baseline="0" dirty="0">
                <a:solidFill>
                  <a:srgbClr val="1A1A1A"/>
                </a:solidFill>
                <a:latin typeface="Barlow-Medium"/>
              </a:rPr>
              <a:t>indexed compound fields</a:t>
            </a:r>
            <a:r>
              <a:rPr lang="en-US" sz="1800" b="0" i="0" u="none" strike="noStrike" baseline="0" dirty="0">
                <a:solidFill>
                  <a:srgbClr val="1A1A1A"/>
                </a:solidFill>
                <a:latin typeface="Barlow-Light"/>
              </a:rPr>
              <a:t>. It defines a space of values like points on a line. </a:t>
            </a:r>
            <a:r>
              <a:rPr lang="en-US" sz="1800" b="0" i="0" u="none" strike="noStrike" baseline="0" dirty="0">
                <a:solidFill>
                  <a:srgbClr val="1A1A1A"/>
                </a:solidFill>
                <a:latin typeface="Barlow-Medium"/>
              </a:rPr>
              <a:t>Key ranges </a:t>
            </a:r>
            <a:r>
              <a:rPr lang="en-US" sz="1800" b="0" i="0" u="none" strike="noStrike" baseline="0" dirty="0">
                <a:solidFill>
                  <a:srgbClr val="1A1A1A"/>
                </a:solidFill>
                <a:latin typeface="Barlow-Light"/>
              </a:rPr>
              <a:t>are segments of that line.</a:t>
            </a:r>
          </a:p>
          <a:p>
            <a:pPr algn="l"/>
            <a:r>
              <a:rPr lang="en-US" sz="1800" b="0" i="0" u="none" strike="noStrike" baseline="0" dirty="0">
                <a:solidFill>
                  <a:srgbClr val="1A1A1A"/>
                </a:solidFill>
                <a:latin typeface="Barlow-Light"/>
              </a:rPr>
              <a:t>The </a:t>
            </a:r>
            <a:r>
              <a:rPr lang="en-US" sz="1800" b="0" i="0" u="none" strike="noStrike" baseline="0" dirty="0">
                <a:solidFill>
                  <a:srgbClr val="1A1A1A"/>
                </a:solidFill>
                <a:latin typeface="Barlow-Medium"/>
              </a:rPr>
              <a:t>shard key is used to route operations to the appropriate shard</a:t>
            </a:r>
            <a:r>
              <a:rPr lang="en-US" sz="1800" b="0" i="0" u="none" strike="noStrike" baseline="0" dirty="0">
                <a:solidFill>
                  <a:srgbClr val="1A1A1A"/>
                </a:solidFill>
                <a:latin typeface="Barlow-Light"/>
              </a:rPr>
              <a:t>. The shard key is used for reads and also for writes.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1EDCC-8190-46AA-866B-2B834F000C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45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AF5A-44AA-79B8-6C14-C99BE94B3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02685-33EA-57E5-5A53-2EF6F9168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D113-F916-C5EA-96E3-26A52D6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1B4F6-14EB-42BC-BAED-6DD455F1A156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9F468-8D94-1F0E-3682-A9F2F9BB1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FB1B8-680B-AD99-F8F0-2BFCAE36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3677-82A3-4795-B62C-C9FC7CBC7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2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EA24-F48B-D642-A0DC-57B2CD112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B3DC9-6151-EB70-F67A-5D8720D1D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0F202-1C20-9CCB-A81A-B78A185F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1B4F6-14EB-42BC-BAED-6DD455F1A156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5E297-5CE0-7A20-E703-03CAA0E3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3AF50-861F-7DD6-9CFB-1F4415CF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3677-82A3-4795-B62C-C9FC7CBC7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24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28BF61-6C68-5629-A44A-362366CBD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51740-A830-C3A9-5297-E3DC3FE2B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6C963-4844-4EC1-4EB1-36A3E051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1B4F6-14EB-42BC-BAED-6DD455F1A156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50DB6-7561-93F9-1AA0-6A25F9AE8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0A840-6A20-FF4F-D568-2157E160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3677-82A3-4795-B62C-C9FC7CBC7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5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34C1-5066-75CC-CCC3-9F69212CE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D4F58-8F8A-43A6-63C0-443BFAC7E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8DEE0-AFBC-BF1A-13C3-6191CFB7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1B4F6-14EB-42BC-BAED-6DD455F1A156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FB029-801B-26AC-96FB-C080810D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3C2CE-5B4B-B908-853F-9E95CE6A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3677-82A3-4795-B62C-C9FC7CBC7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7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5C62-DD4F-B575-8E4A-7DA33AE67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D1FF0-FE15-E90D-FD26-BDFCBADFA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8B494-C565-B0D4-F622-12F3215F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1B4F6-14EB-42BC-BAED-6DD455F1A156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5A6A8-22E1-B847-CB47-71CD15B22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BB71C-3A14-02E5-5FCF-2B925205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3677-82A3-4795-B62C-C9FC7CBC7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2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0478-7801-6A86-08C0-3838D090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8EF50-BAE0-3837-0B0A-79B4C3D57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17C7E-606E-9751-99F2-AC0BCA23F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058E1-7449-121E-859A-B92EA9B8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1B4F6-14EB-42BC-BAED-6DD455F1A156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CEC55-D283-1FC2-8D44-60E5654C7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27C13-BC13-8515-AA61-7A957A50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3677-82A3-4795-B62C-C9FC7CBC7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2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D93E9-D502-6C29-6150-559E77E49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DCD2B-F433-4E99-BDEC-56939CAA6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9CD52-642F-2232-9F56-29A39C445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4969A-DA01-9066-0E4B-DDF544545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B0AD9E-B5BF-A99C-E349-9FAEAFCAA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B8EA36-9F2F-497E-F86F-9786A0E00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1B4F6-14EB-42BC-BAED-6DD455F1A156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F10A9A-D118-469C-9649-32B6A96E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69510B-9C01-5BE1-3961-62B9D0CD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3677-82A3-4795-B62C-C9FC7CBC7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4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5B5C-0D2C-DC8A-C7E3-67DE98ED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FD1B4-3464-73A0-621D-0E1BF8FC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1B4F6-14EB-42BC-BAED-6DD455F1A156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0769E-E64D-19EC-9530-DBF3B0EAD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D0D06-B4F4-17F9-D1BF-743FA3AF8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3677-82A3-4795-B62C-C9FC7CBC7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6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E0A2C-5EA0-B2E6-F40F-02DF57BA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1B4F6-14EB-42BC-BAED-6DD455F1A156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EF4F3-2C97-A613-4FE4-8D6D720F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754F6-42B6-FC6C-0AF4-104520DAE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3677-82A3-4795-B62C-C9FC7CBC7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8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0E38-0D1A-E837-C553-B4D2D0B88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092AD-0FC8-26F1-A31B-BCC829648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EF73E-04C6-CD65-AB8A-D751A50DD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7C0F8-F721-B314-BEF2-3F371B8C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1B4F6-14EB-42BC-BAED-6DD455F1A156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F2C3A-9E95-5AB5-EA97-2DECAE0F5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A3313-7766-075B-6C4E-306B2CDE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3677-82A3-4795-B62C-C9FC7CBC7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4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0BF37-D7D5-824F-F592-912A6F095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65CED8-EE83-C590-453E-96311B49F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A0942-45CD-6464-21DD-BB7DC6C2E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81CCB-93ED-00AE-D24F-52F9536F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1B4F6-14EB-42BC-BAED-6DD455F1A156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B14F1-CC27-2219-EDCA-444985C26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B8FF0-EEC8-D92F-5D28-E3DC1DFD3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3677-82A3-4795-B62C-C9FC7CBC7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2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F7DD4-9772-0EE5-55D6-A0CF12B92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61A4F-F9D6-63BD-0248-ADEBE5D45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6AC5A-2943-65DE-91F5-4CE32D925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1B4F6-14EB-42BC-BAED-6DD455F1A156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E51A0-B78E-2F6B-63A7-0FDE264A2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12AE8-61DB-4C05-621B-D8CD15EEB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13677-82A3-4795-B62C-C9FC7CBC7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3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4BA37-AC34-0585-2879-B7FB512E25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6582F-DD6E-099A-FD28-1E6A474BD9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Modeling &amp; Transactions</a:t>
            </a:r>
          </a:p>
        </p:txBody>
      </p:sp>
    </p:spTree>
    <p:extLst>
      <p:ext uri="{BB962C8B-B14F-4D97-AF65-F5344CB8AC3E}">
        <p14:creationId xmlns:p14="http://schemas.microsoft.com/office/powerpoint/2010/main" val="2163809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12DBC5-AAD0-1828-0C15-5FBC2C72A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341"/>
            <a:ext cx="12192000" cy="645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3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46425-A034-E569-E3F0-ABAC5A8D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Live Indexes (TTL)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12CD6-4C5B-CBD5-869D-C96F8A8EFF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Single field index</a:t>
            </a:r>
          </a:p>
          <a:p>
            <a:pPr lvl="1"/>
            <a:r>
              <a:rPr lang="en-US" dirty="0"/>
              <a:t>Only documents within the index will be deleted</a:t>
            </a:r>
          </a:p>
          <a:p>
            <a:r>
              <a:rPr lang="en-US" dirty="0"/>
              <a:t>Documents will expire and be deleted after a certain time threshold</a:t>
            </a:r>
          </a:p>
          <a:p>
            <a:pPr lvl="1"/>
            <a:r>
              <a:rPr lang="en-US" dirty="0"/>
              <a:t>either they can delete the documents after a set period of time or they can be deleted at a specific clock time</a:t>
            </a:r>
          </a:p>
          <a:p>
            <a:r>
              <a:rPr lang="en-US" dirty="0"/>
              <a:t>A background task runs every 60 seconds to monitor the index and will remove any documents that hit the threshold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FA5C65-AA40-9F8C-E747-FDC3AF6BC0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1927" y="1235567"/>
            <a:ext cx="5181600" cy="280771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1F2A86-4BAC-890E-EFC7-27FE3097E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927" y="4043282"/>
            <a:ext cx="5193128" cy="237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13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E007-B412-9B1F-DA2E-A1293897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9C6AA-AD79-3840-16AE-790A38D737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Modeling and Schema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4225538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84A3D4-704A-4AD1-CF1B-B5296FFEC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" y="0"/>
            <a:ext cx="121790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29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EE9C80-BF7B-EB9B-D888-B3E7AC153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9" y="0"/>
            <a:ext cx="12147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6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993821-CD32-DF8A-CBCF-A2BABAC67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0" y="0"/>
            <a:ext cx="12145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49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B32373-06E4-0499-61D6-AA589F642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4" y="0"/>
            <a:ext cx="12081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91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EDE6EA-5D70-3E5A-229A-AE21B1DFD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8" y="0"/>
            <a:ext cx="120636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23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C93ED-4063-9A61-9DA2-2B0B2A6CA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B6EFA-E7EA-79CB-E3F5-3EC53B0279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One – to – One</a:t>
            </a:r>
          </a:p>
          <a:p>
            <a:pPr lvl="1"/>
            <a:r>
              <a:rPr lang="en-US" dirty="0"/>
              <a:t>Documents can be contained at the same level of the document</a:t>
            </a:r>
          </a:p>
          <a:p>
            <a:r>
              <a:rPr lang="en-US" dirty="0"/>
              <a:t>One – to – Many </a:t>
            </a:r>
          </a:p>
          <a:p>
            <a:pPr lvl="1"/>
            <a:r>
              <a:rPr lang="en-US" dirty="0"/>
              <a:t>The documents containing the many relationship would need to be treated as an array. </a:t>
            </a:r>
          </a:p>
          <a:p>
            <a:r>
              <a:rPr lang="en-US" dirty="0"/>
              <a:t>Many – to – Many </a:t>
            </a:r>
          </a:p>
          <a:p>
            <a:pPr lvl="1"/>
            <a:r>
              <a:rPr lang="en-US" dirty="0"/>
              <a:t>Multiple embedded arrays (duplicates) for one side of the relationship.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EF856A-CC82-45E4-7280-FF660C16A8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207349"/>
            <a:ext cx="5181600" cy="2916085"/>
          </a:xfrm>
        </p:spPr>
      </p:pic>
    </p:spTree>
    <p:extLst>
      <p:ext uri="{BB962C8B-B14F-4D97-AF65-F5344CB8AC3E}">
        <p14:creationId xmlns:p14="http://schemas.microsoft.com/office/powerpoint/2010/main" val="4024132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E007-B412-9B1F-DA2E-A1293897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9C6AA-AD79-3840-16AE-790A38D737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Sharding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64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E007-B412-9B1F-DA2E-A1293897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9C6AA-AD79-3840-16AE-790A38D737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Inserts and Updates</a:t>
            </a:r>
          </a:p>
        </p:txBody>
      </p:sp>
    </p:spTree>
    <p:extLst>
      <p:ext uri="{BB962C8B-B14F-4D97-AF65-F5344CB8AC3E}">
        <p14:creationId xmlns:p14="http://schemas.microsoft.com/office/powerpoint/2010/main" val="2885450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9CAFE7-21E7-72AB-C15C-5BE3FC3C2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6" y="0"/>
            <a:ext cx="121008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57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33EF96-E922-144F-17F8-16B952DF5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4" y="0"/>
            <a:ext cx="120485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15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7458D-9656-1A37-87F5-09DA54DA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for a Good Shard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B6185-F9CD-3842-CBD5-7F392B3336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Cardinality</a:t>
            </a:r>
          </a:p>
          <a:p>
            <a:pPr lvl="1"/>
            <a:r>
              <a:rPr lang="en-US" dirty="0"/>
              <a:t>How well the shard key can be broken into smaller groups.</a:t>
            </a:r>
          </a:p>
          <a:p>
            <a:r>
              <a:rPr lang="en-US" dirty="0"/>
              <a:t>Write Distribution</a:t>
            </a:r>
          </a:p>
          <a:p>
            <a:pPr lvl="1"/>
            <a:r>
              <a:rPr lang="en-US" dirty="0"/>
              <a:t>Design to evenly distribute writes</a:t>
            </a:r>
          </a:p>
          <a:p>
            <a:r>
              <a:rPr lang="en-US" dirty="0"/>
              <a:t>Read Distribution</a:t>
            </a:r>
          </a:p>
          <a:p>
            <a:pPr lvl="1"/>
            <a:r>
              <a:rPr lang="en-US" dirty="0"/>
              <a:t>Design to evenly distribute reads</a:t>
            </a:r>
          </a:p>
          <a:p>
            <a:r>
              <a:rPr lang="en-US" dirty="0"/>
              <a:t>Read Targeting</a:t>
            </a:r>
          </a:p>
          <a:p>
            <a:pPr lvl="1"/>
            <a:r>
              <a:rPr lang="en-US" dirty="0"/>
              <a:t>Design your read to use a shard key that can target an individual shard</a:t>
            </a:r>
          </a:p>
          <a:p>
            <a:pPr lvl="1"/>
            <a:r>
              <a:rPr lang="en-US" dirty="0"/>
              <a:t>The shard key should avoid scatter/gather where all shards need to be queried in order to return a result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4B879-02AC-C5D5-BC39-36509E1C17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Read Locality</a:t>
            </a:r>
          </a:p>
          <a:p>
            <a:pPr lvl="1"/>
            <a:r>
              <a:rPr lang="en-US" dirty="0"/>
              <a:t>Balance read targeting against read locality in certain cases</a:t>
            </a:r>
          </a:p>
          <a:p>
            <a:pPr lvl="1"/>
            <a:r>
              <a:rPr lang="en-US" dirty="0"/>
              <a:t>Idea of a compound shard, larger shard with a sub-shard within the same chunk</a:t>
            </a:r>
          </a:p>
          <a:p>
            <a:r>
              <a:rPr lang="en-US" dirty="0"/>
              <a:t>Index Locality</a:t>
            </a:r>
          </a:p>
          <a:p>
            <a:pPr lvl="1"/>
            <a:r>
              <a:rPr lang="en-US" dirty="0"/>
              <a:t>This relates to how RAM needs to be considered with large data sets in terms of how it is indexed and how the index needs to be created in a way that the entire index will not be scanned, only the portion involved with the shards in question. </a:t>
            </a:r>
          </a:p>
          <a:p>
            <a:r>
              <a:rPr lang="en-US" dirty="0"/>
              <a:t>General considerations</a:t>
            </a:r>
          </a:p>
          <a:p>
            <a:pPr lvl="1"/>
            <a:r>
              <a:rPr lang="en-US" dirty="0"/>
              <a:t>The shard key needs to be used in the majority of your queries</a:t>
            </a:r>
          </a:p>
          <a:p>
            <a:pPr lvl="1"/>
            <a:r>
              <a:rPr lang="en-US" dirty="0"/>
              <a:t>The shard key needs to collate data you commonly query together</a:t>
            </a:r>
          </a:p>
        </p:txBody>
      </p:sp>
    </p:spTree>
    <p:extLst>
      <p:ext uri="{BB962C8B-B14F-4D97-AF65-F5344CB8AC3E}">
        <p14:creationId xmlns:p14="http://schemas.microsoft.com/office/powerpoint/2010/main" val="3521248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E007-B412-9B1F-DA2E-A1293897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9C6AA-AD79-3840-16AE-790A38D737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</p:spTree>
    <p:extLst>
      <p:ext uri="{BB962C8B-B14F-4D97-AF65-F5344CB8AC3E}">
        <p14:creationId xmlns:p14="http://schemas.microsoft.com/office/powerpoint/2010/main" val="1285298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ECD133-82A2-9425-CC08-3D0A4533F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2" y="0"/>
            <a:ext cx="12109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39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B6D082-EB77-3FD1-346B-F708CB041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4" y="0"/>
            <a:ext cx="120529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70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6BB808-60A1-A21A-E247-AB2DBCC50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9" y="0"/>
            <a:ext cx="12120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65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65B657-EBF7-E86B-93BB-228370685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1" y="0"/>
            <a:ext cx="12134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8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8DB7A-6533-7090-F3A4-6BBC9C05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MQL Create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673FD-D12B-EA24-0CAB-FEA30ACFF0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insertOne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 Insert one document into a collection.</a:t>
            </a:r>
          </a:p>
          <a:p>
            <a:r>
              <a:rPr lang="en-US" dirty="0" err="1"/>
              <a:t>insertMany</a:t>
            </a:r>
            <a:r>
              <a:rPr lang="en-US" dirty="0"/>
              <a:t>() </a:t>
            </a:r>
          </a:p>
          <a:p>
            <a:pPr lvl="1"/>
            <a:r>
              <a:rPr lang="en-US" dirty="0"/>
              <a:t>Insert an array of documents into a collection.</a:t>
            </a:r>
          </a:p>
          <a:p>
            <a:pPr lvl="1"/>
            <a:r>
              <a:rPr lang="en-US" dirty="0"/>
              <a:t>Mongo will attempt to write these documents in parallel increasing write speed over </a:t>
            </a:r>
            <a:r>
              <a:rPr lang="en-US" dirty="0" err="1"/>
              <a:t>insertOne</a:t>
            </a:r>
            <a:r>
              <a:rPr lang="en-US" dirty="0"/>
              <a:t>() for multiple documents. </a:t>
            </a:r>
          </a:p>
          <a:p>
            <a:r>
              <a:rPr lang="en-US" dirty="0" err="1"/>
              <a:t>writeConcern</a:t>
            </a:r>
            <a:endParaRPr lang="en-US" dirty="0"/>
          </a:p>
          <a:p>
            <a:pPr lvl="1"/>
            <a:r>
              <a:rPr lang="en-US" dirty="0"/>
              <a:t>Sets the level of acknowledgment requested from MongoDB for write operations.</a:t>
            </a:r>
          </a:p>
          <a:p>
            <a:r>
              <a:rPr lang="en-US" dirty="0"/>
              <a:t>Ordered</a:t>
            </a:r>
          </a:p>
          <a:p>
            <a:pPr lvl="1"/>
            <a:r>
              <a:rPr lang="en-US" dirty="0"/>
              <a:t> For </a:t>
            </a:r>
            <a:r>
              <a:rPr lang="en-US" dirty="0" err="1"/>
              <a:t>insertMany</a:t>
            </a:r>
            <a:r>
              <a:rPr lang="en-US" dirty="0"/>
              <a:t>() there is an additional option for controlling whether the documents are inserted in ordered or unordered fashion.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9FDD2B-AFD1-121F-2E96-44CB2EC9F3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2037071"/>
            <a:ext cx="5969254" cy="3773179"/>
          </a:xfrm>
        </p:spPr>
      </p:pic>
    </p:spTree>
    <p:extLst>
      <p:ext uri="{BB962C8B-B14F-4D97-AF65-F5344CB8AC3E}">
        <p14:creationId xmlns:p14="http://schemas.microsoft.com/office/powerpoint/2010/main" val="157632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08358-2E4B-FE94-8E57-BB195F8A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MQL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58F28-ECEB-7557-EC43-B7B09F0468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updateOne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 Update one document into a collection.</a:t>
            </a:r>
          </a:p>
          <a:p>
            <a:r>
              <a:rPr lang="en-US" dirty="0" err="1"/>
              <a:t>updateMany</a:t>
            </a:r>
            <a:r>
              <a:rPr lang="en-US" dirty="0"/>
              <a:t>() </a:t>
            </a:r>
          </a:p>
          <a:p>
            <a:pPr lvl="1"/>
            <a:r>
              <a:rPr lang="en-US" dirty="0"/>
              <a:t>Update an array of documents into a collection.</a:t>
            </a:r>
          </a:p>
          <a:p>
            <a:pPr lvl="1"/>
            <a:r>
              <a:rPr lang="en-US" dirty="0"/>
              <a:t>The filter option will update all documents matching the criteria.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bulk_write</a:t>
            </a:r>
            <a:r>
              <a:rPr lang="en-US" dirty="0"/>
              <a:t> method will allow you to create multiple </a:t>
            </a:r>
            <a:r>
              <a:rPr lang="en-US" dirty="0" err="1"/>
              <a:t>updateOne</a:t>
            </a:r>
            <a:r>
              <a:rPr lang="en-US" dirty="0"/>
              <a:t> statements without using the same filter for the many statement. </a:t>
            </a:r>
          </a:p>
          <a:p>
            <a:r>
              <a:rPr lang="en-US" dirty="0" err="1"/>
              <a:t>Upsert</a:t>
            </a:r>
            <a:endParaRPr lang="en-US" dirty="0"/>
          </a:p>
          <a:p>
            <a:pPr lvl="1"/>
            <a:r>
              <a:rPr lang="en-US" dirty="0"/>
              <a:t>Used when the document isn’t’ found in the collection to insert it as a new document.</a:t>
            </a:r>
          </a:p>
          <a:p>
            <a:pPr lvl="1"/>
            <a:endParaRPr lang="en-US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891E9CC8-60B4-A6F3-E4A1-98518FECF8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43479"/>
            <a:ext cx="5181600" cy="3315629"/>
          </a:xfrm>
        </p:spPr>
      </p:pic>
    </p:spTree>
    <p:extLst>
      <p:ext uri="{BB962C8B-B14F-4D97-AF65-F5344CB8AC3E}">
        <p14:creationId xmlns:p14="http://schemas.microsoft.com/office/powerpoint/2010/main" val="156013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D996-6DD5-467C-D550-5A3159FF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22D47-1206-350F-700E-8978557902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Bulk operations</a:t>
            </a:r>
          </a:p>
          <a:p>
            <a:pPr lvl="1"/>
            <a:r>
              <a:rPr lang="en-US" dirty="0"/>
              <a:t>Its generally more performant to limit the number of bulk transactions on the DB.</a:t>
            </a:r>
          </a:p>
          <a:p>
            <a:r>
              <a:rPr lang="en-US" dirty="0"/>
              <a:t>Write concern</a:t>
            </a:r>
          </a:p>
          <a:p>
            <a:pPr lvl="1"/>
            <a:r>
              <a:rPr lang="en-US" dirty="0"/>
              <a:t>Sets the durability during the write. We talked about eventual consistency on replica sets, but this sets the number of replica sets written on the initial write.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B7C85-E096-E7E9-CC0D-E2C13F738B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Ordering</a:t>
            </a:r>
          </a:p>
          <a:p>
            <a:pPr lvl="1"/>
            <a:r>
              <a:rPr lang="en-US" dirty="0"/>
              <a:t>The ordering of the write impacts performance. Essentially the data may need to be shuffled in order to write in the order specified.</a:t>
            </a:r>
          </a:p>
          <a:p>
            <a:r>
              <a:rPr lang="en-US" dirty="0"/>
              <a:t>Unordered writes</a:t>
            </a:r>
          </a:p>
          <a:p>
            <a:pPr lvl="1"/>
            <a:r>
              <a:rPr lang="en-US" dirty="0"/>
              <a:t>These are done in parallel which boosts write performance.</a:t>
            </a:r>
          </a:p>
        </p:txBody>
      </p:sp>
    </p:spTree>
    <p:extLst>
      <p:ext uri="{BB962C8B-B14F-4D97-AF65-F5344CB8AC3E}">
        <p14:creationId xmlns:p14="http://schemas.microsoft.com/office/powerpoint/2010/main" val="1792992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4C35-AA79-5FB8-42EA-4BF387A0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API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E3413-3AF5-8A22-2C7C-349C8B8A72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Allows you to combine different operations</a:t>
            </a:r>
          </a:p>
          <a:p>
            <a:pPr lvl="1"/>
            <a:r>
              <a:rPr lang="en-US" dirty="0"/>
              <a:t>Write, delete, update operations</a:t>
            </a:r>
          </a:p>
          <a:p>
            <a:r>
              <a:rPr lang="en-US" dirty="0"/>
              <a:t>By default uses ordered operations and the default write concern but these are configurable.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0B724C-9D0F-D30A-E571-E44F4BEE56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2322576"/>
            <a:ext cx="5984701" cy="2057241"/>
          </a:xfrm>
        </p:spPr>
      </p:pic>
    </p:spTree>
    <p:extLst>
      <p:ext uri="{BB962C8B-B14F-4D97-AF65-F5344CB8AC3E}">
        <p14:creationId xmlns:p14="http://schemas.microsoft.com/office/powerpoint/2010/main" val="1562637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8B64D04-54B2-C0A8-206B-50D6EBE59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9" y="0"/>
            <a:ext cx="12147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79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E007-B412-9B1F-DA2E-A1293897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9C6AA-AD79-3840-16AE-790A38D737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Deleting Data in MongoDB</a:t>
            </a:r>
          </a:p>
        </p:txBody>
      </p:sp>
    </p:spTree>
    <p:extLst>
      <p:ext uri="{BB962C8B-B14F-4D97-AF65-F5344CB8AC3E}">
        <p14:creationId xmlns:p14="http://schemas.microsoft.com/office/powerpoint/2010/main" val="2660523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F5CC8-EEB1-34CF-C3C0-67196BE53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528D0-9DA6-6C83-63CD-DC0CD6E85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11076432" cy="4566031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Delete all documents</a:t>
            </a:r>
          </a:p>
          <a:p>
            <a:pPr lvl="1"/>
            <a:r>
              <a:rPr lang="en-US" sz="3600" dirty="0"/>
              <a:t>Use </a:t>
            </a:r>
            <a:r>
              <a:rPr lang="en-US" sz="3600" dirty="0" err="1"/>
              <a:t>collection.drop</a:t>
            </a:r>
            <a:r>
              <a:rPr lang="en-US" sz="3600" dirty="0"/>
              <a:t>() which deletes the associated indexes</a:t>
            </a:r>
          </a:p>
          <a:p>
            <a:r>
              <a:rPr lang="en-US" sz="4000" dirty="0"/>
              <a:t>Delete individual or subset of documents</a:t>
            </a:r>
          </a:p>
          <a:p>
            <a:r>
              <a:rPr lang="en-US" sz="4000" dirty="0"/>
              <a:t>Age the data out using TTL indexes</a:t>
            </a:r>
          </a:p>
          <a:p>
            <a:pPr lvl="1"/>
            <a:r>
              <a:rPr lang="en-US" sz="3600" dirty="0"/>
              <a:t>Data becomes expired after a certain age.</a:t>
            </a:r>
          </a:p>
          <a:p>
            <a:r>
              <a:rPr lang="en-US" sz="4000" dirty="0"/>
              <a:t>Considerations</a:t>
            </a:r>
          </a:p>
          <a:p>
            <a:pPr lvl="1"/>
            <a:r>
              <a:rPr lang="en-US" sz="3600" dirty="0"/>
              <a:t>Vastly more performant to delete on the indexes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423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710</Words>
  <Application>Microsoft Office PowerPoint</Application>
  <PresentationFormat>Widescreen</PresentationFormat>
  <Paragraphs>88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Barlow-Light</vt:lpstr>
      <vt:lpstr>Barlow-Medium</vt:lpstr>
      <vt:lpstr>Calibri</vt:lpstr>
      <vt:lpstr>Calibri Light</vt:lpstr>
      <vt:lpstr>Office Theme</vt:lpstr>
      <vt:lpstr>Week 6</vt:lpstr>
      <vt:lpstr>Lesson 13</vt:lpstr>
      <vt:lpstr>MQL Create</vt:lpstr>
      <vt:lpstr>MQL Update</vt:lpstr>
      <vt:lpstr>Considerations</vt:lpstr>
      <vt:lpstr>Bulk API </vt:lpstr>
      <vt:lpstr>PowerPoint Presentation</vt:lpstr>
      <vt:lpstr>Lesson 14</vt:lpstr>
      <vt:lpstr>Deleting Documents</vt:lpstr>
      <vt:lpstr>PowerPoint Presentation</vt:lpstr>
      <vt:lpstr>Time to Live Indexes (TTL)</vt:lpstr>
      <vt:lpstr>Lesson 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Embedded Relationships</vt:lpstr>
      <vt:lpstr>Lesson 18</vt:lpstr>
      <vt:lpstr>PowerPoint Presentation</vt:lpstr>
      <vt:lpstr>PowerPoint Presentation</vt:lpstr>
      <vt:lpstr>Considerations for a Good Shard Key</vt:lpstr>
      <vt:lpstr>Lesson 19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</dc:title>
  <dc:creator>Jeremiah Lowhorn</dc:creator>
  <cp:lastModifiedBy>Jeremiah Lowhorn</cp:lastModifiedBy>
  <cp:revision>2</cp:revision>
  <dcterms:created xsi:type="dcterms:W3CDTF">2023-07-15T17:18:08Z</dcterms:created>
  <dcterms:modified xsi:type="dcterms:W3CDTF">2023-07-16T22:29:34Z</dcterms:modified>
</cp:coreProperties>
</file>