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34900-FB14-4425-973C-93E1B43F618E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EDCC-8190-46AA-866B-2B834F00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Embedding increases read performance. Instead of querying multiple collections or documents you can query a single document for related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1EDCC-8190-46AA-866B-2B834F000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1EDCC-8190-46AA-866B-2B834F000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AF5A-44AA-79B8-6C14-C99BE94B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2685-33EA-57E5-5A53-2EF6F916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D113-F916-C5EA-96E3-26A52D6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468-8D94-1F0E-3682-A9F2F9BB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B1B8-680B-AD99-F8F0-2BFCAE36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EA24-F48B-D642-A0DC-57B2CD11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B3DC9-6151-EB70-F67A-5D8720D1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F202-1C20-9CCB-A81A-B78A185F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E297-5CE0-7A20-E703-03CAA0E3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AF50-861F-7DD6-9CFB-1F4415CF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8BF61-6C68-5629-A44A-362366CBD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51740-A830-C3A9-5297-E3DC3FE2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C963-4844-4EC1-4EB1-36A3E051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0DB6-7561-93F9-1AA0-6A25F9AE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A840-6A20-FF4F-D568-2157E16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4C1-5066-75CC-CCC3-9F69212C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4F58-8F8A-43A6-63C0-443BFAC7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DEE0-AFBC-BF1A-13C3-6191CFB7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B029-801B-26AC-96FB-C080810D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C2CE-5B4B-B908-853F-9E95CE6A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C62-DD4F-B575-8E4A-7DA33AE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1FF0-FE15-E90D-FD26-BDFCBAD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494-C565-B0D4-F622-12F3215F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A6A8-22E1-B847-CB47-71CD15B2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B71C-3A14-02E5-5FCF-2B925205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0478-7801-6A86-08C0-3838D09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EF50-BAE0-3837-0B0A-79B4C3D57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17C7E-606E-9751-99F2-AC0BCA23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58E1-7449-121E-859A-B92EA9B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CEC55-D283-1FC2-8D44-60E5654C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7C13-BC13-8515-AA61-7A957A5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93E9-D502-6C29-6150-559E77E4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CD2B-F433-4E99-BDEC-56939CAA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D52-642F-2232-9F56-29A39C445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4969A-DA01-9066-0E4B-DDF54454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0AD9E-B5BF-A99C-E349-9FAEAFCAA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8EA36-9F2F-497E-F86F-9786A0E0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10A9A-D118-469C-9649-32B6A96E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9510B-9C01-5BE1-3961-62B9D0CD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5B5C-0D2C-DC8A-C7E3-67DE98ED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D1B4-3464-73A0-621D-0E1BF8FC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0769E-E64D-19EC-9530-DBF3B0EA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D0D06-B4F4-17F9-D1BF-743FA3AF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E0A2C-5EA0-B2E6-F40F-02DF57BA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EF4F3-2C97-A613-4FE4-8D6D720F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54F6-42B6-FC6C-0AF4-104520DA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0E38-0D1A-E837-C553-B4D2D0B8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92AD-0FC8-26F1-A31B-BCC82964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EF73E-04C6-CD65-AB8A-D751A50D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7C0F8-F721-B314-BEF2-3F371B8C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2C3A-9E95-5AB5-EA97-2DECAE0F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A3313-7766-075B-6C4E-306B2CDE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BF37-D7D5-824F-F592-912A6F09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5CED8-EE83-C590-453E-96311B49F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A0942-45CD-6464-21DD-BB7DC6C2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1CCB-93ED-00AE-D24F-52F9536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14F1-CC27-2219-EDCA-444985C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8FF0-EEC8-D92F-5D28-E3DC1DFD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F7DD4-9772-0EE5-55D6-A0CF12B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1A4F-F9D6-63BD-0248-ADEBE5D4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AC5A-2943-65DE-91F5-4CE32D925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B4F6-14EB-42BC-BAED-6DD455F1A15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51A0-B78E-2F6B-63A7-0FDE264A2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2AE8-61DB-4C05-621B-D8CD15EEB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BA37-AC34-0585-2879-B7FB512E2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6582F-DD6E-099A-FD28-1E6A474BD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in Non-Relational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216380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B276-7282-A9A9-D36C-4F0A6683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B08AB-AD7D-B82F-F984-BF223B57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23988"/>
            <a:ext cx="5157787" cy="823912"/>
          </a:xfrm>
        </p:spPr>
        <p:txBody>
          <a:bodyPr/>
          <a:lstStyle/>
          <a:p>
            <a:r>
              <a:rPr lang="en-US" dirty="0"/>
              <a:t>Array Element Matching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487D9-3F0E-A121-D12E-521F66D5B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297" y="2247898"/>
            <a:ext cx="4946389" cy="394176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3F8A7C-65E7-C793-E7A6-7FA372436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1423988"/>
            <a:ext cx="5183188" cy="823912"/>
          </a:xfrm>
        </p:spPr>
        <p:txBody>
          <a:bodyPr/>
          <a:lstStyle/>
          <a:p>
            <a:r>
              <a:rPr lang="en-US" dirty="0"/>
              <a:t>Between Two Dates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A249D9-7953-5478-BEEB-C54A404AC9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00811" y="2247898"/>
            <a:ext cx="6282370" cy="3571877"/>
          </a:xfrm>
        </p:spPr>
      </p:pic>
    </p:spTree>
    <p:extLst>
      <p:ext uri="{BB962C8B-B14F-4D97-AF65-F5344CB8AC3E}">
        <p14:creationId xmlns:p14="http://schemas.microsoft.com/office/powerpoint/2010/main" val="40964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F222B-24E5-6C43-A1BB-12D63024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8" y="913570"/>
            <a:ext cx="10555173" cy="59444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B4CD70-5B29-68E9-5F7C-4596D56BE7C1}"/>
              </a:ext>
            </a:extLst>
          </p:cNvPr>
          <p:cNvSpPr txBox="1">
            <a:spLocks/>
          </p:cNvSpPr>
          <p:nvPr/>
        </p:nvSpPr>
        <p:spPr>
          <a:xfrm>
            <a:off x="838200" y="2507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1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1A7262-9D4C-F697-E1BD-66A6FA2D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E9B41-BED8-3C0C-B1C7-D4C48916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28"/>
            <a:ext cx="12191999" cy="68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6F91E-FF9D-3C94-1507-D59FCFC7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2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2FA7B-4305-68FA-D69C-DDA162A1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4D0DE-77DC-8362-E31F-25EB918E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Querying Complex Data</a:t>
            </a:r>
          </a:p>
        </p:txBody>
      </p:sp>
    </p:spTree>
    <p:extLst>
      <p:ext uri="{BB962C8B-B14F-4D97-AF65-F5344CB8AC3E}">
        <p14:creationId xmlns:p14="http://schemas.microsoft.com/office/powerpoint/2010/main" val="379004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19EB5-8F06-5F54-1D3A-E8879B76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0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87BEF-8ED9-459F-5DEB-9A746B6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89" y="0"/>
            <a:ext cx="12192000" cy="69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Mongo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88545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16BDC-B02E-0F3B-8C7F-357785EA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3370"/>
            <a:ext cx="9920965" cy="65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9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Querying Data With Operators</a:t>
            </a:r>
          </a:p>
        </p:txBody>
      </p:sp>
    </p:spTree>
    <p:extLst>
      <p:ext uri="{BB962C8B-B14F-4D97-AF65-F5344CB8AC3E}">
        <p14:creationId xmlns:p14="http://schemas.microsoft.com/office/powerpoint/2010/main" val="195247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08A-700F-BB3F-D7C5-02DDFC4E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$and/$or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EB1037-BB26-FCAA-27BB-072FB1164E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1640" y="1825625"/>
            <a:ext cx="4934719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2B3EA7-D96D-0215-2811-785496741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77129"/>
            <a:ext cx="5181600" cy="4048329"/>
          </a:xfrm>
        </p:spPr>
      </p:pic>
    </p:spTree>
    <p:extLst>
      <p:ext uri="{BB962C8B-B14F-4D97-AF65-F5344CB8AC3E}">
        <p14:creationId xmlns:p14="http://schemas.microsoft.com/office/powerpoint/2010/main" val="127902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D299-4E92-C197-8726-4779A2A4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7719-E8E3-78CE-C575-B8EAB51B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/>
              <a:t>$expr operator allows the use of aggregation expressions in MQL { $expr: { &lt;expression&gt; } }</a:t>
            </a:r>
          </a:p>
          <a:p>
            <a:pPr algn="l"/>
            <a:r>
              <a:rPr lang="en-US" sz="2600" dirty="0"/>
              <a:t>Expressions consist of field paths, literals, system variables, expression objects, and expression operators. These can be nested.</a:t>
            </a:r>
          </a:p>
          <a:p>
            <a:pPr algn="l"/>
            <a:r>
              <a:rPr lang="en-US" sz="2600" dirty="0"/>
              <a:t>The $expr operator was introduced to allow MQL to take advantages of the wider range of query functionality built into the Aggregation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E1D78-0DA2-BFEF-BC08-4906B07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Field paths are strings where the field name is prefixed by a dollar sign ($).</a:t>
            </a:r>
          </a:p>
          <a:p>
            <a:pPr lvl="1"/>
            <a:r>
              <a:rPr lang="en-US" dirty="0"/>
              <a:t>Useful for lookup embedded document fields</a:t>
            </a:r>
          </a:p>
          <a:p>
            <a:r>
              <a:rPr lang="en-US" dirty="0"/>
              <a:t>System variables, useful helpers such as NOW, ROOT, CLUSTER_TIME, etc.</a:t>
            </a:r>
          </a:p>
          <a:p>
            <a:pPr lvl="1"/>
            <a:r>
              <a:rPr lang="en-US" dirty="0"/>
              <a:t>"$$&lt;variable&gt;.&lt;field&gt;“</a:t>
            </a:r>
          </a:p>
          <a:p>
            <a:r>
              <a:rPr lang="en-US" dirty="0"/>
              <a:t>Literals can be of any type, they are used for values that you do not want parsed but rather interpreted as it is.</a:t>
            </a:r>
          </a:p>
          <a:p>
            <a:pPr lvl="1"/>
            <a:r>
              <a:rPr lang="en-US" dirty="0"/>
              <a:t>{ $literal: { $add: [ 2, 3 ] } }</a:t>
            </a:r>
          </a:p>
          <a:p>
            <a:r>
              <a:rPr lang="en-US" dirty="0"/>
              <a:t>Like functions and take arguments, typically these are an array of arguments:</a:t>
            </a:r>
          </a:p>
          <a:p>
            <a:pPr lvl="1"/>
            <a:r>
              <a:rPr lang="en-US" dirty="0"/>
              <a:t>{ &lt;operator&gt;: [ &lt;argument1&gt;, &lt;argument2&gt; ... ] }</a:t>
            </a:r>
          </a:p>
        </p:txBody>
      </p:sp>
    </p:spTree>
    <p:extLst>
      <p:ext uri="{BB962C8B-B14F-4D97-AF65-F5344CB8AC3E}">
        <p14:creationId xmlns:p14="http://schemas.microsoft.com/office/powerpoint/2010/main" val="85748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8C022-316C-8B25-9D5B-2694BEB6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952"/>
            <a:ext cx="12192000" cy="69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5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A171E-0DCF-303F-DAB5-9581C0F9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065"/>
            <a:ext cx="12191999" cy="69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6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93CC1-6BF1-2B31-174D-BA2D95CB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0"/>
            <a:ext cx="12125325" cy="68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8446E-ECC7-59EC-CE09-623A0D26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7"/>
            <a:ext cx="12192000" cy="68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5ADFE-E65A-1F7D-EECF-817BC3BC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" y="0"/>
            <a:ext cx="12035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4FE0D-0E01-9BA7-2FCD-9657B99A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" y="0"/>
            <a:ext cx="12081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DB7A-6533-7090-F3A4-6BBC9C0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73FD-D12B-EA24-0CAB-FEA30ACFF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 Query Language</a:t>
            </a:r>
          </a:p>
          <a:p>
            <a:pPr lvl="1"/>
            <a:r>
              <a:rPr lang="en-US" dirty="0"/>
              <a:t>Imperative language designed to query documents</a:t>
            </a:r>
          </a:p>
          <a:p>
            <a:pPr lvl="1"/>
            <a:r>
              <a:rPr lang="en-US" dirty="0"/>
              <a:t>Use to query SINGLE collections</a:t>
            </a:r>
          </a:p>
          <a:p>
            <a:r>
              <a:rPr lang="en-US" dirty="0"/>
              <a:t>MongoDB Aggregation Framework</a:t>
            </a:r>
          </a:p>
          <a:p>
            <a:pPr lvl="1"/>
            <a:r>
              <a:rPr lang="en-US" dirty="0"/>
              <a:t>Designed for aggregations</a:t>
            </a:r>
          </a:p>
          <a:p>
            <a:pPr lvl="1"/>
            <a:r>
              <a:rPr lang="en-US" dirty="0"/>
              <a:t>Complex operations broken into stages which can help isolate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18E0F-A629-C1C3-1144-81ECECC5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980949"/>
          </a:xfrm>
        </p:spPr>
        <p:txBody>
          <a:bodyPr>
            <a:normAutofit/>
          </a:bodyPr>
          <a:lstStyle/>
          <a:p>
            <a:r>
              <a:rPr lang="en-US" dirty="0"/>
              <a:t>Can be hard for SQL folks to learn and adapt to</a:t>
            </a:r>
          </a:p>
          <a:p>
            <a:endParaRPr lang="en-US" dirty="0"/>
          </a:p>
        </p:txBody>
      </p:sp>
      <p:pic>
        <p:nvPicPr>
          <p:cNvPr id="1028" name="Picture 4" descr="MongoDB vs SQL: Day 14 - Queries | MongoDB">
            <a:extLst>
              <a:ext uri="{FF2B5EF4-FFF2-40B4-BE49-F238E27FC236}">
                <a16:creationId xmlns:a16="http://schemas.microsoft.com/office/drawing/2014/main" id="{500F8C0F-E826-016C-71D7-38E6B299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64" y="2675300"/>
            <a:ext cx="6129753" cy="31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2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Mongo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3994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3BA26-FBE5-79C8-E8AC-1365156A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018"/>
            <a:ext cx="12192000" cy="69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3296A1-F944-5487-2032-CDB0D6B9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MQL Find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D14D87-1A7C-4DA7-4B34-3656B3C332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the SQL WHERE condition</a:t>
            </a:r>
          </a:p>
          <a:p>
            <a:r>
              <a:rPr lang="en-US" dirty="0"/>
              <a:t>Returns all fields in the document(s)</a:t>
            </a:r>
          </a:p>
          <a:p>
            <a:pPr lvl="1"/>
            <a:r>
              <a:rPr lang="en-US" dirty="0"/>
              <a:t>Does not perform a  PROJECT (SELECT in SQL)</a:t>
            </a:r>
          </a:p>
          <a:p>
            <a:r>
              <a:rPr lang="en-US" dirty="0"/>
              <a:t>In the query filter document you can also use query operators to specify specific conditions like defining a range or exact match for the value(s) you want to limit your query to return.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574EB-7829-1A8E-6BCE-1BF037747F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1E2B"/>
                </a:solidFill>
              </a:rPr>
              <a:t>db.&lt;collection&gt;.find({ &lt;field1&gt;: { &lt;operator1&gt;: &lt;value1&gt; }, ... });</a:t>
            </a:r>
          </a:p>
          <a:p>
            <a:pPr marL="0" indent="0">
              <a:buNone/>
            </a:pPr>
            <a:endParaRPr lang="en-US" sz="1800" dirty="0">
              <a:solidFill>
                <a:srgbClr val="001E2B"/>
              </a:solidFill>
              <a:latin typeface="LexendDeca-Regular"/>
            </a:endParaRPr>
          </a:p>
          <a:p>
            <a:pPr marL="0" indent="0">
              <a:buNone/>
            </a:pPr>
            <a:r>
              <a:rPr lang="en-US" dirty="0" err="1"/>
              <a:t>db.student.find</a:t>
            </a:r>
            <a:r>
              <a:rPr lang="en-US" dirty="0"/>
              <a:t>({ age : { $</a:t>
            </a:r>
            <a:r>
              <a:rPr lang="en-US" dirty="0" err="1"/>
              <a:t>gt</a:t>
            </a:r>
            <a:r>
              <a:rPr lang="en-US" dirty="0"/>
              <a:t> :  30, $</a:t>
            </a:r>
            <a:r>
              <a:rPr lang="en-US" dirty="0" err="1"/>
              <a:t>lt</a:t>
            </a:r>
            <a:r>
              <a:rPr lang="en-US" dirty="0"/>
              <a:t> : 60}});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db.students.find</a:t>
            </a:r>
            <a:r>
              <a:rPr lang="en-US" dirty="0"/>
              <a:t>({$and:[{u1:{$gt:30}},{u1:{$lt:60}}]});</a:t>
            </a:r>
          </a:p>
        </p:txBody>
      </p:sp>
    </p:spTree>
    <p:extLst>
      <p:ext uri="{BB962C8B-B14F-4D97-AF65-F5344CB8AC3E}">
        <p14:creationId xmlns:p14="http://schemas.microsoft.com/office/powerpoint/2010/main" val="335164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412</Words>
  <Application>Microsoft Office PowerPoint</Application>
  <PresentationFormat>Widescreen</PresentationFormat>
  <Paragraphs>48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LexendDeca-Regular</vt:lpstr>
      <vt:lpstr>Office Theme</vt:lpstr>
      <vt:lpstr>Week 7</vt:lpstr>
      <vt:lpstr>Lesson 9</vt:lpstr>
      <vt:lpstr>PowerPoint Presentation</vt:lpstr>
      <vt:lpstr>PowerPoint Presentation</vt:lpstr>
      <vt:lpstr>PowerPoint Presentation</vt:lpstr>
      <vt:lpstr>MQL</vt:lpstr>
      <vt:lpstr>Lesson 10</vt:lpstr>
      <vt:lpstr>PowerPoint Presentation</vt:lpstr>
      <vt:lpstr>MQL Find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11</vt:lpstr>
      <vt:lpstr>PowerPoint Presentation</vt:lpstr>
      <vt:lpstr>PowerPoint Presentation</vt:lpstr>
      <vt:lpstr>PowerPoint Presentation</vt:lpstr>
      <vt:lpstr>Lesson 12</vt:lpstr>
      <vt:lpstr>$and/$or</vt:lpstr>
      <vt:lpstr>Aggregation Expressions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Jeremiah Lowhorn</dc:creator>
  <cp:lastModifiedBy>Jeremiah Lowhorn</cp:lastModifiedBy>
  <cp:revision>5</cp:revision>
  <dcterms:created xsi:type="dcterms:W3CDTF">2023-07-15T17:18:08Z</dcterms:created>
  <dcterms:modified xsi:type="dcterms:W3CDTF">2023-07-23T20:28:02Z</dcterms:modified>
</cp:coreProperties>
</file>