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9" r:id="rId4"/>
    <p:sldId id="258" r:id="rId5"/>
    <p:sldId id="260" r:id="rId6"/>
    <p:sldId id="261"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62" r:id="rId20"/>
    <p:sldId id="263" r:id="rId21"/>
    <p:sldId id="264" r:id="rId22"/>
    <p:sldId id="265"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36" autoAdjust="0"/>
  </p:normalViewPr>
  <p:slideViewPr>
    <p:cSldViewPr snapToGrid="0">
      <p:cViewPr>
        <p:scale>
          <a:sx n="102" d="100"/>
          <a:sy n="102" d="100"/>
        </p:scale>
        <p:origin x="918"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F34900-FB14-4425-973C-93E1B43F618E}" type="datetimeFigureOut">
              <a:rPr lang="en-US" smtClean="0"/>
              <a:t>7/29/2023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31EDCC-8190-46AA-866B-2B834F000CB2}" type="slidenum">
              <a:rPr lang="en-US" smtClean="0"/>
              <a:t>‹#›</a:t>
            </a:fld>
            <a:endParaRPr lang="en-US"/>
          </a:p>
        </p:txBody>
      </p:sp>
    </p:spTree>
    <p:extLst>
      <p:ext uri="{BB962C8B-B14F-4D97-AF65-F5344CB8AC3E}">
        <p14:creationId xmlns:p14="http://schemas.microsoft.com/office/powerpoint/2010/main" val="3365455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Stages: It is broken into stages, these sequentially perform an operation or set of operations within a pipeline of stages.</a:t>
            </a:r>
          </a:p>
          <a:p>
            <a:r>
              <a:rPr lang="en-US" dirty="0"/>
              <a:t>Expressions: Cover a large toolkit of operators, functions and algorithms that can be used within the stages.</a:t>
            </a:r>
          </a:p>
          <a:p>
            <a:r>
              <a:rPr lang="en-US" dirty="0"/>
              <a:t>Easy to debug: The complex pipelines of many stages are easier to debug as the problem can typically be </a:t>
            </a:r>
            <a:r>
              <a:rPr lang="en-US" dirty="0" err="1"/>
              <a:t>localised</a:t>
            </a:r>
            <a:r>
              <a:rPr lang="en-US" dirty="0"/>
              <a:t> to a single stage rather than needing to debug the  entire pipeline. This is unlike aggregations in relational databases.</a:t>
            </a:r>
          </a:p>
          <a:p>
            <a:r>
              <a:rPr lang="en-US" dirty="0"/>
              <a:t>In terms of input to the aggregation pipeline, a single collection is used however the documents in this collection are copied and are not modified. The pipeline holds a copy of the documents and any modifications made to them as they move through the various stages of the pipeline.</a:t>
            </a:r>
          </a:p>
          <a:p>
            <a:r>
              <a:rPr lang="en-US" dirty="0"/>
              <a:t>Outputs: Outputs from an aggregation pipeline can be saved to a collection or they can be made available to an application as a cursor (using a MongoDB Driver).</a:t>
            </a:r>
          </a:p>
          <a:p>
            <a:r>
              <a:rPr lang="en-US" dirty="0"/>
              <a:t>Driver support: All of the MongoDB Drivers support the Aggregation Framework.</a:t>
            </a:r>
          </a:p>
        </p:txBody>
      </p:sp>
      <p:sp>
        <p:nvSpPr>
          <p:cNvPr id="4" name="Slide Number Placeholder 3"/>
          <p:cNvSpPr>
            <a:spLocks noGrp="1"/>
          </p:cNvSpPr>
          <p:nvPr>
            <p:ph type="sldNum" sz="quarter" idx="5"/>
          </p:nvPr>
        </p:nvSpPr>
        <p:spPr/>
        <p:txBody>
          <a:bodyPr/>
          <a:lstStyle/>
          <a:p>
            <a:fld id="{6231EDCC-8190-46AA-866B-2B834F000CB2}" type="slidenum">
              <a:rPr lang="en-US" smtClean="0"/>
              <a:t>4</a:t>
            </a:fld>
            <a:endParaRPr lang="en-US"/>
          </a:p>
        </p:txBody>
      </p:sp>
    </p:spTree>
    <p:extLst>
      <p:ext uri="{BB962C8B-B14F-4D97-AF65-F5344CB8AC3E}">
        <p14:creationId xmlns:p14="http://schemas.microsoft.com/office/powerpoint/2010/main" val="1220338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Firstly, $facet allows multiple aggregation pipelines to be processed within this stage on the same set of input documents.</a:t>
            </a:r>
          </a:p>
          <a:p>
            <a:r>
              <a:rPr lang="en-US" dirty="0"/>
              <a:t>Next, $</a:t>
            </a:r>
            <a:r>
              <a:rPr lang="en-US" dirty="0" err="1"/>
              <a:t>geoNear</a:t>
            </a:r>
            <a:r>
              <a:rPr lang="en-US" dirty="0"/>
              <a:t> essentially provides $match, $sort, and $limit for geospatial data. This stage returns ordered stream of documents based on the proximity to a</a:t>
            </a:r>
          </a:p>
          <a:p>
            <a:r>
              <a:rPr lang="en-US" dirty="0"/>
              <a:t>geospatial point.</a:t>
            </a:r>
          </a:p>
          <a:p>
            <a:r>
              <a:rPr lang="en-US" dirty="0"/>
              <a:t>Thirdly, $</a:t>
            </a:r>
            <a:r>
              <a:rPr lang="en-US" dirty="0" err="1"/>
              <a:t>graphLookup</a:t>
            </a:r>
            <a:r>
              <a:rPr lang="en-US" dirty="0"/>
              <a:t> performs a recursive search on a collection.</a:t>
            </a:r>
          </a:p>
          <a:p>
            <a:r>
              <a:rPr lang="en-US" dirty="0"/>
              <a:t>The $lookup stage provides essentially a left outer join to another collection in the same database. This allows for those documents to “filter” into the “joined” collection for processing.</a:t>
            </a:r>
          </a:p>
          <a:p>
            <a:r>
              <a:rPr lang="en-US" dirty="0"/>
              <a:t>Fifthly, $merge is a related but separate stage to $out. The $merge stage adds the ability to output data to collections without overwriting them completely, it can update or replace documents based on options supplied to the stage. Additionally, this stage unlike $out can write to sharded collections.</a:t>
            </a:r>
          </a:p>
          <a:p>
            <a:r>
              <a:rPr lang="en-US" dirty="0"/>
              <a:t>$group is a really useful and important stage, it buckets each document into groups identified by a specific identifier expression. Each group has one document associated with it. It can apply accumulator expression(s) as part of this process. The</a:t>
            </a:r>
          </a:p>
          <a:p>
            <a:r>
              <a:rPr lang="en-US" dirty="0"/>
              <a:t>output document for each group will have the identifier expression and any specified accumulated fields.</a:t>
            </a:r>
          </a:p>
          <a:p>
            <a:r>
              <a:rPr lang="en-US" dirty="0"/>
              <a:t>The next stage we will look at is $</a:t>
            </a:r>
            <a:r>
              <a:rPr lang="en-US" dirty="0" err="1"/>
              <a:t>unionWith</a:t>
            </a:r>
            <a:r>
              <a:rPr lang="en-US" dirty="0"/>
              <a:t>, which will union two collections from two pipelines into a single result set.</a:t>
            </a:r>
          </a:p>
          <a:p>
            <a:r>
              <a:rPr lang="en-US" dirty="0"/>
              <a:t>The eight stage, $</a:t>
            </a:r>
            <a:r>
              <a:rPr lang="en-US" dirty="0" err="1"/>
              <a:t>addFields</a:t>
            </a:r>
            <a:r>
              <a:rPr lang="en-US" dirty="0"/>
              <a:t> allows for a field to be added to the document as it passes through this stage. The output document will contain the original fields and any ‘added’ fields from this stage. $set is an alias for $</a:t>
            </a:r>
            <a:r>
              <a:rPr lang="en-US" dirty="0" err="1"/>
              <a:t>addFields</a:t>
            </a:r>
            <a:endParaRPr lang="en-US" dirty="0"/>
          </a:p>
          <a:p>
            <a:r>
              <a:rPr lang="en-US" dirty="0"/>
              <a:t>The last stage, we’ll highlight is the $unwind stage which allows an array field to be broken apart. Each element within the array will be made into a separate document.</a:t>
            </a:r>
          </a:p>
        </p:txBody>
      </p:sp>
      <p:sp>
        <p:nvSpPr>
          <p:cNvPr id="4" name="Slide Number Placeholder 3"/>
          <p:cNvSpPr>
            <a:spLocks noGrp="1"/>
          </p:cNvSpPr>
          <p:nvPr>
            <p:ph type="sldNum" sz="quarter" idx="5"/>
          </p:nvPr>
        </p:nvSpPr>
        <p:spPr/>
        <p:txBody>
          <a:bodyPr/>
          <a:lstStyle/>
          <a:p>
            <a:fld id="{6231EDCC-8190-46AA-866B-2B834F000CB2}" type="slidenum">
              <a:rPr lang="en-US" smtClean="0"/>
              <a:t>6</a:t>
            </a:fld>
            <a:endParaRPr lang="en-US"/>
          </a:p>
        </p:txBody>
      </p:sp>
    </p:spTree>
    <p:extLst>
      <p:ext uri="{BB962C8B-B14F-4D97-AF65-F5344CB8AC3E}">
        <p14:creationId xmlns:p14="http://schemas.microsoft.com/office/powerpoint/2010/main" val="3139787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31EDCC-8190-46AA-866B-2B834F000CB2}" type="slidenum">
              <a:rPr lang="en-US" smtClean="0"/>
              <a:t>8</a:t>
            </a:fld>
            <a:endParaRPr lang="en-US"/>
          </a:p>
        </p:txBody>
      </p:sp>
    </p:spTree>
    <p:extLst>
      <p:ext uri="{BB962C8B-B14F-4D97-AF65-F5344CB8AC3E}">
        <p14:creationId xmlns:p14="http://schemas.microsoft.com/office/powerpoint/2010/main" val="3365933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3.6 also added a logical global clock that enabled synchronization across clusters and shards. </a:t>
            </a:r>
          </a:p>
        </p:txBody>
      </p:sp>
      <p:sp>
        <p:nvSpPr>
          <p:cNvPr id="4" name="Slide Number Placeholder 3"/>
          <p:cNvSpPr>
            <a:spLocks noGrp="1"/>
          </p:cNvSpPr>
          <p:nvPr>
            <p:ph type="sldNum" sz="quarter" idx="5"/>
          </p:nvPr>
        </p:nvSpPr>
        <p:spPr/>
        <p:txBody>
          <a:bodyPr/>
          <a:lstStyle/>
          <a:p>
            <a:fld id="{6231EDCC-8190-46AA-866B-2B834F000CB2}" type="slidenum">
              <a:rPr lang="en-US" smtClean="0"/>
              <a:t>26</a:t>
            </a:fld>
            <a:endParaRPr lang="en-US"/>
          </a:p>
        </p:txBody>
      </p:sp>
    </p:spTree>
    <p:extLst>
      <p:ext uri="{BB962C8B-B14F-4D97-AF65-F5344CB8AC3E}">
        <p14:creationId xmlns:p14="http://schemas.microsoft.com/office/powerpoint/2010/main" val="894291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EAF5A-44AA-79B8-6C14-C99BE94B31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E02685-33EA-57E5-5A53-2EF6F91683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4DD113-F916-C5EA-96E3-26A52D679152}"/>
              </a:ext>
            </a:extLst>
          </p:cNvPr>
          <p:cNvSpPr>
            <a:spLocks noGrp="1"/>
          </p:cNvSpPr>
          <p:nvPr>
            <p:ph type="dt" sz="half" idx="10"/>
          </p:nvPr>
        </p:nvSpPr>
        <p:spPr/>
        <p:txBody>
          <a:bodyPr/>
          <a:lstStyle/>
          <a:p>
            <a:fld id="{CF91B4F6-14EB-42BC-BAED-6DD455F1A156}" type="datetimeFigureOut">
              <a:rPr lang="en-US" smtClean="0"/>
              <a:t>7/29/2023</a:t>
            </a:fld>
            <a:endParaRPr lang="en-US"/>
          </a:p>
        </p:txBody>
      </p:sp>
      <p:sp>
        <p:nvSpPr>
          <p:cNvPr id="5" name="Footer Placeholder 4">
            <a:extLst>
              <a:ext uri="{FF2B5EF4-FFF2-40B4-BE49-F238E27FC236}">
                <a16:creationId xmlns:a16="http://schemas.microsoft.com/office/drawing/2014/main" id="{DA69F468-8D94-1F0E-3682-A9F2F9BB1F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9FB1B8-680B-AD99-F8F0-2BFCAE363316}"/>
              </a:ext>
            </a:extLst>
          </p:cNvPr>
          <p:cNvSpPr>
            <a:spLocks noGrp="1"/>
          </p:cNvSpPr>
          <p:nvPr>
            <p:ph type="sldNum" sz="quarter" idx="12"/>
          </p:nvPr>
        </p:nvSpPr>
        <p:spPr/>
        <p:txBody>
          <a:bodyPr/>
          <a:lstStyle/>
          <a:p>
            <a:fld id="{30913677-82A3-4795-B62C-C9FC7CBC7815}" type="slidenum">
              <a:rPr lang="en-US" smtClean="0"/>
              <a:t>‹#›</a:t>
            </a:fld>
            <a:endParaRPr lang="en-US"/>
          </a:p>
        </p:txBody>
      </p:sp>
    </p:spTree>
    <p:extLst>
      <p:ext uri="{BB962C8B-B14F-4D97-AF65-F5344CB8AC3E}">
        <p14:creationId xmlns:p14="http://schemas.microsoft.com/office/powerpoint/2010/main" val="1997529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EEA24-F48B-D642-A0DC-57B2CD112F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9B3DC9-6151-EB70-F67A-5D8720D1D2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00F202-1C20-9CCB-A81A-B78A185F4153}"/>
              </a:ext>
            </a:extLst>
          </p:cNvPr>
          <p:cNvSpPr>
            <a:spLocks noGrp="1"/>
          </p:cNvSpPr>
          <p:nvPr>
            <p:ph type="dt" sz="half" idx="10"/>
          </p:nvPr>
        </p:nvSpPr>
        <p:spPr/>
        <p:txBody>
          <a:bodyPr/>
          <a:lstStyle/>
          <a:p>
            <a:fld id="{CF91B4F6-14EB-42BC-BAED-6DD455F1A156}" type="datetimeFigureOut">
              <a:rPr lang="en-US" smtClean="0"/>
              <a:t>7/29/2023</a:t>
            </a:fld>
            <a:endParaRPr lang="en-US"/>
          </a:p>
        </p:txBody>
      </p:sp>
      <p:sp>
        <p:nvSpPr>
          <p:cNvPr id="5" name="Footer Placeholder 4">
            <a:extLst>
              <a:ext uri="{FF2B5EF4-FFF2-40B4-BE49-F238E27FC236}">
                <a16:creationId xmlns:a16="http://schemas.microsoft.com/office/drawing/2014/main" id="{8DA5E297-5CE0-7A20-E703-03CAA0E392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63AF50-861F-7DD6-9CFB-1F4415CF35B8}"/>
              </a:ext>
            </a:extLst>
          </p:cNvPr>
          <p:cNvSpPr>
            <a:spLocks noGrp="1"/>
          </p:cNvSpPr>
          <p:nvPr>
            <p:ph type="sldNum" sz="quarter" idx="12"/>
          </p:nvPr>
        </p:nvSpPr>
        <p:spPr/>
        <p:txBody>
          <a:bodyPr/>
          <a:lstStyle/>
          <a:p>
            <a:fld id="{30913677-82A3-4795-B62C-C9FC7CBC7815}" type="slidenum">
              <a:rPr lang="en-US" smtClean="0"/>
              <a:t>‹#›</a:t>
            </a:fld>
            <a:endParaRPr lang="en-US"/>
          </a:p>
        </p:txBody>
      </p:sp>
    </p:spTree>
    <p:extLst>
      <p:ext uri="{BB962C8B-B14F-4D97-AF65-F5344CB8AC3E}">
        <p14:creationId xmlns:p14="http://schemas.microsoft.com/office/powerpoint/2010/main" val="3283424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28BF61-6C68-5629-A44A-362366CBD9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251740-A830-C3A9-5297-E3DC3FE2B0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76C963-4844-4EC1-4EB1-36A3E051A34B}"/>
              </a:ext>
            </a:extLst>
          </p:cNvPr>
          <p:cNvSpPr>
            <a:spLocks noGrp="1"/>
          </p:cNvSpPr>
          <p:nvPr>
            <p:ph type="dt" sz="half" idx="10"/>
          </p:nvPr>
        </p:nvSpPr>
        <p:spPr/>
        <p:txBody>
          <a:bodyPr/>
          <a:lstStyle/>
          <a:p>
            <a:fld id="{CF91B4F6-14EB-42BC-BAED-6DD455F1A156}" type="datetimeFigureOut">
              <a:rPr lang="en-US" smtClean="0"/>
              <a:t>7/29/2023</a:t>
            </a:fld>
            <a:endParaRPr lang="en-US"/>
          </a:p>
        </p:txBody>
      </p:sp>
      <p:sp>
        <p:nvSpPr>
          <p:cNvPr id="5" name="Footer Placeholder 4">
            <a:extLst>
              <a:ext uri="{FF2B5EF4-FFF2-40B4-BE49-F238E27FC236}">
                <a16:creationId xmlns:a16="http://schemas.microsoft.com/office/drawing/2014/main" id="{D1250DB6-7561-93F9-1AA0-6A25F9AE8D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60A840-6A20-FF4F-D568-2157E1600D93}"/>
              </a:ext>
            </a:extLst>
          </p:cNvPr>
          <p:cNvSpPr>
            <a:spLocks noGrp="1"/>
          </p:cNvSpPr>
          <p:nvPr>
            <p:ph type="sldNum" sz="quarter" idx="12"/>
          </p:nvPr>
        </p:nvSpPr>
        <p:spPr/>
        <p:txBody>
          <a:bodyPr/>
          <a:lstStyle/>
          <a:p>
            <a:fld id="{30913677-82A3-4795-B62C-C9FC7CBC7815}" type="slidenum">
              <a:rPr lang="en-US" smtClean="0"/>
              <a:t>‹#›</a:t>
            </a:fld>
            <a:endParaRPr lang="en-US"/>
          </a:p>
        </p:txBody>
      </p:sp>
    </p:spTree>
    <p:extLst>
      <p:ext uri="{BB962C8B-B14F-4D97-AF65-F5344CB8AC3E}">
        <p14:creationId xmlns:p14="http://schemas.microsoft.com/office/powerpoint/2010/main" val="3199950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C34C1-5066-75CC-CCC3-9F69212CEF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AD4F58-8F8A-43A6-63C0-443BFAC7E4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18DEE0-AFBC-BF1A-13C3-6191CFB76860}"/>
              </a:ext>
            </a:extLst>
          </p:cNvPr>
          <p:cNvSpPr>
            <a:spLocks noGrp="1"/>
          </p:cNvSpPr>
          <p:nvPr>
            <p:ph type="dt" sz="half" idx="10"/>
          </p:nvPr>
        </p:nvSpPr>
        <p:spPr/>
        <p:txBody>
          <a:bodyPr/>
          <a:lstStyle/>
          <a:p>
            <a:fld id="{CF91B4F6-14EB-42BC-BAED-6DD455F1A156}" type="datetimeFigureOut">
              <a:rPr lang="en-US" smtClean="0"/>
              <a:t>7/29/2023</a:t>
            </a:fld>
            <a:endParaRPr lang="en-US"/>
          </a:p>
        </p:txBody>
      </p:sp>
      <p:sp>
        <p:nvSpPr>
          <p:cNvPr id="5" name="Footer Placeholder 4">
            <a:extLst>
              <a:ext uri="{FF2B5EF4-FFF2-40B4-BE49-F238E27FC236}">
                <a16:creationId xmlns:a16="http://schemas.microsoft.com/office/drawing/2014/main" id="{1C3FB029-801B-26AC-96FB-C080810D33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43C2CE-5B4B-B908-853F-9E95CE6A0CC0}"/>
              </a:ext>
            </a:extLst>
          </p:cNvPr>
          <p:cNvSpPr>
            <a:spLocks noGrp="1"/>
          </p:cNvSpPr>
          <p:nvPr>
            <p:ph type="sldNum" sz="quarter" idx="12"/>
          </p:nvPr>
        </p:nvSpPr>
        <p:spPr/>
        <p:txBody>
          <a:bodyPr/>
          <a:lstStyle/>
          <a:p>
            <a:fld id="{30913677-82A3-4795-B62C-C9FC7CBC7815}" type="slidenum">
              <a:rPr lang="en-US" smtClean="0"/>
              <a:t>‹#›</a:t>
            </a:fld>
            <a:endParaRPr lang="en-US"/>
          </a:p>
        </p:txBody>
      </p:sp>
    </p:spTree>
    <p:extLst>
      <p:ext uri="{BB962C8B-B14F-4D97-AF65-F5344CB8AC3E}">
        <p14:creationId xmlns:p14="http://schemas.microsoft.com/office/powerpoint/2010/main" val="689375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D5C62-DD4F-B575-8E4A-7DA33AE678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9D1FF0-FE15-E90D-FD26-BDFCBADFAF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D8B494-C565-B0D4-F622-12F3215FDACC}"/>
              </a:ext>
            </a:extLst>
          </p:cNvPr>
          <p:cNvSpPr>
            <a:spLocks noGrp="1"/>
          </p:cNvSpPr>
          <p:nvPr>
            <p:ph type="dt" sz="half" idx="10"/>
          </p:nvPr>
        </p:nvSpPr>
        <p:spPr/>
        <p:txBody>
          <a:bodyPr/>
          <a:lstStyle/>
          <a:p>
            <a:fld id="{CF91B4F6-14EB-42BC-BAED-6DD455F1A156}" type="datetimeFigureOut">
              <a:rPr lang="en-US" smtClean="0"/>
              <a:t>7/29/2023</a:t>
            </a:fld>
            <a:endParaRPr lang="en-US"/>
          </a:p>
        </p:txBody>
      </p:sp>
      <p:sp>
        <p:nvSpPr>
          <p:cNvPr id="5" name="Footer Placeholder 4">
            <a:extLst>
              <a:ext uri="{FF2B5EF4-FFF2-40B4-BE49-F238E27FC236}">
                <a16:creationId xmlns:a16="http://schemas.microsoft.com/office/drawing/2014/main" id="{B295A6A8-22E1-B847-CB47-71CD15B228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BBB71C-3A14-02E5-5FCF-2B925205A630}"/>
              </a:ext>
            </a:extLst>
          </p:cNvPr>
          <p:cNvSpPr>
            <a:spLocks noGrp="1"/>
          </p:cNvSpPr>
          <p:nvPr>
            <p:ph type="sldNum" sz="quarter" idx="12"/>
          </p:nvPr>
        </p:nvSpPr>
        <p:spPr/>
        <p:txBody>
          <a:bodyPr/>
          <a:lstStyle/>
          <a:p>
            <a:fld id="{30913677-82A3-4795-B62C-C9FC7CBC7815}" type="slidenum">
              <a:rPr lang="en-US" smtClean="0"/>
              <a:t>‹#›</a:t>
            </a:fld>
            <a:endParaRPr lang="en-US"/>
          </a:p>
        </p:txBody>
      </p:sp>
    </p:spTree>
    <p:extLst>
      <p:ext uri="{BB962C8B-B14F-4D97-AF65-F5344CB8AC3E}">
        <p14:creationId xmlns:p14="http://schemas.microsoft.com/office/powerpoint/2010/main" val="4104427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E0478-7801-6A86-08C0-3838D090E4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28EF50-BAE0-3837-0B0A-79B4C3D575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E17C7E-606E-9751-99F2-AC0BCA23FE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8058E1-7449-121E-859A-B92EA9B81839}"/>
              </a:ext>
            </a:extLst>
          </p:cNvPr>
          <p:cNvSpPr>
            <a:spLocks noGrp="1"/>
          </p:cNvSpPr>
          <p:nvPr>
            <p:ph type="dt" sz="half" idx="10"/>
          </p:nvPr>
        </p:nvSpPr>
        <p:spPr/>
        <p:txBody>
          <a:bodyPr/>
          <a:lstStyle/>
          <a:p>
            <a:fld id="{CF91B4F6-14EB-42BC-BAED-6DD455F1A156}" type="datetimeFigureOut">
              <a:rPr lang="en-US" smtClean="0"/>
              <a:t>7/29/2023</a:t>
            </a:fld>
            <a:endParaRPr lang="en-US"/>
          </a:p>
        </p:txBody>
      </p:sp>
      <p:sp>
        <p:nvSpPr>
          <p:cNvPr id="6" name="Footer Placeholder 5">
            <a:extLst>
              <a:ext uri="{FF2B5EF4-FFF2-40B4-BE49-F238E27FC236}">
                <a16:creationId xmlns:a16="http://schemas.microsoft.com/office/drawing/2014/main" id="{145CEC55-D283-1FC2-8D44-60E5654C7C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927C13-BC13-8515-AA61-7A957A50DBB0}"/>
              </a:ext>
            </a:extLst>
          </p:cNvPr>
          <p:cNvSpPr>
            <a:spLocks noGrp="1"/>
          </p:cNvSpPr>
          <p:nvPr>
            <p:ph type="sldNum" sz="quarter" idx="12"/>
          </p:nvPr>
        </p:nvSpPr>
        <p:spPr/>
        <p:txBody>
          <a:bodyPr/>
          <a:lstStyle/>
          <a:p>
            <a:fld id="{30913677-82A3-4795-B62C-C9FC7CBC7815}" type="slidenum">
              <a:rPr lang="en-US" smtClean="0"/>
              <a:t>‹#›</a:t>
            </a:fld>
            <a:endParaRPr lang="en-US"/>
          </a:p>
        </p:txBody>
      </p:sp>
    </p:spTree>
    <p:extLst>
      <p:ext uri="{BB962C8B-B14F-4D97-AF65-F5344CB8AC3E}">
        <p14:creationId xmlns:p14="http://schemas.microsoft.com/office/powerpoint/2010/main" val="3740127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D93E9-D502-6C29-6150-559E77E497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FDCD2B-F433-4E99-BDEC-56939CAA6C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59CD52-642F-2232-9F56-29A39C4454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D4969A-DA01-9066-0E4B-DDF5445455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B0AD9E-B5BF-A99C-E349-9FAEAFCAAC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B8EA36-9F2F-497E-F86F-9786A0E00E16}"/>
              </a:ext>
            </a:extLst>
          </p:cNvPr>
          <p:cNvSpPr>
            <a:spLocks noGrp="1"/>
          </p:cNvSpPr>
          <p:nvPr>
            <p:ph type="dt" sz="half" idx="10"/>
          </p:nvPr>
        </p:nvSpPr>
        <p:spPr/>
        <p:txBody>
          <a:bodyPr/>
          <a:lstStyle/>
          <a:p>
            <a:fld id="{CF91B4F6-14EB-42BC-BAED-6DD455F1A156}" type="datetimeFigureOut">
              <a:rPr lang="en-US" smtClean="0"/>
              <a:t>7/29/2023</a:t>
            </a:fld>
            <a:endParaRPr lang="en-US"/>
          </a:p>
        </p:txBody>
      </p:sp>
      <p:sp>
        <p:nvSpPr>
          <p:cNvPr id="8" name="Footer Placeholder 7">
            <a:extLst>
              <a:ext uri="{FF2B5EF4-FFF2-40B4-BE49-F238E27FC236}">
                <a16:creationId xmlns:a16="http://schemas.microsoft.com/office/drawing/2014/main" id="{C5F10A9A-D118-469C-9649-32B6A96EFB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69510B-9C01-5BE1-3961-62B9D0CD0B1C}"/>
              </a:ext>
            </a:extLst>
          </p:cNvPr>
          <p:cNvSpPr>
            <a:spLocks noGrp="1"/>
          </p:cNvSpPr>
          <p:nvPr>
            <p:ph type="sldNum" sz="quarter" idx="12"/>
          </p:nvPr>
        </p:nvSpPr>
        <p:spPr/>
        <p:txBody>
          <a:bodyPr/>
          <a:lstStyle/>
          <a:p>
            <a:fld id="{30913677-82A3-4795-B62C-C9FC7CBC7815}" type="slidenum">
              <a:rPr lang="en-US" smtClean="0"/>
              <a:t>‹#›</a:t>
            </a:fld>
            <a:endParaRPr lang="en-US"/>
          </a:p>
        </p:txBody>
      </p:sp>
    </p:spTree>
    <p:extLst>
      <p:ext uri="{BB962C8B-B14F-4D97-AF65-F5344CB8AC3E}">
        <p14:creationId xmlns:p14="http://schemas.microsoft.com/office/powerpoint/2010/main" val="1514442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45B5C-0D2C-DC8A-C7E3-67DE98EDA4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2FD1B4-3464-73A0-621D-0E1BF8FCFBCB}"/>
              </a:ext>
            </a:extLst>
          </p:cNvPr>
          <p:cNvSpPr>
            <a:spLocks noGrp="1"/>
          </p:cNvSpPr>
          <p:nvPr>
            <p:ph type="dt" sz="half" idx="10"/>
          </p:nvPr>
        </p:nvSpPr>
        <p:spPr/>
        <p:txBody>
          <a:bodyPr/>
          <a:lstStyle/>
          <a:p>
            <a:fld id="{CF91B4F6-14EB-42BC-BAED-6DD455F1A156}" type="datetimeFigureOut">
              <a:rPr lang="en-US" smtClean="0"/>
              <a:t>7/29/2023</a:t>
            </a:fld>
            <a:endParaRPr lang="en-US"/>
          </a:p>
        </p:txBody>
      </p:sp>
      <p:sp>
        <p:nvSpPr>
          <p:cNvPr id="4" name="Footer Placeholder 3">
            <a:extLst>
              <a:ext uri="{FF2B5EF4-FFF2-40B4-BE49-F238E27FC236}">
                <a16:creationId xmlns:a16="http://schemas.microsoft.com/office/drawing/2014/main" id="{2A20769E-E64D-19EC-9530-DBF3B0EAD5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BD0D06-B4F4-17F9-D1BF-743FA3AF8461}"/>
              </a:ext>
            </a:extLst>
          </p:cNvPr>
          <p:cNvSpPr>
            <a:spLocks noGrp="1"/>
          </p:cNvSpPr>
          <p:nvPr>
            <p:ph type="sldNum" sz="quarter" idx="12"/>
          </p:nvPr>
        </p:nvSpPr>
        <p:spPr/>
        <p:txBody>
          <a:bodyPr/>
          <a:lstStyle/>
          <a:p>
            <a:fld id="{30913677-82A3-4795-B62C-C9FC7CBC7815}" type="slidenum">
              <a:rPr lang="en-US" smtClean="0"/>
              <a:t>‹#›</a:t>
            </a:fld>
            <a:endParaRPr lang="en-US"/>
          </a:p>
        </p:txBody>
      </p:sp>
    </p:spTree>
    <p:extLst>
      <p:ext uri="{BB962C8B-B14F-4D97-AF65-F5344CB8AC3E}">
        <p14:creationId xmlns:p14="http://schemas.microsoft.com/office/powerpoint/2010/main" val="764265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BE0A2C-5EA0-B2E6-F40F-02DF57BA9CE8}"/>
              </a:ext>
            </a:extLst>
          </p:cNvPr>
          <p:cNvSpPr>
            <a:spLocks noGrp="1"/>
          </p:cNvSpPr>
          <p:nvPr>
            <p:ph type="dt" sz="half" idx="10"/>
          </p:nvPr>
        </p:nvSpPr>
        <p:spPr/>
        <p:txBody>
          <a:bodyPr/>
          <a:lstStyle/>
          <a:p>
            <a:fld id="{CF91B4F6-14EB-42BC-BAED-6DD455F1A156}" type="datetimeFigureOut">
              <a:rPr lang="en-US" smtClean="0"/>
              <a:t>7/29/2023</a:t>
            </a:fld>
            <a:endParaRPr lang="en-US"/>
          </a:p>
        </p:txBody>
      </p:sp>
      <p:sp>
        <p:nvSpPr>
          <p:cNvPr id="3" name="Footer Placeholder 2">
            <a:extLst>
              <a:ext uri="{FF2B5EF4-FFF2-40B4-BE49-F238E27FC236}">
                <a16:creationId xmlns:a16="http://schemas.microsoft.com/office/drawing/2014/main" id="{9F7EF4F3-2C97-A613-4FE4-8D6D720F04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8754F6-42B6-FC6C-0AF4-104520DAEF02}"/>
              </a:ext>
            </a:extLst>
          </p:cNvPr>
          <p:cNvSpPr>
            <a:spLocks noGrp="1"/>
          </p:cNvSpPr>
          <p:nvPr>
            <p:ph type="sldNum" sz="quarter" idx="12"/>
          </p:nvPr>
        </p:nvSpPr>
        <p:spPr/>
        <p:txBody>
          <a:bodyPr/>
          <a:lstStyle/>
          <a:p>
            <a:fld id="{30913677-82A3-4795-B62C-C9FC7CBC7815}" type="slidenum">
              <a:rPr lang="en-US" smtClean="0"/>
              <a:t>‹#›</a:t>
            </a:fld>
            <a:endParaRPr lang="en-US"/>
          </a:p>
        </p:txBody>
      </p:sp>
    </p:spTree>
    <p:extLst>
      <p:ext uri="{BB962C8B-B14F-4D97-AF65-F5344CB8AC3E}">
        <p14:creationId xmlns:p14="http://schemas.microsoft.com/office/powerpoint/2010/main" val="2444388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F0E38-0D1A-E837-C553-B4D2D0B880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1092AD-0FC8-26F1-A31B-BCC829648C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2EF73E-04C6-CD65-AB8A-D751A50DD8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7C0F8-F721-B314-BEF2-3F371B8C1B78}"/>
              </a:ext>
            </a:extLst>
          </p:cNvPr>
          <p:cNvSpPr>
            <a:spLocks noGrp="1"/>
          </p:cNvSpPr>
          <p:nvPr>
            <p:ph type="dt" sz="half" idx="10"/>
          </p:nvPr>
        </p:nvSpPr>
        <p:spPr/>
        <p:txBody>
          <a:bodyPr/>
          <a:lstStyle/>
          <a:p>
            <a:fld id="{CF91B4F6-14EB-42BC-BAED-6DD455F1A156}" type="datetimeFigureOut">
              <a:rPr lang="en-US" smtClean="0"/>
              <a:t>7/29/2023</a:t>
            </a:fld>
            <a:endParaRPr lang="en-US"/>
          </a:p>
        </p:txBody>
      </p:sp>
      <p:sp>
        <p:nvSpPr>
          <p:cNvPr id="6" name="Footer Placeholder 5">
            <a:extLst>
              <a:ext uri="{FF2B5EF4-FFF2-40B4-BE49-F238E27FC236}">
                <a16:creationId xmlns:a16="http://schemas.microsoft.com/office/drawing/2014/main" id="{C8FF2C3A-9E95-5AB5-EA97-2DECAE0F5E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1A3313-7766-075B-6C4E-306B2CDED026}"/>
              </a:ext>
            </a:extLst>
          </p:cNvPr>
          <p:cNvSpPr>
            <a:spLocks noGrp="1"/>
          </p:cNvSpPr>
          <p:nvPr>
            <p:ph type="sldNum" sz="quarter" idx="12"/>
          </p:nvPr>
        </p:nvSpPr>
        <p:spPr/>
        <p:txBody>
          <a:bodyPr/>
          <a:lstStyle/>
          <a:p>
            <a:fld id="{30913677-82A3-4795-B62C-C9FC7CBC7815}" type="slidenum">
              <a:rPr lang="en-US" smtClean="0"/>
              <a:t>‹#›</a:t>
            </a:fld>
            <a:endParaRPr lang="en-US"/>
          </a:p>
        </p:txBody>
      </p:sp>
    </p:spTree>
    <p:extLst>
      <p:ext uri="{BB962C8B-B14F-4D97-AF65-F5344CB8AC3E}">
        <p14:creationId xmlns:p14="http://schemas.microsoft.com/office/powerpoint/2010/main" val="2228640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0BF37-D7D5-824F-F592-912A6F095A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65CED8-EE83-C590-453E-96311B49FD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4A0942-45CD-6464-21DD-BB7DC6C2E0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D81CCB-93ED-00AE-D24F-52F9536F91BC}"/>
              </a:ext>
            </a:extLst>
          </p:cNvPr>
          <p:cNvSpPr>
            <a:spLocks noGrp="1"/>
          </p:cNvSpPr>
          <p:nvPr>
            <p:ph type="dt" sz="half" idx="10"/>
          </p:nvPr>
        </p:nvSpPr>
        <p:spPr/>
        <p:txBody>
          <a:bodyPr/>
          <a:lstStyle/>
          <a:p>
            <a:fld id="{CF91B4F6-14EB-42BC-BAED-6DD455F1A156}" type="datetimeFigureOut">
              <a:rPr lang="en-US" smtClean="0"/>
              <a:t>7/29/2023</a:t>
            </a:fld>
            <a:endParaRPr lang="en-US"/>
          </a:p>
        </p:txBody>
      </p:sp>
      <p:sp>
        <p:nvSpPr>
          <p:cNvPr id="6" name="Footer Placeholder 5">
            <a:extLst>
              <a:ext uri="{FF2B5EF4-FFF2-40B4-BE49-F238E27FC236}">
                <a16:creationId xmlns:a16="http://schemas.microsoft.com/office/drawing/2014/main" id="{E8CB14F1-CC27-2219-EDCA-444985C269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2B8FF0-EEC8-D92F-5D28-E3DC1DFD3FD7}"/>
              </a:ext>
            </a:extLst>
          </p:cNvPr>
          <p:cNvSpPr>
            <a:spLocks noGrp="1"/>
          </p:cNvSpPr>
          <p:nvPr>
            <p:ph type="sldNum" sz="quarter" idx="12"/>
          </p:nvPr>
        </p:nvSpPr>
        <p:spPr/>
        <p:txBody>
          <a:bodyPr/>
          <a:lstStyle/>
          <a:p>
            <a:fld id="{30913677-82A3-4795-B62C-C9FC7CBC7815}" type="slidenum">
              <a:rPr lang="en-US" smtClean="0"/>
              <a:t>‹#›</a:t>
            </a:fld>
            <a:endParaRPr lang="en-US"/>
          </a:p>
        </p:txBody>
      </p:sp>
    </p:spTree>
    <p:extLst>
      <p:ext uri="{BB962C8B-B14F-4D97-AF65-F5344CB8AC3E}">
        <p14:creationId xmlns:p14="http://schemas.microsoft.com/office/powerpoint/2010/main" val="812424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5F7DD4-9772-0EE5-55D6-A0CF12B920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961A4F-F9D6-63BD-0248-ADEBE5D45F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36AC5A-2943-65DE-91F5-4CE32D925E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91B4F6-14EB-42BC-BAED-6DD455F1A156}" type="datetimeFigureOut">
              <a:rPr lang="en-US" smtClean="0"/>
              <a:t>7/29/2023</a:t>
            </a:fld>
            <a:endParaRPr lang="en-US"/>
          </a:p>
        </p:txBody>
      </p:sp>
      <p:sp>
        <p:nvSpPr>
          <p:cNvPr id="5" name="Footer Placeholder 4">
            <a:extLst>
              <a:ext uri="{FF2B5EF4-FFF2-40B4-BE49-F238E27FC236}">
                <a16:creationId xmlns:a16="http://schemas.microsoft.com/office/drawing/2014/main" id="{005E51A0-B78E-2F6B-63A7-0FDE264A24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712AE8-61DB-4C05-621B-D8CD15EEB2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913677-82A3-4795-B62C-C9FC7CBC7815}" type="slidenum">
              <a:rPr lang="en-US" smtClean="0"/>
              <a:t>‹#›</a:t>
            </a:fld>
            <a:endParaRPr lang="en-US"/>
          </a:p>
        </p:txBody>
      </p:sp>
    </p:spTree>
    <p:extLst>
      <p:ext uri="{BB962C8B-B14F-4D97-AF65-F5344CB8AC3E}">
        <p14:creationId xmlns:p14="http://schemas.microsoft.com/office/powerpoint/2010/main" val="3834237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4BA37-AC34-0585-2879-B7FB512E25FD}"/>
              </a:ext>
            </a:extLst>
          </p:cNvPr>
          <p:cNvSpPr>
            <a:spLocks noGrp="1"/>
          </p:cNvSpPr>
          <p:nvPr>
            <p:ph type="ctrTitle"/>
          </p:nvPr>
        </p:nvSpPr>
        <p:spPr/>
        <p:txBody>
          <a:bodyPr/>
          <a:lstStyle/>
          <a:p>
            <a:r>
              <a:rPr lang="en-US" dirty="0"/>
              <a:t>Week 8</a:t>
            </a:r>
          </a:p>
        </p:txBody>
      </p:sp>
      <p:sp>
        <p:nvSpPr>
          <p:cNvPr id="3" name="Subtitle 2">
            <a:extLst>
              <a:ext uri="{FF2B5EF4-FFF2-40B4-BE49-F238E27FC236}">
                <a16:creationId xmlns:a16="http://schemas.microsoft.com/office/drawing/2014/main" id="{0356582F-DD6E-099A-FD28-1E6A474BD969}"/>
              </a:ext>
            </a:extLst>
          </p:cNvPr>
          <p:cNvSpPr>
            <a:spLocks noGrp="1"/>
          </p:cNvSpPr>
          <p:nvPr>
            <p:ph type="subTitle" idx="1"/>
          </p:nvPr>
        </p:nvSpPr>
        <p:spPr/>
        <p:txBody>
          <a:bodyPr/>
          <a:lstStyle/>
          <a:p>
            <a:r>
              <a:rPr lang="en-US" dirty="0"/>
              <a:t>MongoDB Aggregation Framework</a:t>
            </a:r>
          </a:p>
        </p:txBody>
      </p:sp>
    </p:spTree>
    <p:extLst>
      <p:ext uri="{BB962C8B-B14F-4D97-AF65-F5344CB8AC3E}">
        <p14:creationId xmlns:p14="http://schemas.microsoft.com/office/powerpoint/2010/main" val="2163809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BCE371-2E76-C17B-1D3E-184BAA4350E5}"/>
              </a:ext>
            </a:extLst>
          </p:cNvPr>
          <p:cNvPicPr>
            <a:picLocks noChangeAspect="1"/>
          </p:cNvPicPr>
          <p:nvPr/>
        </p:nvPicPr>
        <p:blipFill>
          <a:blip r:embed="rId2"/>
          <a:stretch>
            <a:fillRect/>
          </a:stretch>
        </p:blipFill>
        <p:spPr>
          <a:xfrm>
            <a:off x="255463" y="276225"/>
            <a:ext cx="11681074" cy="6581775"/>
          </a:xfrm>
          <a:prstGeom prst="rect">
            <a:avLst/>
          </a:prstGeom>
        </p:spPr>
      </p:pic>
    </p:spTree>
    <p:extLst>
      <p:ext uri="{BB962C8B-B14F-4D97-AF65-F5344CB8AC3E}">
        <p14:creationId xmlns:p14="http://schemas.microsoft.com/office/powerpoint/2010/main" val="248968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3DD43-8AD0-4311-A744-8CD37B3BABA8}"/>
              </a:ext>
            </a:extLst>
          </p:cNvPr>
          <p:cNvSpPr>
            <a:spLocks noGrp="1"/>
          </p:cNvSpPr>
          <p:nvPr>
            <p:ph type="title"/>
          </p:nvPr>
        </p:nvSpPr>
        <p:spPr/>
        <p:txBody>
          <a:bodyPr/>
          <a:lstStyle/>
          <a:p>
            <a:r>
              <a:rPr lang="en-US" dirty="0"/>
              <a:t>Aggregation Framework Expressions</a:t>
            </a:r>
          </a:p>
        </p:txBody>
      </p:sp>
      <p:sp>
        <p:nvSpPr>
          <p:cNvPr id="3" name="Content Placeholder 2">
            <a:extLst>
              <a:ext uri="{FF2B5EF4-FFF2-40B4-BE49-F238E27FC236}">
                <a16:creationId xmlns:a16="http://schemas.microsoft.com/office/drawing/2014/main" id="{E402CFD2-2079-54A2-C1C1-BC2B93522F53}"/>
              </a:ext>
            </a:extLst>
          </p:cNvPr>
          <p:cNvSpPr>
            <a:spLocks noGrp="1"/>
          </p:cNvSpPr>
          <p:nvPr>
            <p:ph sz="half" idx="1"/>
          </p:nvPr>
        </p:nvSpPr>
        <p:spPr/>
        <p:txBody>
          <a:bodyPr>
            <a:normAutofit lnSpcReduction="10000"/>
          </a:bodyPr>
          <a:lstStyle/>
          <a:p>
            <a:r>
              <a:rPr lang="en-US" dirty="0"/>
              <a:t>Expressions consist of field paths, literals, system variables, expression objects, and expression operators. These can be nested.</a:t>
            </a:r>
          </a:p>
          <a:p>
            <a:r>
              <a:rPr lang="en-US" dirty="0"/>
              <a:t>Expression operators provide a wide range of functions. These can be used within a stage.</a:t>
            </a:r>
          </a:p>
          <a:p>
            <a:r>
              <a:rPr lang="en-US" dirty="0"/>
              <a:t>Field paths allow fields or fields within embedded documents to be accessed</a:t>
            </a:r>
          </a:p>
        </p:txBody>
      </p:sp>
      <p:pic>
        <p:nvPicPr>
          <p:cNvPr id="6" name="Content Placeholder 5">
            <a:extLst>
              <a:ext uri="{FF2B5EF4-FFF2-40B4-BE49-F238E27FC236}">
                <a16:creationId xmlns:a16="http://schemas.microsoft.com/office/drawing/2014/main" id="{0FE7FF6C-5137-37BE-6F14-F82B412E4AB3}"/>
              </a:ext>
            </a:extLst>
          </p:cNvPr>
          <p:cNvPicPr>
            <a:picLocks noGrp="1" noChangeAspect="1"/>
          </p:cNvPicPr>
          <p:nvPr>
            <p:ph sz="half" idx="2"/>
          </p:nvPr>
        </p:nvPicPr>
        <p:blipFill>
          <a:blip r:embed="rId2"/>
          <a:stretch>
            <a:fillRect/>
          </a:stretch>
        </p:blipFill>
        <p:spPr>
          <a:xfrm>
            <a:off x="6172202" y="2427782"/>
            <a:ext cx="5181600" cy="2766023"/>
          </a:xfrm>
        </p:spPr>
      </p:pic>
    </p:spTree>
    <p:extLst>
      <p:ext uri="{BB962C8B-B14F-4D97-AF65-F5344CB8AC3E}">
        <p14:creationId xmlns:p14="http://schemas.microsoft.com/office/powerpoint/2010/main" val="4035889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98F9C8-BEE1-0675-113F-B2F75FAAD7B7}"/>
              </a:ext>
            </a:extLst>
          </p:cNvPr>
          <p:cNvPicPr>
            <a:picLocks noChangeAspect="1"/>
          </p:cNvPicPr>
          <p:nvPr/>
        </p:nvPicPr>
        <p:blipFill>
          <a:blip r:embed="rId2"/>
          <a:stretch>
            <a:fillRect/>
          </a:stretch>
        </p:blipFill>
        <p:spPr>
          <a:xfrm>
            <a:off x="0" y="-1"/>
            <a:ext cx="12192000" cy="6876419"/>
          </a:xfrm>
          <a:prstGeom prst="rect">
            <a:avLst/>
          </a:prstGeom>
        </p:spPr>
      </p:pic>
    </p:spTree>
    <p:extLst>
      <p:ext uri="{BB962C8B-B14F-4D97-AF65-F5344CB8AC3E}">
        <p14:creationId xmlns:p14="http://schemas.microsoft.com/office/powerpoint/2010/main" val="4095628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4CC81-7F27-8ECF-5614-E3A1D5B94CE0}"/>
              </a:ext>
            </a:extLst>
          </p:cNvPr>
          <p:cNvSpPr>
            <a:spLocks noGrp="1"/>
          </p:cNvSpPr>
          <p:nvPr>
            <p:ph type="title"/>
          </p:nvPr>
        </p:nvSpPr>
        <p:spPr>
          <a:xfrm>
            <a:off x="838200" y="-194711"/>
            <a:ext cx="10515600" cy="1325563"/>
          </a:xfrm>
        </p:spPr>
        <p:txBody>
          <a:bodyPr/>
          <a:lstStyle/>
          <a:p>
            <a:r>
              <a:rPr lang="en-US" dirty="0"/>
              <a:t>Outputting the Results</a:t>
            </a:r>
          </a:p>
        </p:txBody>
      </p:sp>
      <p:pic>
        <p:nvPicPr>
          <p:cNvPr id="4" name="Picture 3">
            <a:extLst>
              <a:ext uri="{FF2B5EF4-FFF2-40B4-BE49-F238E27FC236}">
                <a16:creationId xmlns:a16="http://schemas.microsoft.com/office/drawing/2014/main" id="{09045812-3A6C-8256-37BF-08F5DABEF96D}"/>
              </a:ext>
            </a:extLst>
          </p:cNvPr>
          <p:cNvPicPr>
            <a:picLocks noChangeAspect="1"/>
          </p:cNvPicPr>
          <p:nvPr/>
        </p:nvPicPr>
        <p:blipFill>
          <a:blip r:embed="rId2"/>
          <a:stretch>
            <a:fillRect/>
          </a:stretch>
        </p:blipFill>
        <p:spPr>
          <a:xfrm>
            <a:off x="794597" y="722391"/>
            <a:ext cx="10602805" cy="6030167"/>
          </a:xfrm>
          <a:prstGeom prst="rect">
            <a:avLst/>
          </a:prstGeom>
        </p:spPr>
      </p:pic>
    </p:spTree>
    <p:extLst>
      <p:ext uri="{BB962C8B-B14F-4D97-AF65-F5344CB8AC3E}">
        <p14:creationId xmlns:p14="http://schemas.microsoft.com/office/powerpoint/2010/main" val="1351186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DCE066-B698-03C6-C678-5AFC90A58B32}"/>
              </a:ext>
            </a:extLst>
          </p:cNvPr>
          <p:cNvPicPr>
            <a:picLocks noChangeAspect="1"/>
          </p:cNvPicPr>
          <p:nvPr/>
        </p:nvPicPr>
        <p:blipFill>
          <a:blip r:embed="rId2"/>
          <a:stretch>
            <a:fillRect/>
          </a:stretch>
        </p:blipFill>
        <p:spPr>
          <a:xfrm>
            <a:off x="631801" y="297969"/>
            <a:ext cx="10555173" cy="5963482"/>
          </a:xfrm>
          <a:prstGeom prst="rect">
            <a:avLst/>
          </a:prstGeom>
        </p:spPr>
      </p:pic>
    </p:spTree>
    <p:extLst>
      <p:ext uri="{BB962C8B-B14F-4D97-AF65-F5344CB8AC3E}">
        <p14:creationId xmlns:p14="http://schemas.microsoft.com/office/powerpoint/2010/main" val="2398711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FE007-B412-9B1F-DA2E-A1293897C546}"/>
              </a:ext>
            </a:extLst>
          </p:cNvPr>
          <p:cNvSpPr>
            <a:spLocks noGrp="1"/>
          </p:cNvSpPr>
          <p:nvPr>
            <p:ph type="title"/>
          </p:nvPr>
        </p:nvSpPr>
        <p:spPr/>
        <p:txBody>
          <a:bodyPr/>
          <a:lstStyle/>
          <a:p>
            <a:r>
              <a:rPr lang="en-US" dirty="0"/>
              <a:t>Lesson 16</a:t>
            </a:r>
          </a:p>
        </p:txBody>
      </p:sp>
      <p:sp>
        <p:nvSpPr>
          <p:cNvPr id="3" name="Text Placeholder 2">
            <a:extLst>
              <a:ext uri="{FF2B5EF4-FFF2-40B4-BE49-F238E27FC236}">
                <a16:creationId xmlns:a16="http://schemas.microsoft.com/office/drawing/2014/main" id="{8EB9C6AA-AD79-3840-16AE-790A38D737FC}"/>
              </a:ext>
            </a:extLst>
          </p:cNvPr>
          <p:cNvSpPr>
            <a:spLocks noGrp="1"/>
          </p:cNvSpPr>
          <p:nvPr>
            <p:ph type="body" idx="1"/>
          </p:nvPr>
        </p:nvSpPr>
        <p:spPr/>
        <p:txBody>
          <a:bodyPr/>
          <a:lstStyle/>
          <a:p>
            <a:r>
              <a:rPr lang="en-US" dirty="0"/>
              <a:t>Querying Data with the MongoDB Aggregation Framework</a:t>
            </a:r>
          </a:p>
        </p:txBody>
      </p:sp>
    </p:spTree>
    <p:extLst>
      <p:ext uri="{BB962C8B-B14F-4D97-AF65-F5344CB8AC3E}">
        <p14:creationId xmlns:p14="http://schemas.microsoft.com/office/powerpoint/2010/main" val="370012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1DD00-EB17-8D3E-B194-EB73EF2FC484}"/>
              </a:ext>
            </a:extLst>
          </p:cNvPr>
          <p:cNvSpPr>
            <a:spLocks noGrp="1"/>
          </p:cNvSpPr>
          <p:nvPr>
            <p:ph type="title"/>
          </p:nvPr>
        </p:nvSpPr>
        <p:spPr/>
        <p:txBody>
          <a:bodyPr/>
          <a:lstStyle/>
          <a:p>
            <a:r>
              <a:rPr lang="en-US" dirty="0"/>
              <a:t>$match</a:t>
            </a:r>
          </a:p>
        </p:txBody>
      </p:sp>
      <p:sp>
        <p:nvSpPr>
          <p:cNvPr id="3" name="Content Placeholder 2">
            <a:extLst>
              <a:ext uri="{FF2B5EF4-FFF2-40B4-BE49-F238E27FC236}">
                <a16:creationId xmlns:a16="http://schemas.microsoft.com/office/drawing/2014/main" id="{F3A067A3-EC12-423C-693E-2159666167D0}"/>
              </a:ext>
            </a:extLst>
          </p:cNvPr>
          <p:cNvSpPr>
            <a:spLocks noGrp="1"/>
          </p:cNvSpPr>
          <p:nvPr>
            <p:ph sz="half" idx="1"/>
          </p:nvPr>
        </p:nvSpPr>
        <p:spPr/>
        <p:txBody>
          <a:bodyPr>
            <a:normAutofit fontScale="77500" lnSpcReduction="20000"/>
          </a:bodyPr>
          <a:lstStyle/>
          <a:p>
            <a:r>
              <a:rPr lang="en-US" dirty="0"/>
              <a:t>Aggregation Framework $match</a:t>
            </a:r>
          </a:p>
          <a:p>
            <a:r>
              <a:rPr lang="en-US" dirty="0"/>
              <a:t>db.&lt;collection&gt;.aggregate({ $match: { &lt;field&gt;:&lt;value&gt;} })</a:t>
            </a:r>
          </a:p>
          <a:p>
            <a:r>
              <a:rPr lang="en-US" dirty="0"/>
              <a:t>Match uses filter document</a:t>
            </a:r>
          </a:p>
          <a:p>
            <a:r>
              <a:rPr lang="en-US" dirty="0"/>
              <a:t>More complex queries are possible with aggregation expressions</a:t>
            </a:r>
          </a:p>
          <a:p>
            <a:r>
              <a:rPr lang="en-US" dirty="0" err="1"/>
              <a:t>db.collection.aggregate</a:t>
            </a:r>
            <a:r>
              <a:rPr lang="en-US" dirty="0"/>
              <a:t>({ $match: { $expr: { &lt;expr&gt;: { &lt;field1&gt;: &lt;value1&gt;}</a:t>
            </a:r>
          </a:p>
          <a:p>
            <a:r>
              <a:rPr lang="en-US" dirty="0"/>
              <a:t>} } }).</a:t>
            </a:r>
          </a:p>
          <a:p>
            <a:r>
              <a:rPr lang="en-US" dirty="0"/>
              <a:t>Use as early as possible in the pipeline, ideally as the first stage. This will improve the performance of the pipeline.</a:t>
            </a:r>
          </a:p>
          <a:p>
            <a:r>
              <a:rPr lang="en-US" dirty="0"/>
              <a:t>If first stage in the pipeline, can use indexes</a:t>
            </a:r>
          </a:p>
        </p:txBody>
      </p:sp>
      <p:pic>
        <p:nvPicPr>
          <p:cNvPr id="6" name="Content Placeholder 5">
            <a:extLst>
              <a:ext uri="{FF2B5EF4-FFF2-40B4-BE49-F238E27FC236}">
                <a16:creationId xmlns:a16="http://schemas.microsoft.com/office/drawing/2014/main" id="{252CB19B-1D39-38B3-EF06-B550C9B099ED}"/>
              </a:ext>
            </a:extLst>
          </p:cNvPr>
          <p:cNvPicPr>
            <a:picLocks noGrp="1" noChangeAspect="1"/>
          </p:cNvPicPr>
          <p:nvPr>
            <p:ph sz="half" idx="2"/>
          </p:nvPr>
        </p:nvPicPr>
        <p:blipFill>
          <a:blip r:embed="rId2"/>
          <a:stretch>
            <a:fillRect/>
          </a:stretch>
        </p:blipFill>
        <p:spPr>
          <a:xfrm>
            <a:off x="6172200" y="2541591"/>
            <a:ext cx="5181600" cy="2919406"/>
          </a:xfrm>
        </p:spPr>
      </p:pic>
    </p:spTree>
    <p:extLst>
      <p:ext uri="{BB962C8B-B14F-4D97-AF65-F5344CB8AC3E}">
        <p14:creationId xmlns:p14="http://schemas.microsoft.com/office/powerpoint/2010/main" val="2233607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8A507-B2E4-BB16-A2D6-4AB1F8CA71D4}"/>
              </a:ext>
            </a:extLst>
          </p:cNvPr>
          <p:cNvSpPr>
            <a:spLocks noGrp="1"/>
          </p:cNvSpPr>
          <p:nvPr>
            <p:ph type="title"/>
          </p:nvPr>
        </p:nvSpPr>
        <p:spPr/>
        <p:txBody>
          <a:bodyPr/>
          <a:lstStyle/>
          <a:p>
            <a:r>
              <a:rPr lang="en-US" dirty="0"/>
              <a:t>$project</a:t>
            </a:r>
          </a:p>
        </p:txBody>
      </p:sp>
      <p:sp>
        <p:nvSpPr>
          <p:cNvPr id="3" name="Content Placeholder 2">
            <a:extLst>
              <a:ext uri="{FF2B5EF4-FFF2-40B4-BE49-F238E27FC236}">
                <a16:creationId xmlns:a16="http://schemas.microsoft.com/office/drawing/2014/main" id="{66BF2E09-F62E-2615-7475-74E043452DC2}"/>
              </a:ext>
            </a:extLst>
          </p:cNvPr>
          <p:cNvSpPr>
            <a:spLocks noGrp="1"/>
          </p:cNvSpPr>
          <p:nvPr>
            <p:ph sz="half" idx="1"/>
          </p:nvPr>
        </p:nvSpPr>
        <p:spPr/>
        <p:txBody>
          <a:bodyPr>
            <a:normAutofit fontScale="92500" lnSpcReduction="10000"/>
          </a:bodyPr>
          <a:lstStyle/>
          <a:p>
            <a:r>
              <a:rPr lang="en-US" dirty="0"/>
              <a:t>db.&lt;collection&gt;.aggregate({ $project: { &lt;specification(s)&gt; }})</a:t>
            </a:r>
          </a:p>
          <a:p>
            <a:r>
              <a:rPr lang="en-US" dirty="0"/>
              <a:t>Project specification document</a:t>
            </a:r>
          </a:p>
          <a:p>
            <a:r>
              <a:rPr lang="en-US" dirty="0"/>
              <a:t>Aggregation expressions can reset an existing field or add a new field</a:t>
            </a:r>
          </a:p>
          <a:p>
            <a:r>
              <a:rPr lang="en-US" dirty="0" err="1"/>
              <a:t>db.collection.aggregate</a:t>
            </a:r>
            <a:r>
              <a:rPr lang="en-US" dirty="0"/>
              <a:t>({ $project: { $field: &lt;expr&gt; } })</a:t>
            </a:r>
          </a:p>
          <a:p>
            <a:r>
              <a:rPr lang="en-US" dirty="0"/>
              <a:t>Include or exclude specific fields from the document</a:t>
            </a:r>
          </a:p>
          <a:p>
            <a:r>
              <a:rPr lang="en-US" dirty="0" err="1"/>
              <a:t>db.collection.aggregate</a:t>
            </a:r>
            <a:r>
              <a:rPr lang="en-US" dirty="0"/>
              <a:t>({ $project: { $field: &lt;1 or true&gt; } })</a:t>
            </a:r>
          </a:p>
        </p:txBody>
      </p:sp>
      <p:pic>
        <p:nvPicPr>
          <p:cNvPr id="6" name="Content Placeholder 5">
            <a:extLst>
              <a:ext uri="{FF2B5EF4-FFF2-40B4-BE49-F238E27FC236}">
                <a16:creationId xmlns:a16="http://schemas.microsoft.com/office/drawing/2014/main" id="{AEDCAABC-345B-2A6B-DC1C-41D805E96A87}"/>
              </a:ext>
            </a:extLst>
          </p:cNvPr>
          <p:cNvPicPr>
            <a:picLocks noGrp="1" noChangeAspect="1"/>
          </p:cNvPicPr>
          <p:nvPr>
            <p:ph sz="half" idx="2"/>
          </p:nvPr>
        </p:nvPicPr>
        <p:blipFill>
          <a:blip r:embed="rId2"/>
          <a:stretch>
            <a:fillRect/>
          </a:stretch>
        </p:blipFill>
        <p:spPr>
          <a:xfrm>
            <a:off x="6019800" y="2314395"/>
            <a:ext cx="6027529" cy="3373797"/>
          </a:xfrm>
        </p:spPr>
      </p:pic>
    </p:spTree>
    <p:extLst>
      <p:ext uri="{BB962C8B-B14F-4D97-AF65-F5344CB8AC3E}">
        <p14:creationId xmlns:p14="http://schemas.microsoft.com/office/powerpoint/2010/main" val="4083022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1F844-36D4-2DA3-0EB1-9DFE0921339B}"/>
              </a:ext>
            </a:extLst>
          </p:cNvPr>
          <p:cNvSpPr>
            <a:spLocks noGrp="1"/>
          </p:cNvSpPr>
          <p:nvPr>
            <p:ph type="title"/>
          </p:nvPr>
        </p:nvSpPr>
        <p:spPr/>
        <p:txBody>
          <a:bodyPr/>
          <a:lstStyle/>
          <a:p>
            <a:r>
              <a:rPr lang="en-US" dirty="0"/>
              <a:t>$unwind</a:t>
            </a:r>
          </a:p>
        </p:txBody>
      </p:sp>
      <p:sp>
        <p:nvSpPr>
          <p:cNvPr id="3" name="Content Placeholder 2">
            <a:extLst>
              <a:ext uri="{FF2B5EF4-FFF2-40B4-BE49-F238E27FC236}">
                <a16:creationId xmlns:a16="http://schemas.microsoft.com/office/drawing/2014/main" id="{DF2188E0-1064-7A1F-C695-19E562274E01}"/>
              </a:ext>
            </a:extLst>
          </p:cNvPr>
          <p:cNvSpPr>
            <a:spLocks noGrp="1"/>
          </p:cNvSpPr>
          <p:nvPr>
            <p:ph sz="half" idx="1"/>
          </p:nvPr>
        </p:nvSpPr>
        <p:spPr/>
        <p:txBody>
          <a:bodyPr>
            <a:normAutofit/>
          </a:bodyPr>
          <a:lstStyle/>
          <a:p>
            <a:r>
              <a:rPr lang="en-US" dirty="0"/>
              <a:t>Deconstruct an array field outputting a document for each element</a:t>
            </a:r>
          </a:p>
          <a:p>
            <a:r>
              <a:rPr lang="en-US" dirty="0"/>
              <a:t>Specify a field path to indicate the array to be deconstructed or specify a document operator</a:t>
            </a:r>
          </a:p>
          <a:p>
            <a:r>
              <a:rPr lang="en-US" dirty="0"/>
              <a:t>Unwind nested arrays</a:t>
            </a:r>
          </a:p>
          <a:p>
            <a:r>
              <a:rPr lang="en-US" dirty="0"/>
              <a:t>Control output document if there are empty or null arrays</a:t>
            </a:r>
          </a:p>
        </p:txBody>
      </p:sp>
      <p:pic>
        <p:nvPicPr>
          <p:cNvPr id="6" name="Content Placeholder 5">
            <a:extLst>
              <a:ext uri="{FF2B5EF4-FFF2-40B4-BE49-F238E27FC236}">
                <a16:creationId xmlns:a16="http://schemas.microsoft.com/office/drawing/2014/main" id="{4DEFB5FC-9271-56CE-FD9E-F0EA8F09E27F}"/>
              </a:ext>
            </a:extLst>
          </p:cNvPr>
          <p:cNvPicPr>
            <a:picLocks noGrp="1" noChangeAspect="1"/>
          </p:cNvPicPr>
          <p:nvPr>
            <p:ph sz="half" idx="2"/>
          </p:nvPr>
        </p:nvPicPr>
        <p:blipFill>
          <a:blip r:embed="rId2"/>
          <a:stretch>
            <a:fillRect/>
          </a:stretch>
        </p:blipFill>
        <p:spPr>
          <a:xfrm>
            <a:off x="6019800" y="2304739"/>
            <a:ext cx="5881032" cy="3321619"/>
          </a:xfrm>
        </p:spPr>
      </p:pic>
    </p:spTree>
    <p:extLst>
      <p:ext uri="{BB962C8B-B14F-4D97-AF65-F5344CB8AC3E}">
        <p14:creationId xmlns:p14="http://schemas.microsoft.com/office/powerpoint/2010/main" val="3464108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0C247-B355-EAFC-1E53-8FA72008D07E}"/>
              </a:ext>
            </a:extLst>
          </p:cNvPr>
          <p:cNvSpPr>
            <a:spLocks noGrp="1"/>
          </p:cNvSpPr>
          <p:nvPr>
            <p:ph type="title"/>
          </p:nvPr>
        </p:nvSpPr>
        <p:spPr/>
        <p:txBody>
          <a:bodyPr/>
          <a:lstStyle/>
          <a:p>
            <a:r>
              <a:rPr lang="en-US" dirty="0"/>
              <a:t>Using the Aggregation Tool</a:t>
            </a:r>
          </a:p>
        </p:txBody>
      </p:sp>
      <p:sp>
        <p:nvSpPr>
          <p:cNvPr id="3" name="Content Placeholder 2">
            <a:extLst>
              <a:ext uri="{FF2B5EF4-FFF2-40B4-BE49-F238E27FC236}">
                <a16:creationId xmlns:a16="http://schemas.microsoft.com/office/drawing/2014/main" id="{1F243BEE-2F3C-9D09-C9A7-3B82C5A9810A}"/>
              </a:ext>
            </a:extLst>
          </p:cNvPr>
          <p:cNvSpPr>
            <a:spLocks noGrp="1"/>
          </p:cNvSpPr>
          <p:nvPr>
            <p:ph sz="half" idx="1"/>
          </p:nvPr>
        </p:nvSpPr>
        <p:spPr>
          <a:xfrm>
            <a:off x="838200" y="1825625"/>
            <a:ext cx="2962275" cy="4351338"/>
          </a:xfrm>
        </p:spPr>
        <p:txBody>
          <a:bodyPr>
            <a:normAutofit lnSpcReduction="10000"/>
          </a:bodyPr>
          <a:lstStyle/>
          <a:p>
            <a:r>
              <a:rPr lang="en-US" dirty="0"/>
              <a:t>Stages can be defined within the Aggregation tab in Atlas</a:t>
            </a:r>
          </a:p>
          <a:p>
            <a:r>
              <a:rPr lang="en-US" dirty="0"/>
              <a:t>Each stage, once entered correctly will display query results</a:t>
            </a:r>
          </a:p>
          <a:p>
            <a:r>
              <a:rPr lang="en-US" dirty="0"/>
              <a:t>Add additional stages using the Add Stage button</a:t>
            </a:r>
          </a:p>
        </p:txBody>
      </p:sp>
      <p:pic>
        <p:nvPicPr>
          <p:cNvPr id="6" name="Content Placeholder 5">
            <a:extLst>
              <a:ext uri="{FF2B5EF4-FFF2-40B4-BE49-F238E27FC236}">
                <a16:creationId xmlns:a16="http://schemas.microsoft.com/office/drawing/2014/main" id="{1B9F9084-8009-67EE-9362-8FBC776627E4}"/>
              </a:ext>
            </a:extLst>
          </p:cNvPr>
          <p:cNvPicPr>
            <a:picLocks noGrp="1" noChangeAspect="1"/>
          </p:cNvPicPr>
          <p:nvPr>
            <p:ph sz="half" idx="2"/>
          </p:nvPr>
        </p:nvPicPr>
        <p:blipFill>
          <a:blip r:embed="rId2"/>
          <a:stretch>
            <a:fillRect/>
          </a:stretch>
        </p:blipFill>
        <p:spPr>
          <a:xfrm>
            <a:off x="4095750" y="1825625"/>
            <a:ext cx="7915275" cy="4179400"/>
          </a:xfrm>
        </p:spPr>
      </p:pic>
    </p:spTree>
    <p:extLst>
      <p:ext uri="{BB962C8B-B14F-4D97-AF65-F5344CB8AC3E}">
        <p14:creationId xmlns:p14="http://schemas.microsoft.com/office/powerpoint/2010/main" val="1976229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FE007-B412-9B1F-DA2E-A1293897C546}"/>
              </a:ext>
            </a:extLst>
          </p:cNvPr>
          <p:cNvSpPr>
            <a:spLocks noGrp="1"/>
          </p:cNvSpPr>
          <p:nvPr>
            <p:ph type="title"/>
          </p:nvPr>
        </p:nvSpPr>
        <p:spPr/>
        <p:txBody>
          <a:bodyPr/>
          <a:lstStyle/>
          <a:p>
            <a:r>
              <a:rPr lang="en-US" dirty="0"/>
              <a:t>Lesson 15</a:t>
            </a:r>
          </a:p>
        </p:txBody>
      </p:sp>
      <p:sp>
        <p:nvSpPr>
          <p:cNvPr id="3" name="Text Placeholder 2">
            <a:extLst>
              <a:ext uri="{FF2B5EF4-FFF2-40B4-BE49-F238E27FC236}">
                <a16:creationId xmlns:a16="http://schemas.microsoft.com/office/drawing/2014/main" id="{8EB9C6AA-AD79-3840-16AE-790A38D737FC}"/>
              </a:ext>
            </a:extLst>
          </p:cNvPr>
          <p:cNvSpPr>
            <a:spLocks noGrp="1"/>
          </p:cNvSpPr>
          <p:nvPr>
            <p:ph type="body" idx="1"/>
          </p:nvPr>
        </p:nvSpPr>
        <p:spPr/>
        <p:txBody>
          <a:bodyPr/>
          <a:lstStyle/>
          <a:p>
            <a:r>
              <a:rPr lang="en-US" dirty="0"/>
              <a:t>Aggregation Framework</a:t>
            </a:r>
          </a:p>
        </p:txBody>
      </p:sp>
    </p:spTree>
    <p:extLst>
      <p:ext uri="{BB962C8B-B14F-4D97-AF65-F5344CB8AC3E}">
        <p14:creationId xmlns:p14="http://schemas.microsoft.com/office/powerpoint/2010/main" val="2885450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B1577E-2972-4CCF-095D-A3C28E02BF0C}"/>
              </a:ext>
            </a:extLst>
          </p:cNvPr>
          <p:cNvPicPr>
            <a:picLocks noChangeAspect="1"/>
          </p:cNvPicPr>
          <p:nvPr/>
        </p:nvPicPr>
        <p:blipFill>
          <a:blip r:embed="rId2"/>
          <a:stretch>
            <a:fillRect/>
          </a:stretch>
        </p:blipFill>
        <p:spPr>
          <a:xfrm>
            <a:off x="0" y="625157"/>
            <a:ext cx="12192000" cy="5379085"/>
          </a:xfrm>
          <a:prstGeom prst="rect">
            <a:avLst/>
          </a:prstGeom>
        </p:spPr>
      </p:pic>
    </p:spTree>
    <p:extLst>
      <p:ext uri="{BB962C8B-B14F-4D97-AF65-F5344CB8AC3E}">
        <p14:creationId xmlns:p14="http://schemas.microsoft.com/office/powerpoint/2010/main" val="2730625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B5C65B-DB1A-0A06-080D-77D51C181A54}"/>
              </a:ext>
            </a:extLst>
          </p:cNvPr>
          <p:cNvPicPr>
            <a:picLocks noChangeAspect="1"/>
          </p:cNvPicPr>
          <p:nvPr/>
        </p:nvPicPr>
        <p:blipFill>
          <a:blip r:embed="rId2"/>
          <a:stretch>
            <a:fillRect/>
          </a:stretch>
        </p:blipFill>
        <p:spPr>
          <a:xfrm>
            <a:off x="0" y="143784"/>
            <a:ext cx="12192000" cy="6570432"/>
          </a:xfrm>
          <a:prstGeom prst="rect">
            <a:avLst/>
          </a:prstGeom>
        </p:spPr>
      </p:pic>
    </p:spTree>
    <p:extLst>
      <p:ext uri="{BB962C8B-B14F-4D97-AF65-F5344CB8AC3E}">
        <p14:creationId xmlns:p14="http://schemas.microsoft.com/office/powerpoint/2010/main" val="4197050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E7D7D9-C8C7-624D-3A1C-801DF87C8CB9}"/>
              </a:ext>
            </a:extLst>
          </p:cNvPr>
          <p:cNvPicPr>
            <a:picLocks noChangeAspect="1"/>
          </p:cNvPicPr>
          <p:nvPr/>
        </p:nvPicPr>
        <p:blipFill>
          <a:blip r:embed="rId2"/>
          <a:stretch>
            <a:fillRect/>
          </a:stretch>
        </p:blipFill>
        <p:spPr>
          <a:xfrm>
            <a:off x="651779" y="0"/>
            <a:ext cx="11083021" cy="6462403"/>
          </a:xfrm>
          <a:prstGeom prst="rect">
            <a:avLst/>
          </a:prstGeom>
        </p:spPr>
      </p:pic>
    </p:spTree>
    <p:extLst>
      <p:ext uri="{BB962C8B-B14F-4D97-AF65-F5344CB8AC3E}">
        <p14:creationId xmlns:p14="http://schemas.microsoft.com/office/powerpoint/2010/main" val="3757428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FE007-B412-9B1F-DA2E-A1293897C546}"/>
              </a:ext>
            </a:extLst>
          </p:cNvPr>
          <p:cNvSpPr>
            <a:spLocks noGrp="1"/>
          </p:cNvSpPr>
          <p:nvPr>
            <p:ph type="title"/>
          </p:nvPr>
        </p:nvSpPr>
        <p:spPr/>
        <p:txBody>
          <a:bodyPr/>
          <a:lstStyle/>
          <a:p>
            <a:r>
              <a:rPr lang="en-US" dirty="0"/>
              <a:t>Lesson 20</a:t>
            </a:r>
          </a:p>
        </p:txBody>
      </p:sp>
      <p:sp>
        <p:nvSpPr>
          <p:cNvPr id="3" name="Text Placeholder 2">
            <a:extLst>
              <a:ext uri="{FF2B5EF4-FFF2-40B4-BE49-F238E27FC236}">
                <a16:creationId xmlns:a16="http://schemas.microsoft.com/office/drawing/2014/main" id="{8EB9C6AA-AD79-3840-16AE-790A38D737FC}"/>
              </a:ext>
            </a:extLst>
          </p:cNvPr>
          <p:cNvSpPr>
            <a:spLocks noGrp="1"/>
          </p:cNvSpPr>
          <p:nvPr>
            <p:ph type="body" idx="1"/>
          </p:nvPr>
        </p:nvSpPr>
        <p:spPr/>
        <p:txBody>
          <a:bodyPr/>
          <a:lstStyle/>
          <a:p>
            <a:r>
              <a:rPr lang="en-US" dirty="0"/>
              <a:t>Transactions in MongoDB</a:t>
            </a:r>
          </a:p>
        </p:txBody>
      </p:sp>
    </p:spTree>
    <p:extLst>
      <p:ext uri="{BB962C8B-B14F-4D97-AF65-F5344CB8AC3E}">
        <p14:creationId xmlns:p14="http://schemas.microsoft.com/office/powerpoint/2010/main" val="662514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D16D3-D874-573C-6295-48AF6DDDDB4C}"/>
              </a:ext>
            </a:extLst>
          </p:cNvPr>
          <p:cNvSpPr>
            <a:spLocks noGrp="1"/>
          </p:cNvSpPr>
          <p:nvPr>
            <p:ph type="title"/>
          </p:nvPr>
        </p:nvSpPr>
        <p:spPr/>
        <p:txBody>
          <a:bodyPr/>
          <a:lstStyle/>
          <a:p>
            <a:r>
              <a:rPr lang="en-US" dirty="0"/>
              <a:t>What is a Transaction?</a:t>
            </a:r>
          </a:p>
        </p:txBody>
      </p:sp>
      <p:sp>
        <p:nvSpPr>
          <p:cNvPr id="3" name="Content Placeholder 2">
            <a:extLst>
              <a:ext uri="{FF2B5EF4-FFF2-40B4-BE49-F238E27FC236}">
                <a16:creationId xmlns:a16="http://schemas.microsoft.com/office/drawing/2014/main" id="{3573849C-B595-DB49-6C70-8F021C330035}"/>
              </a:ext>
            </a:extLst>
          </p:cNvPr>
          <p:cNvSpPr>
            <a:spLocks noGrp="1"/>
          </p:cNvSpPr>
          <p:nvPr>
            <p:ph sz="half" idx="1"/>
          </p:nvPr>
        </p:nvSpPr>
        <p:spPr/>
        <p:txBody>
          <a:bodyPr>
            <a:normAutofit fontScale="85000" lnSpcReduction="20000"/>
          </a:bodyPr>
          <a:lstStyle/>
          <a:p>
            <a:r>
              <a:rPr lang="en-US" dirty="0"/>
              <a:t>A single unit of logic composed of multiple different database operations, which exhibits the following properties:</a:t>
            </a:r>
          </a:p>
          <a:p>
            <a:pPr lvl="1"/>
            <a:r>
              <a:rPr lang="en-US" dirty="0"/>
              <a:t>Atomic: either completes in its entirety or has no effect whatsoever (rolls back and is not left only partially complete)</a:t>
            </a:r>
          </a:p>
          <a:p>
            <a:pPr lvl="1"/>
            <a:r>
              <a:rPr lang="en-US" dirty="0"/>
              <a:t>Consistent: each transaction observes the latest current database state in the correct write ordering</a:t>
            </a:r>
          </a:p>
          <a:p>
            <a:pPr lvl="1"/>
            <a:r>
              <a:rPr lang="en-US" dirty="0"/>
              <a:t>Isolated: the state of an inflight transaction is not visible to other concurrent inflight transactions (and vice versa)</a:t>
            </a:r>
          </a:p>
          <a:p>
            <a:pPr lvl="1"/>
            <a:r>
              <a:rPr lang="en-US" dirty="0"/>
              <a:t>Durable: changes are persisted and cannot be lost if there is a system failure</a:t>
            </a:r>
          </a:p>
        </p:txBody>
      </p:sp>
      <p:pic>
        <p:nvPicPr>
          <p:cNvPr id="6" name="Content Placeholder 5">
            <a:extLst>
              <a:ext uri="{FF2B5EF4-FFF2-40B4-BE49-F238E27FC236}">
                <a16:creationId xmlns:a16="http://schemas.microsoft.com/office/drawing/2014/main" id="{35D9F04B-DE02-1968-1F3B-273441A73769}"/>
              </a:ext>
            </a:extLst>
          </p:cNvPr>
          <p:cNvPicPr>
            <a:picLocks noGrp="1" noChangeAspect="1"/>
          </p:cNvPicPr>
          <p:nvPr>
            <p:ph sz="half" idx="2"/>
          </p:nvPr>
        </p:nvPicPr>
        <p:blipFill>
          <a:blip r:embed="rId2"/>
          <a:stretch>
            <a:fillRect/>
          </a:stretch>
        </p:blipFill>
        <p:spPr>
          <a:xfrm>
            <a:off x="6172200" y="2230764"/>
            <a:ext cx="5181600" cy="3018543"/>
          </a:xfrm>
        </p:spPr>
      </p:pic>
    </p:spTree>
    <p:extLst>
      <p:ext uri="{BB962C8B-B14F-4D97-AF65-F5344CB8AC3E}">
        <p14:creationId xmlns:p14="http://schemas.microsoft.com/office/powerpoint/2010/main" val="2645477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BE34F9-2705-ED3A-C3FF-DDE483B0E001}"/>
              </a:ext>
            </a:extLst>
          </p:cNvPr>
          <p:cNvPicPr>
            <a:picLocks noChangeAspect="1"/>
          </p:cNvPicPr>
          <p:nvPr/>
        </p:nvPicPr>
        <p:blipFill>
          <a:blip r:embed="rId2"/>
          <a:stretch>
            <a:fillRect/>
          </a:stretch>
        </p:blipFill>
        <p:spPr>
          <a:xfrm>
            <a:off x="0" y="0"/>
            <a:ext cx="12192000" cy="6919784"/>
          </a:xfrm>
          <a:prstGeom prst="rect">
            <a:avLst/>
          </a:prstGeom>
        </p:spPr>
      </p:pic>
    </p:spTree>
    <p:extLst>
      <p:ext uri="{BB962C8B-B14F-4D97-AF65-F5344CB8AC3E}">
        <p14:creationId xmlns:p14="http://schemas.microsoft.com/office/powerpoint/2010/main" val="1048552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45EBB3-00BD-5F1C-CBCC-A87A8C6B7BE2}"/>
              </a:ext>
            </a:extLst>
          </p:cNvPr>
          <p:cNvPicPr>
            <a:picLocks noChangeAspect="1"/>
          </p:cNvPicPr>
          <p:nvPr/>
        </p:nvPicPr>
        <p:blipFill>
          <a:blip r:embed="rId3"/>
          <a:stretch>
            <a:fillRect/>
          </a:stretch>
        </p:blipFill>
        <p:spPr>
          <a:xfrm>
            <a:off x="0" y="0"/>
            <a:ext cx="12192000" cy="6899264"/>
          </a:xfrm>
          <a:prstGeom prst="rect">
            <a:avLst/>
          </a:prstGeom>
        </p:spPr>
      </p:pic>
    </p:spTree>
    <p:extLst>
      <p:ext uri="{BB962C8B-B14F-4D97-AF65-F5344CB8AC3E}">
        <p14:creationId xmlns:p14="http://schemas.microsoft.com/office/powerpoint/2010/main" val="787421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6E3534-9C57-8F11-EFDA-1D20C2CBB5D4}"/>
              </a:ext>
            </a:extLst>
          </p:cNvPr>
          <p:cNvPicPr>
            <a:picLocks noChangeAspect="1"/>
          </p:cNvPicPr>
          <p:nvPr/>
        </p:nvPicPr>
        <p:blipFill>
          <a:blip r:embed="rId2"/>
          <a:stretch>
            <a:fillRect/>
          </a:stretch>
        </p:blipFill>
        <p:spPr>
          <a:xfrm>
            <a:off x="780308" y="428206"/>
            <a:ext cx="10631384" cy="6001588"/>
          </a:xfrm>
          <a:prstGeom prst="rect">
            <a:avLst/>
          </a:prstGeom>
        </p:spPr>
      </p:pic>
    </p:spTree>
    <p:extLst>
      <p:ext uri="{BB962C8B-B14F-4D97-AF65-F5344CB8AC3E}">
        <p14:creationId xmlns:p14="http://schemas.microsoft.com/office/powerpoint/2010/main" val="3420004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6218F-1AE1-D9BB-55F5-A4C22506BE7C}"/>
              </a:ext>
            </a:extLst>
          </p:cNvPr>
          <p:cNvSpPr>
            <a:spLocks noGrp="1"/>
          </p:cNvSpPr>
          <p:nvPr>
            <p:ph type="title"/>
          </p:nvPr>
        </p:nvSpPr>
        <p:spPr/>
        <p:txBody>
          <a:bodyPr/>
          <a:lstStyle/>
          <a:p>
            <a:r>
              <a:rPr lang="en-US" dirty="0"/>
              <a:t>Aggregation Framework</a:t>
            </a:r>
          </a:p>
        </p:txBody>
      </p:sp>
      <p:sp>
        <p:nvSpPr>
          <p:cNvPr id="3" name="Content Placeholder 2">
            <a:extLst>
              <a:ext uri="{FF2B5EF4-FFF2-40B4-BE49-F238E27FC236}">
                <a16:creationId xmlns:a16="http://schemas.microsoft.com/office/drawing/2014/main" id="{1C8B49FE-1DB8-FC7C-A150-4B5743A2BC1B}"/>
              </a:ext>
            </a:extLst>
          </p:cNvPr>
          <p:cNvSpPr>
            <a:spLocks noGrp="1"/>
          </p:cNvSpPr>
          <p:nvPr>
            <p:ph sz="half" idx="1"/>
          </p:nvPr>
        </p:nvSpPr>
        <p:spPr/>
        <p:txBody>
          <a:bodyPr>
            <a:normAutofit fontScale="92500" lnSpcReduction="10000"/>
          </a:bodyPr>
          <a:lstStyle/>
          <a:p>
            <a:r>
              <a:rPr lang="en-US" dirty="0"/>
              <a:t>Extends what can be done with data in MongoDB</a:t>
            </a:r>
          </a:p>
          <a:p>
            <a:r>
              <a:rPr lang="en-US" dirty="0"/>
              <a:t>Applies a sequence of query operations that can reduce and transform the documents.</a:t>
            </a:r>
          </a:p>
          <a:p>
            <a:r>
              <a:rPr lang="en-US" dirty="0"/>
              <a:t>MQL is specifically designed to query, it is not designed to manipulate data or return computed results.</a:t>
            </a:r>
          </a:p>
          <a:p>
            <a:r>
              <a:rPr lang="en-US" dirty="0"/>
              <a:t>It has a much wider set of functionality than available in MQL.</a:t>
            </a:r>
          </a:p>
          <a:p>
            <a:endParaRPr lang="en-US" dirty="0"/>
          </a:p>
        </p:txBody>
      </p:sp>
      <p:pic>
        <p:nvPicPr>
          <p:cNvPr id="6" name="Content Placeholder 5">
            <a:extLst>
              <a:ext uri="{FF2B5EF4-FFF2-40B4-BE49-F238E27FC236}">
                <a16:creationId xmlns:a16="http://schemas.microsoft.com/office/drawing/2014/main" id="{53FF96F3-A1E2-7D35-510E-8BF6187250A2}"/>
              </a:ext>
            </a:extLst>
          </p:cNvPr>
          <p:cNvPicPr>
            <a:picLocks noGrp="1" noChangeAspect="1"/>
          </p:cNvPicPr>
          <p:nvPr>
            <p:ph sz="half" idx="2"/>
          </p:nvPr>
        </p:nvPicPr>
        <p:blipFill>
          <a:blip r:embed="rId2"/>
          <a:stretch>
            <a:fillRect/>
          </a:stretch>
        </p:blipFill>
        <p:spPr>
          <a:xfrm>
            <a:off x="7090161" y="1591410"/>
            <a:ext cx="4263639" cy="4819767"/>
          </a:xfrm>
        </p:spPr>
      </p:pic>
    </p:spTree>
    <p:extLst>
      <p:ext uri="{BB962C8B-B14F-4D97-AF65-F5344CB8AC3E}">
        <p14:creationId xmlns:p14="http://schemas.microsoft.com/office/powerpoint/2010/main" val="1989607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9C5DE7-45F3-696D-442C-10AD94DD3819}"/>
              </a:ext>
            </a:extLst>
          </p:cNvPr>
          <p:cNvPicPr>
            <a:picLocks noChangeAspect="1"/>
          </p:cNvPicPr>
          <p:nvPr/>
        </p:nvPicPr>
        <p:blipFill>
          <a:blip r:embed="rId3"/>
          <a:stretch>
            <a:fillRect/>
          </a:stretch>
        </p:blipFill>
        <p:spPr>
          <a:xfrm>
            <a:off x="0" y="0"/>
            <a:ext cx="12192000" cy="6901132"/>
          </a:xfrm>
          <a:prstGeom prst="rect">
            <a:avLst/>
          </a:prstGeom>
        </p:spPr>
      </p:pic>
    </p:spTree>
    <p:extLst>
      <p:ext uri="{BB962C8B-B14F-4D97-AF65-F5344CB8AC3E}">
        <p14:creationId xmlns:p14="http://schemas.microsoft.com/office/powerpoint/2010/main" val="1592152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C5F43E-A578-BB63-553B-477F9DF1556D}"/>
              </a:ext>
            </a:extLst>
          </p:cNvPr>
          <p:cNvPicPr>
            <a:picLocks noChangeAspect="1"/>
          </p:cNvPicPr>
          <p:nvPr/>
        </p:nvPicPr>
        <p:blipFill>
          <a:blip r:embed="rId2"/>
          <a:stretch>
            <a:fillRect/>
          </a:stretch>
        </p:blipFill>
        <p:spPr>
          <a:xfrm>
            <a:off x="0" y="0"/>
            <a:ext cx="12192000" cy="6894481"/>
          </a:xfrm>
          <a:prstGeom prst="rect">
            <a:avLst/>
          </a:prstGeom>
        </p:spPr>
      </p:pic>
    </p:spTree>
    <p:extLst>
      <p:ext uri="{BB962C8B-B14F-4D97-AF65-F5344CB8AC3E}">
        <p14:creationId xmlns:p14="http://schemas.microsoft.com/office/powerpoint/2010/main" val="2008548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26E5559-6B9E-15FA-0F9D-597B851C9178}"/>
              </a:ext>
            </a:extLst>
          </p:cNvPr>
          <p:cNvPicPr>
            <a:picLocks noChangeAspect="1"/>
          </p:cNvPicPr>
          <p:nvPr/>
        </p:nvPicPr>
        <p:blipFill>
          <a:blip r:embed="rId3"/>
          <a:stretch>
            <a:fillRect/>
          </a:stretch>
        </p:blipFill>
        <p:spPr>
          <a:xfrm>
            <a:off x="0" y="0"/>
            <a:ext cx="12192000" cy="6899688"/>
          </a:xfrm>
          <a:prstGeom prst="rect">
            <a:avLst/>
          </a:prstGeom>
        </p:spPr>
      </p:pic>
    </p:spTree>
    <p:extLst>
      <p:ext uri="{BB962C8B-B14F-4D97-AF65-F5344CB8AC3E}">
        <p14:creationId xmlns:p14="http://schemas.microsoft.com/office/powerpoint/2010/main" val="1084381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230F0E-2602-2007-DCAB-B2D8E3A83BDC}"/>
              </a:ext>
            </a:extLst>
          </p:cNvPr>
          <p:cNvPicPr>
            <a:picLocks noChangeAspect="1"/>
          </p:cNvPicPr>
          <p:nvPr/>
        </p:nvPicPr>
        <p:blipFill>
          <a:blip r:embed="rId2"/>
          <a:stretch>
            <a:fillRect/>
          </a:stretch>
        </p:blipFill>
        <p:spPr>
          <a:xfrm>
            <a:off x="66675" y="0"/>
            <a:ext cx="12125325" cy="6836852"/>
          </a:xfrm>
          <a:prstGeom prst="rect">
            <a:avLst/>
          </a:prstGeom>
        </p:spPr>
      </p:pic>
    </p:spTree>
    <p:extLst>
      <p:ext uri="{BB962C8B-B14F-4D97-AF65-F5344CB8AC3E}">
        <p14:creationId xmlns:p14="http://schemas.microsoft.com/office/powerpoint/2010/main" val="270114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B86BAF-CD33-3ADF-2E48-7D73EE7235D3}"/>
              </a:ext>
            </a:extLst>
          </p:cNvPr>
          <p:cNvPicPr>
            <a:picLocks noChangeAspect="1"/>
          </p:cNvPicPr>
          <p:nvPr/>
        </p:nvPicPr>
        <p:blipFill>
          <a:blip r:embed="rId3"/>
          <a:stretch>
            <a:fillRect/>
          </a:stretch>
        </p:blipFill>
        <p:spPr>
          <a:xfrm>
            <a:off x="400050" y="0"/>
            <a:ext cx="11391900" cy="6490615"/>
          </a:xfrm>
          <a:prstGeom prst="rect">
            <a:avLst/>
          </a:prstGeom>
        </p:spPr>
      </p:pic>
    </p:spTree>
    <p:extLst>
      <p:ext uri="{BB962C8B-B14F-4D97-AF65-F5344CB8AC3E}">
        <p14:creationId xmlns:p14="http://schemas.microsoft.com/office/powerpoint/2010/main" val="4093873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04F9B0-9822-A23B-1396-E2179A5B23A6}"/>
              </a:ext>
            </a:extLst>
          </p:cNvPr>
          <p:cNvPicPr>
            <a:picLocks noChangeAspect="1"/>
          </p:cNvPicPr>
          <p:nvPr/>
        </p:nvPicPr>
        <p:blipFill>
          <a:blip r:embed="rId2"/>
          <a:stretch>
            <a:fillRect/>
          </a:stretch>
        </p:blipFill>
        <p:spPr>
          <a:xfrm>
            <a:off x="261200" y="0"/>
            <a:ext cx="11445025" cy="6460402"/>
          </a:xfrm>
          <a:prstGeom prst="rect">
            <a:avLst/>
          </a:prstGeom>
        </p:spPr>
      </p:pic>
    </p:spTree>
    <p:extLst>
      <p:ext uri="{BB962C8B-B14F-4D97-AF65-F5344CB8AC3E}">
        <p14:creationId xmlns:p14="http://schemas.microsoft.com/office/powerpoint/2010/main" val="10272656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3771</TotalTime>
  <Words>1016</Words>
  <Application>Microsoft Office PowerPoint</Application>
  <PresentationFormat>Widescreen</PresentationFormat>
  <Paragraphs>71</Paragraphs>
  <Slides>27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Week 8</vt:lpstr>
      <vt:lpstr>Lesson 15</vt:lpstr>
      <vt:lpstr>Aggregation Framework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Aggregation Framework Expressions</vt:lpstr>
      <vt:lpstr>PowerPoint Presentation</vt:lpstr>
      <vt:lpstr>Outputting the Results</vt:lpstr>
      <vt:lpstr>PowerPoint Presentation</vt:lpstr>
      <vt:lpstr>Lesson 16</vt:lpstr>
      <vt:lpstr>$match</vt:lpstr>
      <vt:lpstr>$project</vt:lpstr>
      <vt:lpstr>$unwind</vt:lpstr>
      <vt:lpstr>Using the Aggregation Tool</vt:lpstr>
      <vt:lpstr>PowerPoint Presentation</vt:lpstr>
      <vt:lpstr>PowerPoint Presentation</vt:lpstr>
      <vt:lpstr>PowerPoint Presentation</vt:lpstr>
      <vt:lpstr>Lesson 20</vt:lpstr>
      <vt:lpstr>What is a Transaction?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6</dc:title>
  <dc:creator>Jeremiah Lowhorn</dc:creator>
  <cp:lastModifiedBy>Jeremiah Lowhorn</cp:lastModifiedBy>
  <cp:revision>6</cp:revision>
  <dcterms:created xsi:type="dcterms:W3CDTF">2023-07-15T17:18:08Z</dcterms:created>
  <dcterms:modified xsi:type="dcterms:W3CDTF">2023-07-30T00:54:28Z</dcterms:modified>
</cp:coreProperties>
</file>