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DBF-0F25-99E6-9CB5-880704C6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21082-46C8-A8B3-1A59-065FB19DD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B65A-4AF3-D08C-E1E9-5992DD4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9C68-CCD0-FD01-1AF4-C6DBBF3F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16A-D993-F958-D102-94E6E69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17F0-321F-4F72-06A1-D71EEE58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05A5-623E-9F1C-9072-7D843931A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F98-1988-4707-20AA-BCBA19B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7099-E442-CA0A-36B2-B871331C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1E33-2ACE-5A67-2056-86CB2B7F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00DBD-E6BA-402D-226A-8BF063795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97EE8-4FC4-7205-1835-9283F032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9AC-5E74-F3BD-0C8F-E1660A8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7626-396F-FFD5-4102-DD04C27E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79F9-3BC1-0795-EC06-D43BCEE9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EE35-C70E-25D2-42D4-57639451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E87A-AF40-9046-D2C3-E622E7E1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172C-38AD-D405-2A85-676881A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753B-45D5-4459-592B-B1F38ED8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A605-036B-EE05-A9BF-25C4EE8B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0FD9-13DA-F759-372B-E11586C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87FBF-F1CB-9B1E-BEB1-1D39D68E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626C-3C22-E3BE-A962-9B644B83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3621-BB0B-9654-79DE-A40E7208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54DD-0741-6688-387F-C4C0B16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A23C-0C0A-AAEB-1D4E-1DA4D50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8A45-A3DC-5349-4F1A-BA773ED3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173A-3E56-6D1A-D09F-43F42241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6326-3228-68E4-CF7C-F5AF9A4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5A7E-489A-78B9-E0F6-CB682EE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1FCE1-C9CF-F894-89E0-703FEC8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6EF-FC22-395E-C1B5-67A45CAD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1ED2-DBD8-7850-1D73-BD973F75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D63C-684A-4593-59B7-912068CF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7C11-948A-E6E3-45A2-5169CC49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D6CF-4F67-492E-3BD2-662C8E26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0B934-200E-3A10-DFF5-3D95FC87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A054C-DDA4-66CD-05A6-D001ADC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DFA4-A357-53D8-2054-5A57EF62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3AA4-4DD6-B36C-0888-E319D198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68D6-CB50-B669-1802-546DA000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97E1-5497-FEC7-BBA7-BC851CE1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A036E-0B16-F77E-6699-821DA3E4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C25B8-D57F-57F9-77E1-55DA4A0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5FD3D-9BB4-AFF6-F538-8FA3BB5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BEC2D-337E-0A98-2A4E-6954DEE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C46D-88DF-8180-987C-D020E13B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2F80-A704-4353-6311-490B83AA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AB30-7B85-E084-2363-F86114B7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B5EC-BD6E-5F96-2D91-F4BDCCCF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3EB3-D939-C2D4-F79F-F33B864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8FF0-F2F6-FB49-0F06-D408A918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5B5B-E01E-A449-E9FD-92BCAF45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98C8-0A5D-2554-1FA6-6222DE4B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B20E-3EA0-C79B-20C2-0EA407EF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3132-6C00-2D10-285A-2FEDB04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584A-78BE-220F-579F-2739DC1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AE1B-84DD-4048-31A4-B4100BF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9CC9-3FC2-C376-5892-A55F491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0CC3-83A6-9077-E374-FF30D95A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BBD1-A1C0-7AD1-CAAF-34070654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BFF-FA65-4546-9963-5E7B2F411C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B8B9-51CF-8993-2AE2-6082FC8D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AE53-705D-3F85-A0D5-D3F0CA11B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915D-188C-4DD7-BA78-4C23FCD3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794F-4FE5-4F20-7E9E-50769DFB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DSE 6220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F758-435A-8746-4750-A3DFB2BBE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r>
              <a:rPr lang="en-US" dirty="0"/>
              <a:t>Hadoop &amp; Spark</a:t>
            </a:r>
          </a:p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0186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AC1D-9F33-2C47-F3C7-6695521D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425A4B-90C1-A117-1629-1B355B47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7" y="2505075"/>
            <a:ext cx="5157787" cy="36845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Distributed systems</a:t>
            </a:r>
          </a:p>
          <a:p>
            <a:pPr lvl="2"/>
            <a:r>
              <a:rPr lang="en-US" dirty="0"/>
              <a:t>Servers and network equipment working together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Hadoop (data infra/data warehouse)</a:t>
            </a:r>
          </a:p>
          <a:p>
            <a:pPr lvl="1"/>
            <a:r>
              <a:rPr lang="en-US" dirty="0"/>
              <a:t>Spark (software for mining)</a:t>
            </a:r>
          </a:p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Data governance, encryption, access, &amp; compliance</a:t>
            </a:r>
          </a:p>
          <a:p>
            <a:r>
              <a:rPr lang="en-US" dirty="0"/>
              <a:t>End Users</a:t>
            </a:r>
          </a:p>
          <a:p>
            <a:pPr lvl="1"/>
            <a:r>
              <a:rPr lang="en-US" dirty="0"/>
              <a:t>Users engaging int ETLs or data mining related activities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1D090C-1BBE-D863-B4D1-CC2805C8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Building Blocks of Big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50A9EE-7874-0242-8432-A93224B03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4386" y="2444115"/>
            <a:ext cx="5183188" cy="3684588"/>
          </a:xfrm>
        </p:spPr>
        <p:txBody>
          <a:bodyPr/>
          <a:lstStyle/>
          <a:p>
            <a:r>
              <a:rPr lang="en-US" dirty="0"/>
              <a:t>When we say big data we typically are referring to distributed systems</a:t>
            </a:r>
          </a:p>
          <a:p>
            <a:pPr lvl="1"/>
            <a:r>
              <a:rPr lang="en-US" dirty="0"/>
              <a:t>Any system with 2 or more ‘nodes’ acting together providing redundancy and compute</a:t>
            </a:r>
          </a:p>
          <a:p>
            <a:r>
              <a:rPr lang="en-US" dirty="0"/>
              <a:t>Examples: Hadoop, MongoDB, CouchDB, HBASE</a:t>
            </a:r>
          </a:p>
        </p:txBody>
      </p:sp>
    </p:spTree>
    <p:extLst>
      <p:ext uri="{BB962C8B-B14F-4D97-AF65-F5344CB8AC3E}">
        <p14:creationId xmlns:p14="http://schemas.microsoft.com/office/powerpoint/2010/main" val="234319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E562-EC9F-F395-D67E-36DE86E5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26A17-FF19-74D3-14D7-A23D34716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BD93A-3A37-0765-EFC7-896A4FF8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359229" cy="3684588"/>
          </a:xfrm>
        </p:spPr>
        <p:txBody>
          <a:bodyPr>
            <a:normAutofit/>
          </a:bodyPr>
          <a:lstStyle/>
          <a:p>
            <a:r>
              <a:rPr lang="en-US" dirty="0"/>
              <a:t>Recall from 6210, data is structured if it has a defined schema or is tabular</a:t>
            </a:r>
          </a:p>
          <a:p>
            <a:pPr lvl="1"/>
            <a:r>
              <a:rPr lang="en-US" dirty="0"/>
              <a:t>Examples: CSV, relational database tables, etc. </a:t>
            </a:r>
          </a:p>
          <a:p>
            <a:r>
              <a:rPr lang="en-US" dirty="0"/>
              <a:t>Data types and columns can be defined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BA4FDC-EF7D-F5D4-2F35-791AB5890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0987" y="2505075"/>
            <a:ext cx="4359229" cy="3870083"/>
          </a:xfrm>
        </p:spPr>
        <p:txBody>
          <a:bodyPr>
            <a:normAutofit/>
          </a:bodyPr>
          <a:lstStyle/>
          <a:p>
            <a:r>
              <a:rPr lang="en-US" dirty="0"/>
              <a:t>Recall from 6210, data is structured if the schema cannot be defined</a:t>
            </a:r>
          </a:p>
          <a:p>
            <a:pPr lvl="1"/>
            <a:r>
              <a:rPr lang="en-US" dirty="0"/>
              <a:t>Examples: JSON, XML, data coming from the internet,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2B48892-D847-5F85-4CDE-1C0343DBA01C}"/>
              </a:ext>
            </a:extLst>
          </p:cNvPr>
          <p:cNvSpPr txBox="1">
            <a:spLocks/>
          </p:cNvSpPr>
          <p:nvPr/>
        </p:nvSpPr>
        <p:spPr>
          <a:xfrm>
            <a:off x="6630987" y="1681163"/>
            <a:ext cx="25322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Unstructured</a:t>
            </a:r>
          </a:p>
        </p:txBody>
      </p:sp>
    </p:spTree>
    <p:extLst>
      <p:ext uri="{BB962C8B-B14F-4D97-AF65-F5344CB8AC3E}">
        <p14:creationId xmlns:p14="http://schemas.microsoft.com/office/powerpoint/2010/main" val="51893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E39A-CCEA-3B33-476C-6C0CA49C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Big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FB34-C23D-5D66-E1D8-A0D9E95C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Social Networks</a:t>
            </a:r>
          </a:p>
          <a:p>
            <a:pPr lvl="1"/>
            <a:r>
              <a:rPr lang="en-US" dirty="0"/>
              <a:t>The original source of ‘big data’</a:t>
            </a:r>
          </a:p>
          <a:p>
            <a:pPr lvl="1"/>
            <a:r>
              <a:rPr lang="en-US" dirty="0"/>
              <a:t>Every action on SM platforms is tracked and stored in a data warehouse</a:t>
            </a:r>
          </a:p>
          <a:p>
            <a:pPr lvl="2"/>
            <a:r>
              <a:rPr lang="en-US" dirty="0"/>
              <a:t>Images, posts, comments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Media</a:t>
            </a:r>
          </a:p>
          <a:p>
            <a:pPr lvl="1"/>
            <a:r>
              <a:rPr lang="en-US" dirty="0"/>
              <a:t>Think YouTube, Netflix,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Storage of audio and video data</a:t>
            </a:r>
          </a:p>
          <a:p>
            <a:r>
              <a:rPr lang="en-US" dirty="0"/>
              <a:t>Data warehouses</a:t>
            </a:r>
          </a:p>
          <a:p>
            <a:pPr lvl="1"/>
            <a:r>
              <a:rPr lang="en-US" dirty="0"/>
              <a:t>Historically data was stored in relational data warehouses such as Oracle</a:t>
            </a:r>
          </a:p>
          <a:p>
            <a:pPr lvl="1"/>
            <a:r>
              <a:rPr lang="en-US" dirty="0"/>
              <a:t>Company emails, databases, accounting records, </a:t>
            </a:r>
            <a:r>
              <a:rPr lang="en-US" dirty="0" err="1"/>
              <a:t>etc</a:t>
            </a:r>
            <a:r>
              <a:rPr lang="en-US" dirty="0"/>
              <a:t> shifted to big data platforms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IoT devices</a:t>
            </a:r>
          </a:p>
          <a:p>
            <a:pPr lvl="1"/>
            <a:r>
              <a:rPr lang="en-US" dirty="0"/>
              <a:t>Cellular network sensors (radio towers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4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F621-1A23-C00A-E7A2-E304A45E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Vs of Big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E16EA-DFFE-7C95-9E9E-EED746843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Volume  - The amount of data being stored often in terabytes or petabytes</a:t>
            </a:r>
          </a:p>
          <a:p>
            <a:r>
              <a:rPr lang="en-US" dirty="0"/>
              <a:t>Variety – The different types of data</a:t>
            </a:r>
          </a:p>
          <a:p>
            <a:pPr lvl="1"/>
            <a:r>
              <a:rPr lang="en-US" dirty="0"/>
              <a:t>Data lakes</a:t>
            </a:r>
          </a:p>
          <a:p>
            <a:r>
              <a:rPr lang="en-US" dirty="0"/>
              <a:t>Velocity – The speed at which data is being generated and collected</a:t>
            </a:r>
          </a:p>
          <a:p>
            <a:r>
              <a:rPr lang="en-US" dirty="0"/>
              <a:t>Veracity – Noise and inconsistencies in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86ECADE-04C5-32D0-2528-AC9DFC74793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668" y="1825625"/>
            <a:ext cx="47866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53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BB-AA83-57B9-EB32-EC0648B2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 Mining?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2C0D9-BC27-5DC4-D0D4-5572E845C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A9496-5F61-2875-9178-FCBBB2728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Entire lifecycle of processing large-scale datasets from procurement to implementation of the respective tools to analyze them</a:t>
            </a:r>
          </a:p>
          <a:p>
            <a:pPr lvl="1"/>
            <a:r>
              <a:rPr lang="en-US" dirty="0"/>
              <a:t>ETL – Extract Transform and Load</a:t>
            </a:r>
          </a:p>
          <a:p>
            <a:pPr lvl="2"/>
            <a:r>
              <a:rPr lang="en-US" dirty="0"/>
              <a:t>Process of acquiring raw data and transforming it into usable tables or documents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E7186-7CFA-30B6-58C7-C5609857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B1F90-2A52-462B-AD39-AC10CC40D0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Hadoop – A filesystem with tools that enables big data mining</a:t>
            </a:r>
          </a:p>
          <a:p>
            <a:r>
              <a:rPr lang="en-US" dirty="0"/>
              <a:t>NoSQL – Distributed document databases that store key-value pairs</a:t>
            </a:r>
          </a:p>
          <a:p>
            <a:r>
              <a:rPr lang="en-US" dirty="0"/>
              <a:t>Cloud tools such as Redshift and EMR clusters</a:t>
            </a:r>
          </a:p>
        </p:txBody>
      </p:sp>
    </p:spTree>
    <p:extLst>
      <p:ext uri="{BB962C8B-B14F-4D97-AF65-F5344CB8AC3E}">
        <p14:creationId xmlns:p14="http://schemas.microsoft.com/office/powerpoint/2010/main" val="325012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0406-0FCC-B4A5-ADCC-E880D71D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6ED6-3A43-D583-8F55-4FFE08FA7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conglomeration of various tools and projects all under the Apache Software Foundation</a:t>
            </a:r>
          </a:p>
          <a:p>
            <a:r>
              <a:rPr lang="en-US" dirty="0"/>
              <a:t>Built on a distributed filesystem called HDFS</a:t>
            </a:r>
          </a:p>
          <a:p>
            <a:r>
              <a:rPr lang="en-US" dirty="0"/>
              <a:t>MapReduce - Originally written in compiled Java each Hadoop job consists of a mapper and reducer</a:t>
            </a:r>
          </a:p>
          <a:p>
            <a:pPr lvl="1"/>
            <a:r>
              <a:rPr lang="en-US" dirty="0"/>
              <a:t>Tasks are ‘mapped’ to different nodes of the cluster</a:t>
            </a:r>
          </a:p>
          <a:p>
            <a:pPr lvl="2"/>
            <a:r>
              <a:rPr lang="en-US" dirty="0"/>
              <a:t>Filtering &amp; sorting</a:t>
            </a:r>
          </a:p>
          <a:p>
            <a:pPr lvl="1"/>
            <a:r>
              <a:rPr lang="en-US" dirty="0"/>
              <a:t>Tasks are ‘reduced’ to the master</a:t>
            </a:r>
          </a:p>
          <a:p>
            <a:pPr lvl="2"/>
            <a:r>
              <a:rPr lang="en-US" dirty="0"/>
              <a:t>Summary statistics like counts </a:t>
            </a:r>
            <a:r>
              <a:rPr lang="en-US" dirty="0" err="1"/>
              <a:t>etc</a:t>
            </a:r>
            <a:r>
              <a:rPr lang="en-US" dirty="0"/>
              <a:t> are calculated across all nodes and provided to the master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D9820-CFD6-03AC-BAD6-CBFBEC146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YARN – Framework for scheduling, resource management, and job monitoring</a:t>
            </a:r>
          </a:p>
          <a:p>
            <a:pPr lvl="1"/>
            <a:r>
              <a:rPr lang="en-US" dirty="0"/>
              <a:t>All jobs on Hadoop are monitored in YARN</a:t>
            </a:r>
          </a:p>
          <a:p>
            <a:r>
              <a:rPr lang="en-US" dirty="0"/>
              <a:t>Tools include</a:t>
            </a:r>
          </a:p>
          <a:p>
            <a:pPr lvl="1"/>
            <a:r>
              <a:rPr lang="en-US" dirty="0"/>
              <a:t>Hive</a:t>
            </a:r>
          </a:p>
          <a:p>
            <a:pPr lvl="2"/>
            <a:r>
              <a:rPr lang="en-US" dirty="0"/>
              <a:t>Data is accessed on each node’s disk and not stored in memory</a:t>
            </a:r>
          </a:p>
          <a:p>
            <a:pPr lvl="1"/>
            <a:r>
              <a:rPr lang="en-US" dirty="0"/>
              <a:t>Spark </a:t>
            </a:r>
          </a:p>
          <a:p>
            <a:pPr lvl="2"/>
            <a:r>
              <a:rPr lang="en-US" dirty="0"/>
              <a:t>Leverages DAGs to optimize operations into a smaller set of operations</a:t>
            </a:r>
          </a:p>
          <a:p>
            <a:pPr lvl="2"/>
            <a:r>
              <a:rPr lang="en-US" dirty="0"/>
              <a:t>Distributed in nature</a:t>
            </a:r>
          </a:p>
          <a:p>
            <a:pPr lvl="2"/>
            <a:r>
              <a:rPr lang="en-US" dirty="0"/>
              <a:t>RDDs store data in memory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2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DSE 6220</vt:lpstr>
      <vt:lpstr>What is Big Data? </vt:lpstr>
      <vt:lpstr>Types of Big Data</vt:lpstr>
      <vt:lpstr>Sources of Big Data </vt:lpstr>
      <vt:lpstr>The 4 Vs of Big Data</vt:lpstr>
      <vt:lpstr>What is Big Data Mining?</vt:lpstr>
      <vt:lpstr>Hadoop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6220</dc:title>
  <dc:creator>Jeremiah Lowhorn</dc:creator>
  <cp:lastModifiedBy>Jeremiah Lowhorn</cp:lastModifiedBy>
  <cp:revision>2</cp:revision>
  <dcterms:created xsi:type="dcterms:W3CDTF">2024-01-28T19:51:48Z</dcterms:created>
  <dcterms:modified xsi:type="dcterms:W3CDTF">2024-01-28T21:15:42Z</dcterms:modified>
</cp:coreProperties>
</file>