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8" r:id="rId6"/>
    <p:sldId id="262" r:id="rId7"/>
    <p:sldId id="263" r:id="rId8"/>
    <p:sldId id="264" r:id="rId9"/>
    <p:sldId id="259" r:id="rId10"/>
    <p:sldId id="260"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7DBF-0F25-99E6-9CB5-880704C66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21082-46C8-A8B3-1A59-065FB19DD4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FFB65A-4AF3-D08C-E1E9-5992DD464AA0}"/>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5" name="Footer Placeholder 4">
            <a:extLst>
              <a:ext uri="{FF2B5EF4-FFF2-40B4-BE49-F238E27FC236}">
                <a16:creationId xmlns:a16="http://schemas.microsoft.com/office/drawing/2014/main" id="{76929C68-CCD0-FD01-1AF4-C6DBBF3FD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CC16A-D993-F958-D102-94E6E6916DBD}"/>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31730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F17F0-321F-4F72-06A1-D71EEE58E5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5F05A5-623E-9F1C-9072-7D843931A3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D8F98-1988-4707-20AA-BCBA19BDBE49}"/>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5" name="Footer Placeholder 4">
            <a:extLst>
              <a:ext uri="{FF2B5EF4-FFF2-40B4-BE49-F238E27FC236}">
                <a16:creationId xmlns:a16="http://schemas.microsoft.com/office/drawing/2014/main" id="{5F157099-E442-CA0A-36B2-B871331C2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1E33-2ACE-5A67-2056-86CB2B7F340A}"/>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13702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100DBD-E6BA-402D-226A-8BF063795B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C97EE8-4FC4-7205-1835-9283F032A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F89AC-5E74-F3BD-0C8F-E1660A874C3F}"/>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5" name="Footer Placeholder 4">
            <a:extLst>
              <a:ext uri="{FF2B5EF4-FFF2-40B4-BE49-F238E27FC236}">
                <a16:creationId xmlns:a16="http://schemas.microsoft.com/office/drawing/2014/main" id="{908F7626-396F-FFD5-4102-DD04C27E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379F9-3BC1-0795-EC06-D43BCEE91A03}"/>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15537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EE35-C70E-25D2-42D4-576394517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23E87A-AF40-9046-D2C3-E622E7E13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1172C-38AD-D405-2A85-676881A76B3E}"/>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5" name="Footer Placeholder 4">
            <a:extLst>
              <a:ext uri="{FF2B5EF4-FFF2-40B4-BE49-F238E27FC236}">
                <a16:creationId xmlns:a16="http://schemas.microsoft.com/office/drawing/2014/main" id="{F540753B-45D5-4459-592B-B1F38ED89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6A605-036B-EE05-A9BF-25C4EE8B43C1}"/>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65126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0FD9-13DA-F759-372B-E11586C73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87FBF-F1CB-9B1E-BEB1-1D39D68E2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A626C-3C22-E3BE-A962-9B644B830F93}"/>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5" name="Footer Placeholder 4">
            <a:extLst>
              <a:ext uri="{FF2B5EF4-FFF2-40B4-BE49-F238E27FC236}">
                <a16:creationId xmlns:a16="http://schemas.microsoft.com/office/drawing/2014/main" id="{4F413621-BB0B-9654-79DE-A40E7208D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354DD-0741-6688-387F-C4C0B162AFA8}"/>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21626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A23C-0C0A-AAEB-1D4E-1DA4D5014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08A45-A3DC-5349-4F1A-BA773ED368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F7173A-3E56-6D1A-D09F-43F42241D8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646326-3228-68E4-CF7C-F5AF9A450814}"/>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6" name="Footer Placeholder 5">
            <a:extLst>
              <a:ext uri="{FF2B5EF4-FFF2-40B4-BE49-F238E27FC236}">
                <a16:creationId xmlns:a16="http://schemas.microsoft.com/office/drawing/2014/main" id="{37C75A7E-489A-78B9-E0F6-CB682EEAB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1FCE1-C9CF-F894-89E0-703FEC89B9E4}"/>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33360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56EF-FC22-395E-C1B5-67A45CADD9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471ED2-DBD8-7850-1D73-BD973F751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0BD63C-684A-4593-59B7-912068CF22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2A7C11-948A-E6E3-45A2-5169CC492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15D6CF-4F67-492E-3BD2-662C8E264E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80B934-200E-3A10-DFF5-3D95FC874B3E}"/>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8" name="Footer Placeholder 7">
            <a:extLst>
              <a:ext uri="{FF2B5EF4-FFF2-40B4-BE49-F238E27FC236}">
                <a16:creationId xmlns:a16="http://schemas.microsoft.com/office/drawing/2014/main" id="{6FBA054C-DDA4-66CD-05A6-D001ADCCDE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59DFA4-A357-53D8-2054-5A57EF626AE0}"/>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58943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3AA4-4DD6-B36C-0888-E319D1988B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B68D6-CB50-B669-1802-546DA0006E64}"/>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4" name="Footer Placeholder 3">
            <a:extLst>
              <a:ext uri="{FF2B5EF4-FFF2-40B4-BE49-F238E27FC236}">
                <a16:creationId xmlns:a16="http://schemas.microsoft.com/office/drawing/2014/main" id="{96B397E1-5497-FEC7-BBA7-BC851CE1F5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2A036E-0B16-F77E-6699-821DA3E4879A}"/>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283572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C25B8-D57F-57F9-77E1-55DA4A0A42FC}"/>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3" name="Footer Placeholder 2">
            <a:extLst>
              <a:ext uri="{FF2B5EF4-FFF2-40B4-BE49-F238E27FC236}">
                <a16:creationId xmlns:a16="http://schemas.microsoft.com/office/drawing/2014/main" id="{D305FD3D-9BB4-AFF6-F538-8FA3BB528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CBEC2D-337E-0A98-2A4E-6954DEE57C16}"/>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46948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C46D-88DF-8180-987C-D020E13B6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AC2F80-A704-4353-6311-490B83AAC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EAB30-7B85-E084-2363-F86114B76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FB5EC-BD6E-5F96-2D91-F4BDCCCF611B}"/>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6" name="Footer Placeholder 5">
            <a:extLst>
              <a:ext uri="{FF2B5EF4-FFF2-40B4-BE49-F238E27FC236}">
                <a16:creationId xmlns:a16="http://schemas.microsoft.com/office/drawing/2014/main" id="{38DF3EB3-D939-C2D4-F79F-F33B864EE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F28FF0-F2F6-FB49-0F06-D408A9184EF5}"/>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49146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5B5B-E01E-A449-E9FD-92BCAF453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4C98C8-0A5D-2554-1FA6-6222DE4B1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86B20E-3EA0-C79B-20C2-0EA407EFD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33132-6C00-2D10-285A-2FEDB042123B}"/>
              </a:ext>
            </a:extLst>
          </p:cNvPr>
          <p:cNvSpPr>
            <a:spLocks noGrp="1"/>
          </p:cNvSpPr>
          <p:nvPr>
            <p:ph type="dt" sz="half" idx="10"/>
          </p:nvPr>
        </p:nvSpPr>
        <p:spPr/>
        <p:txBody>
          <a:bodyPr/>
          <a:lstStyle/>
          <a:p>
            <a:fld id="{A6E51BFF-FA65-4546-9963-5E7B2F411CFB}" type="datetimeFigureOut">
              <a:rPr lang="en-US" smtClean="0"/>
              <a:t>2/26/2024</a:t>
            </a:fld>
            <a:endParaRPr lang="en-US"/>
          </a:p>
        </p:txBody>
      </p:sp>
      <p:sp>
        <p:nvSpPr>
          <p:cNvPr id="6" name="Footer Placeholder 5">
            <a:extLst>
              <a:ext uri="{FF2B5EF4-FFF2-40B4-BE49-F238E27FC236}">
                <a16:creationId xmlns:a16="http://schemas.microsoft.com/office/drawing/2014/main" id="{031A584A-78BE-220F-579F-2739DC1AD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EAE1B-84DD-4048-31A4-B4100BFA73C4}"/>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277080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E9CC9-3FC2-C376-5892-A55F49191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60CC3-83A6-9077-E374-FF30D95AB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1BBD1-A1C0-7AD1-CAAF-34070654C9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51BFF-FA65-4546-9963-5E7B2F411CFB}" type="datetimeFigureOut">
              <a:rPr lang="en-US" smtClean="0"/>
              <a:t>2/26/2024</a:t>
            </a:fld>
            <a:endParaRPr lang="en-US"/>
          </a:p>
        </p:txBody>
      </p:sp>
      <p:sp>
        <p:nvSpPr>
          <p:cNvPr id="5" name="Footer Placeholder 4">
            <a:extLst>
              <a:ext uri="{FF2B5EF4-FFF2-40B4-BE49-F238E27FC236}">
                <a16:creationId xmlns:a16="http://schemas.microsoft.com/office/drawing/2014/main" id="{4230B8B9-51CF-8993-2AE2-6082FC8D7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1AE53-705D-3F85-A0D5-D3F0CA11B1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915D-188C-4DD7-BA78-4C23FCD33B47}" type="slidenum">
              <a:rPr lang="en-US" smtClean="0"/>
              <a:t>‹#›</a:t>
            </a:fld>
            <a:endParaRPr lang="en-US"/>
          </a:p>
        </p:txBody>
      </p:sp>
    </p:spTree>
    <p:extLst>
      <p:ext uri="{BB962C8B-B14F-4D97-AF65-F5344CB8AC3E}">
        <p14:creationId xmlns:p14="http://schemas.microsoft.com/office/powerpoint/2010/main" val="295677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rdbms-full-form/"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794F-4FE5-4F20-7E9E-50769DFBF6C1}"/>
              </a:ext>
            </a:extLst>
          </p:cNvPr>
          <p:cNvSpPr>
            <a:spLocks noGrp="1"/>
          </p:cNvSpPr>
          <p:nvPr>
            <p:ph type="ctrTitle"/>
          </p:nvPr>
        </p:nvSpPr>
        <p:spPr/>
        <p:txBody>
          <a:bodyPr/>
          <a:lstStyle/>
          <a:p>
            <a:r>
              <a:rPr lang="en-US" dirty="0"/>
              <a:t>DSE 6220</a:t>
            </a:r>
          </a:p>
        </p:txBody>
      </p:sp>
      <p:sp>
        <p:nvSpPr>
          <p:cNvPr id="3" name="Subtitle 2">
            <a:extLst>
              <a:ext uri="{FF2B5EF4-FFF2-40B4-BE49-F238E27FC236}">
                <a16:creationId xmlns:a16="http://schemas.microsoft.com/office/drawing/2014/main" id="{3D3CF758-435A-8746-4750-A3DFB2BBE37F}"/>
              </a:ext>
            </a:extLst>
          </p:cNvPr>
          <p:cNvSpPr>
            <a:spLocks noGrp="1"/>
          </p:cNvSpPr>
          <p:nvPr>
            <p:ph type="subTitle" idx="1"/>
          </p:nvPr>
        </p:nvSpPr>
        <p:spPr/>
        <p:txBody>
          <a:bodyPr/>
          <a:lstStyle/>
          <a:p>
            <a:r>
              <a:rPr lang="en-US" dirty="0"/>
              <a:t>Big Data</a:t>
            </a:r>
          </a:p>
          <a:p>
            <a:r>
              <a:rPr lang="en-US" dirty="0"/>
              <a:t>Hadoop &amp; Spark</a:t>
            </a:r>
          </a:p>
          <a:p>
            <a:r>
              <a:rPr lang="en-US" dirty="0"/>
              <a:t>Week 2</a:t>
            </a:r>
          </a:p>
        </p:txBody>
      </p:sp>
    </p:spTree>
    <p:extLst>
      <p:ext uri="{BB962C8B-B14F-4D97-AF65-F5344CB8AC3E}">
        <p14:creationId xmlns:p14="http://schemas.microsoft.com/office/powerpoint/2010/main" val="201868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35F5-9777-2BEE-43F0-B125118D1608}"/>
              </a:ext>
            </a:extLst>
          </p:cNvPr>
          <p:cNvSpPr>
            <a:spLocks noGrp="1"/>
          </p:cNvSpPr>
          <p:nvPr>
            <p:ph type="title"/>
          </p:nvPr>
        </p:nvSpPr>
        <p:spPr/>
        <p:txBody>
          <a:bodyPr>
            <a:normAutofit fontScale="90000"/>
          </a:bodyPr>
          <a:lstStyle/>
          <a:p>
            <a:r>
              <a:rPr lang="en-US" dirty="0"/>
              <a:t>YARN</a:t>
            </a:r>
            <a:br>
              <a:rPr lang="en-US" dirty="0"/>
            </a:br>
            <a:r>
              <a:rPr lang="en-US" dirty="0"/>
              <a:t>Yet Another Resource Manager</a:t>
            </a:r>
            <a:br>
              <a:rPr lang="en-US" dirty="0"/>
            </a:br>
            <a:r>
              <a:rPr lang="en-US" sz="1300" dirty="0"/>
              <a:t>The fundamental idea of YARN is to split up the functionalities of resource management and job scheduling/monitoring into separate daemons. The idea is to have a global </a:t>
            </a:r>
            <a:r>
              <a:rPr lang="en-US" sz="1300" dirty="0" err="1"/>
              <a:t>ResourceManager</a:t>
            </a:r>
            <a:r>
              <a:rPr lang="en-US" sz="1300" dirty="0"/>
              <a:t> (RM) and per-application </a:t>
            </a:r>
            <a:r>
              <a:rPr lang="en-US" sz="1300" dirty="0" err="1"/>
              <a:t>ApplicationMaster</a:t>
            </a:r>
            <a:r>
              <a:rPr lang="en-US" sz="1300" dirty="0"/>
              <a:t> (AM). An application is either a single job or a DAG of jobs.</a:t>
            </a:r>
            <a:endParaRPr lang="en-US" dirty="0"/>
          </a:p>
        </p:txBody>
      </p:sp>
      <p:sp>
        <p:nvSpPr>
          <p:cNvPr id="3" name="Content Placeholder 2">
            <a:extLst>
              <a:ext uri="{FF2B5EF4-FFF2-40B4-BE49-F238E27FC236}">
                <a16:creationId xmlns:a16="http://schemas.microsoft.com/office/drawing/2014/main" id="{F2121B7F-B368-36BA-7B5A-1B26F47FA132}"/>
              </a:ext>
            </a:extLst>
          </p:cNvPr>
          <p:cNvSpPr>
            <a:spLocks noGrp="1"/>
          </p:cNvSpPr>
          <p:nvPr>
            <p:ph sz="half" idx="1"/>
          </p:nvPr>
        </p:nvSpPr>
        <p:spPr>
          <a:xfrm>
            <a:off x="765772" y="1982644"/>
            <a:ext cx="5181600" cy="4351338"/>
          </a:xfrm>
        </p:spPr>
        <p:txBody>
          <a:bodyPr>
            <a:normAutofit lnSpcReduction="10000"/>
          </a:bodyPr>
          <a:lstStyle/>
          <a:p>
            <a:r>
              <a:rPr lang="en-US" dirty="0"/>
              <a:t>Manages &amp; monitors jobs</a:t>
            </a:r>
          </a:p>
          <a:p>
            <a:r>
              <a:rPr lang="en-US" dirty="0"/>
              <a:t>Application Master</a:t>
            </a:r>
          </a:p>
          <a:p>
            <a:pPr lvl="1"/>
            <a:r>
              <a:rPr lang="en-US" dirty="0"/>
              <a:t>Assigns and manages resources for each task on the cluster</a:t>
            </a:r>
          </a:p>
          <a:p>
            <a:r>
              <a:rPr lang="en-US" dirty="0"/>
              <a:t>Containers</a:t>
            </a:r>
          </a:p>
          <a:p>
            <a:pPr lvl="1"/>
            <a:r>
              <a:rPr lang="en-US" dirty="0"/>
              <a:t>Each job assigns ‘containers’ to each of the workers in the job</a:t>
            </a:r>
          </a:p>
          <a:p>
            <a:pPr lvl="1"/>
            <a:r>
              <a:rPr lang="en-US" dirty="0"/>
              <a:t>Have their own memory and CPU</a:t>
            </a:r>
          </a:p>
          <a:p>
            <a:r>
              <a:rPr lang="en-US" dirty="0"/>
              <a:t>Node Managers</a:t>
            </a:r>
          </a:p>
          <a:p>
            <a:pPr lvl="1"/>
            <a:r>
              <a:rPr lang="en-US" dirty="0"/>
              <a:t>Reports the status of jobs to the Resource Manager</a:t>
            </a:r>
          </a:p>
          <a:p>
            <a:pPr marL="0" indent="0">
              <a:buNone/>
            </a:pPr>
            <a:endParaRPr lang="en-US" dirty="0"/>
          </a:p>
        </p:txBody>
      </p:sp>
      <p:pic>
        <p:nvPicPr>
          <p:cNvPr id="3074" name="Picture 2">
            <a:extLst>
              <a:ext uri="{FF2B5EF4-FFF2-40B4-BE49-F238E27FC236}">
                <a16:creationId xmlns:a16="http://schemas.microsoft.com/office/drawing/2014/main" id="{8452E246-4422-9A1F-7D88-6C5BF26C2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629" y="1825625"/>
            <a:ext cx="5181598" cy="378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37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E345-9D28-1220-E225-A80E1ABCCD5E}"/>
              </a:ext>
            </a:extLst>
          </p:cNvPr>
          <p:cNvSpPr>
            <a:spLocks noGrp="1"/>
          </p:cNvSpPr>
          <p:nvPr>
            <p:ph type="title"/>
          </p:nvPr>
        </p:nvSpPr>
        <p:spPr/>
        <p:txBody>
          <a:bodyPr/>
          <a:lstStyle/>
          <a:p>
            <a:r>
              <a:rPr lang="en-US" dirty="0"/>
              <a:t>Data Storage Formats</a:t>
            </a:r>
          </a:p>
        </p:txBody>
      </p:sp>
      <p:sp>
        <p:nvSpPr>
          <p:cNvPr id="3" name="Content Placeholder 2">
            <a:extLst>
              <a:ext uri="{FF2B5EF4-FFF2-40B4-BE49-F238E27FC236}">
                <a16:creationId xmlns:a16="http://schemas.microsoft.com/office/drawing/2014/main" id="{0924A6DE-72F8-4447-26E2-5DDF9B7194E5}"/>
              </a:ext>
            </a:extLst>
          </p:cNvPr>
          <p:cNvSpPr>
            <a:spLocks noGrp="1"/>
          </p:cNvSpPr>
          <p:nvPr>
            <p:ph sz="half" idx="2"/>
          </p:nvPr>
        </p:nvSpPr>
        <p:spPr>
          <a:xfrm>
            <a:off x="468596" y="1690688"/>
            <a:ext cx="3614517" cy="4167329"/>
          </a:xfrm>
        </p:spPr>
        <p:txBody>
          <a:bodyPr>
            <a:normAutofit fontScale="55000" lnSpcReduction="20000"/>
          </a:bodyPr>
          <a:lstStyle/>
          <a:p>
            <a:r>
              <a:rPr lang="en-US" dirty="0"/>
              <a:t>Parquet</a:t>
            </a:r>
          </a:p>
          <a:p>
            <a:pPr lvl="1"/>
            <a:r>
              <a:rPr lang="en-US" dirty="0"/>
              <a:t>The most commonly used data format in HDFS</a:t>
            </a:r>
          </a:p>
          <a:p>
            <a:pPr lvl="1"/>
            <a:r>
              <a:rPr lang="en-US" dirty="0"/>
              <a:t>Compressed columnar format</a:t>
            </a:r>
          </a:p>
          <a:p>
            <a:r>
              <a:rPr lang="en-US" dirty="0"/>
              <a:t>ORC</a:t>
            </a:r>
          </a:p>
          <a:p>
            <a:pPr lvl="1"/>
            <a:r>
              <a:rPr lang="en-US" dirty="0"/>
              <a:t>Optimized Row-Columnar</a:t>
            </a:r>
          </a:p>
          <a:p>
            <a:pPr lvl="1"/>
            <a:r>
              <a:rPr lang="en-US" dirty="0"/>
              <a:t>Optimized for queries where rows need to be filtered</a:t>
            </a:r>
          </a:p>
          <a:p>
            <a:r>
              <a:rPr lang="en-US" dirty="0"/>
              <a:t>AVRO</a:t>
            </a:r>
          </a:p>
          <a:p>
            <a:pPr lvl="1"/>
            <a:r>
              <a:rPr lang="en-US" dirty="0"/>
              <a:t>Stores data and schema registry in compressed binary</a:t>
            </a:r>
          </a:p>
          <a:p>
            <a:pPr lvl="1"/>
            <a:r>
              <a:rPr lang="en-US" dirty="0"/>
              <a:t>Schema resolution</a:t>
            </a:r>
          </a:p>
          <a:p>
            <a:pPr lvl="2"/>
            <a:r>
              <a:rPr lang="en-US" dirty="0"/>
              <a:t>Very important and the book missed this</a:t>
            </a:r>
          </a:p>
          <a:p>
            <a:pPr lvl="2"/>
            <a:r>
              <a:rPr lang="en-US" dirty="0"/>
              <a:t>Allows schema evolution, basically if your columns change AVRO will automatically handle the differences for you</a:t>
            </a:r>
          </a:p>
          <a:p>
            <a:r>
              <a:rPr lang="en-US" dirty="0"/>
              <a:t>Text/CSV</a:t>
            </a:r>
          </a:p>
          <a:p>
            <a:pPr lvl="1"/>
            <a:r>
              <a:rPr lang="en-US" dirty="0"/>
              <a:t>Not compressed and typically not used in Hadoop for storing data</a:t>
            </a:r>
            <a:br>
              <a:rPr lang="en-US" dirty="0"/>
            </a:br>
            <a:endParaRPr lang="en-US" dirty="0"/>
          </a:p>
        </p:txBody>
      </p:sp>
      <p:pic>
        <p:nvPicPr>
          <p:cNvPr id="13" name="Picture 2" descr="Big Data File Formats Explained. Introduction | by Javier Ramos | Towards  Data Science">
            <a:extLst>
              <a:ext uri="{FF2B5EF4-FFF2-40B4-BE49-F238E27FC236}">
                <a16:creationId xmlns:a16="http://schemas.microsoft.com/office/drawing/2014/main" id="{9D8EC9FC-B28F-4950-6EE9-85C4FF584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737" y="1490674"/>
            <a:ext cx="68484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F0E1089E-9E9D-F3D6-8256-457BC7BBC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114" y="3881450"/>
            <a:ext cx="6871178" cy="2772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05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4580-5B19-D687-4DE2-99D169C4C4F5}"/>
              </a:ext>
            </a:extLst>
          </p:cNvPr>
          <p:cNvSpPr>
            <a:spLocks noGrp="1"/>
          </p:cNvSpPr>
          <p:nvPr>
            <p:ph type="title"/>
          </p:nvPr>
        </p:nvSpPr>
        <p:spPr/>
        <p:txBody>
          <a:bodyPr/>
          <a:lstStyle/>
          <a:p>
            <a:r>
              <a:rPr lang="en-US" dirty="0"/>
              <a:t>Hadoop Tools</a:t>
            </a:r>
          </a:p>
        </p:txBody>
      </p:sp>
      <p:sp>
        <p:nvSpPr>
          <p:cNvPr id="3" name="Content Placeholder 2">
            <a:extLst>
              <a:ext uri="{FF2B5EF4-FFF2-40B4-BE49-F238E27FC236}">
                <a16:creationId xmlns:a16="http://schemas.microsoft.com/office/drawing/2014/main" id="{22963F4A-BEE7-6FAA-E6BF-68217AB9CAD8}"/>
              </a:ext>
            </a:extLst>
          </p:cNvPr>
          <p:cNvSpPr>
            <a:spLocks noGrp="1"/>
          </p:cNvSpPr>
          <p:nvPr>
            <p:ph idx="1"/>
          </p:nvPr>
        </p:nvSpPr>
        <p:spPr>
          <a:xfrm>
            <a:off x="204457" y="1825624"/>
            <a:ext cx="3597998" cy="4810565"/>
          </a:xfrm>
        </p:spPr>
        <p:txBody>
          <a:bodyPr>
            <a:normAutofit/>
          </a:bodyPr>
          <a:lstStyle/>
          <a:p>
            <a:r>
              <a:rPr lang="en-US" sz="1600" dirty="0"/>
              <a:t>Pig</a:t>
            </a:r>
          </a:p>
          <a:p>
            <a:pPr lvl="1"/>
            <a:r>
              <a:rPr lang="en-US" sz="1400" dirty="0"/>
              <a:t>Paradigm that allows for easy writing of mappers and reducers</a:t>
            </a:r>
          </a:p>
          <a:p>
            <a:r>
              <a:rPr lang="en-US" sz="1600" dirty="0" err="1"/>
              <a:t>Hbase</a:t>
            </a:r>
            <a:endParaRPr lang="en-US" sz="1600" dirty="0"/>
          </a:p>
          <a:p>
            <a:pPr lvl="1"/>
            <a:r>
              <a:rPr lang="en-US" sz="1400" dirty="0"/>
              <a:t>Similar to Google’s Big Table</a:t>
            </a:r>
          </a:p>
          <a:p>
            <a:pPr lvl="1"/>
            <a:r>
              <a:rPr lang="en-US" sz="1400" dirty="0"/>
              <a:t>Indexed by column, row, and timestamp</a:t>
            </a:r>
          </a:p>
          <a:p>
            <a:r>
              <a:rPr lang="en-US" sz="1600" dirty="0"/>
              <a:t>Hive</a:t>
            </a:r>
          </a:p>
          <a:p>
            <a:pPr lvl="1"/>
            <a:r>
              <a:rPr lang="en-US" sz="1400" dirty="0"/>
              <a:t>SQL engine for HDFS</a:t>
            </a:r>
          </a:p>
          <a:p>
            <a:r>
              <a:rPr lang="en-US" sz="1600" dirty="0"/>
              <a:t>Sqoop</a:t>
            </a:r>
          </a:p>
          <a:p>
            <a:pPr lvl="1"/>
            <a:r>
              <a:rPr lang="en-US" sz="1400" dirty="0"/>
              <a:t>Used to extract data from traditional databases</a:t>
            </a:r>
          </a:p>
          <a:p>
            <a:r>
              <a:rPr lang="en-US" sz="1600" dirty="0"/>
              <a:t>Flume </a:t>
            </a:r>
          </a:p>
          <a:p>
            <a:pPr lvl="1"/>
            <a:r>
              <a:rPr lang="en-US" sz="1400" dirty="0"/>
              <a:t>Used for management, aggregation, and analysis of log data</a:t>
            </a:r>
          </a:p>
          <a:p>
            <a:r>
              <a:rPr lang="en-US" sz="1600" dirty="0"/>
              <a:t>Kafka</a:t>
            </a:r>
          </a:p>
          <a:p>
            <a:pPr lvl="1"/>
            <a:r>
              <a:rPr lang="en-US" sz="1400" dirty="0"/>
              <a:t>Used for real time streaming</a:t>
            </a:r>
          </a:p>
        </p:txBody>
      </p:sp>
      <p:pic>
        <p:nvPicPr>
          <p:cNvPr id="4" name="Picture 2">
            <a:extLst>
              <a:ext uri="{FF2B5EF4-FFF2-40B4-BE49-F238E27FC236}">
                <a16:creationId xmlns:a16="http://schemas.microsoft.com/office/drawing/2014/main" id="{0DD3954D-5AA4-2EFD-88F2-F5A216D9E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7242" y="1905794"/>
            <a:ext cx="7620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77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86B4-4373-44DC-11D3-5C3337EFBEA1}"/>
              </a:ext>
            </a:extLst>
          </p:cNvPr>
          <p:cNvSpPr>
            <a:spLocks noGrp="1"/>
          </p:cNvSpPr>
          <p:nvPr>
            <p:ph type="title"/>
          </p:nvPr>
        </p:nvSpPr>
        <p:spPr/>
        <p:txBody>
          <a:bodyPr/>
          <a:lstStyle/>
          <a:p>
            <a:r>
              <a:rPr lang="en-US" dirty="0"/>
              <a:t>Hadoop Fundamentals</a:t>
            </a:r>
          </a:p>
        </p:txBody>
      </p:sp>
      <p:sp>
        <p:nvSpPr>
          <p:cNvPr id="3" name="Content Placeholder 2">
            <a:extLst>
              <a:ext uri="{FF2B5EF4-FFF2-40B4-BE49-F238E27FC236}">
                <a16:creationId xmlns:a16="http://schemas.microsoft.com/office/drawing/2014/main" id="{00EA9308-5A41-D6D5-5426-609227B92529}"/>
              </a:ext>
            </a:extLst>
          </p:cNvPr>
          <p:cNvSpPr>
            <a:spLocks noGrp="1"/>
          </p:cNvSpPr>
          <p:nvPr>
            <p:ph sz="half" idx="1"/>
          </p:nvPr>
        </p:nvSpPr>
        <p:spPr/>
        <p:txBody>
          <a:bodyPr>
            <a:normAutofit fontScale="62500" lnSpcReduction="20000"/>
          </a:bodyPr>
          <a:lstStyle/>
          <a:p>
            <a:r>
              <a:rPr lang="en-US" dirty="0"/>
              <a:t>Instead of performing a task on a single large machine, spread the work across many machines</a:t>
            </a:r>
          </a:p>
          <a:p>
            <a:pPr lvl="1"/>
            <a:r>
              <a:rPr lang="en-US" dirty="0"/>
              <a:t>Commodity hardware is generally cheap</a:t>
            </a:r>
          </a:p>
          <a:p>
            <a:r>
              <a:rPr lang="en-US" dirty="0"/>
              <a:t>Scale out vs scale up</a:t>
            </a:r>
          </a:p>
          <a:p>
            <a:pPr lvl="1"/>
            <a:r>
              <a:rPr lang="en-US" dirty="0"/>
              <a:t>Scaling up generally is more expensive than scaling out</a:t>
            </a:r>
          </a:p>
          <a:p>
            <a:r>
              <a:rPr lang="en-US" dirty="0"/>
              <a:t>Redundancy</a:t>
            </a:r>
          </a:p>
          <a:p>
            <a:pPr lvl="1"/>
            <a:r>
              <a:rPr lang="en-US" dirty="0"/>
              <a:t>Data is replicated across the server to provide backups in case a node fails or dies</a:t>
            </a:r>
          </a:p>
          <a:p>
            <a:r>
              <a:rPr lang="en-US" dirty="0"/>
              <a:t>Name Node – Considered the master &amp; contains the cluster metadata</a:t>
            </a:r>
          </a:p>
          <a:p>
            <a:pPr lvl="1"/>
            <a:r>
              <a:rPr lang="en-US" dirty="0"/>
              <a:t>Second name node is not a backup, it provides housekeeping procedures when primary is restart</a:t>
            </a:r>
          </a:p>
          <a:p>
            <a:r>
              <a:rPr lang="en-US" dirty="0"/>
              <a:t>Data Node – Individual servers which are responsible for storing data and processing data that resides on that node</a:t>
            </a:r>
          </a:p>
        </p:txBody>
      </p:sp>
      <p:sp>
        <p:nvSpPr>
          <p:cNvPr id="4" name="Content Placeholder 3">
            <a:extLst>
              <a:ext uri="{FF2B5EF4-FFF2-40B4-BE49-F238E27FC236}">
                <a16:creationId xmlns:a16="http://schemas.microsoft.com/office/drawing/2014/main" id="{19FD76E8-D323-053D-E452-F0D0805C2C47}"/>
              </a:ext>
            </a:extLst>
          </p:cNvPr>
          <p:cNvSpPr>
            <a:spLocks noGrp="1"/>
          </p:cNvSpPr>
          <p:nvPr>
            <p:ph sz="half" idx="2"/>
          </p:nvPr>
        </p:nvSpPr>
        <p:spPr/>
        <p:txBody>
          <a:bodyPr>
            <a:normAutofit fontScale="62500" lnSpcReduction="20000"/>
          </a:bodyPr>
          <a:lstStyle/>
          <a:p>
            <a:r>
              <a:rPr lang="en-US" dirty="0"/>
              <a:t>Hadoop Common – basic system requirements</a:t>
            </a:r>
          </a:p>
          <a:p>
            <a:r>
              <a:rPr lang="en-US" dirty="0"/>
              <a:t>HDFS – the file system, what manages where the data is stored and accessed</a:t>
            </a:r>
          </a:p>
          <a:p>
            <a:r>
              <a:rPr lang="en-US" dirty="0"/>
              <a:t>Hadoop MapReduce</a:t>
            </a:r>
          </a:p>
          <a:p>
            <a:pPr lvl="1"/>
            <a:r>
              <a:rPr lang="en-US" dirty="0"/>
              <a:t>Each worker completes tasks on the data that resides on that machine</a:t>
            </a:r>
          </a:p>
          <a:p>
            <a:pPr lvl="1"/>
            <a:r>
              <a:rPr lang="en-US" dirty="0"/>
              <a:t>Data is aggregated (reduced) back to the master</a:t>
            </a:r>
          </a:p>
          <a:p>
            <a:r>
              <a:rPr lang="en-US" dirty="0"/>
              <a:t>YARN – scheduling &amp; resource management</a:t>
            </a:r>
          </a:p>
          <a:p>
            <a:endParaRPr lang="en-US" dirty="0"/>
          </a:p>
        </p:txBody>
      </p:sp>
    </p:spTree>
    <p:extLst>
      <p:ext uri="{BB962C8B-B14F-4D97-AF65-F5344CB8AC3E}">
        <p14:creationId xmlns:p14="http://schemas.microsoft.com/office/powerpoint/2010/main" val="20069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adoop-Pros">
            <a:extLst>
              <a:ext uri="{FF2B5EF4-FFF2-40B4-BE49-F238E27FC236}">
                <a16:creationId xmlns:a16="http://schemas.microsoft.com/office/drawing/2014/main" id="{BB8E6436-EFFE-0029-D625-0EA53FA6F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658" y="2054582"/>
            <a:ext cx="3720342" cy="25547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AD97C96-5632-0A6B-0B9E-2BA41907867A}"/>
              </a:ext>
            </a:extLst>
          </p:cNvPr>
          <p:cNvSpPr>
            <a:spLocks noGrp="1"/>
          </p:cNvSpPr>
          <p:nvPr>
            <p:ph type="title"/>
          </p:nvPr>
        </p:nvSpPr>
        <p:spPr/>
        <p:txBody>
          <a:bodyPr/>
          <a:lstStyle/>
          <a:p>
            <a:r>
              <a:rPr lang="en-US" dirty="0"/>
              <a:t>Hadoop Pros</a:t>
            </a:r>
          </a:p>
        </p:txBody>
      </p:sp>
      <p:sp>
        <p:nvSpPr>
          <p:cNvPr id="3" name="Content Placeholder 2">
            <a:extLst>
              <a:ext uri="{FF2B5EF4-FFF2-40B4-BE49-F238E27FC236}">
                <a16:creationId xmlns:a16="http://schemas.microsoft.com/office/drawing/2014/main" id="{FA131F78-B160-6AB7-2305-4E25016B19F8}"/>
              </a:ext>
            </a:extLst>
          </p:cNvPr>
          <p:cNvSpPr>
            <a:spLocks noGrp="1"/>
          </p:cNvSpPr>
          <p:nvPr>
            <p:ph sz="half" idx="1"/>
          </p:nvPr>
        </p:nvSpPr>
        <p:spPr>
          <a:xfrm>
            <a:off x="231710" y="1231641"/>
            <a:ext cx="8707017" cy="5261234"/>
          </a:xfrm>
        </p:spPr>
        <p:txBody>
          <a:bodyPr>
            <a:normAutofit fontScale="92500"/>
          </a:bodyPr>
          <a:lstStyle/>
          <a:p>
            <a:r>
              <a:rPr lang="en-US" sz="1200" b="1" i="0" dirty="0">
                <a:solidFill>
                  <a:srgbClr val="273239"/>
                </a:solidFill>
                <a:effectLst/>
                <a:latin typeface="Nunito" panose="020F0502020204030204" pitchFamily="2" charset="0"/>
              </a:rPr>
              <a:t>1. Cost</a:t>
            </a:r>
            <a:r>
              <a:rPr lang="en-US" sz="1200" b="0" i="0" dirty="0">
                <a:solidFill>
                  <a:srgbClr val="273239"/>
                </a:solidFill>
                <a:effectLst/>
                <a:latin typeface="Nunito" panose="020F0502020204030204" pitchFamily="2" charset="0"/>
              </a:rPr>
              <a:t> Hadoop is </a:t>
            </a:r>
            <a:r>
              <a:rPr lang="en-US" sz="1200" b="0" i="1" dirty="0">
                <a:solidFill>
                  <a:srgbClr val="273239"/>
                </a:solidFill>
                <a:effectLst/>
                <a:latin typeface="Nunito" panose="020F0502020204030204" pitchFamily="2" charset="0"/>
              </a:rPr>
              <a:t>open-source</a:t>
            </a:r>
            <a:r>
              <a:rPr lang="en-US" sz="1200" b="0" i="0" dirty="0">
                <a:solidFill>
                  <a:srgbClr val="273239"/>
                </a:solidFill>
                <a:effectLst/>
                <a:latin typeface="Nunito" panose="020F0502020204030204" pitchFamily="2" charset="0"/>
              </a:rPr>
              <a:t> and uses cost-effective </a:t>
            </a:r>
            <a:r>
              <a:rPr lang="en-US" sz="1200" b="0" i="1" dirty="0">
                <a:solidFill>
                  <a:srgbClr val="273239"/>
                </a:solidFill>
                <a:effectLst/>
                <a:latin typeface="Nunito" panose="020F0502020204030204" pitchFamily="2" charset="0"/>
              </a:rPr>
              <a:t>commodity hardware</a:t>
            </a:r>
            <a:r>
              <a:rPr lang="en-US" sz="1200" b="0" i="0" dirty="0">
                <a:solidFill>
                  <a:srgbClr val="273239"/>
                </a:solidFill>
                <a:effectLst/>
                <a:latin typeface="Nunito" panose="020F0502020204030204" pitchFamily="2" charset="0"/>
              </a:rPr>
              <a:t> which provides a cost-efficient model, unlike traditional Relational databases that require expensive hardware and high-end processors to deal with Big Data. The problem with traditional Relational databases is that storing the Massive volume of data is not cost-effective, so the company’s started to remove the Raw data. which may not result in the correct scenario of their business. Means Hadoop provides us 2 main benefits with the cost one is it’s open-source means free to use and the other is that it uses commodity hardware which is also inexpensive. </a:t>
            </a:r>
          </a:p>
          <a:p>
            <a:r>
              <a:rPr lang="en-US" sz="1200" b="1" i="0" dirty="0">
                <a:solidFill>
                  <a:srgbClr val="273239"/>
                </a:solidFill>
                <a:effectLst/>
                <a:latin typeface="Nunito" panose="020F0502020204030204" pitchFamily="2" charset="0"/>
              </a:rPr>
              <a:t>2. Scalability</a:t>
            </a:r>
            <a:r>
              <a:rPr lang="en-US" sz="1200" b="0" i="0" dirty="0">
                <a:solidFill>
                  <a:srgbClr val="273239"/>
                </a:solidFill>
                <a:effectLst/>
                <a:latin typeface="Nunito" panose="020F0502020204030204" pitchFamily="2" charset="0"/>
              </a:rPr>
              <a:t> Hadoop is a highly scalable model. A large amount of data is divided into multiple inexpensive machines in a cluster which is processed parallelly. the number of these machines or nodes can be increased or decreased as per the enterprise’s requirements. In traditional </a:t>
            </a:r>
            <a:r>
              <a:rPr lang="en-US" sz="1200" b="0" i="0" u="sng" dirty="0">
                <a:effectLst/>
                <a:latin typeface="Nunito" panose="020F0502020204030204" pitchFamily="2" charset="0"/>
                <a:hlinkClick r:id="rId3"/>
              </a:rPr>
              <a:t>RDBMS</a:t>
            </a:r>
            <a:r>
              <a:rPr lang="en-US" sz="1200" b="0" i="0" dirty="0">
                <a:solidFill>
                  <a:srgbClr val="273239"/>
                </a:solidFill>
                <a:effectLst/>
                <a:latin typeface="Nunito" panose="020F0502020204030204" pitchFamily="2" charset="0"/>
              </a:rPr>
              <a:t>(Relational </a:t>
            </a:r>
            <a:r>
              <a:rPr lang="en-US" sz="1200" b="0" i="0" dirty="0" err="1">
                <a:solidFill>
                  <a:srgbClr val="273239"/>
                </a:solidFill>
                <a:effectLst/>
                <a:latin typeface="Nunito" panose="020F0502020204030204" pitchFamily="2" charset="0"/>
              </a:rPr>
              <a:t>DataBase</a:t>
            </a:r>
            <a:r>
              <a:rPr lang="en-US" sz="1200" b="0" i="0" dirty="0">
                <a:solidFill>
                  <a:srgbClr val="273239"/>
                </a:solidFill>
                <a:effectLst/>
                <a:latin typeface="Nunito" panose="020F0502020204030204" pitchFamily="2" charset="0"/>
              </a:rPr>
              <a:t> Management System) the systems can not be scaled to approach large amounts of data.</a:t>
            </a:r>
          </a:p>
          <a:p>
            <a:r>
              <a:rPr lang="en-US" sz="1200" b="0" i="0" dirty="0">
                <a:solidFill>
                  <a:srgbClr val="273239"/>
                </a:solidFill>
                <a:effectLst/>
                <a:latin typeface="Nunito" panose="020F0502020204030204" pitchFamily="2" charset="0"/>
              </a:rPr>
              <a:t> </a:t>
            </a:r>
            <a:r>
              <a:rPr lang="en-US" sz="1200" b="1" i="0" dirty="0">
                <a:solidFill>
                  <a:srgbClr val="273239"/>
                </a:solidFill>
                <a:effectLst/>
                <a:latin typeface="Nunito" panose="020F0502020204030204" pitchFamily="2" charset="0"/>
              </a:rPr>
              <a:t>3. Flexibility</a:t>
            </a:r>
            <a:r>
              <a:rPr lang="en-US" sz="1200" b="0" i="0" dirty="0">
                <a:solidFill>
                  <a:srgbClr val="273239"/>
                </a:solidFill>
                <a:effectLst/>
                <a:latin typeface="Nunito" panose="020F0502020204030204" pitchFamily="2" charset="0"/>
              </a:rPr>
              <a:t> Hadoop is designed in such a way that it can deal with any kind of dataset like structured(</a:t>
            </a:r>
            <a:r>
              <a:rPr lang="en-US" sz="1200" b="0" i="0" dirty="0" err="1">
                <a:solidFill>
                  <a:srgbClr val="273239"/>
                </a:solidFill>
                <a:effectLst/>
                <a:latin typeface="Nunito" panose="020F0502020204030204" pitchFamily="2" charset="0"/>
              </a:rPr>
              <a:t>MySql</a:t>
            </a:r>
            <a:r>
              <a:rPr lang="en-US" sz="1200" b="0" i="0" dirty="0">
                <a:solidFill>
                  <a:srgbClr val="273239"/>
                </a:solidFill>
                <a:effectLst/>
                <a:latin typeface="Nunito" panose="020F0502020204030204" pitchFamily="2" charset="0"/>
              </a:rPr>
              <a:t> Data), Semi-Structured(XML, JSON), Un-structured (Images and Videos) very efficiently. This means it can easily process any kind of data independent of its structure which makes it highly flexible. which is very much useful for enterprises as they can process large datasets easily, so the businesses can use Hadoop to analyze valuable insights of data from sources like social media, email, etc. with this flexibility Hadoop can be used with log processing, Data Warehousing, Fraud detection, etc. </a:t>
            </a:r>
          </a:p>
          <a:p>
            <a:r>
              <a:rPr lang="en-US" sz="1200" b="1" i="0" dirty="0">
                <a:solidFill>
                  <a:srgbClr val="273239"/>
                </a:solidFill>
                <a:effectLst/>
                <a:latin typeface="Nunito" panose="020F0502020204030204" pitchFamily="2" charset="0"/>
              </a:rPr>
              <a:t>4. Speed</a:t>
            </a:r>
            <a:r>
              <a:rPr lang="en-US" sz="1200" b="0" i="0" dirty="0">
                <a:solidFill>
                  <a:srgbClr val="273239"/>
                </a:solidFill>
                <a:effectLst/>
                <a:latin typeface="Nunito" panose="020F0502020204030204" pitchFamily="2" charset="0"/>
              </a:rPr>
              <a:t> Hadoop uses a distributed file system to manage its storage i.e. HDFS(Hadoop Distributed File System). In DFS(Distributed File System) a large size file is broken into small size file blocks then distributed among the Nodes available in a Hadoop cluster, as this massive number of file blocks are processed parallelly which makes Hadoop faster, because of which it provides a High-level performance as compared to the traditional </a:t>
            </a:r>
            <a:r>
              <a:rPr lang="en-US" sz="1200" b="0" i="0" dirty="0" err="1">
                <a:solidFill>
                  <a:srgbClr val="273239"/>
                </a:solidFill>
                <a:effectLst/>
                <a:latin typeface="Nunito" panose="020F0502020204030204" pitchFamily="2" charset="0"/>
              </a:rPr>
              <a:t>DataBase</a:t>
            </a:r>
            <a:r>
              <a:rPr lang="en-US" sz="1200" b="0" i="0" dirty="0">
                <a:solidFill>
                  <a:srgbClr val="273239"/>
                </a:solidFill>
                <a:effectLst/>
                <a:latin typeface="Nunito" panose="020F0502020204030204" pitchFamily="2" charset="0"/>
              </a:rPr>
              <a:t> Management Systems. When you are dealing with a large amount of unstructured data speed is an important factor, with Hadoop you can easily access TB’s of data in just a few minutes. </a:t>
            </a:r>
          </a:p>
          <a:p>
            <a:r>
              <a:rPr lang="en-US" sz="1200" b="1" i="0" dirty="0">
                <a:solidFill>
                  <a:srgbClr val="273239"/>
                </a:solidFill>
                <a:effectLst/>
                <a:latin typeface="Nunito" panose="020F0502020204030204" pitchFamily="2" charset="0"/>
              </a:rPr>
              <a:t>5. Fault Tolerance</a:t>
            </a:r>
            <a:r>
              <a:rPr lang="en-US" sz="1200" b="0" i="0" dirty="0">
                <a:solidFill>
                  <a:srgbClr val="273239"/>
                </a:solidFill>
                <a:effectLst/>
                <a:latin typeface="Nunito" panose="020F0502020204030204" pitchFamily="2" charset="0"/>
              </a:rPr>
              <a:t> Hadoop uses commodity hardware(inexpensive systems) which can be crashed at any moment. In Hadoop data is replicated on various </a:t>
            </a:r>
            <a:r>
              <a:rPr lang="en-US" sz="1200" b="0" i="0" dirty="0" err="1">
                <a:solidFill>
                  <a:srgbClr val="273239"/>
                </a:solidFill>
                <a:effectLst/>
                <a:latin typeface="Nunito" panose="020F0502020204030204" pitchFamily="2" charset="0"/>
              </a:rPr>
              <a:t>DataNodes</a:t>
            </a:r>
            <a:r>
              <a:rPr lang="en-US" sz="1200" b="0" i="0" dirty="0">
                <a:solidFill>
                  <a:srgbClr val="273239"/>
                </a:solidFill>
                <a:effectLst/>
                <a:latin typeface="Nunito" panose="020F0502020204030204" pitchFamily="2" charset="0"/>
              </a:rPr>
              <a:t> in a Hadoop cluster which ensures the availability of data if somehow any of your systems got crashed. You can read all of the data from a single machine if this machine faces a technical issue data can also be read from other nodes in a Hadoop cluster because the data is copied or replicated by default. Hadoop makes 3 copies of each file block and stored it into different nodes. </a:t>
            </a:r>
          </a:p>
          <a:p>
            <a:r>
              <a:rPr lang="en-US" sz="1200" b="1" i="0" dirty="0">
                <a:solidFill>
                  <a:srgbClr val="273239"/>
                </a:solidFill>
                <a:effectLst/>
                <a:latin typeface="Nunito" panose="020F0502020204030204" pitchFamily="2" charset="0"/>
              </a:rPr>
              <a:t>6. High Throughput</a:t>
            </a:r>
            <a:r>
              <a:rPr lang="en-US" sz="1200" b="0" i="0" dirty="0">
                <a:solidFill>
                  <a:srgbClr val="273239"/>
                </a:solidFill>
                <a:effectLst/>
                <a:latin typeface="Nunito" panose="020F0502020204030204" pitchFamily="2" charset="0"/>
              </a:rPr>
              <a:t> Hadoop works on Distributed file System where various jobs are assigned to various Data node in a cluster, the bar of this data is processed parallelly in the Hadoop cluster which produces high throughput. Throughput is nothing but the task or job done per unit time.</a:t>
            </a:r>
          </a:p>
          <a:p>
            <a:r>
              <a:rPr lang="en-US" sz="1200" b="0" i="0" dirty="0">
                <a:solidFill>
                  <a:srgbClr val="273239"/>
                </a:solidFill>
                <a:effectLst/>
                <a:latin typeface="Nunito" panose="020F0502020204030204" pitchFamily="2" charset="0"/>
              </a:rPr>
              <a:t> </a:t>
            </a:r>
            <a:r>
              <a:rPr lang="en-US" sz="1200" b="1" i="0" dirty="0">
                <a:solidFill>
                  <a:srgbClr val="273239"/>
                </a:solidFill>
                <a:effectLst/>
                <a:latin typeface="Nunito" panose="020F0502020204030204" pitchFamily="2" charset="0"/>
              </a:rPr>
              <a:t>7. Minimum Network Traffic</a:t>
            </a:r>
            <a:r>
              <a:rPr lang="en-US" sz="1200" b="0" i="0" dirty="0">
                <a:solidFill>
                  <a:srgbClr val="273239"/>
                </a:solidFill>
                <a:effectLst/>
                <a:latin typeface="Nunito" panose="020F0502020204030204" pitchFamily="2" charset="0"/>
              </a:rPr>
              <a:t> In Hadoop, each task is divided into various small sub-task which is then assigned to each data node available in the Hadoop cluster. Each data node process a small amount of data which leads to low traffic in a Hadoop cluster.</a:t>
            </a:r>
            <a:endParaRPr lang="en-US" sz="1200" dirty="0"/>
          </a:p>
        </p:txBody>
      </p:sp>
    </p:spTree>
    <p:extLst>
      <p:ext uri="{BB962C8B-B14F-4D97-AF65-F5344CB8AC3E}">
        <p14:creationId xmlns:p14="http://schemas.microsoft.com/office/powerpoint/2010/main" val="243659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88BB26-E5CE-F718-E1C0-0FF89C678168}"/>
              </a:ext>
            </a:extLst>
          </p:cNvPr>
          <p:cNvPicPr>
            <a:picLocks noChangeAspect="1"/>
          </p:cNvPicPr>
          <p:nvPr/>
        </p:nvPicPr>
        <p:blipFill>
          <a:blip r:embed="rId2"/>
          <a:stretch>
            <a:fillRect/>
          </a:stretch>
        </p:blipFill>
        <p:spPr>
          <a:xfrm>
            <a:off x="8314784" y="2179485"/>
            <a:ext cx="3877216" cy="2648320"/>
          </a:xfrm>
          <a:prstGeom prst="rect">
            <a:avLst/>
          </a:prstGeom>
        </p:spPr>
      </p:pic>
      <p:sp>
        <p:nvSpPr>
          <p:cNvPr id="2" name="Title 1">
            <a:extLst>
              <a:ext uri="{FF2B5EF4-FFF2-40B4-BE49-F238E27FC236}">
                <a16:creationId xmlns:a16="http://schemas.microsoft.com/office/drawing/2014/main" id="{A95AE888-2728-0BC2-4DFF-D516F35AB841}"/>
              </a:ext>
            </a:extLst>
          </p:cNvPr>
          <p:cNvSpPr>
            <a:spLocks noGrp="1"/>
          </p:cNvSpPr>
          <p:nvPr>
            <p:ph type="title"/>
          </p:nvPr>
        </p:nvSpPr>
        <p:spPr/>
        <p:txBody>
          <a:bodyPr/>
          <a:lstStyle/>
          <a:p>
            <a:r>
              <a:rPr lang="en-US" dirty="0"/>
              <a:t>Hadoop Cons</a:t>
            </a:r>
          </a:p>
        </p:txBody>
      </p:sp>
      <p:sp>
        <p:nvSpPr>
          <p:cNvPr id="3" name="Content Placeholder 2">
            <a:extLst>
              <a:ext uri="{FF2B5EF4-FFF2-40B4-BE49-F238E27FC236}">
                <a16:creationId xmlns:a16="http://schemas.microsoft.com/office/drawing/2014/main" id="{6A273E4B-F809-2B24-161F-730600EEB2B9}"/>
              </a:ext>
            </a:extLst>
          </p:cNvPr>
          <p:cNvSpPr>
            <a:spLocks noGrp="1"/>
          </p:cNvSpPr>
          <p:nvPr>
            <p:ph idx="1"/>
          </p:nvPr>
        </p:nvSpPr>
        <p:spPr>
          <a:xfrm>
            <a:off x="213048" y="1405747"/>
            <a:ext cx="8305800" cy="4743126"/>
          </a:xfrm>
        </p:spPr>
        <p:txBody>
          <a:bodyPr>
            <a:normAutofit fontScale="55000" lnSpcReduction="20000"/>
          </a:bodyPr>
          <a:lstStyle/>
          <a:p>
            <a:r>
              <a:rPr lang="en-US" b="1" i="0" dirty="0">
                <a:solidFill>
                  <a:srgbClr val="273239"/>
                </a:solidFill>
                <a:effectLst/>
                <a:latin typeface="Nunito" pitchFamily="2" charset="0"/>
              </a:rPr>
              <a:t>1. Problem with Small files</a:t>
            </a:r>
            <a:r>
              <a:rPr lang="en-US" b="0" i="0" dirty="0">
                <a:solidFill>
                  <a:srgbClr val="273239"/>
                </a:solidFill>
                <a:effectLst/>
                <a:latin typeface="Nunito" pitchFamily="2" charset="0"/>
              </a:rPr>
              <a:t> Hadoop can efficiently perform over a small number of files of large size. Hadoop stores the file in the form of file blocks which are from 128MB in size(by default) to 256MB. Hadoop fails when it needs to access the small size file in a large amount. This so many small files surcharge the </a:t>
            </a: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and make it difficult to work. </a:t>
            </a:r>
          </a:p>
          <a:p>
            <a:r>
              <a:rPr lang="en-US" b="1" i="0" dirty="0">
                <a:solidFill>
                  <a:srgbClr val="273239"/>
                </a:solidFill>
                <a:effectLst/>
                <a:latin typeface="Nunito" pitchFamily="2" charset="0"/>
              </a:rPr>
              <a:t>2. Vulnerability</a:t>
            </a:r>
            <a:r>
              <a:rPr lang="en-US" b="0" i="0" dirty="0">
                <a:solidFill>
                  <a:srgbClr val="273239"/>
                </a:solidFill>
                <a:effectLst/>
                <a:latin typeface="Nunito" pitchFamily="2" charset="0"/>
              </a:rPr>
              <a:t> Hadoop is a framework that is written in java, and java is one of the most commonly used programming languages which makes it more insecure as it can be easily exploited by any of the cyber-criminal.</a:t>
            </a:r>
          </a:p>
          <a:p>
            <a:r>
              <a:rPr lang="en-US" b="1" i="0" dirty="0">
                <a:solidFill>
                  <a:srgbClr val="273239"/>
                </a:solidFill>
                <a:effectLst/>
                <a:latin typeface="Nunito" pitchFamily="2" charset="0"/>
              </a:rPr>
              <a:t>3. Low Performance In Small Data Surrounding</a:t>
            </a:r>
            <a:r>
              <a:rPr lang="en-US" b="0" i="0" dirty="0">
                <a:solidFill>
                  <a:srgbClr val="273239"/>
                </a:solidFill>
                <a:effectLst/>
                <a:latin typeface="Nunito" pitchFamily="2" charset="0"/>
              </a:rPr>
              <a:t> Hadoop is mainly designed for dealing with large datasets, so it can be efficiently utilized for the organizations that are generating a massive volume of data. It’s efficiency decreases while performing in small data surroundings.</a:t>
            </a:r>
          </a:p>
          <a:p>
            <a:r>
              <a:rPr lang="en-US" b="1" i="0" dirty="0">
                <a:solidFill>
                  <a:srgbClr val="273239"/>
                </a:solidFill>
                <a:effectLst/>
                <a:latin typeface="Nunito" pitchFamily="2" charset="0"/>
              </a:rPr>
              <a:t>4. Lack of Security</a:t>
            </a:r>
            <a:r>
              <a:rPr lang="en-US" b="0" i="0" dirty="0">
                <a:solidFill>
                  <a:srgbClr val="273239"/>
                </a:solidFill>
                <a:effectLst/>
                <a:latin typeface="Nunito" pitchFamily="2" charset="0"/>
              </a:rPr>
              <a:t> Data is everything for an organization, by default the security feature in Hadoop is made un-available. So the Data driver needs to be careful with this security face and should take appropriate action on it. Hadoop uses </a:t>
            </a:r>
            <a:r>
              <a:rPr lang="en-US" b="0" i="1" dirty="0">
                <a:solidFill>
                  <a:srgbClr val="273239"/>
                </a:solidFill>
                <a:effectLst/>
                <a:latin typeface="Nunito" pitchFamily="2" charset="0"/>
              </a:rPr>
              <a:t>Kerberos</a:t>
            </a:r>
            <a:r>
              <a:rPr lang="en-US" b="0" i="0" dirty="0">
                <a:solidFill>
                  <a:srgbClr val="273239"/>
                </a:solidFill>
                <a:effectLst/>
                <a:latin typeface="Nunito" pitchFamily="2" charset="0"/>
              </a:rPr>
              <a:t> for security feature which is not easy to manage. Storage and network encryption are missing in Kerberos which makes us more concerned about it.</a:t>
            </a:r>
          </a:p>
          <a:p>
            <a:r>
              <a:rPr lang="en-US" b="1" i="0" dirty="0">
                <a:solidFill>
                  <a:srgbClr val="273239"/>
                </a:solidFill>
                <a:effectLst/>
                <a:latin typeface="Nunito" pitchFamily="2" charset="0"/>
              </a:rPr>
              <a:t>5. High Up Processing</a:t>
            </a:r>
            <a:r>
              <a:rPr lang="en-US" b="0" i="0" dirty="0">
                <a:solidFill>
                  <a:srgbClr val="273239"/>
                </a:solidFill>
                <a:effectLst/>
                <a:latin typeface="Nunito" pitchFamily="2" charset="0"/>
              </a:rPr>
              <a:t> Read/Write operation in Hadoop is immoderate since we are dealing with large size data that is in TB or PB. In Hadoop, the data read or write done from the disk which makes it difficult to perform in-memory calculation and lead to processing overhead or High up processing. </a:t>
            </a:r>
          </a:p>
          <a:p>
            <a:r>
              <a:rPr lang="en-US" b="1" i="0" dirty="0">
                <a:solidFill>
                  <a:srgbClr val="273239"/>
                </a:solidFill>
                <a:effectLst/>
                <a:latin typeface="Nunito" pitchFamily="2" charset="0"/>
              </a:rPr>
              <a:t>6. Supports Only Batch Processing</a:t>
            </a:r>
            <a:r>
              <a:rPr lang="en-US" b="0" i="0" dirty="0">
                <a:solidFill>
                  <a:srgbClr val="273239"/>
                </a:solidFill>
                <a:effectLst/>
                <a:latin typeface="Nunito" pitchFamily="2" charset="0"/>
              </a:rPr>
              <a:t> The batch process is nothing but the processes that are running in the background and does not have any kind of interaction with the user. The engines used for these processes inside the Hadoop core is not that much efficient. Producing the output with low latency is not possible with it.</a:t>
            </a:r>
            <a:endParaRPr lang="en-US" dirty="0"/>
          </a:p>
        </p:txBody>
      </p:sp>
    </p:spTree>
    <p:extLst>
      <p:ext uri="{BB962C8B-B14F-4D97-AF65-F5344CB8AC3E}">
        <p14:creationId xmlns:p14="http://schemas.microsoft.com/office/powerpoint/2010/main" val="241369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93A4-ABBC-ED65-5BC0-DF4B048E4D26}"/>
              </a:ext>
            </a:extLst>
          </p:cNvPr>
          <p:cNvSpPr>
            <a:spLocks noGrp="1"/>
          </p:cNvSpPr>
          <p:nvPr>
            <p:ph type="title"/>
          </p:nvPr>
        </p:nvSpPr>
        <p:spPr/>
        <p:txBody>
          <a:bodyPr/>
          <a:lstStyle/>
          <a:p>
            <a:r>
              <a:rPr lang="en-US" dirty="0"/>
              <a:t>HDFS</a:t>
            </a:r>
            <a:br>
              <a:rPr lang="en-US" dirty="0"/>
            </a:br>
            <a:r>
              <a:rPr lang="en-US" dirty="0"/>
              <a:t>Hadoop File System</a:t>
            </a:r>
          </a:p>
        </p:txBody>
      </p:sp>
      <p:sp>
        <p:nvSpPr>
          <p:cNvPr id="5" name="Text Placeholder 4">
            <a:extLst>
              <a:ext uri="{FF2B5EF4-FFF2-40B4-BE49-F238E27FC236}">
                <a16:creationId xmlns:a16="http://schemas.microsoft.com/office/drawing/2014/main" id="{C1E5F48D-A88D-E2CF-6876-3E76B539D317}"/>
              </a:ext>
            </a:extLst>
          </p:cNvPr>
          <p:cNvSpPr>
            <a:spLocks noGrp="1"/>
          </p:cNvSpPr>
          <p:nvPr>
            <p:ph type="body" idx="1"/>
          </p:nvPr>
        </p:nvSpPr>
        <p:spPr/>
        <p:txBody>
          <a:bodyPr/>
          <a:lstStyle/>
          <a:p>
            <a:r>
              <a:rPr lang="en-US" dirty="0"/>
              <a:t>What is it</a:t>
            </a:r>
          </a:p>
        </p:txBody>
      </p:sp>
      <p:sp>
        <p:nvSpPr>
          <p:cNvPr id="3" name="Content Placeholder 2">
            <a:extLst>
              <a:ext uri="{FF2B5EF4-FFF2-40B4-BE49-F238E27FC236}">
                <a16:creationId xmlns:a16="http://schemas.microsoft.com/office/drawing/2014/main" id="{3E161E58-7F6A-13C0-8684-D46868301086}"/>
              </a:ext>
            </a:extLst>
          </p:cNvPr>
          <p:cNvSpPr>
            <a:spLocks noGrp="1"/>
          </p:cNvSpPr>
          <p:nvPr>
            <p:ph sz="half" idx="2"/>
          </p:nvPr>
        </p:nvSpPr>
        <p:spPr/>
        <p:txBody>
          <a:bodyPr>
            <a:normAutofit fontScale="62500" lnSpcReduction="20000"/>
          </a:bodyPr>
          <a:lstStyle/>
          <a:p>
            <a:r>
              <a:rPr lang="en-US" dirty="0"/>
              <a:t>Literally a file system like on Windows</a:t>
            </a:r>
          </a:p>
          <a:p>
            <a:r>
              <a:rPr lang="en-US" dirty="0"/>
              <a:t>Namespaces – Provides namespaces that hold cluster metadata, that is, the location of data in the Hadoop cluster</a:t>
            </a:r>
          </a:p>
          <a:p>
            <a:r>
              <a:rPr lang="en-US" dirty="0"/>
              <a:t>Data storage – Acts as storage for data used in the cluster</a:t>
            </a:r>
          </a:p>
          <a:p>
            <a:r>
              <a:rPr lang="en-US" dirty="0"/>
              <a:t>Data is again redundant, if one location is unavailable Hadoop will query the namespace to find another location</a:t>
            </a:r>
          </a:p>
        </p:txBody>
      </p:sp>
      <p:sp>
        <p:nvSpPr>
          <p:cNvPr id="6" name="Text Placeholder 5">
            <a:extLst>
              <a:ext uri="{FF2B5EF4-FFF2-40B4-BE49-F238E27FC236}">
                <a16:creationId xmlns:a16="http://schemas.microsoft.com/office/drawing/2014/main" id="{0F7FF73C-79B6-5EF4-C382-7CE0EC4F3AFF}"/>
              </a:ext>
            </a:extLst>
          </p:cNvPr>
          <p:cNvSpPr>
            <a:spLocks noGrp="1"/>
          </p:cNvSpPr>
          <p:nvPr>
            <p:ph type="body" sz="quarter" idx="3"/>
          </p:nvPr>
        </p:nvSpPr>
        <p:spPr/>
        <p:txBody>
          <a:bodyPr/>
          <a:lstStyle/>
          <a:p>
            <a:r>
              <a:rPr lang="en-US" dirty="0"/>
              <a:t>How does it work</a:t>
            </a:r>
          </a:p>
        </p:txBody>
      </p:sp>
      <p:sp>
        <p:nvSpPr>
          <p:cNvPr id="7" name="Content Placeholder 6">
            <a:extLst>
              <a:ext uri="{FF2B5EF4-FFF2-40B4-BE49-F238E27FC236}">
                <a16:creationId xmlns:a16="http://schemas.microsoft.com/office/drawing/2014/main" id="{D76CEF02-7888-29D6-966B-E73168401DF8}"/>
              </a:ext>
            </a:extLst>
          </p:cNvPr>
          <p:cNvSpPr>
            <a:spLocks noGrp="1"/>
          </p:cNvSpPr>
          <p:nvPr>
            <p:ph sz="quarter" idx="4"/>
          </p:nvPr>
        </p:nvSpPr>
        <p:spPr/>
        <p:txBody>
          <a:bodyPr>
            <a:normAutofit fontScale="62500" lnSpcReduction="20000"/>
          </a:bodyPr>
          <a:lstStyle/>
          <a:p>
            <a:pPr marL="514350" indent="-514350">
              <a:buFont typeface="+mj-lt"/>
              <a:buAutoNum type="arabicPeriod"/>
            </a:pPr>
            <a:r>
              <a:rPr lang="en-US" dirty="0"/>
              <a:t>Name Node (Hadoop master) receives a request to write a new file</a:t>
            </a:r>
          </a:p>
          <a:p>
            <a:pPr marL="514350" indent="-514350">
              <a:buFont typeface="+mj-lt"/>
              <a:buAutoNum type="arabicPeriod"/>
            </a:pPr>
            <a:r>
              <a:rPr lang="en-US" dirty="0"/>
              <a:t>Data is cached into chunks to be written </a:t>
            </a:r>
          </a:p>
          <a:p>
            <a:pPr marL="514350" indent="-514350">
              <a:buFont typeface="+mj-lt"/>
              <a:buAutoNum type="arabicPeriod"/>
            </a:pPr>
            <a:r>
              <a:rPr lang="en-US" dirty="0"/>
              <a:t>Name Node directs where the data will be stored (node &amp; disk block)</a:t>
            </a:r>
          </a:p>
          <a:p>
            <a:pPr marL="514350" indent="-514350">
              <a:buFont typeface="+mj-lt"/>
              <a:buAutoNum type="arabicPeriod"/>
            </a:pPr>
            <a:r>
              <a:rPr lang="en-US" dirty="0"/>
              <a:t>HDFS writes the data to the target Data Node and tells the Name Node when it is finished</a:t>
            </a:r>
          </a:p>
          <a:p>
            <a:pPr marL="514350" indent="-514350">
              <a:buFont typeface="+mj-lt"/>
              <a:buAutoNum type="arabicPeriod"/>
            </a:pPr>
            <a:r>
              <a:rPr lang="en-US" dirty="0"/>
              <a:t>Target Data Node copies its data to a second Data Node to ensure redundancy</a:t>
            </a:r>
          </a:p>
          <a:p>
            <a:pPr marL="971550" lvl="1" indent="-514350">
              <a:buFont typeface="+mj-lt"/>
              <a:buAutoNum type="arabicPeriod"/>
            </a:pPr>
            <a:r>
              <a:rPr lang="en-US" dirty="0"/>
              <a:t>This process can be completed depending on your required level of redundancy</a:t>
            </a:r>
          </a:p>
          <a:p>
            <a:pPr marL="514350" indent="-514350">
              <a:buFont typeface="+mj-lt"/>
              <a:buAutoNum type="arabicPeriod"/>
            </a:pPr>
            <a:r>
              <a:rPr lang="en-US" dirty="0"/>
              <a:t>Process completes until each block (file) has been written </a:t>
            </a:r>
          </a:p>
        </p:txBody>
      </p:sp>
    </p:spTree>
    <p:extLst>
      <p:ext uri="{BB962C8B-B14F-4D97-AF65-F5344CB8AC3E}">
        <p14:creationId xmlns:p14="http://schemas.microsoft.com/office/powerpoint/2010/main" val="166681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0FA4-BE68-BCCC-F840-FA2D879DC938}"/>
              </a:ext>
            </a:extLst>
          </p:cNvPr>
          <p:cNvSpPr>
            <a:spLocks noGrp="1"/>
          </p:cNvSpPr>
          <p:nvPr>
            <p:ph type="title"/>
          </p:nvPr>
        </p:nvSpPr>
        <p:spPr/>
        <p:txBody>
          <a:bodyPr/>
          <a:lstStyle/>
          <a:p>
            <a:r>
              <a:rPr lang="en-US" dirty="0"/>
              <a:t>HDFS (Cont.)</a:t>
            </a:r>
          </a:p>
        </p:txBody>
      </p:sp>
      <p:sp>
        <p:nvSpPr>
          <p:cNvPr id="3" name="Content Placeholder 2">
            <a:extLst>
              <a:ext uri="{FF2B5EF4-FFF2-40B4-BE49-F238E27FC236}">
                <a16:creationId xmlns:a16="http://schemas.microsoft.com/office/drawing/2014/main" id="{6AF41270-C5A7-096D-B555-6F93AC939A19}"/>
              </a:ext>
            </a:extLst>
          </p:cNvPr>
          <p:cNvSpPr>
            <a:spLocks noGrp="1"/>
          </p:cNvSpPr>
          <p:nvPr>
            <p:ph idx="1"/>
          </p:nvPr>
        </p:nvSpPr>
        <p:spPr>
          <a:xfrm>
            <a:off x="838200" y="1496290"/>
            <a:ext cx="10515600" cy="5163127"/>
          </a:xfrm>
        </p:spPr>
        <p:txBody>
          <a:bodyPr>
            <a:noAutofit/>
          </a:bodyPr>
          <a:lstStyle/>
          <a:p>
            <a:pPr algn="l"/>
            <a:r>
              <a:rPr lang="en-US" sz="1600" b="1" i="0" dirty="0">
                <a:solidFill>
                  <a:srgbClr val="000000"/>
                </a:solidFill>
                <a:effectLst/>
                <a:latin typeface="arial" panose="020B0604020202020204" pitchFamily="34" charset="0"/>
              </a:rPr>
              <a:t>Hardware Failure</a:t>
            </a:r>
          </a:p>
          <a:p>
            <a:pPr lvl="1"/>
            <a:r>
              <a:rPr lang="en-US" sz="1000" i="0" dirty="0">
                <a:solidFill>
                  <a:srgbClr val="000000"/>
                </a:solidFill>
                <a:effectLst/>
                <a:latin typeface="arial" panose="020B0604020202020204" pitchFamily="34" charset="0"/>
              </a:rPr>
              <a:t>Hardware failure is the norm rather than the exception. An HDFS instance may consist of hundreds or thousands of server machines, each storing part of the file system’s data. The fact that there are a huge number of components and that each component has a non-trivial probability of failure means that some component of HDFS is always non-functional. Therefore, detection of faults and quick, automatic recovery from them is a core architectural goal of HDFS.</a:t>
            </a:r>
          </a:p>
          <a:p>
            <a:pPr algn="l"/>
            <a:r>
              <a:rPr lang="en-US" sz="1600" b="1" i="0" dirty="0">
                <a:solidFill>
                  <a:srgbClr val="000000"/>
                </a:solidFill>
                <a:effectLst/>
                <a:latin typeface="arial" panose="020B0604020202020204" pitchFamily="34" charset="0"/>
              </a:rPr>
              <a:t>Streaming Data Access</a:t>
            </a:r>
          </a:p>
          <a:p>
            <a:pPr lvl="1"/>
            <a:r>
              <a:rPr lang="en-US" sz="1000" i="0" dirty="0">
                <a:solidFill>
                  <a:srgbClr val="000000"/>
                </a:solidFill>
                <a:effectLst/>
                <a:latin typeface="arial" panose="020B0604020202020204" pitchFamily="34" charset="0"/>
              </a:rPr>
              <a:t>Applications that run on HDFS need streaming access to their data sets. They are not general purpose applications that typically run on general purpose file systems. HDFS is designed more for batch processing rather than interactive use by users. The emphasis is on high throughput of data access rather than low latency of data access. POSIX imposes many hard requirements that are not needed for applications that are targeted for HDFS. POSIX semantics in a few key areas has been traded to increase data throughput rates.</a:t>
            </a:r>
            <a:endParaRPr lang="en-US" sz="1600" i="0" dirty="0">
              <a:solidFill>
                <a:srgbClr val="000000"/>
              </a:solidFill>
              <a:effectLst/>
              <a:latin typeface="arial" panose="020B0604020202020204" pitchFamily="34" charset="0"/>
            </a:endParaRPr>
          </a:p>
          <a:p>
            <a:pPr algn="l"/>
            <a:r>
              <a:rPr lang="en-US" sz="1600" b="1" i="0" dirty="0">
                <a:solidFill>
                  <a:srgbClr val="000000"/>
                </a:solidFill>
                <a:effectLst/>
                <a:latin typeface="arial" panose="020B0604020202020204" pitchFamily="34" charset="0"/>
              </a:rPr>
              <a:t>Large Data Sets</a:t>
            </a:r>
          </a:p>
          <a:p>
            <a:pPr lvl="1"/>
            <a:r>
              <a:rPr lang="en-US" sz="1000" i="0" dirty="0">
                <a:solidFill>
                  <a:srgbClr val="000000"/>
                </a:solidFill>
                <a:effectLst/>
                <a:latin typeface="arial" panose="020B0604020202020204" pitchFamily="34" charset="0"/>
              </a:rPr>
              <a:t>Applications that run on HDFS have large data sets. A typical file in HDFS is gigabytes to terabytes in size. Thus, HDFS is tuned to support large files. It should provide high aggregate data bandwidth and scale to hundreds of nodes in a single cluster. It should support tens of millions of files in a single instance.</a:t>
            </a:r>
            <a:endParaRPr lang="en-US" sz="1600" i="0" dirty="0">
              <a:solidFill>
                <a:srgbClr val="000000"/>
              </a:solidFill>
              <a:effectLst/>
              <a:latin typeface="arial" panose="020B0604020202020204" pitchFamily="34" charset="0"/>
            </a:endParaRPr>
          </a:p>
          <a:p>
            <a:pPr algn="l"/>
            <a:r>
              <a:rPr lang="en-US" sz="1600" b="1" i="0" dirty="0">
                <a:solidFill>
                  <a:srgbClr val="000000"/>
                </a:solidFill>
                <a:effectLst/>
                <a:latin typeface="arial" panose="020B0604020202020204" pitchFamily="34" charset="0"/>
              </a:rPr>
              <a:t>Simple Coherency Model</a:t>
            </a:r>
          </a:p>
          <a:p>
            <a:pPr lvl="1"/>
            <a:r>
              <a:rPr lang="en-US" sz="1000" i="0" dirty="0">
                <a:solidFill>
                  <a:srgbClr val="000000"/>
                </a:solidFill>
                <a:effectLst/>
                <a:latin typeface="arial" panose="020B0604020202020204" pitchFamily="34" charset="0"/>
              </a:rPr>
              <a:t>HDFS applications need a write-once-read-many access model for files. A file once created, written, and closed need not be changed. This assumption simplifies data coherency issues and enables high throughput data access. A MapReduce application or a web crawler application fits perfectly with this model. There is a plan to support appending-writes to files in the future.</a:t>
            </a:r>
            <a:endParaRPr lang="en-US" sz="1600" i="0" dirty="0">
              <a:solidFill>
                <a:srgbClr val="000000"/>
              </a:solidFill>
              <a:effectLst/>
              <a:latin typeface="arial" panose="020B0604020202020204" pitchFamily="34" charset="0"/>
            </a:endParaRPr>
          </a:p>
          <a:p>
            <a:pPr algn="l"/>
            <a:r>
              <a:rPr lang="en-US" sz="1600" b="1" i="0" dirty="0">
                <a:solidFill>
                  <a:srgbClr val="000000"/>
                </a:solidFill>
                <a:effectLst/>
                <a:latin typeface="arial" panose="020B0604020202020204" pitchFamily="34" charset="0"/>
              </a:rPr>
              <a:t>“Moving Computation is Cheaper than Moving Data”</a:t>
            </a:r>
          </a:p>
          <a:p>
            <a:pPr lvl="1"/>
            <a:r>
              <a:rPr lang="en-US" sz="1000" i="0" dirty="0">
                <a:solidFill>
                  <a:srgbClr val="000000"/>
                </a:solidFill>
                <a:effectLst/>
                <a:latin typeface="arial" panose="020B0604020202020204" pitchFamily="34" charset="0"/>
              </a:rPr>
              <a:t>A computation requested by an application is much more efficient if it is executed near the data it operates on. This is especially true when the size of the data set is huge. This minimizes network congestion and increases the overall throughput of the system. The assumption is that it is often better to migrate the computation closer to where the data is located rather than moving the data to where the application is running. HDFS provides interfaces for applications to move themselves closer to where the data is located.</a:t>
            </a:r>
            <a:endParaRPr lang="en-US" sz="1600" i="0" dirty="0">
              <a:solidFill>
                <a:srgbClr val="000000"/>
              </a:solidFill>
              <a:effectLst/>
              <a:latin typeface="arial" panose="020B0604020202020204" pitchFamily="34" charset="0"/>
            </a:endParaRPr>
          </a:p>
          <a:p>
            <a:pPr algn="l"/>
            <a:r>
              <a:rPr lang="en-US" sz="1600" b="1" i="0" dirty="0">
                <a:solidFill>
                  <a:srgbClr val="000000"/>
                </a:solidFill>
                <a:effectLst/>
                <a:latin typeface="arial" panose="020B0604020202020204" pitchFamily="34" charset="0"/>
              </a:rPr>
              <a:t>Portability Across Heterogeneous Hardware and Software Platforms</a:t>
            </a:r>
          </a:p>
          <a:p>
            <a:pPr lvl="1"/>
            <a:r>
              <a:rPr lang="en-US" sz="1000" i="0" dirty="0">
                <a:solidFill>
                  <a:srgbClr val="000000"/>
                </a:solidFill>
                <a:effectLst/>
                <a:latin typeface="arial" panose="020B0604020202020204" pitchFamily="34" charset="0"/>
              </a:rPr>
              <a:t>HDFS has been designed to be easily portable from one platform to another. This facilitates widespread adoption of HDFS as a platform of choice for a large set of applications.</a:t>
            </a:r>
            <a:endParaRPr lang="en-US" sz="1000" dirty="0"/>
          </a:p>
        </p:txBody>
      </p:sp>
    </p:spTree>
    <p:extLst>
      <p:ext uri="{BB962C8B-B14F-4D97-AF65-F5344CB8AC3E}">
        <p14:creationId xmlns:p14="http://schemas.microsoft.com/office/powerpoint/2010/main" val="200189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FS Architecture">
            <a:extLst>
              <a:ext uri="{FF2B5EF4-FFF2-40B4-BE49-F238E27FC236}">
                <a16:creationId xmlns:a16="http://schemas.microsoft.com/office/drawing/2014/main" id="{BE97FD80-0FB4-FE9E-451E-2B02B45C2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891" y="410926"/>
            <a:ext cx="8734425" cy="603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57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5E666A-72B6-F968-64DF-340DE9411719}"/>
              </a:ext>
            </a:extLst>
          </p:cNvPr>
          <p:cNvPicPr>
            <a:picLocks noChangeAspect="1"/>
          </p:cNvPicPr>
          <p:nvPr/>
        </p:nvPicPr>
        <p:blipFill>
          <a:blip r:embed="rId2"/>
          <a:stretch>
            <a:fillRect/>
          </a:stretch>
        </p:blipFill>
        <p:spPr>
          <a:xfrm>
            <a:off x="1280773" y="213616"/>
            <a:ext cx="10605714" cy="6430767"/>
          </a:xfrm>
          <a:prstGeom prst="rect">
            <a:avLst/>
          </a:prstGeom>
        </p:spPr>
      </p:pic>
    </p:spTree>
    <p:extLst>
      <p:ext uri="{BB962C8B-B14F-4D97-AF65-F5344CB8AC3E}">
        <p14:creationId xmlns:p14="http://schemas.microsoft.com/office/powerpoint/2010/main" val="266419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AE5F-CE63-5D8A-4B91-6986F2050DC6}"/>
              </a:ext>
            </a:extLst>
          </p:cNvPr>
          <p:cNvSpPr>
            <a:spLocks noGrp="1"/>
          </p:cNvSpPr>
          <p:nvPr>
            <p:ph type="title"/>
          </p:nvPr>
        </p:nvSpPr>
        <p:spPr/>
        <p:txBody>
          <a:bodyPr>
            <a:noAutofit/>
          </a:bodyPr>
          <a:lstStyle/>
          <a:p>
            <a:r>
              <a:rPr lang="en-US" sz="4000" dirty="0"/>
              <a:t>MapReduce</a:t>
            </a:r>
            <a:br>
              <a:rPr lang="en-US" sz="1200" dirty="0"/>
            </a:br>
            <a:r>
              <a:rPr lang="en-US" sz="1200" dirty="0"/>
              <a:t>Hadoop MapReduce is a software framework for easily writing applications which process vast amounts of data (multi-terabyte data-sets) in-parallel on large clusters (thousands of nodes) of commodity hardware in a reliable, fault-tolerant manner.</a:t>
            </a:r>
            <a:br>
              <a:rPr lang="en-US" sz="1200" dirty="0"/>
            </a:br>
            <a:br>
              <a:rPr lang="en-US" sz="1200" dirty="0"/>
            </a:br>
            <a:endParaRPr lang="en-US" sz="1200" dirty="0"/>
          </a:p>
        </p:txBody>
      </p:sp>
      <p:sp>
        <p:nvSpPr>
          <p:cNvPr id="3" name="Content Placeholder 2">
            <a:extLst>
              <a:ext uri="{FF2B5EF4-FFF2-40B4-BE49-F238E27FC236}">
                <a16:creationId xmlns:a16="http://schemas.microsoft.com/office/drawing/2014/main" id="{98AFA309-1A43-4E9D-A686-102B4A9EDF64}"/>
              </a:ext>
            </a:extLst>
          </p:cNvPr>
          <p:cNvSpPr>
            <a:spLocks noGrp="1"/>
          </p:cNvSpPr>
          <p:nvPr>
            <p:ph sz="half" idx="1"/>
          </p:nvPr>
        </p:nvSpPr>
        <p:spPr/>
        <p:txBody>
          <a:bodyPr>
            <a:normAutofit fontScale="77500" lnSpcReduction="20000"/>
          </a:bodyPr>
          <a:lstStyle/>
          <a:p>
            <a:r>
              <a:rPr lang="en-US" dirty="0"/>
              <a:t>Mapper</a:t>
            </a:r>
          </a:p>
          <a:p>
            <a:pPr lvl="1"/>
            <a:r>
              <a:rPr lang="en-US" dirty="0"/>
              <a:t>Name Node maps task to workers depending on the HDFS meta data</a:t>
            </a:r>
          </a:p>
          <a:p>
            <a:pPr lvl="1"/>
            <a:r>
              <a:rPr lang="en-US" dirty="0"/>
              <a:t>Tasks that modify data are completed here</a:t>
            </a:r>
          </a:p>
          <a:p>
            <a:r>
              <a:rPr lang="en-US" dirty="0"/>
              <a:t>Shuffle.</a:t>
            </a:r>
          </a:p>
          <a:p>
            <a:pPr lvl="1"/>
            <a:r>
              <a:rPr lang="en-US" dirty="0"/>
              <a:t>Worker nodes redistribute data based on the output keys (produced by the map function), such that all data belonging to one key is located on the same worker node.</a:t>
            </a:r>
          </a:p>
          <a:p>
            <a:r>
              <a:rPr lang="en-US" dirty="0"/>
              <a:t>Reducer</a:t>
            </a:r>
          </a:p>
          <a:p>
            <a:pPr lvl="1"/>
            <a:r>
              <a:rPr lang="en-US" dirty="0"/>
              <a:t>Takes the K/V from the mapper and performs a summarization operation</a:t>
            </a:r>
          </a:p>
          <a:p>
            <a:pPr lvl="1"/>
            <a:r>
              <a:rPr lang="en-US" dirty="0"/>
              <a:t>Reduces data from all nodes into the ‘edge’ node or node where the work is being directed from</a:t>
            </a:r>
          </a:p>
        </p:txBody>
      </p:sp>
      <p:pic>
        <p:nvPicPr>
          <p:cNvPr id="2050" name="Picture 2">
            <a:extLst>
              <a:ext uri="{FF2B5EF4-FFF2-40B4-BE49-F238E27FC236}">
                <a16:creationId xmlns:a16="http://schemas.microsoft.com/office/drawing/2014/main" id="{51E12730-DAF2-F12B-F391-34C35CBF20A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316438"/>
            <a:ext cx="5181600" cy="290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554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2125</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Calibri Light</vt:lpstr>
      <vt:lpstr>Nunito</vt:lpstr>
      <vt:lpstr>Office Theme</vt:lpstr>
      <vt:lpstr>DSE 6220</vt:lpstr>
      <vt:lpstr>Hadoop Fundamentals</vt:lpstr>
      <vt:lpstr>Hadoop Pros</vt:lpstr>
      <vt:lpstr>Hadoop Cons</vt:lpstr>
      <vt:lpstr>HDFS Hadoop File System</vt:lpstr>
      <vt:lpstr>HDFS (Cont.)</vt:lpstr>
      <vt:lpstr>PowerPoint Presentation</vt:lpstr>
      <vt:lpstr>PowerPoint Presentation</vt:lpstr>
      <vt:lpstr>MapReduce Hadoop MapReduce is a software framework for easily writing applications which process vast amounts of data (multi-terabyte data-sets) in-parallel on large clusters (thousands of nodes) of commodity hardware in a reliable, fault-tolerant manner.  </vt:lpstr>
      <vt:lpstr>YARN Yet Another Resource Manager The fundamental idea of YARN is to split up the functionalities of resource management and job scheduling/monitoring into separate daemons. The idea is to have a global ResourceManager (RM) and per-application ApplicationMaster (AM). An application is either a single job or a DAG of jobs.</vt:lpstr>
      <vt:lpstr>Data Storage Formats</vt:lpstr>
      <vt:lpstr>Hadoop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DSE 6220</dc:title>
  <dc:creator>Jeremiah Lowhorn</dc:creator>
  <cp:lastModifiedBy>Jeremiah Lowhorn</cp:lastModifiedBy>
  <cp:revision>6</cp:revision>
  <dcterms:created xsi:type="dcterms:W3CDTF">2024-01-28T19:51:48Z</dcterms:created>
  <dcterms:modified xsi:type="dcterms:W3CDTF">2024-02-26T18:48:43Z</dcterms:modified>
</cp:coreProperties>
</file>