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59" r:id="rId6"/>
    <p:sldId id="264" r:id="rId7"/>
    <p:sldId id="261" r:id="rId8"/>
    <p:sldId id="265" r:id="rId9"/>
    <p:sldId id="268" r:id="rId10"/>
    <p:sldId id="270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F74E7-849C-4D6B-8748-70790A1D07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013585-A98B-4B09-AD0B-A6CBDA4E3506}">
      <dgm:prSet/>
      <dgm:spPr/>
      <dgm:t>
        <a:bodyPr/>
        <a:lstStyle/>
        <a:p>
          <a:r>
            <a:rPr lang="en-US"/>
            <a:t>Speed</a:t>
          </a:r>
        </a:p>
      </dgm:t>
    </dgm:pt>
    <dgm:pt modelId="{4CD65439-6492-47AC-82C6-6BFD236DFEAA}" type="parTrans" cxnId="{8BBC3AF2-9E0E-4DA7-86C2-6873BF77F659}">
      <dgm:prSet/>
      <dgm:spPr/>
      <dgm:t>
        <a:bodyPr/>
        <a:lstStyle/>
        <a:p>
          <a:endParaRPr lang="en-US"/>
        </a:p>
      </dgm:t>
    </dgm:pt>
    <dgm:pt modelId="{8B03D530-74E8-46F7-A35C-301D4A330607}" type="sibTrans" cxnId="{8BBC3AF2-9E0E-4DA7-86C2-6873BF77F659}">
      <dgm:prSet/>
      <dgm:spPr/>
      <dgm:t>
        <a:bodyPr/>
        <a:lstStyle/>
        <a:p>
          <a:endParaRPr lang="en-US"/>
        </a:p>
      </dgm:t>
    </dgm:pt>
    <dgm:pt modelId="{28E2BCBC-274A-4922-85DC-441B911B8CA1}">
      <dgm:prSet/>
      <dgm:spPr/>
      <dgm:t>
        <a:bodyPr/>
        <a:lstStyle/>
        <a:p>
          <a:r>
            <a:rPr lang="en-US"/>
            <a:t>Ease of Use</a:t>
          </a:r>
        </a:p>
      </dgm:t>
    </dgm:pt>
    <dgm:pt modelId="{C466BB25-31D0-4679-A1F8-5419703D48D4}" type="parTrans" cxnId="{BC080649-B68D-4408-B673-148E846D79AB}">
      <dgm:prSet/>
      <dgm:spPr/>
      <dgm:t>
        <a:bodyPr/>
        <a:lstStyle/>
        <a:p>
          <a:endParaRPr lang="en-US"/>
        </a:p>
      </dgm:t>
    </dgm:pt>
    <dgm:pt modelId="{80CEE35E-3693-4EC9-ACA3-7C4B54CB4585}" type="sibTrans" cxnId="{BC080649-B68D-4408-B673-148E846D79AB}">
      <dgm:prSet/>
      <dgm:spPr/>
      <dgm:t>
        <a:bodyPr/>
        <a:lstStyle/>
        <a:p>
          <a:endParaRPr lang="en-US"/>
        </a:p>
      </dgm:t>
    </dgm:pt>
    <dgm:pt modelId="{8611C636-0C14-4AB5-A654-8E6F964367AC}">
      <dgm:prSet/>
      <dgm:spPr/>
      <dgm:t>
        <a:bodyPr/>
        <a:lstStyle/>
        <a:p>
          <a:r>
            <a:rPr lang="en-US"/>
            <a:t>Modularity</a:t>
          </a:r>
        </a:p>
      </dgm:t>
    </dgm:pt>
    <dgm:pt modelId="{241428FD-98A6-4664-AABA-8CE33F1272F2}" type="parTrans" cxnId="{C96D1D37-F60A-4930-94E5-0438A92E58A0}">
      <dgm:prSet/>
      <dgm:spPr/>
      <dgm:t>
        <a:bodyPr/>
        <a:lstStyle/>
        <a:p>
          <a:endParaRPr lang="en-US"/>
        </a:p>
      </dgm:t>
    </dgm:pt>
    <dgm:pt modelId="{C79B720A-9FC8-4486-98D9-013513066D6F}" type="sibTrans" cxnId="{C96D1D37-F60A-4930-94E5-0438A92E58A0}">
      <dgm:prSet/>
      <dgm:spPr/>
      <dgm:t>
        <a:bodyPr/>
        <a:lstStyle/>
        <a:p>
          <a:endParaRPr lang="en-US"/>
        </a:p>
      </dgm:t>
    </dgm:pt>
    <dgm:pt modelId="{50078735-2982-4CB1-89E8-5102B1CE13C6}">
      <dgm:prSet/>
      <dgm:spPr/>
      <dgm:t>
        <a:bodyPr/>
        <a:lstStyle/>
        <a:p>
          <a:r>
            <a:rPr lang="en-US"/>
            <a:t>Extensibility</a:t>
          </a:r>
        </a:p>
      </dgm:t>
    </dgm:pt>
    <dgm:pt modelId="{D797884F-A2CC-46AD-8AC0-B71A381DCC1A}" type="parTrans" cxnId="{EDF88FF5-3EB0-4569-817F-151E38C78257}">
      <dgm:prSet/>
      <dgm:spPr/>
      <dgm:t>
        <a:bodyPr/>
        <a:lstStyle/>
        <a:p>
          <a:endParaRPr lang="en-US"/>
        </a:p>
      </dgm:t>
    </dgm:pt>
    <dgm:pt modelId="{2AF27454-A168-4611-AF65-08421DF6ACB4}" type="sibTrans" cxnId="{EDF88FF5-3EB0-4569-817F-151E38C78257}">
      <dgm:prSet/>
      <dgm:spPr/>
      <dgm:t>
        <a:bodyPr/>
        <a:lstStyle/>
        <a:p>
          <a:endParaRPr lang="en-US"/>
        </a:p>
      </dgm:t>
    </dgm:pt>
    <dgm:pt modelId="{F2682B4F-E2C1-4E3C-B94F-77968C091099}" type="pres">
      <dgm:prSet presAssocID="{654F74E7-849C-4D6B-8748-70790A1D0731}" presName="linear" presStyleCnt="0">
        <dgm:presLayoutVars>
          <dgm:animLvl val="lvl"/>
          <dgm:resizeHandles val="exact"/>
        </dgm:presLayoutVars>
      </dgm:prSet>
      <dgm:spPr/>
    </dgm:pt>
    <dgm:pt modelId="{DDAAA158-EC11-4784-B356-AC153AA022CD}" type="pres">
      <dgm:prSet presAssocID="{09013585-A98B-4B09-AD0B-A6CBDA4E350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AC61050-07DF-4263-AF34-76E23594EB51}" type="pres">
      <dgm:prSet presAssocID="{8B03D530-74E8-46F7-A35C-301D4A330607}" presName="spacer" presStyleCnt="0"/>
      <dgm:spPr/>
    </dgm:pt>
    <dgm:pt modelId="{51130791-C5C2-43C4-85F4-0507DEC28A55}" type="pres">
      <dgm:prSet presAssocID="{28E2BCBC-274A-4922-85DC-441B911B8C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594D5DF-EBC9-4C7F-92FA-7104DC5E87C7}" type="pres">
      <dgm:prSet presAssocID="{80CEE35E-3693-4EC9-ACA3-7C4B54CB4585}" presName="spacer" presStyleCnt="0"/>
      <dgm:spPr/>
    </dgm:pt>
    <dgm:pt modelId="{C410353E-4A06-440A-9C47-FB09565666D6}" type="pres">
      <dgm:prSet presAssocID="{8611C636-0C14-4AB5-A654-8E6F964367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9155EA-0330-4EBE-91F4-2F245858C03D}" type="pres">
      <dgm:prSet presAssocID="{C79B720A-9FC8-4486-98D9-013513066D6F}" presName="spacer" presStyleCnt="0"/>
      <dgm:spPr/>
    </dgm:pt>
    <dgm:pt modelId="{2E2E01C2-3646-4585-9622-6F42450F703A}" type="pres">
      <dgm:prSet presAssocID="{50078735-2982-4CB1-89E8-5102B1CE13C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79A111B-DD49-48FE-906B-ED0CB80C3765}" type="presOf" srcId="{50078735-2982-4CB1-89E8-5102B1CE13C6}" destId="{2E2E01C2-3646-4585-9622-6F42450F703A}" srcOrd="0" destOrd="0" presId="urn:microsoft.com/office/officeart/2005/8/layout/vList2"/>
    <dgm:cxn modelId="{C96D1D37-F60A-4930-94E5-0438A92E58A0}" srcId="{654F74E7-849C-4D6B-8748-70790A1D0731}" destId="{8611C636-0C14-4AB5-A654-8E6F964367AC}" srcOrd="2" destOrd="0" parTransId="{241428FD-98A6-4664-AABA-8CE33F1272F2}" sibTransId="{C79B720A-9FC8-4486-98D9-013513066D6F}"/>
    <dgm:cxn modelId="{BC080649-B68D-4408-B673-148E846D79AB}" srcId="{654F74E7-849C-4D6B-8748-70790A1D0731}" destId="{28E2BCBC-274A-4922-85DC-441B911B8CA1}" srcOrd="1" destOrd="0" parTransId="{C466BB25-31D0-4679-A1F8-5419703D48D4}" sibTransId="{80CEE35E-3693-4EC9-ACA3-7C4B54CB4585}"/>
    <dgm:cxn modelId="{BDCAC5A4-1178-46C0-894D-66EE129FB8DC}" type="presOf" srcId="{654F74E7-849C-4D6B-8748-70790A1D0731}" destId="{F2682B4F-E2C1-4E3C-B94F-77968C091099}" srcOrd="0" destOrd="0" presId="urn:microsoft.com/office/officeart/2005/8/layout/vList2"/>
    <dgm:cxn modelId="{666E0AB8-52A9-4AA4-91C6-DFD8F9988D62}" type="presOf" srcId="{09013585-A98B-4B09-AD0B-A6CBDA4E3506}" destId="{DDAAA158-EC11-4784-B356-AC153AA022CD}" srcOrd="0" destOrd="0" presId="urn:microsoft.com/office/officeart/2005/8/layout/vList2"/>
    <dgm:cxn modelId="{1B1306E3-B070-4320-82F6-9D6CC39A266C}" type="presOf" srcId="{8611C636-0C14-4AB5-A654-8E6F964367AC}" destId="{C410353E-4A06-440A-9C47-FB09565666D6}" srcOrd="0" destOrd="0" presId="urn:microsoft.com/office/officeart/2005/8/layout/vList2"/>
    <dgm:cxn modelId="{7470FDED-9382-4F18-85DF-16FC4938646B}" type="presOf" srcId="{28E2BCBC-274A-4922-85DC-441B911B8CA1}" destId="{51130791-C5C2-43C4-85F4-0507DEC28A55}" srcOrd="0" destOrd="0" presId="urn:microsoft.com/office/officeart/2005/8/layout/vList2"/>
    <dgm:cxn modelId="{8BBC3AF2-9E0E-4DA7-86C2-6873BF77F659}" srcId="{654F74E7-849C-4D6B-8748-70790A1D0731}" destId="{09013585-A98B-4B09-AD0B-A6CBDA4E3506}" srcOrd="0" destOrd="0" parTransId="{4CD65439-6492-47AC-82C6-6BFD236DFEAA}" sibTransId="{8B03D530-74E8-46F7-A35C-301D4A330607}"/>
    <dgm:cxn modelId="{EDF88FF5-3EB0-4569-817F-151E38C78257}" srcId="{654F74E7-849C-4D6B-8748-70790A1D0731}" destId="{50078735-2982-4CB1-89E8-5102B1CE13C6}" srcOrd="3" destOrd="0" parTransId="{D797884F-A2CC-46AD-8AC0-B71A381DCC1A}" sibTransId="{2AF27454-A168-4611-AF65-08421DF6ACB4}"/>
    <dgm:cxn modelId="{F3242A75-403D-4F37-819B-04EEE61C9347}" type="presParOf" srcId="{F2682B4F-E2C1-4E3C-B94F-77968C091099}" destId="{DDAAA158-EC11-4784-B356-AC153AA022CD}" srcOrd="0" destOrd="0" presId="urn:microsoft.com/office/officeart/2005/8/layout/vList2"/>
    <dgm:cxn modelId="{76A6DB5B-7C36-423F-868E-EE3F79BEBED1}" type="presParOf" srcId="{F2682B4F-E2C1-4E3C-B94F-77968C091099}" destId="{AAC61050-07DF-4263-AF34-76E23594EB51}" srcOrd="1" destOrd="0" presId="urn:microsoft.com/office/officeart/2005/8/layout/vList2"/>
    <dgm:cxn modelId="{296DDF6C-F1CC-4778-A169-3D4D41F2F28B}" type="presParOf" srcId="{F2682B4F-E2C1-4E3C-B94F-77968C091099}" destId="{51130791-C5C2-43C4-85F4-0507DEC28A55}" srcOrd="2" destOrd="0" presId="urn:microsoft.com/office/officeart/2005/8/layout/vList2"/>
    <dgm:cxn modelId="{622D4BC8-FBE8-47E0-A5B2-D918F1D8BDDC}" type="presParOf" srcId="{F2682B4F-E2C1-4E3C-B94F-77968C091099}" destId="{9594D5DF-EBC9-4C7F-92FA-7104DC5E87C7}" srcOrd="3" destOrd="0" presId="urn:microsoft.com/office/officeart/2005/8/layout/vList2"/>
    <dgm:cxn modelId="{125D8C8F-DC57-4EAF-A0A7-65706F5E1EE2}" type="presParOf" srcId="{F2682B4F-E2C1-4E3C-B94F-77968C091099}" destId="{C410353E-4A06-440A-9C47-FB09565666D6}" srcOrd="4" destOrd="0" presId="urn:microsoft.com/office/officeart/2005/8/layout/vList2"/>
    <dgm:cxn modelId="{2AF10BF2-F7A3-49B4-94CD-B46EB1E5A432}" type="presParOf" srcId="{F2682B4F-E2C1-4E3C-B94F-77968C091099}" destId="{6C9155EA-0330-4EBE-91F4-2F245858C03D}" srcOrd="5" destOrd="0" presId="urn:microsoft.com/office/officeart/2005/8/layout/vList2"/>
    <dgm:cxn modelId="{059F0822-8574-4FD4-ABDD-1FC15566820B}" type="presParOf" srcId="{F2682B4F-E2C1-4E3C-B94F-77968C091099}" destId="{2E2E01C2-3646-4585-9622-6F42450F70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AA158-EC11-4784-B356-AC153AA022CD}">
      <dsp:nvSpPr>
        <dsp:cNvPr id="0" name=""/>
        <dsp:cNvSpPr/>
      </dsp:nvSpPr>
      <dsp:spPr>
        <a:xfrm>
          <a:off x="0" y="13218"/>
          <a:ext cx="2061714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Speed</a:t>
          </a:r>
        </a:p>
      </dsp:txBody>
      <dsp:txXfrm>
        <a:off x="32784" y="46002"/>
        <a:ext cx="1996146" cy="606012"/>
      </dsp:txXfrm>
    </dsp:sp>
    <dsp:sp modelId="{51130791-C5C2-43C4-85F4-0507DEC28A55}">
      <dsp:nvSpPr>
        <dsp:cNvPr id="0" name=""/>
        <dsp:cNvSpPr/>
      </dsp:nvSpPr>
      <dsp:spPr>
        <a:xfrm>
          <a:off x="0" y="765438"/>
          <a:ext cx="2061714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Ease of Use</a:t>
          </a:r>
        </a:p>
      </dsp:txBody>
      <dsp:txXfrm>
        <a:off x="32784" y="798222"/>
        <a:ext cx="1996146" cy="606012"/>
      </dsp:txXfrm>
    </dsp:sp>
    <dsp:sp modelId="{C410353E-4A06-440A-9C47-FB09565666D6}">
      <dsp:nvSpPr>
        <dsp:cNvPr id="0" name=""/>
        <dsp:cNvSpPr/>
      </dsp:nvSpPr>
      <dsp:spPr>
        <a:xfrm>
          <a:off x="0" y="1517658"/>
          <a:ext cx="2061714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Modularity</a:t>
          </a:r>
        </a:p>
      </dsp:txBody>
      <dsp:txXfrm>
        <a:off x="32784" y="1550442"/>
        <a:ext cx="1996146" cy="606012"/>
      </dsp:txXfrm>
    </dsp:sp>
    <dsp:sp modelId="{2E2E01C2-3646-4585-9622-6F42450F703A}">
      <dsp:nvSpPr>
        <dsp:cNvPr id="0" name=""/>
        <dsp:cNvSpPr/>
      </dsp:nvSpPr>
      <dsp:spPr>
        <a:xfrm>
          <a:off x="0" y="2269878"/>
          <a:ext cx="2061714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Extensibility</a:t>
          </a:r>
        </a:p>
      </dsp:txBody>
      <dsp:txXfrm>
        <a:off x="32784" y="2302662"/>
        <a:ext cx="1996146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7DBF-0F25-99E6-9CB5-880704C66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21082-46C8-A8B3-1A59-065FB19DD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B65A-4AF3-D08C-E1E9-5992DD46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9C68-CCD0-FD01-1AF4-C6DBBF3F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C16A-D993-F958-D102-94E6E691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17F0-321F-4F72-06A1-D71EEE58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F05A5-623E-9F1C-9072-7D843931A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8F98-1988-4707-20AA-BCBA19B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7099-E442-CA0A-36B2-B871331C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1E33-2ACE-5A67-2056-86CB2B7F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00DBD-E6BA-402D-226A-8BF063795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97EE8-4FC4-7205-1835-9283F032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89AC-5E74-F3BD-0C8F-E1660A87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F7626-396F-FFD5-4102-DD04C27E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79F9-3BC1-0795-EC06-D43BCEE9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EE35-C70E-25D2-42D4-57639451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E87A-AF40-9046-D2C3-E622E7E1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172C-38AD-D405-2A85-676881A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753B-45D5-4459-592B-B1F38ED8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A605-036B-EE05-A9BF-25C4EE8B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0FD9-13DA-F759-372B-E11586C7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87FBF-F1CB-9B1E-BEB1-1D39D68E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626C-3C22-E3BE-A962-9B644B83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3621-BB0B-9654-79DE-A40E7208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354DD-0741-6688-387F-C4C0B162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A23C-0C0A-AAEB-1D4E-1DA4D501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8A45-A3DC-5349-4F1A-BA773ED36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7173A-3E56-6D1A-D09F-43F42241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46326-3228-68E4-CF7C-F5AF9A45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75A7E-489A-78B9-E0F6-CB682EEA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1FCE1-C9CF-F894-89E0-703FEC89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56EF-FC22-395E-C1B5-67A45CAD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71ED2-DBD8-7850-1D73-BD973F75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BD63C-684A-4593-59B7-912068CF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A7C11-948A-E6E3-45A2-5169CC492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5D6CF-4F67-492E-3BD2-662C8E264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0B934-200E-3A10-DFF5-3D95FC87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A054C-DDA4-66CD-05A6-D001ADCC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9DFA4-A357-53D8-2054-5A57EF62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3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3AA4-4DD6-B36C-0888-E319D198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B68D6-CB50-B669-1802-546DA000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397E1-5497-FEC7-BBA7-BC851CE1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A036E-0B16-F77E-6699-821DA3E4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C25B8-D57F-57F9-77E1-55DA4A0A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5FD3D-9BB4-AFF6-F538-8FA3BB52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BEC2D-337E-0A98-2A4E-6954DEE5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8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C46D-88DF-8180-987C-D020E13B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2F80-A704-4353-6311-490B83AA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EAB30-7B85-E084-2363-F86114B7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FB5EC-BD6E-5F96-2D91-F4BDCCCF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F3EB3-D939-C2D4-F79F-F33B864E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8FF0-F2F6-FB49-0F06-D408A918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6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5B5B-E01E-A449-E9FD-92BCAF45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C98C8-0A5D-2554-1FA6-6222DE4B1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6B20E-3EA0-C79B-20C2-0EA407EF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3132-6C00-2D10-285A-2FEDB042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A584A-78BE-220F-579F-2739DC1A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EAE1B-84DD-4048-31A4-B4100BFA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E9CC9-3FC2-C376-5892-A55F491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0CC3-83A6-9077-E374-FF30D95A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BBD1-A1C0-7AD1-CAAF-34070654C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1BFF-FA65-4546-9963-5E7B2F411CF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0B8B9-51CF-8993-2AE2-6082FC8D7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AE53-705D-3F85-A0D5-D3F0CA11B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wtogeek.com/787217/how-to-edit-environment-variables-on-windows-10-or-11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794F-4FE5-4F20-7E9E-50769DFBF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DSE 6220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F758-435A-8746-4750-A3DFB2BBE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r>
              <a:rPr lang="en-US" dirty="0"/>
              <a:t>Hadoop &amp; Spark</a:t>
            </a:r>
          </a:p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01868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ilient Distributed Datasets. A Fault-Tolerant Abstraction for… | by  Shagun Sodhani | Medium">
            <a:extLst>
              <a:ext uri="{FF2B5EF4-FFF2-40B4-BE49-F238E27FC236}">
                <a16:creationId xmlns:a16="http://schemas.microsoft.com/office/drawing/2014/main" id="{805B0AB9-C426-F5BA-4975-B87FC774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35" y="77638"/>
            <a:ext cx="10734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1424-1933-2550-849F-2948458E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10" y="2505009"/>
            <a:ext cx="10515600" cy="1325563"/>
          </a:xfrm>
        </p:spPr>
        <p:txBody>
          <a:bodyPr/>
          <a:lstStyle/>
          <a:p>
            <a:r>
              <a:rPr lang="en-US" dirty="0"/>
              <a:t>Installing Spark (Lab)</a:t>
            </a:r>
          </a:p>
        </p:txBody>
      </p:sp>
    </p:spTree>
    <p:extLst>
      <p:ext uri="{BB962C8B-B14F-4D97-AF65-F5344CB8AC3E}">
        <p14:creationId xmlns:p14="http://schemas.microsoft.com/office/powerpoint/2010/main" val="50013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1424-1933-2550-849F-2948458E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10" y="2505009"/>
            <a:ext cx="2353930" cy="1325563"/>
          </a:xfrm>
        </p:spPr>
        <p:txBody>
          <a:bodyPr/>
          <a:lstStyle/>
          <a:p>
            <a:r>
              <a:rPr lang="en-US" dirty="0"/>
              <a:t>Spark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1B694-C5F0-F002-8C3C-B12AE19C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65" y="884724"/>
            <a:ext cx="5601482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6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A8CD-096E-BCA1-D9CA-524A67C1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0DF17-463F-230C-61EF-D9EE56680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98121-F63F-63F6-0CC0-B71DCFD7C8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https://www.howtogeek.com/787217/how-to-edit-environment-variables-on-windows-10-or-11/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7FEBB6-2D5C-0FFE-7B5C-3335158DB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F7A04D-A27A-74ED-1D29-0D0BCBA10F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Identical to Linux systems</a:t>
            </a:r>
          </a:p>
          <a:p>
            <a:r>
              <a:rPr lang="en-US" dirty="0"/>
              <a:t>https://phoenixnap.com/kb/set-environment-variable-mac</a:t>
            </a:r>
          </a:p>
        </p:txBody>
      </p:sp>
    </p:spTree>
    <p:extLst>
      <p:ext uri="{BB962C8B-B14F-4D97-AF65-F5344CB8AC3E}">
        <p14:creationId xmlns:p14="http://schemas.microsoft.com/office/powerpoint/2010/main" val="7564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DCA1-C1CD-198D-682E-85A87A6E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4A23-28CB-8305-CF0D-29DAB748B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540" y="1825625"/>
            <a:ext cx="3321169" cy="43508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Apache Spark is a multi-language engine for executing data engineering, data science, and machine learning on single-node machines or clusters.</a:t>
            </a:r>
          </a:p>
          <a:p>
            <a:r>
              <a:rPr lang="en-US" dirty="0"/>
              <a:t>It utilizes in-memory caching, and optimized query execution for fast analytic queries against data of any size.</a:t>
            </a:r>
          </a:p>
          <a:p>
            <a:r>
              <a:rPr lang="en-US" dirty="0"/>
              <a:t>Spark SQL adapts the execution plan at runtime, such as automatically setting the number of reducers and join algorithms.</a:t>
            </a:r>
          </a:p>
          <a:p>
            <a:r>
              <a:rPr lang="en-US" dirty="0"/>
              <a:t>Spark SQL works on structured tables and unstructured data such as JSON or images.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3C38AA-3674-27A0-3827-03143E4AC3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72" y="3357223"/>
            <a:ext cx="5909354" cy="29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F53A00F-2DF7-DA3B-D690-A417E120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232"/>
            <a:ext cx="5443294" cy="283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D5C5F2-90E6-72F3-3F29-F84EEA7ED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865047"/>
              </p:ext>
            </p:extLst>
          </p:nvPr>
        </p:nvGraphicFramePr>
        <p:xfrm>
          <a:off x="3562709" y="1872581"/>
          <a:ext cx="2061714" cy="2954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4189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BA01-AE03-2B83-F341-996F5895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Hadoop Limitations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37631-C667-0B04-7620-686B994CB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F56D-7FEC-0AC2-66E5-105C48964B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Hadoop is I/O Bound</a:t>
            </a:r>
          </a:p>
          <a:p>
            <a:pPr lvl="1"/>
            <a:r>
              <a:rPr lang="en-US" dirty="0"/>
              <a:t>Due to the nature of Hadoop and map-reduce any operation on data required accessing and manipulating data on disk. </a:t>
            </a:r>
          </a:p>
          <a:p>
            <a:pPr lvl="1"/>
            <a:r>
              <a:rPr lang="en-US" dirty="0"/>
              <a:t>Configuring Hadoop to run efficiently in this paradigm required an immense amount of expertise</a:t>
            </a:r>
          </a:p>
          <a:p>
            <a:pPr lvl="1"/>
            <a:r>
              <a:rPr lang="en-US" dirty="0"/>
              <a:t>ML was not an option due to the I/O limitation</a:t>
            </a:r>
          </a:p>
          <a:p>
            <a:r>
              <a:rPr lang="en-US" dirty="0"/>
              <a:t>MapReduce</a:t>
            </a:r>
          </a:p>
          <a:p>
            <a:pPr lvl="1"/>
            <a:r>
              <a:rPr lang="en-US" dirty="0"/>
              <a:t>Problems had to be expressed as key-value pairs so that each pair could be independently computed</a:t>
            </a:r>
          </a:p>
          <a:p>
            <a:pPr lvl="1"/>
            <a:r>
              <a:rPr lang="en-US" dirty="0"/>
              <a:t>Coding map-reduce in Java is non-trivial</a:t>
            </a:r>
          </a:p>
          <a:p>
            <a:r>
              <a:rPr lang="en-US" dirty="0"/>
              <a:t>Non-MapReduce use cases</a:t>
            </a:r>
          </a:p>
          <a:p>
            <a:pPr lvl="1"/>
            <a:r>
              <a:rPr lang="en-US" dirty="0"/>
              <a:t>Filters, joins, and other simple data operations would have to be expressed in map reduce which led to significant programming efforts</a:t>
            </a:r>
          </a:p>
          <a:p>
            <a:r>
              <a:rPr lang="en-US" dirty="0"/>
              <a:t>Programming APIs</a:t>
            </a:r>
          </a:p>
          <a:p>
            <a:pPr lvl="1"/>
            <a:r>
              <a:rPr lang="en-US" dirty="0"/>
              <a:t>Java was at the core of map reduce thus developers had to have a strong knowledge of the language including: garbage collection, the JVM, and other Java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88E33D-D14E-C62E-FE91-E4F1A1B69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Overcoming the Limitations, Spark!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29C63F-094E-CDF4-8AD8-211CF5CD17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I/O Bound Operations</a:t>
            </a:r>
          </a:p>
          <a:p>
            <a:pPr lvl="1"/>
            <a:r>
              <a:rPr lang="en-US" dirty="0"/>
              <a:t>Spark can store and access data in memory (RAM) which is 1000+ times faster than reading data from disk. </a:t>
            </a:r>
          </a:p>
          <a:p>
            <a:pPr lvl="1"/>
            <a:r>
              <a:rPr lang="en-US" dirty="0"/>
              <a:t>Solid State Drives (SSDs)</a:t>
            </a:r>
          </a:p>
          <a:p>
            <a:r>
              <a:rPr lang="en-US" dirty="0"/>
              <a:t>MapReduce</a:t>
            </a:r>
          </a:p>
          <a:p>
            <a:pPr lvl="1"/>
            <a:r>
              <a:rPr lang="en-US" dirty="0"/>
              <a:t>Spark does not require the use of MR thus the Java programming paradigm can be eliminated. </a:t>
            </a:r>
          </a:p>
          <a:p>
            <a:pPr lvl="1"/>
            <a:r>
              <a:rPr lang="en-US" dirty="0"/>
              <a:t>Helpful for more use cases such as ML</a:t>
            </a:r>
          </a:p>
          <a:p>
            <a:r>
              <a:rPr lang="en-US" dirty="0"/>
              <a:t>Non-MR Use Cases</a:t>
            </a:r>
          </a:p>
          <a:p>
            <a:pPr lvl="1"/>
            <a:r>
              <a:rPr lang="en-US" dirty="0"/>
              <a:t>Spark SQL &amp; Spark Streaming provide a rich set of functionalities that allow users to perform common SQL tasks without having to write complex Java. </a:t>
            </a:r>
          </a:p>
          <a:p>
            <a:r>
              <a:rPr lang="en-US" dirty="0"/>
              <a:t>Programming APIs</a:t>
            </a:r>
          </a:p>
          <a:p>
            <a:pPr lvl="1"/>
            <a:r>
              <a:rPr lang="en-US" dirty="0"/>
              <a:t>Spark supports many programming APIs outside of Java such as Python, Scala, and R which makes Hadoop immediately accessible to a large community of developers.</a:t>
            </a:r>
          </a:p>
        </p:txBody>
      </p:sp>
    </p:spTree>
    <p:extLst>
      <p:ext uri="{BB962C8B-B14F-4D97-AF65-F5344CB8AC3E}">
        <p14:creationId xmlns:p14="http://schemas.microsoft.com/office/powerpoint/2010/main" val="321673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10A7-B139-3C77-2F64-DA3ABC66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Core Components (libraries)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1A21-C1DF-7F8B-A383-2F56085A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829" cy="466725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Spark Core</a:t>
            </a:r>
          </a:p>
          <a:p>
            <a:pPr lvl="1"/>
            <a:r>
              <a:rPr lang="en-US" dirty="0"/>
              <a:t>Spark’s fundamental components such as the RDD concept.</a:t>
            </a:r>
          </a:p>
          <a:p>
            <a:pPr lvl="1"/>
            <a:r>
              <a:rPr lang="en-US" dirty="0"/>
              <a:t>Task schedulers, memory management, fault recovery, interacting with storage systems. </a:t>
            </a:r>
          </a:p>
          <a:p>
            <a:r>
              <a:rPr lang="en-US" dirty="0"/>
              <a:t>Spark SQL</a:t>
            </a:r>
          </a:p>
          <a:p>
            <a:pPr lvl="1"/>
            <a:r>
              <a:rPr lang="en-US" dirty="0"/>
              <a:t>Provides ability to query data stored in Apache Hive, Parquet, and JSON.</a:t>
            </a:r>
          </a:p>
          <a:p>
            <a:pPr lvl="1"/>
            <a:r>
              <a:rPr lang="en-US" dirty="0"/>
              <a:t>Provides developers a SQL interface to interacting with Spark.</a:t>
            </a:r>
          </a:p>
          <a:p>
            <a:r>
              <a:rPr lang="en-US" dirty="0"/>
              <a:t>Spark Streaming</a:t>
            </a:r>
          </a:p>
          <a:p>
            <a:pPr lvl="1"/>
            <a:r>
              <a:rPr lang="en-US" dirty="0"/>
              <a:t>Provides an interface to interact with streaming sources such as Kafka.</a:t>
            </a:r>
          </a:p>
          <a:p>
            <a:r>
              <a:rPr lang="en-US" dirty="0" err="1"/>
              <a:t>GraphX</a:t>
            </a:r>
            <a:endParaRPr lang="en-US" dirty="0"/>
          </a:p>
          <a:p>
            <a:pPr lvl="1"/>
            <a:r>
              <a:rPr lang="en-US" dirty="0"/>
              <a:t>Provides an interface for working with graph databases and datasets that utilize these specialized structures</a:t>
            </a:r>
          </a:p>
          <a:p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Scalable framework for machine learning</a:t>
            </a:r>
          </a:p>
          <a:p>
            <a:pPr lvl="1"/>
            <a:r>
              <a:rPr lang="en-US" dirty="0"/>
              <a:t>Classification, regression, clustering, recommendation, topic model,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MLOps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A933A8-DD54-C6B5-6487-9B69F21BB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29" y="1690688"/>
            <a:ext cx="6172881" cy="21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A4422F2-1DC9-C557-2D01-3FC15D78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41940"/>
            <a:ext cx="4588144" cy="276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2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30B6-0B88-ADB6-97E8-4DFF9DEE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Spark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9972F-1AD8-0E97-92F6-36D3FDD97D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Resilient Distributed Datasets (RDDs)</a:t>
            </a:r>
          </a:p>
          <a:p>
            <a:pPr lvl="1"/>
            <a:r>
              <a:rPr lang="en-US" dirty="0"/>
              <a:t>Sparks primary data structure.</a:t>
            </a:r>
          </a:p>
          <a:p>
            <a:pPr lvl="1"/>
            <a:r>
              <a:rPr lang="en-US" dirty="0"/>
              <a:t>Collection of records that are stored across a Spark cluster</a:t>
            </a:r>
          </a:p>
          <a:p>
            <a:pPr lvl="1"/>
            <a:r>
              <a:rPr lang="en-US" dirty="0"/>
              <a:t>Immutable</a:t>
            </a:r>
          </a:p>
          <a:p>
            <a:pPr lvl="1"/>
            <a:r>
              <a:rPr lang="en-US" dirty="0"/>
              <a:t>Native parallel support</a:t>
            </a:r>
          </a:p>
          <a:p>
            <a:r>
              <a:rPr lang="en-US" dirty="0"/>
              <a:t>Directed Acyclic Graphs</a:t>
            </a:r>
          </a:p>
          <a:p>
            <a:pPr lvl="1"/>
            <a:r>
              <a:rPr lang="en-US" dirty="0"/>
              <a:t>DAGs help Spark to build a workflow for each job</a:t>
            </a:r>
          </a:p>
          <a:p>
            <a:pPr lvl="1"/>
            <a:r>
              <a:rPr lang="en-US" dirty="0"/>
              <a:t>Essentially a flowchart that creates a series of steps to complete a job</a:t>
            </a:r>
          </a:p>
          <a:p>
            <a:pPr lvl="1"/>
            <a:r>
              <a:rPr lang="en-US" dirty="0"/>
              <a:t>Provides a mechanism for spark to track the dependencies of each job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52FD21-2EFA-B1C4-19A0-EB2988D63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936" y="245985"/>
            <a:ext cx="4386943" cy="258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64DF6CA-8BC4-D50A-C447-1877636CA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96" y="2889101"/>
            <a:ext cx="5065804" cy="379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5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CABC-1FC2-1F30-A280-31AEABEA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Spark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F537-C05B-F20E-5C52-1FB32EC55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690688"/>
            <a:ext cx="5405846" cy="436616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SparkContext</a:t>
            </a:r>
            <a:endParaRPr lang="en-US" dirty="0"/>
          </a:p>
          <a:p>
            <a:pPr lvl="1"/>
            <a:r>
              <a:rPr lang="en-US" dirty="0"/>
              <a:t>Means in which the application connects to the resources of the Spark cluster</a:t>
            </a:r>
          </a:p>
          <a:p>
            <a:pPr lvl="1"/>
            <a:r>
              <a:rPr lang="en-US" dirty="0"/>
              <a:t>Creates the job, assigns the resources, performs the actions, and creates the RDDs</a:t>
            </a:r>
          </a:p>
          <a:p>
            <a:pPr lvl="1"/>
            <a:r>
              <a:rPr lang="en-US" dirty="0"/>
              <a:t>Newer versions of Spark use </a:t>
            </a:r>
            <a:r>
              <a:rPr lang="en-US" dirty="0" err="1"/>
              <a:t>SparkSession</a:t>
            </a:r>
            <a:r>
              <a:rPr lang="en-US" dirty="0"/>
              <a:t> which is a superset of </a:t>
            </a:r>
            <a:r>
              <a:rPr lang="en-US" dirty="0" err="1"/>
              <a:t>SparkContext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is the ‘driver’</a:t>
            </a:r>
          </a:p>
          <a:p>
            <a:pPr lvl="1"/>
            <a:r>
              <a:rPr lang="en-US" dirty="0"/>
              <a:t>Where you set all of your resources and the ‘configuration’ of your cluster.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9CB6D7-C099-1392-2390-5CBA2C1AD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382" y="1145873"/>
            <a:ext cx="4386943" cy="255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10 Important Functions of SparkContext in Apache Spark">
            <a:extLst>
              <a:ext uri="{FF2B5EF4-FFF2-40B4-BE49-F238E27FC236}">
                <a16:creationId xmlns:a16="http://schemas.microsoft.com/office/drawing/2014/main" id="{E7A44CF2-4AA6-B91D-5A0B-A6339956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18" y="3775816"/>
            <a:ext cx="5531093" cy="289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36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B5FF-B0B2-D0D1-637B-9E62F87F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Spark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0413-FE17-66D2-2013-A7259D87F7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Spark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Higher level of abstraction on RDDs where data is stored into rows and columns. </a:t>
            </a:r>
          </a:p>
          <a:p>
            <a:pPr lvl="1"/>
            <a:r>
              <a:rPr lang="en-US" dirty="0"/>
              <a:t>A more familiar API for working with tabular data.</a:t>
            </a:r>
          </a:p>
          <a:p>
            <a:r>
              <a:rPr lang="en-US" dirty="0"/>
              <a:t>Actions and Transformations (lazy evaluation)</a:t>
            </a:r>
          </a:p>
          <a:p>
            <a:pPr lvl="1"/>
            <a:r>
              <a:rPr lang="en-US" dirty="0"/>
              <a:t>Transformations</a:t>
            </a:r>
          </a:p>
          <a:p>
            <a:pPr lvl="2"/>
            <a:r>
              <a:rPr lang="en-US" dirty="0"/>
              <a:t>Specify operations such as filters, joins, aggregation but DO NOT return data</a:t>
            </a:r>
          </a:p>
          <a:p>
            <a:pPr lvl="1"/>
            <a:r>
              <a:rPr lang="en-US" dirty="0"/>
              <a:t>Actions</a:t>
            </a:r>
          </a:p>
          <a:p>
            <a:pPr lvl="2"/>
            <a:r>
              <a:rPr lang="en-US" dirty="0"/>
              <a:t>Return the transformations laid out in the transformations stage</a:t>
            </a:r>
          </a:p>
          <a:p>
            <a:pPr lvl="1"/>
            <a:r>
              <a:rPr lang="en-US" dirty="0"/>
              <a:t>Transformations &amp; actions ALWAYs produce new RDDs</a:t>
            </a:r>
          </a:p>
          <a:p>
            <a:pPr lvl="1"/>
            <a:r>
              <a:rPr lang="en-US" dirty="0"/>
              <a:t>Spark optimizes your query using a DAG before it is executed.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AF4A8-CAF8-F77E-EFC1-87B8A204E1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Spark Deployment Options</a:t>
            </a:r>
          </a:p>
          <a:p>
            <a:pPr lvl="1"/>
            <a:r>
              <a:rPr lang="en-US" dirty="0"/>
              <a:t>Standalone</a:t>
            </a:r>
          </a:p>
          <a:p>
            <a:pPr lvl="1"/>
            <a:r>
              <a:rPr lang="en-US" dirty="0"/>
              <a:t>Amazon EC2 or EMR</a:t>
            </a:r>
          </a:p>
          <a:p>
            <a:pPr lvl="1"/>
            <a:r>
              <a:rPr lang="en-US" dirty="0"/>
              <a:t>Apache Yarn</a:t>
            </a:r>
          </a:p>
          <a:p>
            <a:pPr lvl="1"/>
            <a:r>
              <a:rPr lang="en-US" dirty="0"/>
              <a:t>Kubernetes</a:t>
            </a:r>
          </a:p>
          <a:p>
            <a:r>
              <a:rPr lang="en-US" dirty="0"/>
              <a:t>Cluster Manager</a:t>
            </a:r>
          </a:p>
          <a:p>
            <a:pPr lvl="1"/>
            <a:r>
              <a:rPr lang="en-US" dirty="0"/>
              <a:t>Similar to the resource manager in Hadoop</a:t>
            </a:r>
          </a:p>
          <a:p>
            <a:r>
              <a:rPr lang="en-US" dirty="0"/>
              <a:t>Worker Nodes</a:t>
            </a:r>
          </a:p>
          <a:p>
            <a:pPr lvl="1"/>
            <a:r>
              <a:rPr lang="en-US" dirty="0"/>
              <a:t>The servers where 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9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9FAC-9AAB-1DCC-658A-4F71296A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Spark?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7817B-A1E9-9572-000E-56BE379F5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Scientists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A4704-902A-89A4-B639-10581BD18D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 is to analyze data and extract insights.</a:t>
            </a:r>
          </a:p>
          <a:p>
            <a:r>
              <a:rPr lang="en-US" dirty="0"/>
              <a:t>Use interactive programming to perform ad-hoc analysis.</a:t>
            </a:r>
          </a:p>
          <a:p>
            <a:r>
              <a:rPr lang="en-US" dirty="0"/>
              <a:t>Spark-shell and notebook capabilities allow Spark to be easily used by this group of people.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282E21-4D70-5CFD-6F8E-48D665924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Engineers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25311D-A351-541A-225A-BC5AC1CE79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folks who build production grade applications or ETLs.</a:t>
            </a:r>
          </a:p>
          <a:p>
            <a:r>
              <a:rPr lang="en-US" dirty="0"/>
              <a:t>Often, they will build compiled Spark applications and deploy them on their cluster. </a:t>
            </a:r>
          </a:p>
          <a:p>
            <a:r>
              <a:rPr lang="en-US" dirty="0"/>
              <a:t>The modular framework of the API makes it easy for these individuals to utilize OOD (object oriented design) principles to build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16797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988A-99B6-4B66-92AE-777A2DE2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Application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37F6-E144-4E4B-5124-D9F6CE6040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A user program built on Spark using its APIs. It consists of a driver program and executors on the cluster. </a:t>
            </a:r>
          </a:p>
          <a:p>
            <a:r>
              <a:rPr lang="en-US" dirty="0" err="1"/>
              <a:t>SparkSession</a:t>
            </a:r>
            <a:endParaRPr lang="en-US" dirty="0"/>
          </a:p>
          <a:p>
            <a:pPr lvl="1"/>
            <a:r>
              <a:rPr lang="en-US" dirty="0"/>
              <a:t>An object that provides a point of entry to interact with underlying Spark functionality and allows programming Spark with its APIs. In an interactive Spark shell, the Spark driver instantiates a </a:t>
            </a:r>
            <a:r>
              <a:rPr lang="en-US" dirty="0" err="1"/>
              <a:t>SparkSession</a:t>
            </a:r>
            <a:r>
              <a:rPr lang="en-US" dirty="0"/>
              <a:t> for you, while in a Spark application, you create a </a:t>
            </a:r>
            <a:r>
              <a:rPr lang="en-US" dirty="0" err="1"/>
              <a:t>SparkSession</a:t>
            </a:r>
            <a:r>
              <a:rPr lang="en-US" dirty="0"/>
              <a:t> object yourself. </a:t>
            </a:r>
          </a:p>
          <a:p>
            <a:r>
              <a:rPr lang="en-US" dirty="0"/>
              <a:t>Job</a:t>
            </a:r>
          </a:p>
          <a:p>
            <a:pPr lvl="1"/>
            <a:r>
              <a:rPr lang="en-US" dirty="0"/>
              <a:t>A parallel computation consisting of multiple tasks that gets spawned in response to a Spark action. (collect)</a:t>
            </a:r>
          </a:p>
          <a:p>
            <a:r>
              <a:rPr lang="en-US" dirty="0"/>
              <a:t>Stage</a:t>
            </a:r>
          </a:p>
          <a:p>
            <a:pPr lvl="1"/>
            <a:r>
              <a:rPr lang="en-US" dirty="0"/>
              <a:t>Each job gets divided into smaller sets of tasks called stages that depend on each other. </a:t>
            </a:r>
          </a:p>
          <a:p>
            <a:r>
              <a:rPr lang="en-US" dirty="0"/>
              <a:t>Task</a:t>
            </a:r>
          </a:p>
          <a:p>
            <a:pPr lvl="1"/>
            <a:r>
              <a:rPr lang="en-US" dirty="0"/>
              <a:t>A single unit of work that will be sent to a Spark executor.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EF2CDC-AA34-894A-872B-AE16BC682C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074958"/>
            <a:ext cx="5181600" cy="385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61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967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DSE 6220</vt:lpstr>
      <vt:lpstr>What is Spark?</vt:lpstr>
      <vt:lpstr>Overcoming Hadoop Limitations </vt:lpstr>
      <vt:lpstr>Spark Core Components (libraries)</vt:lpstr>
      <vt:lpstr>Important Spark Concepts</vt:lpstr>
      <vt:lpstr>Important Spark Concepts</vt:lpstr>
      <vt:lpstr>Important Spark Concepts</vt:lpstr>
      <vt:lpstr>Who uses Spark?</vt:lpstr>
      <vt:lpstr>Spark Application Concepts</vt:lpstr>
      <vt:lpstr>PowerPoint Presentation</vt:lpstr>
      <vt:lpstr>Installing Spark (Lab)</vt:lpstr>
      <vt:lpstr>Spark UI</vt:lpstr>
      <vt:lpstr>Environment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 6220</dc:title>
  <dc:creator>Jeremiah Lowhorn</dc:creator>
  <cp:lastModifiedBy>Jeremiah Lowhorn</cp:lastModifiedBy>
  <cp:revision>12</cp:revision>
  <dcterms:created xsi:type="dcterms:W3CDTF">2024-01-28T19:51:48Z</dcterms:created>
  <dcterms:modified xsi:type="dcterms:W3CDTF">2024-03-17T02:52:38Z</dcterms:modified>
</cp:coreProperties>
</file>