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BF-0F25-99E6-9CB5-880704C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1082-46C8-A8B3-1A59-065FB19D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B65A-4AF3-D08C-E1E9-5992DD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C68-CCD0-FD01-1AF4-C6DBBF3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16A-D993-F958-D102-94E6E69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7F0-321F-4F72-06A1-D71EEE5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05A5-623E-9F1C-9072-7D843931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F98-1988-4707-20AA-BCBA19B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7099-E442-CA0A-36B2-B871331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1E33-2ACE-5A67-2056-86CB2B7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00DBD-E6BA-402D-226A-8BF06379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7EE8-4FC4-7205-1835-9283F032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9AC-5E74-F3BD-0C8F-E1660A8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626-396F-FFD5-4102-DD04C27E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79F9-3BC1-0795-EC06-D43BCEE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35-C70E-25D2-42D4-5763945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E87A-AF40-9046-D2C3-E622E7E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172C-38AD-D405-2A85-676881A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753B-45D5-4459-592B-B1F38ED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605-036B-EE05-A9BF-25C4EE8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FD9-13DA-F759-372B-E11586C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7FBF-F1CB-9B1E-BEB1-1D39D68E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626C-3C22-E3BE-A962-9B644B83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621-BB0B-9654-79DE-A40E72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4DD-0741-6688-387F-C4C0B1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23C-0C0A-AAEB-1D4E-1DA4D50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A45-A3DC-5349-4F1A-BA773ED3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173A-3E56-6D1A-D09F-43F4224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6326-3228-68E4-CF7C-F5AF9A4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5A7E-489A-78B9-E0F6-CB682EE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CE1-C9CF-F894-89E0-703FEC8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6EF-FC22-395E-C1B5-67A45CA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1ED2-DBD8-7850-1D73-BD973F7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D63C-684A-4593-59B7-912068CF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7C11-948A-E6E3-45A2-5169CC49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D6CF-4F67-492E-3BD2-662C8E2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B934-200E-3A10-DFF5-3D95FC8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054C-DDA4-66CD-05A6-D001AD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FA4-A357-53D8-2054-5A57EF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AA4-4DD6-B36C-0888-E319D19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68D6-CB50-B669-1802-546DA00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97E1-5497-FEC7-BBA7-BC851CE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036E-0B16-F77E-6699-821DA3E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25B8-D57F-57F9-77E1-55DA4A0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FD3D-9BB4-AFF6-F538-8FA3BB5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EC2D-337E-0A98-2A4E-6954DEE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46D-88DF-8180-987C-D020E1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2F80-A704-4353-6311-490B83AA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AB30-7B85-E084-2363-F86114B7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B5EC-BD6E-5F96-2D91-F4BDCCC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EB3-D939-C2D4-F79F-F33B864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8FF0-F2F6-FB49-0F06-D408A91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B5B-E01E-A449-E9FD-92BCAF4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98C8-0A5D-2554-1FA6-6222DE4B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B20E-3EA0-C79B-20C2-0EA407EF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132-6C00-2D10-285A-2FEDB0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584A-78BE-220F-579F-2739DC1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AE1B-84DD-4048-31A4-B4100BF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9CC9-3FC2-C376-5892-A55F491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CC3-83A6-9077-E374-FF30D95A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BD1-A1C0-7AD1-CAAF-34070654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BFF-FA65-4546-9963-5E7B2F411C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B8B9-51CF-8993-2AE2-6082FC8D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AE53-705D-3F85-A0D5-D3F0CA11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ref-datatypes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794F-4FE5-4F20-7E9E-50769DFB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6220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758-435A-8746-4750-A3DFB2BBE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Hadoop &amp; Spark</a:t>
            </a:r>
          </a:p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018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55E0-A083-D8FD-0761-6591D7D0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Spark’s Structured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B04C-83E5-E246-3235-65D8604B6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40547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1D14-9C39-D5BB-699A-FF9B86AC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Underneath an RDD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60B3-0355-B14F-30D8-70BC0B7E9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641C-3594-9639-490B-B27C13809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List that instructs Spark how an RDD is constructed with its inputs</a:t>
            </a:r>
          </a:p>
          <a:p>
            <a:pPr lvl="1"/>
            <a:r>
              <a:rPr lang="en-US" dirty="0"/>
              <a:t>Allows Spark to recreate an RDD and replicate operations on it which gives it resiliency</a:t>
            </a:r>
          </a:p>
          <a:p>
            <a:r>
              <a:rPr lang="en-US" dirty="0"/>
              <a:t>Partitions</a:t>
            </a:r>
          </a:p>
          <a:p>
            <a:pPr lvl="1"/>
            <a:r>
              <a:rPr lang="en-US" dirty="0"/>
              <a:t>Gives the ability to split the work to parallelize computation on partitions across executors. </a:t>
            </a:r>
          </a:p>
          <a:p>
            <a:pPr lvl="1"/>
            <a:r>
              <a:rPr lang="en-US" dirty="0"/>
              <a:t>Locality can be used to send work to the executors that are close to the data. </a:t>
            </a:r>
          </a:p>
          <a:p>
            <a:r>
              <a:rPr lang="en-US" dirty="0"/>
              <a:t>Compute Function: Partition =&gt; Iterator[T]</a:t>
            </a:r>
          </a:p>
          <a:p>
            <a:pPr lvl="1"/>
            <a:r>
              <a:rPr lang="en-US" dirty="0"/>
              <a:t>The compute function produces an Iterator[T] for the data that will be stored in the RDD. </a:t>
            </a:r>
          </a:p>
          <a:p>
            <a:pPr lvl="1"/>
            <a:r>
              <a:rPr lang="en-US" dirty="0"/>
              <a:t>Causes opacity due to serialization which hampers Spark’s ability to rearrange your computation into an efficient query plan.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927E93-EB1F-940A-A2EB-AD1BBA0E2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it lacks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4BF3FD0-7EA6-F75C-B4F2-85A54341DBE6}"/>
              </a:ext>
            </a:extLst>
          </p:cNvPr>
          <p:cNvSpPr txBox="1">
            <a:spLocks/>
          </p:cNvSpPr>
          <p:nvPr/>
        </p:nvSpPr>
        <p:spPr>
          <a:xfrm>
            <a:off x="6169024" y="2505075"/>
            <a:ext cx="5183188" cy="1847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RDDs lack structure</a:t>
            </a:r>
          </a:p>
          <a:p>
            <a:pPr lvl="1"/>
            <a:r>
              <a:rPr lang="en-US" dirty="0"/>
              <a:t>See the </a:t>
            </a:r>
            <a:r>
              <a:rPr lang="en-US" dirty="0" err="1"/>
              <a:t>RDD_Example.ipynb</a:t>
            </a:r>
            <a:r>
              <a:rPr lang="en-US" dirty="0"/>
              <a:t> notebook for clarity</a:t>
            </a:r>
          </a:p>
          <a:p>
            <a:r>
              <a:rPr lang="en-US" dirty="0"/>
              <a:t>RDDs lack uniformity across components and languages. 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No input optimization engine</a:t>
            </a:r>
          </a:p>
          <a:p>
            <a:r>
              <a:rPr lang="en-US" dirty="0"/>
              <a:t>Overhead of serialization</a:t>
            </a:r>
          </a:p>
          <a:p>
            <a:r>
              <a:rPr lang="en-US" dirty="0"/>
              <a:t>Degrades when they have less memory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4BF802D-68E5-A365-04B8-729E769799CD}"/>
              </a:ext>
            </a:extLst>
          </p:cNvPr>
          <p:cNvSpPr txBox="1">
            <a:spLocks/>
          </p:cNvSpPr>
          <p:nvPr/>
        </p:nvSpPr>
        <p:spPr>
          <a:xfrm>
            <a:off x="6194427" y="406780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to use RDDs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A517674-6F68-678D-5449-30061BBFB9FD}"/>
              </a:ext>
            </a:extLst>
          </p:cNvPr>
          <p:cNvSpPr txBox="1">
            <a:spLocks/>
          </p:cNvSpPr>
          <p:nvPr/>
        </p:nvSpPr>
        <p:spPr>
          <a:xfrm>
            <a:off x="6096000" y="4882191"/>
            <a:ext cx="5183188" cy="184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Are using a third-party package that’s written using RDDS</a:t>
            </a:r>
          </a:p>
          <a:p>
            <a:r>
              <a:rPr lang="en-US" sz="1600" dirty="0"/>
              <a:t>Can forgo the code optimization, efficient space utilization, and performance benefits available with </a:t>
            </a:r>
            <a:r>
              <a:rPr lang="en-US" sz="1600" dirty="0" err="1"/>
              <a:t>DataFrames</a:t>
            </a:r>
            <a:r>
              <a:rPr lang="en-US" sz="1600" dirty="0"/>
              <a:t> and Datasets</a:t>
            </a:r>
          </a:p>
          <a:p>
            <a:r>
              <a:rPr lang="en-US" sz="1600" dirty="0"/>
              <a:t>Want to precisely instruct Spark </a:t>
            </a:r>
            <a:r>
              <a:rPr lang="en-US" sz="1600" i="1" dirty="0"/>
              <a:t>how</a:t>
            </a:r>
            <a:r>
              <a:rPr lang="en-US" sz="1600" dirty="0"/>
              <a:t> to do a query</a:t>
            </a:r>
          </a:p>
        </p:txBody>
      </p:sp>
    </p:spTree>
    <p:extLst>
      <p:ext uri="{BB962C8B-B14F-4D97-AF65-F5344CB8AC3E}">
        <p14:creationId xmlns:p14="http://schemas.microsoft.com/office/powerpoint/2010/main" val="426122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75BB9A-7EFF-711D-89E7-2914502C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" y="0"/>
            <a:ext cx="11809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6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4742-441D-86BB-D59F-A2D100A7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9A99-2F33-99CD-5F4A-DD31C5977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77" cy="4351338"/>
          </a:xfrm>
        </p:spPr>
        <p:txBody>
          <a:bodyPr/>
          <a:lstStyle/>
          <a:p>
            <a:r>
              <a:rPr lang="en-US" dirty="0"/>
              <a:t>Inspired by Pandas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Easy to understand and easy to work with when it comes to common operations you might want to execute on rows and columns. </a:t>
            </a:r>
          </a:p>
          <a:p>
            <a:r>
              <a:rPr lang="en-US" dirty="0" err="1"/>
              <a:t>DataFrames</a:t>
            </a:r>
            <a:r>
              <a:rPr lang="en-US" dirty="0"/>
              <a:t> are immutable (Spark creates a data lineage)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C0E2B6-5B8B-D8D1-712E-D63BDC2A27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77" y="1923691"/>
            <a:ext cx="5460923" cy="39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CEA64D-B541-58D4-6869-69B7FAF1C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92841"/>
              </p:ext>
            </p:extLst>
          </p:nvPr>
        </p:nvGraphicFramePr>
        <p:xfrm>
          <a:off x="4597880" y="8626"/>
          <a:ext cx="5693433" cy="6858003"/>
        </p:xfrm>
        <a:graphic>
          <a:graphicData uri="http://schemas.openxmlformats.org/drawingml/2006/table">
            <a:tbl>
              <a:tblPr/>
              <a:tblGrid>
                <a:gridCol w="1897811">
                  <a:extLst>
                    <a:ext uri="{9D8B030D-6E8A-4147-A177-3AD203B41FA5}">
                      <a16:colId xmlns:a16="http://schemas.microsoft.com/office/drawing/2014/main" val="3621079569"/>
                    </a:ext>
                  </a:extLst>
                </a:gridCol>
                <a:gridCol w="1897811">
                  <a:extLst>
                    <a:ext uri="{9D8B030D-6E8A-4147-A177-3AD203B41FA5}">
                      <a16:colId xmlns:a16="http://schemas.microsoft.com/office/drawing/2014/main" val="2579952050"/>
                    </a:ext>
                  </a:extLst>
                </a:gridCol>
                <a:gridCol w="1897811">
                  <a:extLst>
                    <a:ext uri="{9D8B030D-6E8A-4147-A177-3AD203B41FA5}">
                      <a16:colId xmlns:a16="http://schemas.microsoft.com/office/drawing/2014/main" val="1780080515"/>
                    </a:ext>
                  </a:extLst>
                </a:gridCol>
              </a:tblGrid>
              <a:tr h="233704"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Data type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Value type in Python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>
                          <a:effectLst/>
                        </a:rPr>
                        <a:t>API to access or create a data type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47574"/>
                  </a:ext>
                </a:extLst>
              </a:tr>
              <a:tr h="717231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effectLst/>
                        </a:rPr>
                        <a:t>ByteType</a:t>
                      </a:r>
                      <a:endParaRPr lang="en-US" sz="700" dirty="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int or long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Note:</a:t>
                      </a:r>
                      <a:r>
                        <a:rPr lang="en-US" sz="700">
                          <a:effectLst/>
                        </a:rPr>
                        <a:t> Numbers will be converted to 1-byte signed integer numbers at runtime. Please make sure that numbers are within the range of -128 to 127.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ByteType()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369230"/>
                  </a:ext>
                </a:extLst>
              </a:tr>
              <a:tr h="813936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effectLst/>
                        </a:rPr>
                        <a:t>ShortType</a:t>
                      </a:r>
                      <a:endParaRPr lang="en-US" sz="700" dirty="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int or long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Note:</a:t>
                      </a:r>
                      <a:r>
                        <a:rPr lang="en-US" sz="700">
                          <a:effectLst/>
                        </a:rPr>
                        <a:t> Numbers will be converted to 2-byte signed integer numbers at runtime. Please make sure that numbers are within the range of -32768 to 32767.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ShortType()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95706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IntegerType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int or long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IntegerType()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1002"/>
                  </a:ext>
                </a:extLst>
              </a:tr>
              <a:tr h="1200757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effectLst/>
                        </a:rPr>
                        <a:t>LongType</a:t>
                      </a:r>
                      <a:endParaRPr lang="en-US" sz="700" dirty="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long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Note:</a:t>
                      </a:r>
                      <a:r>
                        <a:rPr lang="en-US" sz="700">
                          <a:effectLst/>
                        </a:rPr>
                        <a:t> Numbers will be converted to 8-byte signed integer numbers at runtime. Please make sure that numbers are within the range of -9223372036854775808 to 9223372036854775807. Otherwise, please convert data to decimal.Decimal and use DecimalType.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LongType()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69732"/>
                  </a:ext>
                </a:extLst>
              </a:tr>
              <a:tr h="523820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FloatType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float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Note:</a:t>
                      </a:r>
                      <a:r>
                        <a:rPr lang="en-US" sz="700" dirty="0">
                          <a:effectLst/>
                        </a:rPr>
                        <a:t> Numbers will be converted to 4-byte single-precision floating point numbers at runtime.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FloatType()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11460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DoubleType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float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DoubleType()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73972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DecimalType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decimal.Decimal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DecimalType()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6130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StringType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string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StringType()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54397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BinaryType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bytearray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BinaryType()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14839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BooleanType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bool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BooleanType()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2600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TimestampType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datetime.datetime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TimestampType()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70372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TimestampNTZType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datetime.datetime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TimestampNTZType()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874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DateType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datetime.date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DateType()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46686"/>
                  </a:ext>
                </a:extLst>
              </a:tr>
              <a:tr h="136998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DayTimeIntervalType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datetime.timedelta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DayTimeIntervalType()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06604"/>
                  </a:ext>
                </a:extLst>
              </a:tr>
              <a:tr h="427115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ArrayType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list, tuple, or array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ArrayType(</a:t>
                      </a:r>
                      <a:r>
                        <a:rPr lang="en-US" sz="700" i="1">
                          <a:effectLst/>
                        </a:rPr>
                        <a:t>elementType</a:t>
                      </a:r>
                      <a:r>
                        <a:rPr lang="en-US" sz="700">
                          <a:effectLst/>
                        </a:rPr>
                        <a:t>, [</a:t>
                      </a:r>
                      <a:r>
                        <a:rPr lang="en-US" sz="700" i="1">
                          <a:effectLst/>
                        </a:rPr>
                        <a:t>containsNull</a:t>
                      </a:r>
                      <a:r>
                        <a:rPr lang="en-US" sz="700">
                          <a:effectLst/>
                        </a:rPr>
                        <a:t>])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Note:</a:t>
                      </a:r>
                      <a:r>
                        <a:rPr lang="en-US" sz="700">
                          <a:effectLst/>
                        </a:rPr>
                        <a:t>The default value of </a:t>
                      </a:r>
                      <a:r>
                        <a:rPr lang="en-US" sz="700" i="1">
                          <a:effectLst/>
                        </a:rPr>
                        <a:t>containsNull</a:t>
                      </a:r>
                      <a:r>
                        <a:rPr lang="en-US" sz="700">
                          <a:effectLst/>
                        </a:rPr>
                        <a:t> is True.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64834"/>
                  </a:ext>
                </a:extLst>
              </a:tr>
              <a:tr h="523820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MapType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dict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MapType(</a:t>
                      </a:r>
                      <a:r>
                        <a:rPr lang="en-US" sz="700" i="1">
                          <a:effectLst/>
                        </a:rPr>
                        <a:t>keyType</a:t>
                      </a:r>
                      <a:r>
                        <a:rPr lang="en-US" sz="700">
                          <a:effectLst/>
                        </a:rPr>
                        <a:t>, </a:t>
                      </a:r>
                      <a:r>
                        <a:rPr lang="en-US" sz="700" i="1">
                          <a:effectLst/>
                        </a:rPr>
                        <a:t>valueType</a:t>
                      </a:r>
                      <a:r>
                        <a:rPr lang="en-US" sz="700">
                          <a:effectLst/>
                        </a:rPr>
                        <a:t>, [</a:t>
                      </a:r>
                      <a:r>
                        <a:rPr lang="en-US" sz="700" i="1">
                          <a:effectLst/>
                        </a:rPr>
                        <a:t>valueContainsNull]</a:t>
                      </a:r>
                      <a:r>
                        <a:rPr lang="en-US" sz="700">
                          <a:effectLst/>
                        </a:rPr>
                        <a:t>)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Note:</a:t>
                      </a:r>
                      <a:r>
                        <a:rPr lang="en-US" sz="700">
                          <a:effectLst/>
                        </a:rPr>
                        <a:t>The default value of </a:t>
                      </a:r>
                      <a:r>
                        <a:rPr lang="en-US" sz="700" i="1">
                          <a:effectLst/>
                        </a:rPr>
                        <a:t>valueContainsNull</a:t>
                      </a:r>
                      <a:r>
                        <a:rPr lang="en-US" sz="700">
                          <a:effectLst/>
                        </a:rPr>
                        <a:t> is True.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5624"/>
                  </a:ext>
                </a:extLst>
              </a:tr>
              <a:tr h="523820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StructType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list or tuple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StructType(</a:t>
                      </a:r>
                      <a:r>
                        <a:rPr lang="en-US" sz="700" i="1">
                          <a:effectLst/>
                        </a:rPr>
                        <a:t>fields</a:t>
                      </a:r>
                      <a:r>
                        <a:rPr lang="en-US" sz="700">
                          <a:effectLst/>
                        </a:rPr>
                        <a:t>)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 b="1">
                          <a:effectLst/>
                        </a:rPr>
                        <a:t>Note:</a:t>
                      </a:r>
                      <a:r>
                        <a:rPr lang="en-US" sz="700">
                          <a:effectLst/>
                        </a:rPr>
                        <a:t> </a:t>
                      </a:r>
                      <a:r>
                        <a:rPr lang="en-US" sz="700" i="1">
                          <a:effectLst/>
                        </a:rPr>
                        <a:t>fields</a:t>
                      </a:r>
                      <a:r>
                        <a:rPr lang="en-US" sz="700">
                          <a:effectLst/>
                        </a:rPr>
                        <a:t> is a Seq of StructFields. Also, two fields with the same name are not allowed.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81691"/>
                  </a:ext>
                </a:extLst>
              </a:tr>
              <a:tr h="523820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StructField</a:t>
                      </a:r>
                      <a:endParaRPr lang="en-US" sz="700">
                        <a:effectLst/>
                      </a:endParaRP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The value type in Python of the data type of this field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(For example, Int for a StructField with the data type IntegerType)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>
                          <a:effectLst/>
                        </a:rPr>
                        <a:t>StructField</a:t>
                      </a:r>
                      <a:r>
                        <a:rPr lang="en-US" sz="700" dirty="0">
                          <a:effectLst/>
                        </a:rPr>
                        <a:t>(</a:t>
                      </a:r>
                      <a:r>
                        <a:rPr lang="en-US" sz="700" i="1" dirty="0">
                          <a:effectLst/>
                        </a:rPr>
                        <a:t>name</a:t>
                      </a:r>
                      <a:r>
                        <a:rPr lang="en-US" sz="700" dirty="0">
                          <a:effectLst/>
                        </a:rPr>
                        <a:t>, </a:t>
                      </a:r>
                      <a:r>
                        <a:rPr lang="en-US" sz="700" i="1" dirty="0" err="1">
                          <a:effectLst/>
                        </a:rPr>
                        <a:t>dataType</a:t>
                      </a:r>
                      <a:r>
                        <a:rPr lang="en-US" sz="700" dirty="0">
                          <a:effectLst/>
                        </a:rPr>
                        <a:t>, [</a:t>
                      </a:r>
                      <a:r>
                        <a:rPr lang="en-US" sz="700" i="1" dirty="0">
                          <a:effectLst/>
                        </a:rPr>
                        <a:t>nullable</a:t>
                      </a:r>
                      <a:r>
                        <a:rPr lang="en-US" sz="700" dirty="0">
                          <a:effectLst/>
                        </a:rPr>
                        <a:t>])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b="1" dirty="0">
                          <a:effectLst/>
                        </a:rPr>
                        <a:t>Note:</a:t>
                      </a:r>
                      <a:r>
                        <a:rPr lang="en-US" sz="700" dirty="0">
                          <a:effectLst/>
                        </a:rPr>
                        <a:t> The default value of </a:t>
                      </a:r>
                      <a:r>
                        <a:rPr lang="en-US" sz="700" i="1" dirty="0">
                          <a:effectLst/>
                        </a:rPr>
                        <a:t>nullable</a:t>
                      </a:r>
                      <a:r>
                        <a:rPr lang="en-US" sz="700" dirty="0">
                          <a:effectLst/>
                        </a:rPr>
                        <a:t> is True.</a:t>
                      </a:r>
                    </a:p>
                  </a:txBody>
                  <a:tcPr marL="27697" marR="27697" marT="12783" marB="127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6858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614CC01-3CD9-FFAD-CCBC-2B733E25A4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9315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Types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Pyspark</a:t>
            </a:r>
            <a:r>
              <a:rPr lang="en-US" sz="2000" dirty="0"/>
              <a:t>)</a:t>
            </a:r>
          </a:p>
          <a:p>
            <a:r>
              <a:rPr lang="en-US" sz="2000" dirty="0">
                <a:hlinkClick r:id="rId2"/>
              </a:rPr>
              <a:t>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521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61E3-98B2-9786-CD25-73F35D79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Schemas, </a:t>
            </a:r>
            <a:r>
              <a:rPr lang="en-US" dirty="0" err="1"/>
              <a:t>DataFrames</a:t>
            </a:r>
            <a:r>
              <a:rPr lang="en-US" dirty="0"/>
              <a:t>,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3B6-AADD-4573-18B8-2BE90BCDE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Schemas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99E00-3F11-8AD5-43D9-48D0416E3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column names</a:t>
            </a:r>
          </a:p>
          <a:p>
            <a:r>
              <a:rPr lang="en-US" dirty="0"/>
              <a:t>Defines the data types</a:t>
            </a:r>
          </a:p>
          <a:p>
            <a:pPr lvl="1"/>
            <a:r>
              <a:rPr lang="en-US" dirty="0"/>
              <a:t>Can be inferred from the data or can be explicitly set</a:t>
            </a:r>
          </a:p>
          <a:p>
            <a:r>
              <a:rPr lang="en-US" dirty="0"/>
              <a:t>Two ways to create:</a:t>
            </a:r>
          </a:p>
          <a:p>
            <a:pPr lvl="1"/>
            <a:r>
              <a:rPr lang="en-US" dirty="0" err="1"/>
              <a:t>StructTypes</a:t>
            </a:r>
            <a:endParaRPr lang="en-US" dirty="0"/>
          </a:p>
          <a:p>
            <a:pPr lvl="1"/>
            <a:r>
              <a:rPr lang="en-US" dirty="0"/>
              <a:t>DDLs</a:t>
            </a:r>
          </a:p>
          <a:p>
            <a:pPr lvl="1"/>
            <a:r>
              <a:rPr lang="en-US" dirty="0"/>
              <a:t>See the Week4 Examples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AB1CBA-6E2C-CD48-5FB7-2074D1351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 Frames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7F7515-6F98-176D-8612-449226C4A6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DataFrames</a:t>
            </a:r>
            <a:r>
              <a:rPr lang="en-US" dirty="0"/>
              <a:t> are created with the spark session object (not the context)</a:t>
            </a:r>
          </a:p>
          <a:p>
            <a:r>
              <a:rPr lang="en-US" dirty="0" err="1"/>
              <a:t>spark.createDataFrame</a:t>
            </a:r>
            <a:r>
              <a:rPr lang="en-US" dirty="0"/>
              <a:t>(data, schema)</a:t>
            </a:r>
          </a:p>
          <a:p>
            <a:pPr lvl="1"/>
            <a:r>
              <a:rPr lang="en-US" dirty="0"/>
              <a:t>Data can be a list of lists or list of tuples. </a:t>
            </a:r>
          </a:p>
          <a:p>
            <a:pPr lvl="1"/>
            <a:r>
              <a:rPr lang="en-US" dirty="0"/>
              <a:t>Remember from 6210 a ‘row’ is a ‘tuple’. </a:t>
            </a:r>
          </a:p>
        </p:txBody>
      </p:sp>
    </p:spTree>
    <p:extLst>
      <p:ext uri="{BB962C8B-B14F-4D97-AF65-F5344CB8AC3E}">
        <p14:creationId xmlns:p14="http://schemas.microsoft.com/office/powerpoint/2010/main" val="37342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B30B-0B43-47BE-1ADE-E0F70EFB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D3DB-8FA8-8044-019E-2E7DEEBD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66481"/>
          </a:xfrm>
        </p:spPr>
        <p:txBody>
          <a:bodyPr/>
          <a:lstStyle/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Logical optimization</a:t>
            </a:r>
          </a:p>
          <a:p>
            <a:pPr lvl="1"/>
            <a:r>
              <a:rPr lang="en-US" dirty="0"/>
              <a:t>Physical planning</a:t>
            </a:r>
          </a:p>
          <a:p>
            <a:pPr lvl="1"/>
            <a:r>
              <a:rPr lang="en-US" dirty="0"/>
              <a:t>Code generation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F2DB56-CDC8-7E59-8C9F-2AD3C1C1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92106"/>
            <a:ext cx="97536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3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2032-96AE-8B55-5244-7659F749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Notebook Examples</a:t>
            </a:r>
          </a:p>
        </p:txBody>
      </p:sp>
    </p:spTree>
    <p:extLst>
      <p:ext uri="{BB962C8B-B14F-4D97-AF65-F5344CB8AC3E}">
        <p14:creationId xmlns:p14="http://schemas.microsoft.com/office/powerpoint/2010/main" val="27255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681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DSE 6220</vt:lpstr>
      <vt:lpstr>Apache Spark’s Structured APIs</vt:lpstr>
      <vt:lpstr>What’s Underneath an RDD</vt:lpstr>
      <vt:lpstr>PowerPoint Presentation</vt:lpstr>
      <vt:lpstr>The DataFrame API</vt:lpstr>
      <vt:lpstr>PowerPoint Presentation</vt:lpstr>
      <vt:lpstr>Schemas, DataFrames, Expressions</vt:lpstr>
      <vt:lpstr>Catalyst Optimizer</vt:lpstr>
      <vt:lpstr>See Notebook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6220</dc:title>
  <dc:creator>Jeremiah Lowhorn</dc:creator>
  <cp:lastModifiedBy>Jeremiah Lowhorn</cp:lastModifiedBy>
  <cp:revision>14</cp:revision>
  <dcterms:created xsi:type="dcterms:W3CDTF">2024-01-28T19:51:48Z</dcterms:created>
  <dcterms:modified xsi:type="dcterms:W3CDTF">2024-03-17T21:01:30Z</dcterms:modified>
</cp:coreProperties>
</file>