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4" r:id="rId3"/>
    <p:sldId id="265" r:id="rId4"/>
    <p:sldId id="266" r:id="rId5"/>
    <p:sldId id="281" r:id="rId6"/>
    <p:sldId id="282" r:id="rId7"/>
    <p:sldId id="267" r:id="rId8"/>
    <p:sldId id="268" r:id="rId9"/>
    <p:sldId id="269" r:id="rId10"/>
    <p:sldId id="271" r:id="rId11"/>
    <p:sldId id="270" r:id="rId12"/>
    <p:sldId id="273" r:id="rId13"/>
    <p:sldId id="274" r:id="rId14"/>
    <p:sldId id="272" r:id="rId15"/>
    <p:sldId id="275" r:id="rId16"/>
    <p:sldId id="276" r:id="rId17"/>
    <p:sldId id="277" r:id="rId18"/>
    <p:sldId id="278" r:id="rId19"/>
    <p:sldId id="279" r:id="rId20"/>
    <p:sldId id="28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16" autoAdjust="0"/>
    <p:restoredTop sz="96247" autoAdjust="0"/>
  </p:normalViewPr>
  <p:slideViewPr>
    <p:cSldViewPr snapToGrid="0">
      <p:cViewPr varScale="1">
        <p:scale>
          <a:sx n="106" d="100"/>
          <a:sy n="106" d="100"/>
        </p:scale>
        <p:origin x="116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68D677-58A4-4103-A149-503AE9FD0660}" type="datetimeFigureOut">
              <a:rPr lang="en-US" smtClean="0"/>
              <a:t>3/23/2024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7AB591-E460-4DA5-AC8D-2F5FE9DFB1D4}" type="slidenum">
              <a:rPr lang="en-US" smtClean="0"/>
              <a:t>‹#›</a:t>
            </a:fld>
            <a:endParaRPr lang="en-US"/>
          </a:p>
        </p:txBody>
      </p:sp>
    </p:spTree>
    <p:extLst>
      <p:ext uri="{BB962C8B-B14F-4D97-AF65-F5344CB8AC3E}">
        <p14:creationId xmlns:p14="http://schemas.microsoft.com/office/powerpoint/2010/main" val="4267880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https://www.linkedin.com/pulse/apache-spark-basics-101-shuffling-transformations-shanoj-kumar-v#:~:text=Published%20Sep%2020%2C%202023,partitions%20of%20a%20distributed%20dataset.</a:t>
            </a:r>
          </a:p>
        </p:txBody>
      </p:sp>
      <p:sp>
        <p:nvSpPr>
          <p:cNvPr id="4" name="Slide Number Placeholder 3"/>
          <p:cNvSpPr>
            <a:spLocks noGrp="1"/>
          </p:cNvSpPr>
          <p:nvPr>
            <p:ph type="sldNum" sz="quarter" idx="5"/>
          </p:nvPr>
        </p:nvSpPr>
        <p:spPr/>
        <p:txBody>
          <a:bodyPr/>
          <a:lstStyle/>
          <a:p>
            <a:fld id="{F77AB591-E460-4DA5-AC8D-2F5FE9DFB1D4}" type="slidenum">
              <a:rPr lang="en-US" smtClean="0"/>
              <a:t>12</a:t>
            </a:fld>
            <a:endParaRPr lang="en-US"/>
          </a:p>
        </p:txBody>
      </p:sp>
    </p:spTree>
    <p:extLst>
      <p:ext uri="{BB962C8B-B14F-4D97-AF65-F5344CB8AC3E}">
        <p14:creationId xmlns:p14="http://schemas.microsoft.com/office/powerpoint/2010/main" val="149871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7DBF-0F25-99E6-9CB5-880704C662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721082-46C8-A8B3-1A59-065FB19DD4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FFB65A-4AF3-D08C-E1E9-5992DD464AA0}"/>
              </a:ext>
            </a:extLst>
          </p:cNvPr>
          <p:cNvSpPr>
            <a:spLocks noGrp="1"/>
          </p:cNvSpPr>
          <p:nvPr>
            <p:ph type="dt" sz="half" idx="10"/>
          </p:nvPr>
        </p:nvSpPr>
        <p:spPr/>
        <p:txBody>
          <a:bodyPr/>
          <a:lstStyle/>
          <a:p>
            <a:fld id="{A6E51BFF-FA65-4546-9963-5E7B2F411CFB}" type="datetimeFigureOut">
              <a:rPr lang="en-US" smtClean="0"/>
              <a:t>3/23/2024</a:t>
            </a:fld>
            <a:endParaRPr lang="en-US"/>
          </a:p>
        </p:txBody>
      </p:sp>
      <p:sp>
        <p:nvSpPr>
          <p:cNvPr id="5" name="Footer Placeholder 4">
            <a:extLst>
              <a:ext uri="{FF2B5EF4-FFF2-40B4-BE49-F238E27FC236}">
                <a16:creationId xmlns:a16="http://schemas.microsoft.com/office/drawing/2014/main" id="{76929C68-CCD0-FD01-1AF4-C6DBBF3FD0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4CC16A-D993-F958-D102-94E6E6916DBD}"/>
              </a:ext>
            </a:extLst>
          </p:cNvPr>
          <p:cNvSpPr>
            <a:spLocks noGrp="1"/>
          </p:cNvSpPr>
          <p:nvPr>
            <p:ph type="sldNum" sz="quarter" idx="12"/>
          </p:nvPr>
        </p:nvSpPr>
        <p:spPr/>
        <p:txBody>
          <a:bodyPr/>
          <a:lstStyle/>
          <a:p>
            <a:fld id="{768B915D-188C-4DD7-BA78-4C23FCD33B47}" type="slidenum">
              <a:rPr lang="en-US" smtClean="0"/>
              <a:t>‹#›</a:t>
            </a:fld>
            <a:endParaRPr lang="en-US"/>
          </a:p>
        </p:txBody>
      </p:sp>
    </p:spTree>
    <p:extLst>
      <p:ext uri="{BB962C8B-B14F-4D97-AF65-F5344CB8AC3E}">
        <p14:creationId xmlns:p14="http://schemas.microsoft.com/office/powerpoint/2010/main" val="3317307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F17F0-321F-4F72-06A1-D71EEE58E5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5F05A5-623E-9F1C-9072-7D843931A3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DD8F98-1988-4707-20AA-BCBA19BDBE49}"/>
              </a:ext>
            </a:extLst>
          </p:cNvPr>
          <p:cNvSpPr>
            <a:spLocks noGrp="1"/>
          </p:cNvSpPr>
          <p:nvPr>
            <p:ph type="dt" sz="half" idx="10"/>
          </p:nvPr>
        </p:nvSpPr>
        <p:spPr/>
        <p:txBody>
          <a:bodyPr/>
          <a:lstStyle/>
          <a:p>
            <a:fld id="{A6E51BFF-FA65-4546-9963-5E7B2F411CFB}" type="datetimeFigureOut">
              <a:rPr lang="en-US" smtClean="0"/>
              <a:t>3/23/2024</a:t>
            </a:fld>
            <a:endParaRPr lang="en-US"/>
          </a:p>
        </p:txBody>
      </p:sp>
      <p:sp>
        <p:nvSpPr>
          <p:cNvPr id="5" name="Footer Placeholder 4">
            <a:extLst>
              <a:ext uri="{FF2B5EF4-FFF2-40B4-BE49-F238E27FC236}">
                <a16:creationId xmlns:a16="http://schemas.microsoft.com/office/drawing/2014/main" id="{5F157099-E442-CA0A-36B2-B871331C26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FB1E33-2ACE-5A67-2056-86CB2B7F340A}"/>
              </a:ext>
            </a:extLst>
          </p:cNvPr>
          <p:cNvSpPr>
            <a:spLocks noGrp="1"/>
          </p:cNvSpPr>
          <p:nvPr>
            <p:ph type="sldNum" sz="quarter" idx="12"/>
          </p:nvPr>
        </p:nvSpPr>
        <p:spPr/>
        <p:txBody>
          <a:bodyPr/>
          <a:lstStyle/>
          <a:p>
            <a:fld id="{768B915D-188C-4DD7-BA78-4C23FCD33B47}" type="slidenum">
              <a:rPr lang="en-US" smtClean="0"/>
              <a:t>‹#›</a:t>
            </a:fld>
            <a:endParaRPr lang="en-US"/>
          </a:p>
        </p:txBody>
      </p:sp>
    </p:spTree>
    <p:extLst>
      <p:ext uri="{BB962C8B-B14F-4D97-AF65-F5344CB8AC3E}">
        <p14:creationId xmlns:p14="http://schemas.microsoft.com/office/powerpoint/2010/main" val="137023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100DBD-E6BA-402D-226A-8BF063795B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C97EE8-4FC4-7205-1835-9283F032AB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2F89AC-5E74-F3BD-0C8F-E1660A874C3F}"/>
              </a:ext>
            </a:extLst>
          </p:cNvPr>
          <p:cNvSpPr>
            <a:spLocks noGrp="1"/>
          </p:cNvSpPr>
          <p:nvPr>
            <p:ph type="dt" sz="half" idx="10"/>
          </p:nvPr>
        </p:nvSpPr>
        <p:spPr/>
        <p:txBody>
          <a:bodyPr/>
          <a:lstStyle/>
          <a:p>
            <a:fld id="{A6E51BFF-FA65-4546-9963-5E7B2F411CFB}" type="datetimeFigureOut">
              <a:rPr lang="en-US" smtClean="0"/>
              <a:t>3/23/2024</a:t>
            </a:fld>
            <a:endParaRPr lang="en-US"/>
          </a:p>
        </p:txBody>
      </p:sp>
      <p:sp>
        <p:nvSpPr>
          <p:cNvPr id="5" name="Footer Placeholder 4">
            <a:extLst>
              <a:ext uri="{FF2B5EF4-FFF2-40B4-BE49-F238E27FC236}">
                <a16:creationId xmlns:a16="http://schemas.microsoft.com/office/drawing/2014/main" id="{908F7626-396F-FFD5-4102-DD04C27E76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C379F9-3BC1-0795-EC06-D43BCEE91A03}"/>
              </a:ext>
            </a:extLst>
          </p:cNvPr>
          <p:cNvSpPr>
            <a:spLocks noGrp="1"/>
          </p:cNvSpPr>
          <p:nvPr>
            <p:ph type="sldNum" sz="quarter" idx="12"/>
          </p:nvPr>
        </p:nvSpPr>
        <p:spPr/>
        <p:txBody>
          <a:bodyPr/>
          <a:lstStyle/>
          <a:p>
            <a:fld id="{768B915D-188C-4DD7-BA78-4C23FCD33B47}" type="slidenum">
              <a:rPr lang="en-US" smtClean="0"/>
              <a:t>‹#›</a:t>
            </a:fld>
            <a:endParaRPr lang="en-US"/>
          </a:p>
        </p:txBody>
      </p:sp>
    </p:spTree>
    <p:extLst>
      <p:ext uri="{BB962C8B-B14F-4D97-AF65-F5344CB8AC3E}">
        <p14:creationId xmlns:p14="http://schemas.microsoft.com/office/powerpoint/2010/main" val="155371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CEE35-C70E-25D2-42D4-576394517B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23E87A-AF40-9046-D2C3-E622E7E130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31172C-38AD-D405-2A85-676881A76B3E}"/>
              </a:ext>
            </a:extLst>
          </p:cNvPr>
          <p:cNvSpPr>
            <a:spLocks noGrp="1"/>
          </p:cNvSpPr>
          <p:nvPr>
            <p:ph type="dt" sz="half" idx="10"/>
          </p:nvPr>
        </p:nvSpPr>
        <p:spPr/>
        <p:txBody>
          <a:bodyPr/>
          <a:lstStyle/>
          <a:p>
            <a:fld id="{A6E51BFF-FA65-4546-9963-5E7B2F411CFB}" type="datetimeFigureOut">
              <a:rPr lang="en-US" smtClean="0"/>
              <a:t>3/23/2024</a:t>
            </a:fld>
            <a:endParaRPr lang="en-US"/>
          </a:p>
        </p:txBody>
      </p:sp>
      <p:sp>
        <p:nvSpPr>
          <p:cNvPr id="5" name="Footer Placeholder 4">
            <a:extLst>
              <a:ext uri="{FF2B5EF4-FFF2-40B4-BE49-F238E27FC236}">
                <a16:creationId xmlns:a16="http://schemas.microsoft.com/office/drawing/2014/main" id="{F540753B-45D5-4459-592B-B1F38ED894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06A605-036B-EE05-A9BF-25C4EE8B43C1}"/>
              </a:ext>
            </a:extLst>
          </p:cNvPr>
          <p:cNvSpPr>
            <a:spLocks noGrp="1"/>
          </p:cNvSpPr>
          <p:nvPr>
            <p:ph type="sldNum" sz="quarter" idx="12"/>
          </p:nvPr>
        </p:nvSpPr>
        <p:spPr/>
        <p:txBody>
          <a:bodyPr/>
          <a:lstStyle/>
          <a:p>
            <a:fld id="{768B915D-188C-4DD7-BA78-4C23FCD33B47}" type="slidenum">
              <a:rPr lang="en-US" smtClean="0"/>
              <a:t>‹#›</a:t>
            </a:fld>
            <a:endParaRPr lang="en-US"/>
          </a:p>
        </p:txBody>
      </p:sp>
    </p:spTree>
    <p:extLst>
      <p:ext uri="{BB962C8B-B14F-4D97-AF65-F5344CB8AC3E}">
        <p14:creationId xmlns:p14="http://schemas.microsoft.com/office/powerpoint/2010/main" val="3651267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70FD9-13DA-F759-372B-E11586C731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187FBF-F1CB-9B1E-BEB1-1D39D68E2E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EA626C-3C22-E3BE-A962-9B644B830F93}"/>
              </a:ext>
            </a:extLst>
          </p:cNvPr>
          <p:cNvSpPr>
            <a:spLocks noGrp="1"/>
          </p:cNvSpPr>
          <p:nvPr>
            <p:ph type="dt" sz="half" idx="10"/>
          </p:nvPr>
        </p:nvSpPr>
        <p:spPr/>
        <p:txBody>
          <a:bodyPr/>
          <a:lstStyle/>
          <a:p>
            <a:fld id="{A6E51BFF-FA65-4546-9963-5E7B2F411CFB}" type="datetimeFigureOut">
              <a:rPr lang="en-US" smtClean="0"/>
              <a:t>3/23/2024</a:t>
            </a:fld>
            <a:endParaRPr lang="en-US"/>
          </a:p>
        </p:txBody>
      </p:sp>
      <p:sp>
        <p:nvSpPr>
          <p:cNvPr id="5" name="Footer Placeholder 4">
            <a:extLst>
              <a:ext uri="{FF2B5EF4-FFF2-40B4-BE49-F238E27FC236}">
                <a16:creationId xmlns:a16="http://schemas.microsoft.com/office/drawing/2014/main" id="{4F413621-BB0B-9654-79DE-A40E7208DA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9354DD-0741-6688-387F-C4C0B162AFA8}"/>
              </a:ext>
            </a:extLst>
          </p:cNvPr>
          <p:cNvSpPr>
            <a:spLocks noGrp="1"/>
          </p:cNvSpPr>
          <p:nvPr>
            <p:ph type="sldNum" sz="quarter" idx="12"/>
          </p:nvPr>
        </p:nvSpPr>
        <p:spPr/>
        <p:txBody>
          <a:bodyPr/>
          <a:lstStyle/>
          <a:p>
            <a:fld id="{768B915D-188C-4DD7-BA78-4C23FCD33B47}" type="slidenum">
              <a:rPr lang="en-US" smtClean="0"/>
              <a:t>‹#›</a:t>
            </a:fld>
            <a:endParaRPr lang="en-US"/>
          </a:p>
        </p:txBody>
      </p:sp>
    </p:spTree>
    <p:extLst>
      <p:ext uri="{BB962C8B-B14F-4D97-AF65-F5344CB8AC3E}">
        <p14:creationId xmlns:p14="http://schemas.microsoft.com/office/powerpoint/2010/main" val="216262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2A23C-0C0A-AAEB-1D4E-1DA4D50147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F08A45-A3DC-5349-4F1A-BA773ED368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F7173A-3E56-6D1A-D09F-43F42241D8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646326-3228-68E4-CF7C-F5AF9A450814}"/>
              </a:ext>
            </a:extLst>
          </p:cNvPr>
          <p:cNvSpPr>
            <a:spLocks noGrp="1"/>
          </p:cNvSpPr>
          <p:nvPr>
            <p:ph type="dt" sz="half" idx="10"/>
          </p:nvPr>
        </p:nvSpPr>
        <p:spPr/>
        <p:txBody>
          <a:bodyPr/>
          <a:lstStyle/>
          <a:p>
            <a:fld id="{A6E51BFF-FA65-4546-9963-5E7B2F411CFB}" type="datetimeFigureOut">
              <a:rPr lang="en-US" smtClean="0"/>
              <a:t>3/23/2024</a:t>
            </a:fld>
            <a:endParaRPr lang="en-US"/>
          </a:p>
        </p:txBody>
      </p:sp>
      <p:sp>
        <p:nvSpPr>
          <p:cNvPr id="6" name="Footer Placeholder 5">
            <a:extLst>
              <a:ext uri="{FF2B5EF4-FFF2-40B4-BE49-F238E27FC236}">
                <a16:creationId xmlns:a16="http://schemas.microsoft.com/office/drawing/2014/main" id="{37C75A7E-489A-78B9-E0F6-CB682EEABB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81FCE1-C9CF-F894-89E0-703FEC89B9E4}"/>
              </a:ext>
            </a:extLst>
          </p:cNvPr>
          <p:cNvSpPr>
            <a:spLocks noGrp="1"/>
          </p:cNvSpPr>
          <p:nvPr>
            <p:ph type="sldNum" sz="quarter" idx="12"/>
          </p:nvPr>
        </p:nvSpPr>
        <p:spPr/>
        <p:txBody>
          <a:bodyPr/>
          <a:lstStyle/>
          <a:p>
            <a:fld id="{768B915D-188C-4DD7-BA78-4C23FCD33B47}" type="slidenum">
              <a:rPr lang="en-US" smtClean="0"/>
              <a:t>‹#›</a:t>
            </a:fld>
            <a:endParaRPr lang="en-US"/>
          </a:p>
        </p:txBody>
      </p:sp>
    </p:spTree>
    <p:extLst>
      <p:ext uri="{BB962C8B-B14F-4D97-AF65-F5344CB8AC3E}">
        <p14:creationId xmlns:p14="http://schemas.microsoft.com/office/powerpoint/2010/main" val="3333600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656EF-FC22-395E-C1B5-67A45CADD9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471ED2-DBD8-7850-1D73-BD973F7518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0BD63C-684A-4593-59B7-912068CF22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2A7C11-948A-E6E3-45A2-5169CC492F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15D6CF-4F67-492E-3BD2-662C8E264E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80B934-200E-3A10-DFF5-3D95FC874B3E}"/>
              </a:ext>
            </a:extLst>
          </p:cNvPr>
          <p:cNvSpPr>
            <a:spLocks noGrp="1"/>
          </p:cNvSpPr>
          <p:nvPr>
            <p:ph type="dt" sz="half" idx="10"/>
          </p:nvPr>
        </p:nvSpPr>
        <p:spPr/>
        <p:txBody>
          <a:bodyPr/>
          <a:lstStyle/>
          <a:p>
            <a:fld id="{A6E51BFF-FA65-4546-9963-5E7B2F411CFB}" type="datetimeFigureOut">
              <a:rPr lang="en-US" smtClean="0"/>
              <a:t>3/23/2024</a:t>
            </a:fld>
            <a:endParaRPr lang="en-US"/>
          </a:p>
        </p:txBody>
      </p:sp>
      <p:sp>
        <p:nvSpPr>
          <p:cNvPr id="8" name="Footer Placeholder 7">
            <a:extLst>
              <a:ext uri="{FF2B5EF4-FFF2-40B4-BE49-F238E27FC236}">
                <a16:creationId xmlns:a16="http://schemas.microsoft.com/office/drawing/2014/main" id="{6FBA054C-DDA4-66CD-05A6-D001ADCCDE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59DFA4-A357-53D8-2054-5A57EF626AE0}"/>
              </a:ext>
            </a:extLst>
          </p:cNvPr>
          <p:cNvSpPr>
            <a:spLocks noGrp="1"/>
          </p:cNvSpPr>
          <p:nvPr>
            <p:ph type="sldNum" sz="quarter" idx="12"/>
          </p:nvPr>
        </p:nvSpPr>
        <p:spPr/>
        <p:txBody>
          <a:bodyPr/>
          <a:lstStyle/>
          <a:p>
            <a:fld id="{768B915D-188C-4DD7-BA78-4C23FCD33B47}" type="slidenum">
              <a:rPr lang="en-US" smtClean="0"/>
              <a:t>‹#›</a:t>
            </a:fld>
            <a:endParaRPr lang="en-US"/>
          </a:p>
        </p:txBody>
      </p:sp>
    </p:spTree>
    <p:extLst>
      <p:ext uri="{BB962C8B-B14F-4D97-AF65-F5344CB8AC3E}">
        <p14:creationId xmlns:p14="http://schemas.microsoft.com/office/powerpoint/2010/main" val="3589432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D3AA4-4DD6-B36C-0888-E319D1988B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DB68D6-CB50-B669-1802-546DA0006E64}"/>
              </a:ext>
            </a:extLst>
          </p:cNvPr>
          <p:cNvSpPr>
            <a:spLocks noGrp="1"/>
          </p:cNvSpPr>
          <p:nvPr>
            <p:ph type="dt" sz="half" idx="10"/>
          </p:nvPr>
        </p:nvSpPr>
        <p:spPr/>
        <p:txBody>
          <a:bodyPr/>
          <a:lstStyle/>
          <a:p>
            <a:fld id="{A6E51BFF-FA65-4546-9963-5E7B2F411CFB}" type="datetimeFigureOut">
              <a:rPr lang="en-US" smtClean="0"/>
              <a:t>3/23/2024</a:t>
            </a:fld>
            <a:endParaRPr lang="en-US"/>
          </a:p>
        </p:txBody>
      </p:sp>
      <p:sp>
        <p:nvSpPr>
          <p:cNvPr id="4" name="Footer Placeholder 3">
            <a:extLst>
              <a:ext uri="{FF2B5EF4-FFF2-40B4-BE49-F238E27FC236}">
                <a16:creationId xmlns:a16="http://schemas.microsoft.com/office/drawing/2014/main" id="{96B397E1-5497-FEC7-BBA7-BC851CE1F5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2A036E-0B16-F77E-6699-821DA3E4879A}"/>
              </a:ext>
            </a:extLst>
          </p:cNvPr>
          <p:cNvSpPr>
            <a:spLocks noGrp="1"/>
          </p:cNvSpPr>
          <p:nvPr>
            <p:ph type="sldNum" sz="quarter" idx="12"/>
          </p:nvPr>
        </p:nvSpPr>
        <p:spPr/>
        <p:txBody>
          <a:bodyPr/>
          <a:lstStyle/>
          <a:p>
            <a:fld id="{768B915D-188C-4DD7-BA78-4C23FCD33B47}" type="slidenum">
              <a:rPr lang="en-US" smtClean="0"/>
              <a:t>‹#›</a:t>
            </a:fld>
            <a:endParaRPr lang="en-US"/>
          </a:p>
        </p:txBody>
      </p:sp>
    </p:spTree>
    <p:extLst>
      <p:ext uri="{BB962C8B-B14F-4D97-AF65-F5344CB8AC3E}">
        <p14:creationId xmlns:p14="http://schemas.microsoft.com/office/powerpoint/2010/main" val="2835726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BC25B8-D57F-57F9-77E1-55DA4A0A42FC}"/>
              </a:ext>
            </a:extLst>
          </p:cNvPr>
          <p:cNvSpPr>
            <a:spLocks noGrp="1"/>
          </p:cNvSpPr>
          <p:nvPr>
            <p:ph type="dt" sz="half" idx="10"/>
          </p:nvPr>
        </p:nvSpPr>
        <p:spPr/>
        <p:txBody>
          <a:bodyPr/>
          <a:lstStyle/>
          <a:p>
            <a:fld id="{A6E51BFF-FA65-4546-9963-5E7B2F411CFB}" type="datetimeFigureOut">
              <a:rPr lang="en-US" smtClean="0"/>
              <a:t>3/23/2024</a:t>
            </a:fld>
            <a:endParaRPr lang="en-US"/>
          </a:p>
        </p:txBody>
      </p:sp>
      <p:sp>
        <p:nvSpPr>
          <p:cNvPr id="3" name="Footer Placeholder 2">
            <a:extLst>
              <a:ext uri="{FF2B5EF4-FFF2-40B4-BE49-F238E27FC236}">
                <a16:creationId xmlns:a16="http://schemas.microsoft.com/office/drawing/2014/main" id="{D305FD3D-9BB4-AFF6-F538-8FA3BB5282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CBEC2D-337E-0A98-2A4E-6954DEE57C16}"/>
              </a:ext>
            </a:extLst>
          </p:cNvPr>
          <p:cNvSpPr>
            <a:spLocks noGrp="1"/>
          </p:cNvSpPr>
          <p:nvPr>
            <p:ph type="sldNum" sz="quarter" idx="12"/>
          </p:nvPr>
        </p:nvSpPr>
        <p:spPr/>
        <p:txBody>
          <a:bodyPr/>
          <a:lstStyle/>
          <a:p>
            <a:fld id="{768B915D-188C-4DD7-BA78-4C23FCD33B47}" type="slidenum">
              <a:rPr lang="en-US" smtClean="0"/>
              <a:t>‹#›</a:t>
            </a:fld>
            <a:endParaRPr lang="en-US"/>
          </a:p>
        </p:txBody>
      </p:sp>
    </p:spTree>
    <p:extLst>
      <p:ext uri="{BB962C8B-B14F-4D97-AF65-F5344CB8AC3E}">
        <p14:creationId xmlns:p14="http://schemas.microsoft.com/office/powerpoint/2010/main" val="3469481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8C46D-88DF-8180-987C-D020E13B64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AC2F80-A704-4353-6311-490B83AAC2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EEAB30-7B85-E084-2363-F86114B76E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5FB5EC-BD6E-5F96-2D91-F4BDCCCF611B}"/>
              </a:ext>
            </a:extLst>
          </p:cNvPr>
          <p:cNvSpPr>
            <a:spLocks noGrp="1"/>
          </p:cNvSpPr>
          <p:nvPr>
            <p:ph type="dt" sz="half" idx="10"/>
          </p:nvPr>
        </p:nvSpPr>
        <p:spPr/>
        <p:txBody>
          <a:bodyPr/>
          <a:lstStyle/>
          <a:p>
            <a:fld id="{A6E51BFF-FA65-4546-9963-5E7B2F411CFB}" type="datetimeFigureOut">
              <a:rPr lang="en-US" smtClean="0"/>
              <a:t>3/23/2024</a:t>
            </a:fld>
            <a:endParaRPr lang="en-US"/>
          </a:p>
        </p:txBody>
      </p:sp>
      <p:sp>
        <p:nvSpPr>
          <p:cNvPr id="6" name="Footer Placeholder 5">
            <a:extLst>
              <a:ext uri="{FF2B5EF4-FFF2-40B4-BE49-F238E27FC236}">
                <a16:creationId xmlns:a16="http://schemas.microsoft.com/office/drawing/2014/main" id="{38DF3EB3-D939-C2D4-F79F-F33B864EE5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F28FF0-F2F6-FB49-0F06-D408A9184EF5}"/>
              </a:ext>
            </a:extLst>
          </p:cNvPr>
          <p:cNvSpPr>
            <a:spLocks noGrp="1"/>
          </p:cNvSpPr>
          <p:nvPr>
            <p:ph type="sldNum" sz="quarter" idx="12"/>
          </p:nvPr>
        </p:nvSpPr>
        <p:spPr/>
        <p:txBody>
          <a:bodyPr/>
          <a:lstStyle/>
          <a:p>
            <a:fld id="{768B915D-188C-4DD7-BA78-4C23FCD33B47}" type="slidenum">
              <a:rPr lang="en-US" smtClean="0"/>
              <a:t>‹#›</a:t>
            </a:fld>
            <a:endParaRPr lang="en-US"/>
          </a:p>
        </p:txBody>
      </p:sp>
    </p:spTree>
    <p:extLst>
      <p:ext uri="{BB962C8B-B14F-4D97-AF65-F5344CB8AC3E}">
        <p14:creationId xmlns:p14="http://schemas.microsoft.com/office/powerpoint/2010/main" val="3491467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95B5B-E01E-A449-E9FD-92BCAF4531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4C98C8-0A5D-2554-1FA6-6222DE4B12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86B20E-3EA0-C79B-20C2-0EA407EFD1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A33132-6C00-2D10-285A-2FEDB042123B}"/>
              </a:ext>
            </a:extLst>
          </p:cNvPr>
          <p:cNvSpPr>
            <a:spLocks noGrp="1"/>
          </p:cNvSpPr>
          <p:nvPr>
            <p:ph type="dt" sz="half" idx="10"/>
          </p:nvPr>
        </p:nvSpPr>
        <p:spPr/>
        <p:txBody>
          <a:bodyPr/>
          <a:lstStyle/>
          <a:p>
            <a:fld id="{A6E51BFF-FA65-4546-9963-5E7B2F411CFB}" type="datetimeFigureOut">
              <a:rPr lang="en-US" smtClean="0"/>
              <a:t>3/23/2024</a:t>
            </a:fld>
            <a:endParaRPr lang="en-US"/>
          </a:p>
        </p:txBody>
      </p:sp>
      <p:sp>
        <p:nvSpPr>
          <p:cNvPr id="6" name="Footer Placeholder 5">
            <a:extLst>
              <a:ext uri="{FF2B5EF4-FFF2-40B4-BE49-F238E27FC236}">
                <a16:creationId xmlns:a16="http://schemas.microsoft.com/office/drawing/2014/main" id="{031A584A-78BE-220F-579F-2739DC1AD1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1EAE1B-84DD-4048-31A4-B4100BFA73C4}"/>
              </a:ext>
            </a:extLst>
          </p:cNvPr>
          <p:cNvSpPr>
            <a:spLocks noGrp="1"/>
          </p:cNvSpPr>
          <p:nvPr>
            <p:ph type="sldNum" sz="quarter" idx="12"/>
          </p:nvPr>
        </p:nvSpPr>
        <p:spPr/>
        <p:txBody>
          <a:bodyPr/>
          <a:lstStyle/>
          <a:p>
            <a:fld id="{768B915D-188C-4DD7-BA78-4C23FCD33B47}" type="slidenum">
              <a:rPr lang="en-US" smtClean="0"/>
              <a:t>‹#›</a:t>
            </a:fld>
            <a:endParaRPr lang="en-US"/>
          </a:p>
        </p:txBody>
      </p:sp>
    </p:spTree>
    <p:extLst>
      <p:ext uri="{BB962C8B-B14F-4D97-AF65-F5344CB8AC3E}">
        <p14:creationId xmlns:p14="http://schemas.microsoft.com/office/powerpoint/2010/main" val="2770804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3E9CC9-3FC2-C376-5892-A55F491912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F60CC3-83A6-9077-E374-FF30D95AB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D1BBD1-A1C0-7AD1-CAAF-34070654C9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E51BFF-FA65-4546-9963-5E7B2F411CFB}" type="datetimeFigureOut">
              <a:rPr lang="en-US" smtClean="0"/>
              <a:t>3/23/2024</a:t>
            </a:fld>
            <a:endParaRPr lang="en-US"/>
          </a:p>
        </p:txBody>
      </p:sp>
      <p:sp>
        <p:nvSpPr>
          <p:cNvPr id="5" name="Footer Placeholder 4">
            <a:extLst>
              <a:ext uri="{FF2B5EF4-FFF2-40B4-BE49-F238E27FC236}">
                <a16:creationId xmlns:a16="http://schemas.microsoft.com/office/drawing/2014/main" id="{4230B8B9-51CF-8993-2AE2-6082FC8D70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21AE53-705D-3F85-A0D5-D3F0CA11B1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B915D-188C-4DD7-BA78-4C23FCD33B47}" type="slidenum">
              <a:rPr lang="en-US" smtClean="0"/>
              <a:t>‹#›</a:t>
            </a:fld>
            <a:endParaRPr lang="en-US"/>
          </a:p>
        </p:txBody>
      </p:sp>
    </p:spTree>
    <p:extLst>
      <p:ext uri="{BB962C8B-B14F-4D97-AF65-F5344CB8AC3E}">
        <p14:creationId xmlns:p14="http://schemas.microsoft.com/office/powerpoint/2010/main" val="2956776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0794F-4FE5-4F20-7E9E-50769DFBF6C1}"/>
              </a:ext>
            </a:extLst>
          </p:cNvPr>
          <p:cNvSpPr>
            <a:spLocks noGrp="1"/>
          </p:cNvSpPr>
          <p:nvPr>
            <p:ph type="ctrTitle"/>
          </p:nvPr>
        </p:nvSpPr>
        <p:spPr/>
        <p:txBody>
          <a:bodyPr/>
          <a:lstStyle/>
          <a:p>
            <a:r>
              <a:rPr lang="en-US" dirty="0"/>
              <a:t>DSE 6220</a:t>
            </a:r>
          </a:p>
        </p:txBody>
      </p:sp>
      <p:sp>
        <p:nvSpPr>
          <p:cNvPr id="3" name="Subtitle 2">
            <a:extLst>
              <a:ext uri="{FF2B5EF4-FFF2-40B4-BE49-F238E27FC236}">
                <a16:creationId xmlns:a16="http://schemas.microsoft.com/office/drawing/2014/main" id="{3D3CF758-435A-8746-4750-A3DFB2BBE37F}"/>
              </a:ext>
            </a:extLst>
          </p:cNvPr>
          <p:cNvSpPr>
            <a:spLocks noGrp="1"/>
          </p:cNvSpPr>
          <p:nvPr>
            <p:ph type="subTitle" idx="1"/>
          </p:nvPr>
        </p:nvSpPr>
        <p:spPr/>
        <p:txBody>
          <a:bodyPr/>
          <a:lstStyle/>
          <a:p>
            <a:r>
              <a:rPr lang="en-US" dirty="0"/>
              <a:t>Big Data</a:t>
            </a:r>
          </a:p>
          <a:p>
            <a:r>
              <a:rPr lang="en-US" dirty="0"/>
              <a:t>Hadoop &amp; Spark</a:t>
            </a:r>
          </a:p>
          <a:p>
            <a:r>
              <a:rPr lang="en-US" dirty="0"/>
              <a:t>Week 5</a:t>
            </a:r>
          </a:p>
        </p:txBody>
      </p:sp>
    </p:spTree>
    <p:extLst>
      <p:ext uri="{BB962C8B-B14F-4D97-AF65-F5344CB8AC3E}">
        <p14:creationId xmlns:p14="http://schemas.microsoft.com/office/powerpoint/2010/main" val="2018683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55727-5BB2-7E91-9E44-9CD8CD492602}"/>
              </a:ext>
            </a:extLst>
          </p:cNvPr>
          <p:cNvSpPr>
            <a:spLocks noGrp="1"/>
          </p:cNvSpPr>
          <p:nvPr>
            <p:ph type="title"/>
          </p:nvPr>
        </p:nvSpPr>
        <p:spPr/>
        <p:txBody>
          <a:bodyPr/>
          <a:lstStyle/>
          <a:p>
            <a:r>
              <a:rPr lang="en-US" dirty="0"/>
              <a:t>Executor’s Memory &amp; Shuffle Service</a:t>
            </a:r>
          </a:p>
        </p:txBody>
      </p:sp>
      <p:sp>
        <p:nvSpPr>
          <p:cNvPr id="3" name="Content Placeholder 2">
            <a:extLst>
              <a:ext uri="{FF2B5EF4-FFF2-40B4-BE49-F238E27FC236}">
                <a16:creationId xmlns:a16="http://schemas.microsoft.com/office/drawing/2014/main" id="{D38898EC-A42A-A45D-494C-D902E468F667}"/>
              </a:ext>
            </a:extLst>
          </p:cNvPr>
          <p:cNvSpPr>
            <a:spLocks noGrp="1"/>
          </p:cNvSpPr>
          <p:nvPr>
            <p:ph idx="1"/>
          </p:nvPr>
        </p:nvSpPr>
        <p:spPr>
          <a:xfrm>
            <a:off x="838200" y="1825625"/>
            <a:ext cx="6784731" cy="4351338"/>
          </a:xfrm>
        </p:spPr>
        <p:txBody>
          <a:bodyPr/>
          <a:lstStyle/>
          <a:p>
            <a:r>
              <a:rPr lang="en-US" dirty="0"/>
              <a:t>Need an understanding of how memory is laid out and used by Spark so that executors are not starved of memory or troubled by JVM garbage collection</a:t>
            </a:r>
          </a:p>
          <a:p>
            <a:pPr marL="0" indent="0">
              <a:buNone/>
            </a:pPr>
            <a:r>
              <a:rPr lang="en-US" dirty="0" err="1"/>
              <a:t>spark.executor.memory</a:t>
            </a:r>
            <a:r>
              <a:rPr lang="en-US" dirty="0"/>
              <a:t> 600 #amount of memory for each executor</a:t>
            </a:r>
          </a:p>
          <a:p>
            <a:pPr marL="0" indent="0">
              <a:buNone/>
            </a:pPr>
            <a:r>
              <a:rPr lang="en-US" dirty="0" err="1"/>
              <a:t>spark.memory.fraction</a:t>
            </a:r>
            <a:r>
              <a:rPr lang="en-US" dirty="0"/>
              <a:t> 0.75 #default is 60% execution and 40% storage</a:t>
            </a:r>
          </a:p>
        </p:txBody>
      </p:sp>
      <p:pic>
        <p:nvPicPr>
          <p:cNvPr id="3074" name="Picture 2">
            <a:extLst>
              <a:ext uri="{FF2B5EF4-FFF2-40B4-BE49-F238E27FC236}">
                <a16:creationId xmlns:a16="http://schemas.microsoft.com/office/drawing/2014/main" id="{C3640FA2-BD20-BD2F-9C84-E84BCDA368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6171" y="1556605"/>
            <a:ext cx="2657475" cy="444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9754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0984940-EAE5-5A3B-72F9-7ECE4BCAFE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74399"/>
            <a:ext cx="5574323" cy="630920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9AAB4A26-FA4A-885B-31A8-AD2040634A80}"/>
              </a:ext>
            </a:extLst>
          </p:cNvPr>
          <p:cNvSpPr>
            <a:spLocks noGrp="1"/>
          </p:cNvSpPr>
          <p:nvPr>
            <p:ph sz="half" idx="1"/>
          </p:nvPr>
        </p:nvSpPr>
        <p:spPr>
          <a:xfrm>
            <a:off x="838200" y="274399"/>
            <a:ext cx="5181600" cy="5902564"/>
          </a:xfrm>
        </p:spPr>
        <p:txBody>
          <a:bodyPr/>
          <a:lstStyle/>
          <a:p>
            <a:r>
              <a:rPr lang="en-US" dirty="0"/>
              <a:t>Execution memory is used for Spark shuffles, joins, sorts, and aggregations.</a:t>
            </a:r>
          </a:p>
          <a:p>
            <a:pPr lvl="1"/>
            <a:r>
              <a:rPr lang="en-US" dirty="0"/>
              <a:t>Since different queries may require different amounts of memory the fraction of available memory to dedicate to this can be tricky to tune but its easy to adjust. </a:t>
            </a:r>
          </a:p>
          <a:p>
            <a:r>
              <a:rPr lang="en-US" dirty="0"/>
              <a:t>Storage memory is used for caching user data structures and partitions derived from </a:t>
            </a:r>
            <a:r>
              <a:rPr lang="en-US" dirty="0" err="1"/>
              <a:t>DataFrames</a:t>
            </a:r>
            <a:endParaRPr lang="en-US" dirty="0"/>
          </a:p>
          <a:p>
            <a:endParaRPr lang="en-US" dirty="0"/>
          </a:p>
        </p:txBody>
      </p:sp>
    </p:spTree>
    <p:extLst>
      <p:ext uri="{BB962C8B-B14F-4D97-AF65-F5344CB8AC3E}">
        <p14:creationId xmlns:p14="http://schemas.microsoft.com/office/powerpoint/2010/main" val="165090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CDA85-91ED-A2B9-0C64-CAB7E3BBE593}"/>
              </a:ext>
            </a:extLst>
          </p:cNvPr>
          <p:cNvSpPr>
            <a:spLocks noGrp="1"/>
          </p:cNvSpPr>
          <p:nvPr>
            <p:ph type="title"/>
          </p:nvPr>
        </p:nvSpPr>
        <p:spPr/>
        <p:txBody>
          <a:bodyPr/>
          <a:lstStyle/>
          <a:p>
            <a:r>
              <a:rPr lang="en-US" dirty="0"/>
              <a:t>So what is a shuffle?</a:t>
            </a:r>
          </a:p>
        </p:txBody>
      </p:sp>
      <p:sp>
        <p:nvSpPr>
          <p:cNvPr id="3" name="Content Placeholder 2">
            <a:extLst>
              <a:ext uri="{FF2B5EF4-FFF2-40B4-BE49-F238E27FC236}">
                <a16:creationId xmlns:a16="http://schemas.microsoft.com/office/drawing/2014/main" id="{588C1F12-7AD0-50EC-D7FB-FC2B0A2C842E}"/>
              </a:ext>
            </a:extLst>
          </p:cNvPr>
          <p:cNvSpPr>
            <a:spLocks noGrp="1"/>
          </p:cNvSpPr>
          <p:nvPr>
            <p:ph sz="half" idx="1"/>
          </p:nvPr>
        </p:nvSpPr>
        <p:spPr/>
        <p:txBody>
          <a:bodyPr>
            <a:normAutofit fontScale="62500" lnSpcReduction="20000"/>
          </a:bodyPr>
          <a:lstStyle/>
          <a:p>
            <a:pPr algn="l" fontAlgn="auto"/>
            <a:r>
              <a:rPr lang="en-US" b="1" i="0" dirty="0">
                <a:effectLst/>
                <a:latin typeface="Calibri" panose="020F0502020204030204" pitchFamily="34" charset="0"/>
                <a:ea typeface="Calibri" panose="020F0502020204030204" pitchFamily="34" charset="0"/>
                <a:cs typeface="Calibri" panose="020F0502020204030204" pitchFamily="34" charset="0"/>
              </a:rPr>
              <a:t>Why it Happens:</a:t>
            </a:r>
            <a:r>
              <a:rPr lang="en-US" b="0" i="0" dirty="0">
                <a:effectLst/>
                <a:latin typeface="Calibri" panose="020F0502020204030204" pitchFamily="34" charset="0"/>
                <a:ea typeface="Calibri" panose="020F0502020204030204" pitchFamily="34" charset="0"/>
                <a:cs typeface="Calibri" panose="020F0502020204030204" pitchFamily="34" charset="0"/>
              </a:rPr>
              <a:t> As you process data in a distributed system, certain operations necessitate a different data grouping. For instance, when dealing with a key-value dataset and the need arises to group all values by their respective keys, ensuring that all values for a given key end up on the same partition is imperative.</a:t>
            </a:r>
          </a:p>
          <a:p>
            <a:pPr algn="l" fontAlgn="auto"/>
            <a:r>
              <a:rPr lang="en-US" b="1" i="0" dirty="0">
                <a:effectLst/>
                <a:latin typeface="Calibri" panose="020F0502020204030204" pitchFamily="34" charset="0"/>
                <a:ea typeface="Calibri" panose="020F0502020204030204" pitchFamily="34" charset="0"/>
                <a:cs typeface="Calibri" panose="020F0502020204030204" pitchFamily="34" charset="0"/>
              </a:rPr>
              <a:t>How it Works:</a:t>
            </a:r>
            <a:r>
              <a:rPr lang="en-US" b="0" i="0" dirty="0">
                <a:effectLst/>
                <a:latin typeface="Calibri" panose="020F0502020204030204" pitchFamily="34" charset="0"/>
                <a:ea typeface="Calibri" panose="020F0502020204030204" pitchFamily="34" charset="0"/>
                <a:cs typeface="Calibri" panose="020F0502020204030204" pitchFamily="34" charset="0"/>
              </a:rPr>
              <a:t> To achieve this grouping, data from one partition might need to be moved to another partition, potentially residing on a different machine within the cluster. This movement and reorganization of data are collectively termed </a:t>
            </a:r>
            <a:r>
              <a:rPr lang="en-US" b="1" i="0" dirty="0">
                <a:effectLst/>
                <a:latin typeface="Calibri" panose="020F0502020204030204" pitchFamily="34" charset="0"/>
                <a:ea typeface="Calibri" panose="020F0502020204030204" pitchFamily="34" charset="0"/>
                <a:cs typeface="Calibri" panose="020F0502020204030204" pitchFamily="34" charset="0"/>
              </a:rPr>
              <a:t>shuffling.</a:t>
            </a:r>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algn="l" fontAlgn="auto"/>
            <a:r>
              <a:rPr lang="en-US" b="1" i="0" dirty="0">
                <a:effectLst/>
                <a:latin typeface="Calibri" panose="020F0502020204030204" pitchFamily="34" charset="0"/>
                <a:ea typeface="Calibri" panose="020F0502020204030204" pitchFamily="34" charset="0"/>
                <a:cs typeface="Calibri" panose="020F0502020204030204" pitchFamily="34" charset="0"/>
              </a:rPr>
              <a:t>Performance Impact:</a:t>
            </a:r>
            <a:r>
              <a:rPr lang="en-US" b="0" i="0" dirty="0">
                <a:effectLst/>
                <a:latin typeface="Calibri" panose="020F0502020204030204" pitchFamily="34" charset="0"/>
                <a:ea typeface="Calibri" panose="020F0502020204030204" pitchFamily="34" charset="0"/>
                <a:cs typeface="Calibri" panose="020F0502020204030204" pitchFamily="34" charset="0"/>
              </a:rPr>
              <a:t> Shuffling can be resource-intensive regarding both time and network utilization. Transferring and </a:t>
            </a:r>
            <a:r>
              <a:rPr lang="en-US" b="0" i="0" dirty="0" err="1">
                <a:effectLst/>
                <a:latin typeface="Calibri" panose="020F0502020204030204" pitchFamily="34" charset="0"/>
                <a:ea typeface="Calibri" panose="020F0502020204030204" pitchFamily="34" charset="0"/>
                <a:cs typeface="Calibri" panose="020F0502020204030204" pitchFamily="34" charset="0"/>
              </a:rPr>
              <a:t>reorganising</a:t>
            </a:r>
            <a:r>
              <a:rPr lang="en-US" b="0" i="0" dirty="0">
                <a:effectLst/>
                <a:latin typeface="Calibri" panose="020F0502020204030204" pitchFamily="34" charset="0"/>
                <a:ea typeface="Calibri" panose="020F0502020204030204" pitchFamily="34" charset="0"/>
                <a:cs typeface="Calibri" panose="020F0502020204030204" pitchFamily="34" charset="0"/>
              </a:rPr>
              <a:t> data across the network can considerably slow down processing, especially with large datasets.</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8" name="Content Placeholder 2">
            <a:extLst>
              <a:ext uri="{FF2B5EF4-FFF2-40B4-BE49-F238E27FC236}">
                <a16:creationId xmlns:a16="http://schemas.microsoft.com/office/drawing/2014/main" id="{D00FA6FD-F61C-35D5-102D-59626A16F593}"/>
              </a:ext>
            </a:extLst>
          </p:cNvPr>
          <p:cNvSpPr txBox="1">
            <a:spLocks/>
          </p:cNvSpPr>
          <p:nvPr/>
        </p:nvSpPr>
        <p:spPr>
          <a:xfrm>
            <a:off x="6019800" y="1825625"/>
            <a:ext cx="5181600" cy="43513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Partitions</a:t>
            </a:r>
          </a:p>
          <a:p>
            <a:pPr lvl="1"/>
            <a:r>
              <a:rPr lang="en-US" dirty="0"/>
              <a:t>Data is read from the partition on disk into contiguous blocks on memory</a:t>
            </a:r>
          </a:p>
          <a:p>
            <a:pPr lvl="1"/>
            <a:r>
              <a:rPr lang="en-US" dirty="0"/>
              <a:t>Data may need to be re-partitioned in Spark once its read to increase Spark efficiency</a:t>
            </a:r>
          </a:p>
          <a:p>
            <a:r>
              <a:rPr lang="en-US" b="1" dirty="0"/>
              <a:t>Small file problem</a:t>
            </a:r>
          </a:p>
          <a:p>
            <a:pPr lvl="1"/>
            <a:r>
              <a:rPr lang="en-US" dirty="0"/>
              <a:t>Many small partition files can create a large amount of disk I/O and performance degradation  thanks to filesystem operations such as opening, closing, and listing directories which can be slow</a:t>
            </a:r>
          </a:p>
          <a:p>
            <a:r>
              <a:rPr lang="en-US" b="1" dirty="0"/>
              <a:t>Shuffle Partitions</a:t>
            </a:r>
          </a:p>
          <a:p>
            <a:pPr lvl="1"/>
            <a:r>
              <a:rPr lang="en-US" dirty="0"/>
              <a:t>Created during the shuffle sage. </a:t>
            </a:r>
          </a:p>
          <a:p>
            <a:pPr lvl="1"/>
            <a:r>
              <a:rPr lang="en-US" dirty="0"/>
              <a:t>Default is 200 which can be reduced to avoid the small file problem</a:t>
            </a:r>
          </a:p>
          <a:p>
            <a:pPr lvl="1"/>
            <a:r>
              <a:rPr lang="en-US" dirty="0" err="1"/>
              <a:t>spark.sql.shuffle.partitions</a:t>
            </a:r>
            <a:endParaRPr lang="en-US" dirty="0"/>
          </a:p>
        </p:txBody>
      </p:sp>
    </p:spTree>
    <p:extLst>
      <p:ext uri="{BB962C8B-B14F-4D97-AF65-F5344CB8AC3E}">
        <p14:creationId xmlns:p14="http://schemas.microsoft.com/office/powerpoint/2010/main" val="3067589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94560085-401D-32F6-5DC5-1BD1677DD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523875"/>
            <a:ext cx="10287000" cy="581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4402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4FAB-064C-A740-FFE0-2EA32E343403}"/>
              </a:ext>
            </a:extLst>
          </p:cNvPr>
          <p:cNvSpPr>
            <a:spLocks noGrp="1"/>
          </p:cNvSpPr>
          <p:nvPr>
            <p:ph type="title"/>
          </p:nvPr>
        </p:nvSpPr>
        <p:spPr>
          <a:xfrm>
            <a:off x="838200" y="119150"/>
            <a:ext cx="10515600" cy="1325563"/>
          </a:xfrm>
        </p:spPr>
        <p:txBody>
          <a:bodyPr/>
          <a:lstStyle/>
          <a:p>
            <a:r>
              <a:rPr lang="en-US" dirty="0"/>
              <a:t>Configs to tweak I/O during shuffles</a:t>
            </a:r>
          </a:p>
        </p:txBody>
      </p:sp>
      <p:graphicFrame>
        <p:nvGraphicFramePr>
          <p:cNvPr id="5" name="Content Placeholder 4">
            <a:extLst>
              <a:ext uri="{FF2B5EF4-FFF2-40B4-BE49-F238E27FC236}">
                <a16:creationId xmlns:a16="http://schemas.microsoft.com/office/drawing/2014/main" id="{D35F1592-85B5-48E6-B054-93097ACDC813}"/>
              </a:ext>
            </a:extLst>
          </p:cNvPr>
          <p:cNvGraphicFramePr>
            <a:graphicFrameLocks noGrp="1"/>
          </p:cNvGraphicFramePr>
          <p:nvPr>
            <p:ph sz="half" idx="1"/>
            <p:extLst>
              <p:ext uri="{D42A27DB-BD31-4B8C-83A1-F6EECF244321}">
                <p14:modId xmlns:p14="http://schemas.microsoft.com/office/powerpoint/2010/main" val="3429092101"/>
              </p:ext>
            </p:extLst>
          </p:nvPr>
        </p:nvGraphicFramePr>
        <p:xfrm>
          <a:off x="143607" y="1157064"/>
          <a:ext cx="11904785" cy="5581786"/>
        </p:xfrm>
        <a:graphic>
          <a:graphicData uri="http://schemas.openxmlformats.org/drawingml/2006/table">
            <a:tbl>
              <a:tblPr firstRow="1" bandRow="1">
                <a:tableStyleId>{5C22544A-7EE6-4342-B048-85BDC9FD1C3A}</a:tableStyleId>
              </a:tblPr>
              <a:tblGrid>
                <a:gridCol w="4333161">
                  <a:extLst>
                    <a:ext uri="{9D8B030D-6E8A-4147-A177-3AD203B41FA5}">
                      <a16:colId xmlns:a16="http://schemas.microsoft.com/office/drawing/2014/main" val="2903392214"/>
                    </a:ext>
                  </a:extLst>
                </a:gridCol>
                <a:gridCol w="7571624">
                  <a:extLst>
                    <a:ext uri="{9D8B030D-6E8A-4147-A177-3AD203B41FA5}">
                      <a16:colId xmlns:a16="http://schemas.microsoft.com/office/drawing/2014/main" val="4100098073"/>
                    </a:ext>
                  </a:extLst>
                </a:gridCol>
              </a:tblGrid>
              <a:tr h="342985">
                <a:tc>
                  <a:txBody>
                    <a:bodyPr/>
                    <a:lstStyle/>
                    <a:p>
                      <a:r>
                        <a:rPr lang="en-US" dirty="0"/>
                        <a:t>Config</a:t>
                      </a:r>
                    </a:p>
                  </a:txBody>
                  <a:tcPr/>
                </a:tc>
                <a:tc>
                  <a:txBody>
                    <a:bodyPr/>
                    <a:lstStyle/>
                    <a:p>
                      <a:r>
                        <a:rPr lang="en-US" dirty="0"/>
                        <a:t>Default/description</a:t>
                      </a:r>
                    </a:p>
                  </a:txBody>
                  <a:tcPr/>
                </a:tc>
                <a:extLst>
                  <a:ext uri="{0D108BD9-81ED-4DB2-BD59-A6C34878D82A}">
                    <a16:rowId xmlns:a16="http://schemas.microsoft.com/office/drawing/2014/main" val="1172110698"/>
                  </a:ext>
                </a:extLst>
              </a:tr>
              <a:tr h="799830">
                <a:tc>
                  <a:txBody>
                    <a:bodyPr/>
                    <a:lstStyle/>
                    <a:p>
                      <a:r>
                        <a:rPr lang="en-US" dirty="0" err="1"/>
                        <a:t>spark.driver.memory</a:t>
                      </a:r>
                      <a:endParaRPr lang="en-US" dirty="0"/>
                    </a:p>
                  </a:txBody>
                  <a:tcPr/>
                </a:tc>
                <a:tc>
                  <a:txBody>
                    <a:bodyPr/>
                    <a:lstStyle/>
                    <a:p>
                      <a:r>
                        <a:rPr lang="en-US" dirty="0"/>
                        <a:t>1GB default. Amount of memory allocated to the Spark driver to receive data from the executors. Only change this if you expect to return a lot of data back to the driver (your session). </a:t>
                      </a:r>
                    </a:p>
                  </a:txBody>
                  <a:tcPr/>
                </a:tc>
                <a:extLst>
                  <a:ext uri="{0D108BD9-81ED-4DB2-BD59-A6C34878D82A}">
                    <a16:rowId xmlns:a16="http://schemas.microsoft.com/office/drawing/2014/main" val="3845318664"/>
                  </a:ext>
                </a:extLst>
              </a:tr>
              <a:tr h="615253">
                <a:tc>
                  <a:txBody>
                    <a:bodyPr/>
                    <a:lstStyle/>
                    <a:p>
                      <a:r>
                        <a:rPr lang="en-US" dirty="0" err="1"/>
                        <a:t>spark.shuffle.file.buffer</a:t>
                      </a:r>
                      <a:endParaRPr lang="en-US" dirty="0"/>
                    </a:p>
                  </a:txBody>
                  <a:tcPr/>
                </a:tc>
                <a:tc>
                  <a:txBody>
                    <a:bodyPr/>
                    <a:lstStyle/>
                    <a:p>
                      <a:r>
                        <a:rPr lang="en-US" dirty="0"/>
                        <a:t>32 KB default. Recommended is 1MB. Allows Spark to do more buffering before writing the final map results back to disk. </a:t>
                      </a:r>
                    </a:p>
                  </a:txBody>
                  <a:tcPr/>
                </a:tc>
                <a:extLst>
                  <a:ext uri="{0D108BD9-81ED-4DB2-BD59-A6C34878D82A}">
                    <a16:rowId xmlns:a16="http://schemas.microsoft.com/office/drawing/2014/main" val="3549098088"/>
                  </a:ext>
                </a:extLst>
              </a:tr>
              <a:tr h="543731">
                <a:tc>
                  <a:txBody>
                    <a:bodyPr/>
                    <a:lstStyle/>
                    <a:p>
                      <a:r>
                        <a:rPr lang="en-US" dirty="0" err="1"/>
                        <a:t>spark.file.transferTo</a:t>
                      </a:r>
                      <a:endParaRPr lang="en-US" dirty="0"/>
                    </a:p>
                  </a:txBody>
                  <a:tcPr/>
                </a:tc>
                <a:tc>
                  <a:txBody>
                    <a:bodyPr/>
                    <a:lstStyle/>
                    <a:p>
                      <a:r>
                        <a:rPr lang="en-US" dirty="0"/>
                        <a:t>Default is true. Setting it to false will force Spark to use the file buffer to transfer files before finally writing to disk; this will decrease the I/O activity.</a:t>
                      </a:r>
                    </a:p>
                  </a:txBody>
                  <a:tcPr/>
                </a:tc>
                <a:extLst>
                  <a:ext uri="{0D108BD9-81ED-4DB2-BD59-A6C34878D82A}">
                    <a16:rowId xmlns:a16="http://schemas.microsoft.com/office/drawing/2014/main" val="3521542172"/>
                  </a:ext>
                </a:extLst>
              </a:tr>
              <a:tr h="1009786">
                <a:tc>
                  <a:txBody>
                    <a:bodyPr/>
                    <a:lstStyle/>
                    <a:p>
                      <a:r>
                        <a:rPr lang="en-US" dirty="0" err="1"/>
                        <a:t>spark.shuffle.unsafe.file.output.buffer</a:t>
                      </a:r>
                      <a:endParaRPr lang="en-US" dirty="0"/>
                    </a:p>
                  </a:txBody>
                  <a:tcPr/>
                </a:tc>
                <a:tc>
                  <a:txBody>
                    <a:bodyPr/>
                    <a:lstStyle/>
                    <a:p>
                      <a:r>
                        <a:rPr lang="en-US" dirty="0"/>
                        <a:t>Default is 32KB. This controls the amount of buffering possible when merging files during shuffle operations. In general, large values are more appropriate for larger workloads, whereas the default works for smaller workloads. </a:t>
                      </a:r>
                    </a:p>
                  </a:txBody>
                  <a:tcPr/>
                </a:tc>
                <a:extLst>
                  <a:ext uri="{0D108BD9-81ED-4DB2-BD59-A6C34878D82A}">
                    <a16:rowId xmlns:a16="http://schemas.microsoft.com/office/drawing/2014/main" val="522400049"/>
                  </a:ext>
                </a:extLst>
              </a:tr>
              <a:tr h="342985">
                <a:tc>
                  <a:txBody>
                    <a:bodyPr/>
                    <a:lstStyle/>
                    <a:p>
                      <a:r>
                        <a:rPr lang="en-US" dirty="0"/>
                        <a:t>spark.io.compression.lz4.blockSize</a:t>
                      </a:r>
                    </a:p>
                  </a:txBody>
                  <a:tcPr/>
                </a:tc>
                <a:tc>
                  <a:txBody>
                    <a:bodyPr/>
                    <a:lstStyle/>
                    <a:p>
                      <a:r>
                        <a:rPr lang="en-US" dirty="0"/>
                        <a:t>Default is 32KB. Increase to 512KB. You can decrease the size of the shuffle file by increases the compressed size of the block. </a:t>
                      </a:r>
                    </a:p>
                  </a:txBody>
                  <a:tcPr/>
                </a:tc>
                <a:extLst>
                  <a:ext uri="{0D108BD9-81ED-4DB2-BD59-A6C34878D82A}">
                    <a16:rowId xmlns:a16="http://schemas.microsoft.com/office/drawing/2014/main" val="2061370706"/>
                  </a:ext>
                </a:extLst>
              </a:tr>
              <a:tr h="342985">
                <a:tc>
                  <a:txBody>
                    <a:bodyPr/>
                    <a:lstStyle/>
                    <a:p>
                      <a:r>
                        <a:rPr lang="en-US" dirty="0" err="1"/>
                        <a:t>spark.shuffle.service.index.cache.size</a:t>
                      </a:r>
                      <a:endParaRPr lang="en-US" dirty="0"/>
                    </a:p>
                  </a:txBody>
                  <a:tcPr/>
                </a:tc>
                <a:tc>
                  <a:txBody>
                    <a:bodyPr/>
                    <a:lstStyle/>
                    <a:p>
                      <a:r>
                        <a:rPr lang="en-US" dirty="0"/>
                        <a:t>Default is 100m. Cache entries are limited to the specified memory footprint in byte. </a:t>
                      </a:r>
                    </a:p>
                  </a:txBody>
                  <a:tcPr/>
                </a:tc>
                <a:extLst>
                  <a:ext uri="{0D108BD9-81ED-4DB2-BD59-A6C34878D82A}">
                    <a16:rowId xmlns:a16="http://schemas.microsoft.com/office/drawing/2014/main" val="1445528455"/>
                  </a:ext>
                </a:extLst>
              </a:tr>
              <a:tr h="342985">
                <a:tc>
                  <a:txBody>
                    <a:bodyPr/>
                    <a:lstStyle/>
                    <a:p>
                      <a:r>
                        <a:rPr lang="en-US" dirty="0" err="1"/>
                        <a:t>spark.shuffle.registration.timeout</a:t>
                      </a:r>
                      <a:endParaRPr lang="en-US" dirty="0"/>
                    </a:p>
                  </a:txBody>
                  <a:tcPr/>
                </a:tc>
                <a:tc>
                  <a:txBody>
                    <a:bodyPr/>
                    <a:lstStyle/>
                    <a:p>
                      <a:r>
                        <a:rPr lang="en-US" dirty="0"/>
                        <a:t>Default is 5000 </a:t>
                      </a:r>
                      <a:r>
                        <a:rPr lang="en-US" dirty="0" err="1"/>
                        <a:t>ms.</a:t>
                      </a:r>
                      <a:r>
                        <a:rPr lang="en-US" dirty="0"/>
                        <a:t> Increase to 120000 </a:t>
                      </a:r>
                      <a:r>
                        <a:rPr lang="en-US" dirty="0" err="1"/>
                        <a:t>ms.</a:t>
                      </a:r>
                      <a:r>
                        <a:rPr lang="en-US" dirty="0"/>
                        <a:t> </a:t>
                      </a:r>
                    </a:p>
                  </a:txBody>
                  <a:tcPr/>
                </a:tc>
                <a:extLst>
                  <a:ext uri="{0D108BD9-81ED-4DB2-BD59-A6C34878D82A}">
                    <a16:rowId xmlns:a16="http://schemas.microsoft.com/office/drawing/2014/main" val="734310956"/>
                  </a:ext>
                </a:extLst>
              </a:tr>
              <a:tr h="342985">
                <a:tc>
                  <a:txBody>
                    <a:bodyPr/>
                    <a:lstStyle/>
                    <a:p>
                      <a:r>
                        <a:rPr lang="en-US" dirty="0" err="1"/>
                        <a:t>spark.shuffle.registration.maxAttempts</a:t>
                      </a:r>
                      <a:endParaRPr lang="en-US" dirty="0"/>
                    </a:p>
                  </a:txBody>
                  <a:tcPr/>
                </a:tc>
                <a:tc>
                  <a:txBody>
                    <a:bodyPr/>
                    <a:lstStyle/>
                    <a:p>
                      <a:r>
                        <a:rPr lang="en-US" dirty="0"/>
                        <a:t>Default is 3. Increase to 5 if needed. </a:t>
                      </a:r>
                    </a:p>
                  </a:txBody>
                  <a:tcPr/>
                </a:tc>
                <a:extLst>
                  <a:ext uri="{0D108BD9-81ED-4DB2-BD59-A6C34878D82A}">
                    <a16:rowId xmlns:a16="http://schemas.microsoft.com/office/drawing/2014/main" val="2383515634"/>
                  </a:ext>
                </a:extLst>
              </a:tr>
            </a:tbl>
          </a:graphicData>
        </a:graphic>
      </p:graphicFrame>
    </p:spTree>
    <p:extLst>
      <p:ext uri="{BB962C8B-B14F-4D97-AF65-F5344CB8AC3E}">
        <p14:creationId xmlns:p14="http://schemas.microsoft.com/office/powerpoint/2010/main" val="813188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DE093-EEF9-0BFB-D5CE-060C35E93146}"/>
              </a:ext>
            </a:extLst>
          </p:cNvPr>
          <p:cNvSpPr>
            <a:spLocks noGrp="1"/>
          </p:cNvSpPr>
          <p:nvPr>
            <p:ph type="title"/>
          </p:nvPr>
        </p:nvSpPr>
        <p:spPr/>
        <p:txBody>
          <a:bodyPr/>
          <a:lstStyle/>
          <a:p>
            <a:r>
              <a:rPr lang="en-US" dirty="0"/>
              <a:t>Caching and Persistence</a:t>
            </a:r>
          </a:p>
        </p:txBody>
      </p:sp>
      <p:sp>
        <p:nvSpPr>
          <p:cNvPr id="4" name="Content Placeholder 3">
            <a:extLst>
              <a:ext uri="{FF2B5EF4-FFF2-40B4-BE49-F238E27FC236}">
                <a16:creationId xmlns:a16="http://schemas.microsoft.com/office/drawing/2014/main" id="{20EEEF8A-1D31-9F2F-8FE6-F06553ACEF92}"/>
              </a:ext>
            </a:extLst>
          </p:cNvPr>
          <p:cNvSpPr>
            <a:spLocks noGrp="1"/>
          </p:cNvSpPr>
          <p:nvPr>
            <p:ph sz="half" idx="2"/>
          </p:nvPr>
        </p:nvSpPr>
        <p:spPr/>
        <p:txBody>
          <a:bodyPr>
            <a:normAutofit fontScale="32500" lnSpcReduction="20000"/>
          </a:bodyPr>
          <a:lstStyle/>
          <a:p>
            <a:r>
              <a:rPr lang="en-US" sz="4300" b="1" dirty="0"/>
              <a:t>persist() </a:t>
            </a:r>
            <a:r>
              <a:rPr lang="en-US" sz="4300" dirty="0"/>
              <a:t>provides more control over cache()</a:t>
            </a:r>
          </a:p>
          <a:p>
            <a:r>
              <a:rPr lang="en-US" dirty="0"/>
              <a:t>MEMORY_ONLY – This is the default behavior of the </a:t>
            </a:r>
            <a:r>
              <a:rPr lang="en-US" dirty="0" err="1"/>
              <a:t>RDD.cache</a:t>
            </a:r>
            <a:r>
              <a:rPr lang="en-US" dirty="0"/>
              <a:t>() method</a:t>
            </a:r>
          </a:p>
          <a:p>
            <a:r>
              <a:rPr lang="en-US" dirty="0"/>
              <a:t>MEMORY_ONLY_SER – This is the same as MEMORY_ONLY but the difference being it stores RDD as serialized objects to JVM memory. It takes lesser memory (space-efficient) then MEMORY_ONLY as it saves objects as serialized and takes an additional few more CPU cycles in order to deserialize.</a:t>
            </a:r>
          </a:p>
          <a:p>
            <a:r>
              <a:rPr lang="en-US" dirty="0"/>
              <a:t>MEMORY_ONLY_2 – Same as MEMORY_ONLY storage level but replicate each partition to two cluster nodes.</a:t>
            </a:r>
          </a:p>
          <a:p>
            <a:r>
              <a:rPr lang="en-US" dirty="0"/>
              <a:t>MEMORY_ONLY_SER_2 – Same as MEMORY_ONLY_SER storage level but replicate each partition to two cluster nodes.</a:t>
            </a:r>
          </a:p>
          <a:p>
            <a:r>
              <a:rPr lang="en-US" dirty="0"/>
              <a:t>MEMORY_AND_DISK – This is the default behavior of the </a:t>
            </a:r>
            <a:r>
              <a:rPr lang="en-US" dirty="0" err="1"/>
              <a:t>DataFrame</a:t>
            </a:r>
            <a:r>
              <a:rPr lang="en-US" dirty="0"/>
              <a:t> or Dataset. In this Storage Level, The </a:t>
            </a:r>
            <a:r>
              <a:rPr lang="en-US" dirty="0" err="1"/>
              <a:t>DataFrame</a:t>
            </a:r>
            <a:r>
              <a:rPr lang="en-US" dirty="0"/>
              <a:t> will be stored in JVM memory as a deserialized object. When required storage is greater than available memory, it stores some of the excess partitions into the disk and reads the data from the disk when required. It is slower as there is I/O involved.</a:t>
            </a:r>
          </a:p>
          <a:p>
            <a:r>
              <a:rPr lang="en-US" dirty="0"/>
              <a:t>MEMORY_AND_DISK_SER – This is the same as MEMORY_AND_DISK storage level difference being it serializes the </a:t>
            </a:r>
            <a:r>
              <a:rPr lang="en-US" dirty="0" err="1"/>
              <a:t>DataFrame</a:t>
            </a:r>
            <a:r>
              <a:rPr lang="en-US" dirty="0"/>
              <a:t> objects in memory and on disk when space is not available.</a:t>
            </a:r>
          </a:p>
          <a:p>
            <a:r>
              <a:rPr lang="en-US" dirty="0"/>
              <a:t>MEMORY_AND_DISK_2 – Same as MEMORY_AND_DISK storage level but replicate each partition to two cluster nodes.</a:t>
            </a:r>
          </a:p>
          <a:p>
            <a:r>
              <a:rPr lang="en-US" dirty="0"/>
              <a:t>MEMORY_AND_DISK_SER_2 – Same as MEMORY_AND_DISK_SER storage level but replicate each partition to two cluster nodes.</a:t>
            </a:r>
          </a:p>
          <a:p>
            <a:r>
              <a:rPr lang="en-US" dirty="0"/>
              <a:t>DISK_ONLY – In this storage level, </a:t>
            </a:r>
            <a:r>
              <a:rPr lang="en-US" dirty="0" err="1"/>
              <a:t>DataFrame</a:t>
            </a:r>
            <a:r>
              <a:rPr lang="en-US" dirty="0"/>
              <a:t> is stored only on disk and the CPU computation time is high as I/O is involved.</a:t>
            </a:r>
          </a:p>
          <a:p>
            <a:r>
              <a:rPr lang="en-US" dirty="0"/>
              <a:t>DISK_ONLY_2 – Same as DISK_ONLY storage level but replicate each partition to two cluster nodes.</a:t>
            </a:r>
          </a:p>
        </p:txBody>
      </p:sp>
      <p:sp>
        <p:nvSpPr>
          <p:cNvPr id="5" name="TextBox 4">
            <a:extLst>
              <a:ext uri="{FF2B5EF4-FFF2-40B4-BE49-F238E27FC236}">
                <a16:creationId xmlns:a16="http://schemas.microsoft.com/office/drawing/2014/main" id="{B2021B11-E591-A1EC-4899-EA59B141505D}"/>
              </a:ext>
            </a:extLst>
          </p:cNvPr>
          <p:cNvSpPr txBox="1"/>
          <p:nvPr/>
        </p:nvSpPr>
        <p:spPr>
          <a:xfrm>
            <a:off x="984738" y="1856764"/>
            <a:ext cx="4396154"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t>cache() </a:t>
            </a:r>
            <a:r>
              <a:rPr lang="en-US" dirty="0"/>
              <a:t>stores  as many of the partitions read in memory across Spark executors as memory allows.</a:t>
            </a:r>
          </a:p>
          <a:p>
            <a:pPr marL="742950" lvl="1" indent="-285750">
              <a:buFont typeface="Arial" panose="020B0604020202020204" pitchFamily="34" charset="0"/>
              <a:buChar char="•"/>
            </a:pPr>
            <a:r>
              <a:rPr lang="en-US" dirty="0"/>
              <a:t>If there is more data than fits into memory you get what's called disk spill, this is where the remaining data is partitioned into new disk blocks for Spark to access. This creates a </a:t>
            </a:r>
            <a:r>
              <a:rPr lang="en-US" b="1" dirty="0"/>
              <a:t>HUGE slowdown. </a:t>
            </a:r>
          </a:p>
          <a:p>
            <a:endParaRPr lang="en-US" dirty="0"/>
          </a:p>
        </p:txBody>
      </p:sp>
      <p:sp>
        <p:nvSpPr>
          <p:cNvPr id="8" name="TextBox 7">
            <a:extLst>
              <a:ext uri="{FF2B5EF4-FFF2-40B4-BE49-F238E27FC236}">
                <a16:creationId xmlns:a16="http://schemas.microsoft.com/office/drawing/2014/main" id="{A099D801-F8EE-7459-E51E-CDCB2D575D27}"/>
              </a:ext>
            </a:extLst>
          </p:cNvPr>
          <p:cNvSpPr txBox="1"/>
          <p:nvPr/>
        </p:nvSpPr>
        <p:spPr>
          <a:xfrm>
            <a:off x="984738" y="4549676"/>
            <a:ext cx="396533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When to cache and persist</a:t>
            </a:r>
          </a:p>
          <a:p>
            <a:pPr marL="742950" lvl="1" indent="-285750">
              <a:buFont typeface="Arial" panose="020B0604020202020204" pitchFamily="34" charset="0"/>
              <a:buChar char="•"/>
            </a:pPr>
            <a:r>
              <a:rPr lang="en-US" dirty="0" err="1"/>
              <a:t>Dataframes</a:t>
            </a:r>
            <a:r>
              <a:rPr lang="en-US" dirty="0"/>
              <a:t> commonly used during iterative ML training</a:t>
            </a:r>
          </a:p>
          <a:p>
            <a:pPr marL="742950" lvl="1" indent="-285750">
              <a:buFont typeface="Arial" panose="020B0604020202020204" pitchFamily="34" charset="0"/>
              <a:buChar char="•"/>
            </a:pPr>
            <a:r>
              <a:rPr lang="en-US" dirty="0"/>
              <a:t>DFs accessed commonly for doing frequent transformations during ETL or building data pipelines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89495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DBEBE-645F-C4E2-FF3E-CCB957A8D766}"/>
              </a:ext>
            </a:extLst>
          </p:cNvPr>
          <p:cNvSpPr>
            <a:spLocks noGrp="1"/>
          </p:cNvSpPr>
          <p:nvPr>
            <p:ph type="title"/>
          </p:nvPr>
        </p:nvSpPr>
        <p:spPr/>
        <p:txBody>
          <a:bodyPr/>
          <a:lstStyle/>
          <a:p>
            <a:r>
              <a:rPr lang="en-US" dirty="0"/>
              <a:t>Joins</a:t>
            </a:r>
          </a:p>
        </p:txBody>
      </p:sp>
      <p:sp>
        <p:nvSpPr>
          <p:cNvPr id="3" name="Content Placeholder 2">
            <a:extLst>
              <a:ext uri="{FF2B5EF4-FFF2-40B4-BE49-F238E27FC236}">
                <a16:creationId xmlns:a16="http://schemas.microsoft.com/office/drawing/2014/main" id="{4414E5E5-53D2-FB4D-D9CF-33EFBB51C59D}"/>
              </a:ext>
            </a:extLst>
          </p:cNvPr>
          <p:cNvSpPr>
            <a:spLocks noGrp="1"/>
          </p:cNvSpPr>
          <p:nvPr>
            <p:ph sz="half" idx="1"/>
          </p:nvPr>
        </p:nvSpPr>
        <p:spPr/>
        <p:txBody>
          <a:bodyPr>
            <a:normAutofit fontScale="77500" lnSpcReduction="20000"/>
          </a:bodyPr>
          <a:lstStyle/>
          <a:p>
            <a:r>
              <a:rPr lang="en-US" dirty="0"/>
              <a:t>Merging data by a common key</a:t>
            </a:r>
          </a:p>
          <a:p>
            <a:pPr lvl="1"/>
            <a:r>
              <a:rPr lang="en-US" dirty="0"/>
              <a:t>Recall from 6210: inner joins, outer joins, left joins, right joins</a:t>
            </a:r>
          </a:p>
          <a:p>
            <a:r>
              <a:rPr lang="en-US" dirty="0"/>
              <a:t>Broadcast hash join</a:t>
            </a:r>
          </a:p>
          <a:p>
            <a:pPr lvl="1"/>
            <a:r>
              <a:rPr lang="en-US" dirty="0"/>
              <a:t> Hash Join is performed by first creating a Hash Table based on </a:t>
            </a:r>
            <a:r>
              <a:rPr lang="en-US" dirty="0" err="1"/>
              <a:t>join_key</a:t>
            </a:r>
            <a:r>
              <a:rPr lang="en-US" dirty="0"/>
              <a:t> of smaller relation and then looping over larger relation to match the hashed </a:t>
            </a:r>
            <a:r>
              <a:rPr lang="en-US" dirty="0" err="1"/>
              <a:t>join_key</a:t>
            </a:r>
            <a:r>
              <a:rPr lang="en-US" dirty="0"/>
              <a:t> values.</a:t>
            </a:r>
          </a:p>
          <a:p>
            <a:pPr lvl="1"/>
            <a:r>
              <a:rPr lang="en-US" dirty="0"/>
              <a:t>it saves shuffling cost</a:t>
            </a:r>
          </a:p>
          <a:p>
            <a:r>
              <a:rPr lang="en-US" dirty="0"/>
              <a:t>Shuffle hash join</a:t>
            </a:r>
          </a:p>
          <a:p>
            <a:pPr lvl="1"/>
            <a:r>
              <a:rPr lang="en-US" dirty="0"/>
              <a:t>Shuffle Hash Join involves moving data with the same value of join key in the same executor node followed by Hash Join</a:t>
            </a:r>
          </a:p>
          <a:p>
            <a:pPr lvl="1"/>
            <a:r>
              <a:rPr lang="en-US" dirty="0"/>
              <a:t>More expensive than broadcast hash join due to shuffling</a:t>
            </a:r>
          </a:p>
          <a:p>
            <a:endParaRPr lang="en-US" dirty="0"/>
          </a:p>
          <a:p>
            <a:endParaRPr lang="en-US" dirty="0"/>
          </a:p>
        </p:txBody>
      </p:sp>
      <p:sp>
        <p:nvSpPr>
          <p:cNvPr id="4" name="Content Placeholder 3">
            <a:extLst>
              <a:ext uri="{FF2B5EF4-FFF2-40B4-BE49-F238E27FC236}">
                <a16:creationId xmlns:a16="http://schemas.microsoft.com/office/drawing/2014/main" id="{AF343A5B-1CD6-7809-2B38-D6722FF62CF8}"/>
              </a:ext>
            </a:extLst>
          </p:cNvPr>
          <p:cNvSpPr>
            <a:spLocks noGrp="1"/>
          </p:cNvSpPr>
          <p:nvPr>
            <p:ph sz="half" idx="2"/>
          </p:nvPr>
        </p:nvSpPr>
        <p:spPr/>
        <p:txBody>
          <a:bodyPr>
            <a:normAutofit fontScale="77500" lnSpcReduction="20000"/>
          </a:bodyPr>
          <a:lstStyle/>
          <a:p>
            <a:r>
              <a:rPr lang="en-US" dirty="0"/>
              <a:t>Shuffle sort merge join</a:t>
            </a:r>
          </a:p>
          <a:p>
            <a:pPr lvl="1"/>
            <a:r>
              <a:rPr lang="en-US" dirty="0"/>
              <a:t>Sort join involves, first sorting the relations based on join keys and then merging both the datasets(think of merge step of merge sort).</a:t>
            </a:r>
          </a:p>
          <a:p>
            <a:pPr lvl="1"/>
            <a:r>
              <a:rPr lang="en-US" dirty="0"/>
              <a:t>This is the default join strategy and can be disabled with: </a:t>
            </a:r>
            <a:r>
              <a:rPr lang="en-US" dirty="0" err="1"/>
              <a:t>spark.sql.join.preferSortMergeJoin</a:t>
            </a:r>
            <a:endParaRPr lang="en-US" dirty="0"/>
          </a:p>
          <a:p>
            <a:r>
              <a:rPr lang="en-US" dirty="0"/>
              <a:t>Broadcast nested loop join</a:t>
            </a:r>
          </a:p>
          <a:p>
            <a:pPr lvl="1"/>
            <a:r>
              <a:rPr lang="en-US" dirty="0"/>
              <a:t>In this strategy, the cartesian product(similar to SQL) of the two relations is calculated to evaluate join.</a:t>
            </a:r>
          </a:p>
          <a:p>
            <a:pPr lvl="1"/>
            <a:r>
              <a:rPr lang="en-US" dirty="0"/>
              <a:t>Very slow strategy. This is generally, a fallback option when no other join type can be applied</a:t>
            </a:r>
          </a:p>
        </p:txBody>
      </p:sp>
    </p:spTree>
    <p:extLst>
      <p:ext uri="{BB962C8B-B14F-4D97-AF65-F5344CB8AC3E}">
        <p14:creationId xmlns:p14="http://schemas.microsoft.com/office/powerpoint/2010/main" val="179972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49D82DEF-3F82-5934-4C23-540345D8A6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9377" y="442190"/>
            <a:ext cx="10075985" cy="597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006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0FDB48E8-F5AE-2459-A9E5-9E4F2B679A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623" y="370275"/>
            <a:ext cx="9416562" cy="5959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294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492FE252-C24D-33F0-F88E-85C92187C9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1296" y="1552241"/>
            <a:ext cx="6945265" cy="501662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2E9C942-48C4-3F5A-4101-025CE2ADE5B6}"/>
              </a:ext>
            </a:extLst>
          </p:cNvPr>
          <p:cNvSpPr>
            <a:spLocks noGrp="1"/>
          </p:cNvSpPr>
          <p:nvPr>
            <p:ph type="title"/>
          </p:nvPr>
        </p:nvSpPr>
        <p:spPr/>
        <p:txBody>
          <a:bodyPr/>
          <a:lstStyle/>
          <a:p>
            <a:r>
              <a:rPr lang="en-US" dirty="0"/>
              <a:t>Shuffle sort-merge join</a:t>
            </a:r>
          </a:p>
        </p:txBody>
      </p:sp>
    </p:spTree>
    <p:extLst>
      <p:ext uri="{BB962C8B-B14F-4D97-AF65-F5344CB8AC3E}">
        <p14:creationId xmlns:p14="http://schemas.microsoft.com/office/powerpoint/2010/main" val="40619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015E7-A980-C4B2-611F-304362013A2A}"/>
              </a:ext>
            </a:extLst>
          </p:cNvPr>
          <p:cNvSpPr>
            <a:spLocks noGrp="1"/>
          </p:cNvSpPr>
          <p:nvPr>
            <p:ph type="title"/>
          </p:nvPr>
        </p:nvSpPr>
        <p:spPr/>
        <p:txBody>
          <a:bodyPr/>
          <a:lstStyle/>
          <a:p>
            <a:r>
              <a:rPr lang="en-US" dirty="0"/>
              <a:t> Spark SQL and the Underlying Engine</a:t>
            </a:r>
          </a:p>
        </p:txBody>
      </p:sp>
      <p:sp>
        <p:nvSpPr>
          <p:cNvPr id="3" name="Content Placeholder 2">
            <a:extLst>
              <a:ext uri="{FF2B5EF4-FFF2-40B4-BE49-F238E27FC236}">
                <a16:creationId xmlns:a16="http://schemas.microsoft.com/office/drawing/2014/main" id="{460B64C5-6D19-FED3-A7A6-227FB1EAEE11}"/>
              </a:ext>
            </a:extLst>
          </p:cNvPr>
          <p:cNvSpPr>
            <a:spLocks noGrp="1"/>
          </p:cNvSpPr>
          <p:nvPr>
            <p:ph sz="half" idx="1"/>
          </p:nvPr>
        </p:nvSpPr>
        <p:spPr>
          <a:xfrm>
            <a:off x="838200" y="2162056"/>
            <a:ext cx="5181600" cy="3272586"/>
          </a:xfrm>
        </p:spPr>
        <p:txBody>
          <a:bodyPr>
            <a:normAutofit fontScale="70000" lnSpcReduction="20000"/>
          </a:bodyPr>
          <a:lstStyle/>
          <a:p>
            <a:r>
              <a:rPr lang="en-US" dirty="0"/>
              <a:t>Allows developers to use ANSI SQL</a:t>
            </a:r>
          </a:p>
          <a:p>
            <a:r>
              <a:rPr lang="en-US" dirty="0"/>
              <a:t>Unifies Spark components</a:t>
            </a:r>
          </a:p>
          <a:p>
            <a:r>
              <a:rPr lang="en-US" dirty="0"/>
              <a:t>Standard connectivity</a:t>
            </a:r>
          </a:p>
          <a:p>
            <a:r>
              <a:rPr lang="en-US" dirty="0"/>
              <a:t>Connects to Apache Hive</a:t>
            </a:r>
          </a:p>
          <a:p>
            <a:r>
              <a:rPr lang="en-US" dirty="0"/>
              <a:t>Read and writes structured data</a:t>
            </a:r>
          </a:p>
          <a:p>
            <a:r>
              <a:rPr lang="en-US" dirty="0"/>
              <a:t>Offers an interactive Spark SQL shell</a:t>
            </a:r>
          </a:p>
          <a:p>
            <a:r>
              <a:rPr lang="en-US" dirty="0"/>
              <a:t>Provides a bridge to external tools via ODBC/JDBC connectors</a:t>
            </a:r>
          </a:p>
          <a:p>
            <a:r>
              <a:rPr lang="en-US" dirty="0"/>
              <a:t>Generates optimized query plans for the JVM</a:t>
            </a:r>
          </a:p>
        </p:txBody>
      </p:sp>
      <p:pic>
        <p:nvPicPr>
          <p:cNvPr id="7" name="Picture 2">
            <a:extLst>
              <a:ext uri="{FF2B5EF4-FFF2-40B4-BE49-F238E27FC236}">
                <a16:creationId xmlns:a16="http://schemas.microsoft.com/office/drawing/2014/main" id="{39D627E5-A438-3C18-D239-0503D76EC4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7930" y="2267115"/>
            <a:ext cx="5089016" cy="3062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155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6EB33C77-ED85-1693-1B9E-FBE13D88CC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7042" y="367230"/>
            <a:ext cx="9697915" cy="6123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469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A71AA-4FE6-8A87-1714-350E37954BBD}"/>
              </a:ext>
            </a:extLst>
          </p:cNvPr>
          <p:cNvSpPr>
            <a:spLocks noGrp="1"/>
          </p:cNvSpPr>
          <p:nvPr>
            <p:ph type="title"/>
          </p:nvPr>
        </p:nvSpPr>
        <p:spPr/>
        <p:txBody>
          <a:bodyPr/>
          <a:lstStyle/>
          <a:p>
            <a:r>
              <a:rPr lang="en-US" dirty="0"/>
              <a:t>Spark Tables &amp; Views</a:t>
            </a:r>
          </a:p>
        </p:txBody>
      </p:sp>
      <p:sp>
        <p:nvSpPr>
          <p:cNvPr id="3" name="Content Placeholder 2">
            <a:extLst>
              <a:ext uri="{FF2B5EF4-FFF2-40B4-BE49-F238E27FC236}">
                <a16:creationId xmlns:a16="http://schemas.microsoft.com/office/drawing/2014/main" id="{4A7F9BE9-08BB-9F99-264A-F900E3916DB5}"/>
              </a:ext>
            </a:extLst>
          </p:cNvPr>
          <p:cNvSpPr>
            <a:spLocks noGrp="1"/>
          </p:cNvSpPr>
          <p:nvPr>
            <p:ph sz="half" idx="1"/>
          </p:nvPr>
        </p:nvSpPr>
        <p:spPr/>
        <p:txBody>
          <a:bodyPr>
            <a:normAutofit lnSpcReduction="10000"/>
          </a:bodyPr>
          <a:lstStyle/>
          <a:p>
            <a:r>
              <a:rPr lang="en-US" dirty="0"/>
              <a:t>Spark does not utilize its own </a:t>
            </a:r>
            <a:r>
              <a:rPr lang="en-US" dirty="0" err="1"/>
              <a:t>metastore</a:t>
            </a:r>
            <a:r>
              <a:rPr lang="en-US" dirty="0"/>
              <a:t>, instead it uses the Hive </a:t>
            </a:r>
            <a:r>
              <a:rPr lang="en-US" dirty="0" err="1"/>
              <a:t>metastore</a:t>
            </a:r>
            <a:r>
              <a:rPr lang="en-US" dirty="0"/>
              <a:t> on Hadoop</a:t>
            </a:r>
          </a:p>
          <a:p>
            <a:pPr lvl="1"/>
            <a:r>
              <a:rPr lang="en-US" dirty="0"/>
              <a:t>You can change this with the config variable: </a:t>
            </a:r>
            <a:r>
              <a:rPr lang="en-US" dirty="0" err="1"/>
              <a:t>spark.sql.warehouse.dir</a:t>
            </a:r>
            <a:endParaRPr lang="en-US" dirty="0"/>
          </a:p>
          <a:p>
            <a:r>
              <a:rPr lang="en-US" dirty="0"/>
              <a:t>Manages &amp; Unmanaged tables</a:t>
            </a:r>
          </a:p>
          <a:p>
            <a:pPr lvl="1"/>
            <a:r>
              <a:rPr lang="en-US" dirty="0"/>
              <a:t>Managed: Spark manages the metadata and the data in the file store</a:t>
            </a:r>
          </a:p>
          <a:p>
            <a:pPr lvl="1"/>
            <a:r>
              <a:rPr lang="en-US" dirty="0"/>
              <a:t>Unmanaged: Spark only manages the metadata</a:t>
            </a:r>
          </a:p>
          <a:p>
            <a:pPr lvl="1"/>
            <a:endParaRPr lang="en-US" dirty="0"/>
          </a:p>
          <a:p>
            <a:pPr lvl="1"/>
            <a:endParaRPr lang="en-US" dirty="0"/>
          </a:p>
        </p:txBody>
      </p:sp>
      <p:sp>
        <p:nvSpPr>
          <p:cNvPr id="4" name="Content Placeholder 3">
            <a:extLst>
              <a:ext uri="{FF2B5EF4-FFF2-40B4-BE49-F238E27FC236}">
                <a16:creationId xmlns:a16="http://schemas.microsoft.com/office/drawing/2014/main" id="{7B089E23-FCB5-FF3E-489C-BCC952DF41F1}"/>
              </a:ext>
            </a:extLst>
          </p:cNvPr>
          <p:cNvSpPr>
            <a:spLocks noGrp="1"/>
          </p:cNvSpPr>
          <p:nvPr>
            <p:ph sz="half" idx="2"/>
          </p:nvPr>
        </p:nvSpPr>
        <p:spPr/>
        <p:txBody>
          <a:bodyPr>
            <a:normAutofit lnSpcReduction="10000"/>
          </a:bodyPr>
          <a:lstStyle/>
          <a:p>
            <a:r>
              <a:rPr lang="en-US" dirty="0"/>
              <a:t>Views are temporary tables that will disappear after your </a:t>
            </a:r>
            <a:r>
              <a:rPr lang="en-US" dirty="0" err="1"/>
              <a:t>SparkSession</a:t>
            </a:r>
            <a:r>
              <a:rPr lang="en-US" dirty="0"/>
              <a:t> is closed</a:t>
            </a:r>
          </a:p>
          <a:p>
            <a:r>
              <a:rPr lang="en-US" dirty="0"/>
              <a:t>Temporary vs Global Temporary Views</a:t>
            </a:r>
          </a:p>
          <a:p>
            <a:pPr lvl="1"/>
            <a:r>
              <a:rPr lang="en-US" dirty="0"/>
              <a:t>Temporary: tied to a single </a:t>
            </a:r>
            <a:r>
              <a:rPr lang="en-US" dirty="0" err="1"/>
              <a:t>SparkSession</a:t>
            </a:r>
            <a:r>
              <a:rPr lang="en-US" dirty="0"/>
              <a:t> within a Spark app</a:t>
            </a:r>
          </a:p>
          <a:p>
            <a:pPr lvl="1"/>
            <a:r>
              <a:rPr lang="en-US" dirty="0"/>
              <a:t>Global Temporary: Visible across multiple </a:t>
            </a:r>
            <a:r>
              <a:rPr lang="en-US" dirty="0" err="1"/>
              <a:t>SparkSessions</a:t>
            </a:r>
            <a:r>
              <a:rPr lang="en-US" dirty="0"/>
              <a:t> within a Spark app</a:t>
            </a:r>
          </a:p>
          <a:p>
            <a:pPr lvl="2"/>
            <a:r>
              <a:rPr lang="en-US" dirty="0"/>
              <a:t>Reason why you may do this is because each </a:t>
            </a:r>
            <a:r>
              <a:rPr lang="en-US" dirty="0" err="1"/>
              <a:t>SparkSession</a:t>
            </a:r>
            <a:r>
              <a:rPr lang="en-US" dirty="0"/>
              <a:t> may have a separate </a:t>
            </a:r>
            <a:r>
              <a:rPr lang="en-US" dirty="0" err="1"/>
              <a:t>metastore</a:t>
            </a:r>
            <a:r>
              <a:rPr lang="en-US" dirty="0"/>
              <a:t> configuration</a:t>
            </a:r>
          </a:p>
          <a:p>
            <a:pPr lvl="2"/>
            <a:endParaRPr lang="en-US" dirty="0"/>
          </a:p>
        </p:txBody>
      </p:sp>
    </p:spTree>
    <p:extLst>
      <p:ext uri="{BB962C8B-B14F-4D97-AF65-F5344CB8AC3E}">
        <p14:creationId xmlns:p14="http://schemas.microsoft.com/office/powerpoint/2010/main" val="1772954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1CB82-9775-6BC4-1910-83B3D44C0A03}"/>
              </a:ext>
            </a:extLst>
          </p:cNvPr>
          <p:cNvSpPr>
            <a:spLocks noGrp="1"/>
          </p:cNvSpPr>
          <p:nvPr>
            <p:ph type="title"/>
          </p:nvPr>
        </p:nvSpPr>
        <p:spPr/>
        <p:txBody>
          <a:bodyPr/>
          <a:lstStyle/>
          <a:p>
            <a:r>
              <a:rPr lang="en-US" dirty="0" err="1"/>
              <a:t>DataFrameReader</a:t>
            </a:r>
            <a:endParaRPr lang="en-US" dirty="0"/>
          </a:p>
        </p:txBody>
      </p:sp>
      <p:sp>
        <p:nvSpPr>
          <p:cNvPr id="3" name="Content Placeholder 2">
            <a:extLst>
              <a:ext uri="{FF2B5EF4-FFF2-40B4-BE49-F238E27FC236}">
                <a16:creationId xmlns:a16="http://schemas.microsoft.com/office/drawing/2014/main" id="{F9E3D52B-7363-9082-7271-3B2CED595D63}"/>
              </a:ext>
            </a:extLst>
          </p:cNvPr>
          <p:cNvSpPr>
            <a:spLocks noGrp="1"/>
          </p:cNvSpPr>
          <p:nvPr>
            <p:ph idx="1"/>
          </p:nvPr>
        </p:nvSpPr>
        <p:spPr>
          <a:xfrm>
            <a:off x="838200" y="1825625"/>
            <a:ext cx="9141823" cy="4351338"/>
          </a:xfrm>
        </p:spPr>
        <p:txBody>
          <a:bodyPr>
            <a:normAutofit fontScale="55000" lnSpcReduction="20000"/>
          </a:bodyPr>
          <a:lstStyle/>
          <a:p>
            <a:r>
              <a:rPr lang="en-US" dirty="0" err="1"/>
              <a:t>DataFrameReader</a:t>
            </a:r>
            <a:r>
              <a:rPr lang="en-US" dirty="0"/>
              <a:t> is the foundation for reading data in Spark, it can be accessed via the attribute </a:t>
            </a:r>
            <a:r>
              <a:rPr lang="en-US" dirty="0" err="1"/>
              <a:t>spark.read</a:t>
            </a:r>
            <a:endParaRPr lang="en-US" dirty="0"/>
          </a:p>
          <a:p>
            <a:endParaRPr lang="en-US" dirty="0"/>
          </a:p>
          <a:p>
            <a:r>
              <a:rPr lang="en-US" dirty="0"/>
              <a:t>format — specifies the file format as in CSV, JSON, or parquet. The default is parquet.</a:t>
            </a:r>
          </a:p>
          <a:p>
            <a:r>
              <a:rPr lang="en-US" dirty="0"/>
              <a:t>option — a set of key-value configurations to parameterize how to read data</a:t>
            </a:r>
          </a:p>
          <a:p>
            <a:r>
              <a:rPr lang="en-US" dirty="0"/>
              <a:t>schema — optional one used to specify if you would like to infer the schema from the data source.</a:t>
            </a:r>
          </a:p>
          <a:p>
            <a:r>
              <a:rPr lang="en-US" dirty="0"/>
              <a:t>Read Modes — Often while reading data from external sources we encounter corrupt data, read modes instruct Spark to handle corrupt data in a specific way.</a:t>
            </a:r>
          </a:p>
          <a:p>
            <a:endParaRPr lang="en-US" dirty="0"/>
          </a:p>
          <a:p>
            <a:r>
              <a:rPr lang="en-US" dirty="0"/>
              <a:t>There are 3 typical read modes and the default read mode is permissive.</a:t>
            </a:r>
          </a:p>
          <a:p>
            <a:pPr marL="0" indent="0">
              <a:buNone/>
            </a:pPr>
            <a:endParaRPr lang="en-US" dirty="0"/>
          </a:p>
          <a:p>
            <a:r>
              <a:rPr lang="en-US" dirty="0"/>
              <a:t>permissive — All fields are set to null and corrupted records are placed in a string column called _</a:t>
            </a:r>
            <a:r>
              <a:rPr lang="en-US" dirty="0" err="1"/>
              <a:t>corrupt_record</a:t>
            </a:r>
            <a:endParaRPr lang="en-US" dirty="0"/>
          </a:p>
          <a:p>
            <a:r>
              <a:rPr lang="en-US" dirty="0" err="1"/>
              <a:t>dropMalformed</a:t>
            </a:r>
            <a:r>
              <a:rPr lang="en-US" dirty="0"/>
              <a:t> — Drops all rows containing corrupt records.</a:t>
            </a:r>
          </a:p>
          <a:p>
            <a:r>
              <a:rPr lang="en-US" dirty="0" err="1"/>
              <a:t>failFast</a:t>
            </a:r>
            <a:r>
              <a:rPr lang="en-US" dirty="0"/>
              <a:t> — Fails when corrupt records are encountered.</a:t>
            </a:r>
          </a:p>
          <a:p>
            <a:endParaRPr lang="en-US" dirty="0"/>
          </a:p>
          <a:p>
            <a:pPr marL="0" indent="0">
              <a:buNone/>
            </a:pPr>
            <a:r>
              <a:rPr lang="en-US" dirty="0" err="1"/>
              <a:t>spark.read.format</a:t>
            </a:r>
            <a:r>
              <a:rPr lang="en-US" dirty="0"/>
              <a:t>(‘csv’).option(‘</a:t>
            </a:r>
            <a:r>
              <a:rPr lang="en-US" dirty="0" err="1"/>
              <a:t>header’,’true</a:t>
            </a:r>
            <a:r>
              <a:rPr lang="en-US" dirty="0"/>
              <a:t>’).load(</a:t>
            </a:r>
            <a:r>
              <a:rPr lang="en-US" dirty="0" err="1"/>
              <a:t>path_to_file</a:t>
            </a:r>
            <a:r>
              <a:rPr lang="en-US" dirty="0"/>
              <a:t>)</a:t>
            </a:r>
          </a:p>
        </p:txBody>
      </p:sp>
    </p:spTree>
    <p:extLst>
      <p:ext uri="{BB962C8B-B14F-4D97-AF65-F5344CB8AC3E}">
        <p14:creationId xmlns:p14="http://schemas.microsoft.com/office/powerpoint/2010/main" val="356932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1CB82-9775-6BC4-1910-83B3D44C0A03}"/>
              </a:ext>
            </a:extLst>
          </p:cNvPr>
          <p:cNvSpPr>
            <a:spLocks noGrp="1"/>
          </p:cNvSpPr>
          <p:nvPr>
            <p:ph type="title"/>
          </p:nvPr>
        </p:nvSpPr>
        <p:spPr/>
        <p:txBody>
          <a:bodyPr/>
          <a:lstStyle/>
          <a:p>
            <a:r>
              <a:rPr lang="en-US" dirty="0" err="1"/>
              <a:t>DataFrameWriter</a:t>
            </a:r>
            <a:endParaRPr lang="en-US" dirty="0"/>
          </a:p>
        </p:txBody>
      </p:sp>
      <p:sp>
        <p:nvSpPr>
          <p:cNvPr id="3" name="Content Placeholder 2">
            <a:extLst>
              <a:ext uri="{FF2B5EF4-FFF2-40B4-BE49-F238E27FC236}">
                <a16:creationId xmlns:a16="http://schemas.microsoft.com/office/drawing/2014/main" id="{F9E3D52B-7363-9082-7271-3B2CED595D63}"/>
              </a:ext>
            </a:extLst>
          </p:cNvPr>
          <p:cNvSpPr>
            <a:spLocks noGrp="1"/>
          </p:cNvSpPr>
          <p:nvPr>
            <p:ph idx="1"/>
          </p:nvPr>
        </p:nvSpPr>
        <p:spPr>
          <a:xfrm>
            <a:off x="838200" y="1825625"/>
            <a:ext cx="9141823" cy="4351338"/>
          </a:xfrm>
        </p:spPr>
        <p:txBody>
          <a:bodyPr>
            <a:normAutofit fontScale="77500" lnSpcReduction="20000"/>
          </a:bodyPr>
          <a:lstStyle/>
          <a:p>
            <a:r>
              <a:rPr lang="en-US" dirty="0" err="1"/>
              <a:t>DataFrameReader</a:t>
            </a:r>
            <a:r>
              <a:rPr lang="en-US" dirty="0"/>
              <a:t> writes data to disk</a:t>
            </a:r>
          </a:p>
          <a:p>
            <a:pPr marL="0" indent="0">
              <a:buNone/>
            </a:pPr>
            <a:r>
              <a:rPr lang="en-US" dirty="0" err="1"/>
              <a:t>DataFrameWriter.format</a:t>
            </a:r>
            <a:r>
              <a:rPr lang="en-US" dirty="0"/>
              <a:t>(</a:t>
            </a:r>
            <a:r>
              <a:rPr lang="en-US" dirty="0" err="1"/>
              <a:t>args</a:t>
            </a:r>
            <a:r>
              <a:rPr lang="en-US" dirty="0"/>
              <a:t>)</a:t>
            </a:r>
          </a:p>
          <a:p>
            <a:pPr marL="0" indent="0">
              <a:buNone/>
            </a:pPr>
            <a:r>
              <a:rPr lang="en-US" dirty="0"/>
              <a:t>	.option(</a:t>
            </a:r>
            <a:r>
              <a:rPr lang="en-US" dirty="0" err="1"/>
              <a:t>args</a:t>
            </a:r>
            <a:r>
              <a:rPr lang="en-US" dirty="0"/>
              <a:t>)</a:t>
            </a:r>
          </a:p>
          <a:p>
            <a:pPr marL="0" indent="0">
              <a:buNone/>
            </a:pPr>
            <a:r>
              <a:rPr lang="en-US" dirty="0"/>
              <a:t>	.</a:t>
            </a:r>
            <a:r>
              <a:rPr lang="en-US" dirty="0" err="1"/>
              <a:t>bucketBy</a:t>
            </a:r>
            <a:r>
              <a:rPr lang="en-US" dirty="0"/>
              <a:t>(</a:t>
            </a:r>
            <a:r>
              <a:rPr lang="en-US" dirty="0" err="1"/>
              <a:t>args</a:t>
            </a:r>
            <a:r>
              <a:rPr lang="en-US" dirty="0"/>
              <a:t>)</a:t>
            </a:r>
          </a:p>
          <a:p>
            <a:pPr marL="0" indent="0">
              <a:buNone/>
            </a:pPr>
            <a:r>
              <a:rPr lang="en-US" dirty="0"/>
              <a:t>	.</a:t>
            </a:r>
            <a:r>
              <a:rPr lang="en-US" dirty="0" err="1"/>
              <a:t>partitionBy</a:t>
            </a:r>
            <a:r>
              <a:rPr lang="en-US" dirty="0"/>
              <a:t>(</a:t>
            </a:r>
            <a:r>
              <a:rPr lang="en-US" dirty="0" err="1"/>
              <a:t>args</a:t>
            </a:r>
            <a:r>
              <a:rPr lang="en-US" dirty="0"/>
              <a:t>)</a:t>
            </a:r>
          </a:p>
          <a:p>
            <a:pPr marL="0" indent="0">
              <a:buNone/>
            </a:pPr>
            <a:r>
              <a:rPr lang="en-US" dirty="0"/>
              <a:t>	.save(path)</a:t>
            </a:r>
          </a:p>
          <a:p>
            <a:r>
              <a:rPr lang="en-US" dirty="0"/>
              <a:t>Partitioning – Apache Hive organizes tables into partitions for grouping same type of data together based on a column or partition key. Each table in the hive can have one or more partition keys to identify a particular partition. Using partition we can make it faster to do queries on slices of the data.</a:t>
            </a:r>
          </a:p>
          <a:p>
            <a:r>
              <a:rPr lang="en-US" dirty="0"/>
              <a:t>Bucketing – In Hive Tables or partition are subdivided into buckets based on the hash function of a column in the table to give extra structure to the data that may be used for more efficient queries.</a:t>
            </a:r>
          </a:p>
        </p:txBody>
      </p:sp>
    </p:spTree>
    <p:extLst>
      <p:ext uri="{BB962C8B-B14F-4D97-AF65-F5344CB8AC3E}">
        <p14:creationId xmlns:p14="http://schemas.microsoft.com/office/powerpoint/2010/main" val="2390578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ive partitioning vs Bucketing">
            <a:extLst>
              <a:ext uri="{FF2B5EF4-FFF2-40B4-BE49-F238E27FC236}">
                <a16:creationId xmlns:a16="http://schemas.microsoft.com/office/drawing/2014/main" id="{8900DB88-C85F-046C-77DD-38260B656A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23"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7083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A06EF-135F-2949-375C-5EB9323CB28B}"/>
              </a:ext>
            </a:extLst>
          </p:cNvPr>
          <p:cNvSpPr>
            <a:spLocks noGrp="1"/>
          </p:cNvSpPr>
          <p:nvPr>
            <p:ph type="title"/>
          </p:nvPr>
        </p:nvSpPr>
        <p:spPr/>
        <p:txBody>
          <a:bodyPr/>
          <a:lstStyle/>
          <a:p>
            <a:r>
              <a:rPr lang="en-US" dirty="0"/>
              <a:t>Tuning &amp; Optimizing Spark</a:t>
            </a:r>
          </a:p>
        </p:txBody>
      </p:sp>
    </p:spTree>
    <p:extLst>
      <p:ext uri="{BB962C8B-B14F-4D97-AF65-F5344CB8AC3E}">
        <p14:creationId xmlns:p14="http://schemas.microsoft.com/office/powerpoint/2010/main" val="2406071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E802D-4676-CC70-6DC3-FB57E7CBC65C}"/>
              </a:ext>
            </a:extLst>
          </p:cNvPr>
          <p:cNvSpPr>
            <a:spLocks noGrp="1"/>
          </p:cNvSpPr>
          <p:nvPr>
            <p:ph type="title"/>
          </p:nvPr>
        </p:nvSpPr>
        <p:spPr/>
        <p:txBody>
          <a:bodyPr/>
          <a:lstStyle/>
          <a:p>
            <a:r>
              <a:rPr lang="en-US" dirty="0"/>
              <a:t>Setting Configs</a:t>
            </a:r>
          </a:p>
        </p:txBody>
      </p:sp>
      <p:sp>
        <p:nvSpPr>
          <p:cNvPr id="3" name="Content Placeholder 2">
            <a:extLst>
              <a:ext uri="{FF2B5EF4-FFF2-40B4-BE49-F238E27FC236}">
                <a16:creationId xmlns:a16="http://schemas.microsoft.com/office/drawing/2014/main" id="{073C3051-0C77-83FB-1FC8-6854CBC881CC}"/>
              </a:ext>
            </a:extLst>
          </p:cNvPr>
          <p:cNvSpPr>
            <a:spLocks noGrp="1"/>
          </p:cNvSpPr>
          <p:nvPr>
            <p:ph sz="half" idx="1"/>
          </p:nvPr>
        </p:nvSpPr>
        <p:spPr/>
        <p:txBody>
          <a:bodyPr/>
          <a:lstStyle/>
          <a:p>
            <a:r>
              <a:rPr lang="en-US" dirty="0"/>
              <a:t>Template that provides a mechanism to launch your </a:t>
            </a:r>
            <a:r>
              <a:rPr lang="en-US" dirty="0" err="1"/>
              <a:t>SparkSession</a:t>
            </a:r>
            <a:r>
              <a:rPr lang="en-US" dirty="0"/>
              <a:t> with a set of parameters on launch</a:t>
            </a:r>
          </a:p>
          <a:p>
            <a:pPr lvl="1"/>
            <a:r>
              <a:rPr lang="en-US" dirty="0"/>
              <a:t>To use this file set the parameters of your choice and remove the .template extension</a:t>
            </a:r>
          </a:p>
          <a:p>
            <a:pPr lvl="1"/>
            <a:r>
              <a:rPr lang="en-US" dirty="0"/>
              <a:t>Global settings</a:t>
            </a:r>
          </a:p>
        </p:txBody>
      </p:sp>
      <p:sp>
        <p:nvSpPr>
          <p:cNvPr id="4" name="Content Placeholder 3">
            <a:extLst>
              <a:ext uri="{FF2B5EF4-FFF2-40B4-BE49-F238E27FC236}">
                <a16:creationId xmlns:a16="http://schemas.microsoft.com/office/drawing/2014/main" id="{2C434F3A-BDE1-28A4-9891-70D3EF8CA975}"/>
              </a:ext>
            </a:extLst>
          </p:cNvPr>
          <p:cNvSpPr>
            <a:spLocks noGrp="1"/>
          </p:cNvSpPr>
          <p:nvPr>
            <p:ph sz="half" idx="2"/>
          </p:nvPr>
        </p:nvSpPr>
        <p:spPr/>
        <p:txBody>
          <a:bodyPr/>
          <a:lstStyle/>
          <a:p>
            <a:r>
              <a:rPr lang="en-US" dirty="0"/>
              <a:t>Another way is to set them directly in your Spark application</a:t>
            </a:r>
          </a:p>
          <a:p>
            <a:pPr lvl="1"/>
            <a:r>
              <a:rPr lang="en-US" dirty="0"/>
              <a:t>More ideal for situations where a user could have multiple different apps with different settings</a:t>
            </a:r>
          </a:p>
          <a:p>
            <a:pPr lvl="1"/>
            <a:r>
              <a:rPr lang="en-US" dirty="0"/>
              <a:t>Apps can be started with the spark-submit functionality with configs</a:t>
            </a:r>
          </a:p>
          <a:p>
            <a:r>
              <a:rPr lang="en-US" dirty="0"/>
              <a:t>All properties set in the Spark app will override the spark-</a:t>
            </a:r>
            <a:r>
              <a:rPr lang="en-US" dirty="0" err="1"/>
              <a:t>defaults.conf</a:t>
            </a:r>
            <a:endParaRPr lang="en-US" dirty="0"/>
          </a:p>
          <a:p>
            <a:pPr marL="0" indent="0">
              <a:buNone/>
            </a:pPr>
            <a:endParaRPr lang="en-US" dirty="0"/>
          </a:p>
          <a:p>
            <a:pPr lvl="1"/>
            <a:endParaRPr lang="en-US" dirty="0"/>
          </a:p>
        </p:txBody>
      </p:sp>
    </p:spTree>
    <p:extLst>
      <p:ext uri="{BB962C8B-B14F-4D97-AF65-F5344CB8AC3E}">
        <p14:creationId xmlns:p14="http://schemas.microsoft.com/office/powerpoint/2010/main" val="4153727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A6D60-93E1-D672-3752-BC1A90794841}"/>
              </a:ext>
            </a:extLst>
          </p:cNvPr>
          <p:cNvSpPr>
            <a:spLocks noGrp="1"/>
          </p:cNvSpPr>
          <p:nvPr>
            <p:ph type="title"/>
          </p:nvPr>
        </p:nvSpPr>
        <p:spPr/>
        <p:txBody>
          <a:bodyPr/>
          <a:lstStyle/>
          <a:p>
            <a:r>
              <a:rPr lang="en-US" dirty="0"/>
              <a:t>Scaling Spark for Large Workloads</a:t>
            </a:r>
          </a:p>
        </p:txBody>
      </p:sp>
      <p:sp>
        <p:nvSpPr>
          <p:cNvPr id="3" name="Content Placeholder 2">
            <a:extLst>
              <a:ext uri="{FF2B5EF4-FFF2-40B4-BE49-F238E27FC236}">
                <a16:creationId xmlns:a16="http://schemas.microsoft.com/office/drawing/2014/main" id="{D0C7DE15-0577-7818-4032-658AF7798BF7}"/>
              </a:ext>
            </a:extLst>
          </p:cNvPr>
          <p:cNvSpPr>
            <a:spLocks noGrp="1"/>
          </p:cNvSpPr>
          <p:nvPr>
            <p:ph sz="half" idx="1"/>
          </p:nvPr>
        </p:nvSpPr>
        <p:spPr>
          <a:xfrm>
            <a:off x="838199" y="1825625"/>
            <a:ext cx="11353801" cy="4351338"/>
          </a:xfrm>
        </p:spPr>
        <p:txBody>
          <a:bodyPr>
            <a:normAutofit fontScale="92500" lnSpcReduction="10000"/>
          </a:bodyPr>
          <a:lstStyle/>
          <a:p>
            <a:r>
              <a:rPr lang="en-US" dirty="0"/>
              <a:t>Goal is to avoid job failures due to resource starvation or gradual performance degradation. </a:t>
            </a:r>
          </a:p>
          <a:p>
            <a:r>
              <a:rPr lang="en-US" dirty="0"/>
              <a:t>Static vs. Dynamic Resource Allocation</a:t>
            </a:r>
          </a:p>
          <a:p>
            <a:pPr lvl="1"/>
            <a:r>
              <a:rPr lang="en-US" dirty="0"/>
              <a:t>Dynamic allows Spark to request and shutdown resources as needed to avoid failures</a:t>
            </a:r>
          </a:p>
          <a:p>
            <a:pPr lvl="1"/>
            <a:r>
              <a:rPr lang="en-US" dirty="0"/>
              <a:t>Dynamic is more helpful during streaming applications when resources can be released for other apps</a:t>
            </a:r>
          </a:p>
          <a:p>
            <a:pPr marL="457200" lvl="1" indent="0">
              <a:buNone/>
            </a:pPr>
            <a:r>
              <a:rPr lang="en-US" dirty="0" err="1"/>
              <a:t>spark.dynamicAllocation.enabled</a:t>
            </a:r>
            <a:r>
              <a:rPr lang="en-US" dirty="0"/>
              <a:t> true</a:t>
            </a:r>
          </a:p>
          <a:p>
            <a:pPr marL="457200" lvl="1" indent="0">
              <a:buNone/>
            </a:pPr>
            <a:r>
              <a:rPr lang="en-US" dirty="0" err="1"/>
              <a:t>spark.dynamicAllocation.minExecutors</a:t>
            </a:r>
            <a:r>
              <a:rPr lang="en-US" dirty="0"/>
              <a:t> 2</a:t>
            </a:r>
          </a:p>
          <a:p>
            <a:pPr marL="457200" lvl="1" indent="0">
              <a:buNone/>
            </a:pPr>
            <a:r>
              <a:rPr lang="en-US" dirty="0" err="1"/>
              <a:t>spark.dynamicAllocation.schedulerBacklogTimeout</a:t>
            </a:r>
            <a:r>
              <a:rPr lang="en-US" dirty="0"/>
              <a:t> 1m #used when there are pending tasks not schedules (waiting for 1m)</a:t>
            </a:r>
          </a:p>
          <a:p>
            <a:pPr marL="457200" lvl="1" indent="0">
              <a:buNone/>
            </a:pPr>
            <a:r>
              <a:rPr lang="en-US" dirty="0" err="1"/>
              <a:t>spark.dynamicAllocation.maxExecutors</a:t>
            </a:r>
            <a:r>
              <a:rPr lang="en-US" dirty="0"/>
              <a:t> 20</a:t>
            </a:r>
          </a:p>
          <a:p>
            <a:pPr marL="457200" lvl="1" indent="0">
              <a:buNone/>
            </a:pPr>
            <a:r>
              <a:rPr lang="en-US" dirty="0" err="1"/>
              <a:t>spark.dynamicAllocation.executorIdleTimeout</a:t>
            </a:r>
            <a:r>
              <a:rPr lang="en-US" dirty="0"/>
              <a:t> 2min #used to shutdown executors when they are idle</a:t>
            </a:r>
          </a:p>
        </p:txBody>
      </p:sp>
    </p:spTree>
    <p:extLst>
      <p:ext uri="{BB962C8B-B14F-4D97-AF65-F5344CB8AC3E}">
        <p14:creationId xmlns:p14="http://schemas.microsoft.com/office/powerpoint/2010/main" val="1165580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9660</TotalTime>
  <Words>1967</Words>
  <Application>Microsoft Office PowerPoint</Application>
  <PresentationFormat>Widescreen</PresentationFormat>
  <Paragraphs>141</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Arial</vt:lpstr>
      <vt:lpstr>Calibri</vt:lpstr>
      <vt:lpstr>Calibri Light</vt:lpstr>
      <vt:lpstr>Office Theme</vt:lpstr>
      <vt:lpstr>DSE 6220</vt:lpstr>
      <vt:lpstr> Spark SQL and the Underlying Engine</vt:lpstr>
      <vt:lpstr>Spark Tables &amp; Views</vt:lpstr>
      <vt:lpstr>DataFrameReader</vt:lpstr>
      <vt:lpstr>DataFrameWriter</vt:lpstr>
      <vt:lpstr>PowerPoint Presentation</vt:lpstr>
      <vt:lpstr>Tuning &amp; Optimizing Spark</vt:lpstr>
      <vt:lpstr>Setting Configs</vt:lpstr>
      <vt:lpstr>Scaling Spark for Large Workloads</vt:lpstr>
      <vt:lpstr>Executor’s Memory &amp; Shuffle Service</vt:lpstr>
      <vt:lpstr>PowerPoint Presentation</vt:lpstr>
      <vt:lpstr>So what is a shuffle?</vt:lpstr>
      <vt:lpstr>PowerPoint Presentation</vt:lpstr>
      <vt:lpstr>Configs to tweak I/O during shuffles</vt:lpstr>
      <vt:lpstr>Caching and Persistence</vt:lpstr>
      <vt:lpstr>Joins</vt:lpstr>
      <vt:lpstr>PowerPoint Presentation</vt:lpstr>
      <vt:lpstr>PowerPoint Presentation</vt:lpstr>
      <vt:lpstr>Shuffle sort-merge join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DSE 6220</dc:title>
  <dc:creator>Jeremiah Lowhorn</dc:creator>
  <cp:lastModifiedBy>Jeremiah Lowhorn</cp:lastModifiedBy>
  <cp:revision>16</cp:revision>
  <dcterms:created xsi:type="dcterms:W3CDTF">2024-01-28T19:51:48Z</dcterms:created>
  <dcterms:modified xsi:type="dcterms:W3CDTF">2024-03-24T02:49:46Z</dcterms:modified>
</cp:coreProperties>
</file>